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09" r:id="rId2"/>
    <p:sldId id="310" r:id="rId3"/>
    <p:sldId id="326" r:id="rId4"/>
    <p:sldId id="324" r:id="rId5"/>
    <p:sldId id="322" r:id="rId6"/>
    <p:sldId id="323" r:id="rId7"/>
    <p:sldId id="318" r:id="rId8"/>
    <p:sldId id="319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5728" autoAdjust="0"/>
  </p:normalViewPr>
  <p:slideViewPr>
    <p:cSldViewPr snapToGrid="0" snapToObjects="1">
      <p:cViewPr varScale="1">
        <p:scale>
          <a:sx n="109" d="100"/>
          <a:sy n="109" d="100"/>
        </p:scale>
        <p:origin x="688" y="19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2022/11/02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2022/11/02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2022/11/02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LERF Injector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2022/11/02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LERF Injector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Baseline beamline layout</a:t>
            </a:r>
          </a:p>
          <a:p>
            <a:pPr lvl="1"/>
            <a:r>
              <a:rPr lang="en-US" dirty="0"/>
              <a:t>Gun, solenoid, </a:t>
            </a:r>
            <a:r>
              <a:rPr lang="en-US" dirty="0" err="1"/>
              <a:t>buncher</a:t>
            </a:r>
            <a:r>
              <a:rPr lang="en-US" dirty="0"/>
              <a:t>, solenoid, quarter cryomodule (2 5-cell cavities), 4 quadrupoles, drift to entrance of first full module</a:t>
            </a:r>
          </a:p>
          <a:p>
            <a:pPr lvl="1"/>
            <a:r>
              <a:rPr lang="en-US" dirty="0"/>
              <a:t>1D idealized field profiles</a:t>
            </a:r>
          </a:p>
          <a:p>
            <a:r>
              <a:rPr lang="en-US" dirty="0"/>
              <a:t>Beam parameters (initial conditions)</a:t>
            </a:r>
          </a:p>
          <a:p>
            <a:pPr lvl="1"/>
            <a:r>
              <a:rPr lang="en-US" dirty="0"/>
              <a:t>350 kV gun HV</a:t>
            </a:r>
          </a:p>
          <a:p>
            <a:pPr lvl="1"/>
            <a:r>
              <a:rPr lang="en-US" dirty="0"/>
              <a:t>CEBAF beam parameters</a:t>
            </a:r>
          </a:p>
          <a:p>
            <a:pPr lvl="2"/>
            <a:r>
              <a:rPr lang="en-US" dirty="0"/>
              <a:t>0.54 mm </a:t>
            </a:r>
            <a:r>
              <a:rPr lang="en-US" dirty="0" err="1"/>
              <a:t>rms</a:t>
            </a:r>
            <a:r>
              <a:rPr lang="en-US" dirty="0"/>
              <a:t> beam size</a:t>
            </a:r>
          </a:p>
          <a:p>
            <a:pPr lvl="2"/>
            <a:r>
              <a:rPr lang="en-US" dirty="0"/>
              <a:t>45 </a:t>
            </a:r>
            <a:r>
              <a:rPr lang="en-US" dirty="0" err="1"/>
              <a:t>ps</a:t>
            </a:r>
            <a:r>
              <a:rPr lang="en-US" dirty="0"/>
              <a:t> FWHM (23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 mA at 1497 MHz (2 </a:t>
            </a:r>
            <a:r>
              <a:rPr lang="en-US" dirty="0" err="1"/>
              <a:t>pC</a:t>
            </a:r>
            <a:r>
              <a:rPr lang="en-US" dirty="0"/>
              <a:t> bunch charge)</a:t>
            </a:r>
          </a:p>
          <a:p>
            <a:r>
              <a:rPr lang="en-US" dirty="0"/>
              <a:t>Minimize at the entrance to the full module (11.9 m from cathode)</a:t>
            </a:r>
          </a:p>
          <a:p>
            <a:pPr lvl="1"/>
            <a:r>
              <a:rPr lang="en-US" dirty="0" err="1"/>
              <a:t>bunchlength</a:t>
            </a:r>
            <a:r>
              <a:rPr lang="en-US" dirty="0"/>
              <a:t> (&lt; 0.5 </a:t>
            </a:r>
            <a:r>
              <a:rPr lang="en-US" dirty="0" err="1"/>
              <a:t>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normalized emittance (&lt; 1 mm </a:t>
            </a:r>
            <a:r>
              <a:rPr lang="en-US" dirty="0" err="1"/>
              <a:t>mrad</a:t>
            </a:r>
            <a:r>
              <a:rPr lang="en-US" dirty="0"/>
              <a:t>)</a:t>
            </a:r>
          </a:p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245 </a:t>
            </a:r>
            <a:r>
              <a:rPr lang="en-US" dirty="0" err="1"/>
              <a:t>keV</a:t>
            </a:r>
            <a:r>
              <a:rPr lang="en-US" dirty="0"/>
              <a:t> &lt;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 into quarter &lt; 455 </a:t>
            </a:r>
            <a:r>
              <a:rPr lang="en-US" dirty="0" err="1"/>
              <a:t>keV</a:t>
            </a:r>
            <a:r>
              <a:rPr lang="en-US" dirty="0"/>
              <a:t> (2.3 m)</a:t>
            </a:r>
          </a:p>
          <a:p>
            <a:pPr lvl="1"/>
            <a:r>
              <a:rPr lang="en-US" dirty="0"/>
              <a:t>9.3 &lt;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 out of quarter &lt; 9.4 MeV (3.6 m)</a:t>
            </a:r>
          </a:p>
          <a:p>
            <a:pPr lvl="1"/>
            <a:r>
              <a:rPr lang="en-US" dirty="0"/>
              <a:t>std. dev. </a:t>
            </a:r>
            <a:r>
              <a:rPr lang="en-US" dirty="0" err="1"/>
              <a:t>E</a:t>
            </a:r>
            <a:r>
              <a:rPr lang="en-US" baseline="-25000" dirty="0" err="1"/>
              <a:t>k</a:t>
            </a:r>
            <a:r>
              <a:rPr lang="en-US" dirty="0"/>
              <a:t> &lt; 10 </a:t>
            </a:r>
            <a:r>
              <a:rPr lang="en-US" dirty="0" err="1"/>
              <a:t>keV</a:t>
            </a:r>
            <a:r>
              <a:rPr lang="en-US" dirty="0"/>
              <a:t> at the entrance to full module (11.9 m)</a:t>
            </a:r>
          </a:p>
          <a:p>
            <a:r>
              <a:rPr lang="en-US" dirty="0"/>
              <a:t>Optimization simulations used 500 macroparticles</a:t>
            </a:r>
          </a:p>
          <a:p>
            <a:r>
              <a:rPr lang="en-US" dirty="0"/>
              <a:t>Optimal settings consistent across both optimizations</a:t>
            </a:r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05538" y="1597819"/>
            <a:ext cx="5492749" cy="4119562"/>
          </a:xfrm>
        </p:spPr>
      </p:pic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42CD-3639-544F-B99C-D14388D6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Std. Dev. </a:t>
            </a:r>
            <a:r>
              <a:rPr lang="en-US" dirty="0" err="1"/>
              <a:t>Ek</a:t>
            </a:r>
            <a:r>
              <a:rPr lang="en-US" dirty="0"/>
              <a:t> vs. </a:t>
            </a:r>
            <a:r>
              <a:rPr lang="en-US" dirty="0" err="1"/>
              <a:t>bunchlength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3E8833-8CB0-8D49-B03A-D18D0D904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5" cy="4174331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295E4-670B-3240-AFD8-1E0AAA42F71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46CA-DC7D-2140-8E38-5E5ABA96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solutions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EA2E3C-1F82-3A46-B542-BF3F82C82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Rerun optimization </a:t>
            </a:r>
            <a:r>
              <a:rPr lang="en-US" dirty="0"/>
              <a:t>solutions with 10k macroparticles</a:t>
            </a:r>
          </a:p>
          <a:p>
            <a:pPr lvl="1"/>
            <a:r>
              <a:rPr lang="en-US" dirty="0"/>
              <a:t>Slight degradation in beam characteristics</a:t>
            </a:r>
          </a:p>
          <a:p>
            <a:pPr lvl="2"/>
            <a:r>
              <a:rPr lang="en-US" dirty="0"/>
              <a:t>More particles for modeling of self-fields</a:t>
            </a:r>
          </a:p>
          <a:p>
            <a:pPr lvl="2"/>
            <a:r>
              <a:rPr lang="en-US" dirty="0"/>
              <a:t>More particles to sample field maps</a:t>
            </a:r>
          </a:p>
        </p:txBody>
      </p:sp>
    </p:spTree>
    <p:extLst>
      <p:ext uri="{BB962C8B-B14F-4D97-AF65-F5344CB8AC3E}">
        <p14:creationId xmlns:p14="http://schemas.microsoft.com/office/powerpoint/2010/main" val="48782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0" y="237744"/>
            <a:ext cx="11285837" cy="487490"/>
          </a:xfrm>
        </p:spPr>
        <p:txBody>
          <a:bodyPr/>
          <a:lstStyle/>
          <a:p>
            <a:r>
              <a:rPr lang="en-US" dirty="0"/>
              <a:t>LERF Injector Optimization Sample Solutions: Energy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86337-F054-7442-8523-FDD2D12C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3" cy="417433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597819"/>
            <a:ext cx="5492748" cy="4119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7CCCA0-4126-1948-9B7A-C480DE652F33}"/>
              </a:ext>
            </a:extLst>
          </p:cNvPr>
          <p:cNvSpPr txBox="1"/>
          <p:nvPr/>
        </p:nvSpPr>
        <p:spPr>
          <a:xfrm>
            <a:off x="1898552" y="1107831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2E2035-0721-D34C-96A8-AD7CD808A940}"/>
              </a:ext>
            </a:extLst>
          </p:cNvPr>
          <p:cNvSpPr txBox="1"/>
          <p:nvPr/>
        </p:nvSpPr>
        <p:spPr>
          <a:xfrm>
            <a:off x="7655164" y="11078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Gaussian</a:t>
            </a:r>
          </a:p>
        </p:txBody>
      </p:sp>
    </p:spTree>
    <p:extLst>
      <p:ext uri="{BB962C8B-B14F-4D97-AF65-F5344CB8AC3E}">
        <p14:creationId xmlns:p14="http://schemas.microsoft.com/office/powerpoint/2010/main" val="421148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0" y="237744"/>
            <a:ext cx="11285837" cy="487490"/>
          </a:xfrm>
        </p:spPr>
        <p:txBody>
          <a:bodyPr/>
          <a:lstStyle/>
          <a:p>
            <a:r>
              <a:rPr lang="en-US" dirty="0"/>
              <a:t>LERF Injector Optimization Sample Solutions: Std. Dev. Energy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86337-F054-7442-8523-FDD2D12C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3" cy="417432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597819"/>
            <a:ext cx="5492748" cy="4119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3E4849-193B-B345-AE8E-141FDCDDC1D9}"/>
              </a:ext>
            </a:extLst>
          </p:cNvPr>
          <p:cNvSpPr txBox="1"/>
          <p:nvPr/>
        </p:nvSpPr>
        <p:spPr>
          <a:xfrm>
            <a:off x="1898552" y="1107831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2F0E7-577F-E444-A351-5372BD393594}"/>
              </a:ext>
            </a:extLst>
          </p:cNvPr>
          <p:cNvSpPr txBox="1"/>
          <p:nvPr/>
        </p:nvSpPr>
        <p:spPr>
          <a:xfrm>
            <a:off x="7655164" y="11078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Gaussian</a:t>
            </a:r>
          </a:p>
        </p:txBody>
      </p:sp>
    </p:spTree>
    <p:extLst>
      <p:ext uri="{BB962C8B-B14F-4D97-AF65-F5344CB8AC3E}">
        <p14:creationId xmlns:p14="http://schemas.microsoft.com/office/powerpoint/2010/main" val="24459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0" y="237744"/>
            <a:ext cx="11285837" cy="487490"/>
          </a:xfrm>
        </p:spPr>
        <p:txBody>
          <a:bodyPr/>
          <a:lstStyle/>
          <a:p>
            <a:r>
              <a:rPr lang="en-US" dirty="0"/>
              <a:t>LERF Injector Optimization Sample Solutions: </a:t>
            </a:r>
            <a:r>
              <a:rPr lang="en-US" dirty="0" err="1"/>
              <a:t>Bunchlength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86337-F054-7442-8523-FDD2D12C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4" cy="417433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597819"/>
            <a:ext cx="5492749" cy="4119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D8E279-CE10-C146-AA29-CD13308E1BC6}"/>
              </a:ext>
            </a:extLst>
          </p:cNvPr>
          <p:cNvSpPr txBox="1"/>
          <p:nvPr/>
        </p:nvSpPr>
        <p:spPr>
          <a:xfrm>
            <a:off x="1898552" y="1107831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E0A6E-F2B8-2E4E-8E7F-1250ACE54561}"/>
              </a:ext>
            </a:extLst>
          </p:cNvPr>
          <p:cNvSpPr txBox="1"/>
          <p:nvPr/>
        </p:nvSpPr>
        <p:spPr>
          <a:xfrm>
            <a:off x="7655164" y="11078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Gaussian</a:t>
            </a:r>
          </a:p>
        </p:txBody>
      </p:sp>
    </p:spTree>
    <p:extLst>
      <p:ext uri="{BB962C8B-B14F-4D97-AF65-F5344CB8AC3E}">
        <p14:creationId xmlns:p14="http://schemas.microsoft.com/office/powerpoint/2010/main" val="32964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LERF Injector Optimization Sample Solutions: </a:t>
            </a:r>
            <a:r>
              <a:rPr lang="en-US" dirty="0" err="1"/>
              <a:t>Bunchlength</a:t>
            </a:r>
            <a:r>
              <a:rPr lang="en-US" dirty="0"/>
              <a:t> (zoomed)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86337-F054-7442-8523-FDD2D12C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4" cy="417433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597819"/>
            <a:ext cx="5492748" cy="4119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846A77-4AF4-D748-B3E3-1775DB65E873}"/>
              </a:ext>
            </a:extLst>
          </p:cNvPr>
          <p:cNvSpPr txBox="1"/>
          <p:nvPr/>
        </p:nvSpPr>
        <p:spPr>
          <a:xfrm>
            <a:off x="1898552" y="1107831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43CE4-1B2B-EC4F-A9CF-CCFE07AD7209}"/>
              </a:ext>
            </a:extLst>
          </p:cNvPr>
          <p:cNvSpPr txBox="1"/>
          <p:nvPr/>
        </p:nvSpPr>
        <p:spPr>
          <a:xfrm>
            <a:off x="7655164" y="11078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Gaussian</a:t>
            </a:r>
          </a:p>
        </p:txBody>
      </p:sp>
    </p:spTree>
    <p:extLst>
      <p:ext uri="{BB962C8B-B14F-4D97-AF65-F5344CB8AC3E}">
        <p14:creationId xmlns:p14="http://schemas.microsoft.com/office/powerpoint/2010/main" val="328298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0" y="237744"/>
            <a:ext cx="11285837" cy="487490"/>
          </a:xfrm>
        </p:spPr>
        <p:txBody>
          <a:bodyPr/>
          <a:lstStyle/>
          <a:p>
            <a:r>
              <a:rPr lang="en-US" dirty="0"/>
              <a:t>LERF Injector Optimization Sample Solutions: Normalized Emittance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1F86337-F054-7442-8523-FDD2D12C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163" y="1570435"/>
            <a:ext cx="5565773" cy="417433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E81220-A314-3A47-BB3C-91C3F51BCA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205538" y="1597819"/>
            <a:ext cx="5492748" cy="411956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73394-543B-934C-A917-F471D16E7DCE}"/>
              </a:ext>
            </a:extLst>
          </p:cNvPr>
          <p:cNvSpPr txBox="1"/>
          <p:nvPr/>
        </p:nvSpPr>
        <p:spPr>
          <a:xfrm>
            <a:off x="1898552" y="1107831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Uniform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58022-AB65-7A4C-A35A-E8547600CAEB}"/>
              </a:ext>
            </a:extLst>
          </p:cNvPr>
          <p:cNvSpPr txBox="1"/>
          <p:nvPr/>
        </p:nvSpPr>
        <p:spPr>
          <a:xfrm>
            <a:off x="7655164" y="110783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Radial: Gaussian</a:t>
            </a:r>
          </a:p>
        </p:txBody>
      </p:sp>
    </p:spTree>
    <p:extLst>
      <p:ext uri="{BB962C8B-B14F-4D97-AF65-F5344CB8AC3E}">
        <p14:creationId xmlns:p14="http://schemas.microsoft.com/office/powerpoint/2010/main" val="365784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264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Office Theme</vt:lpstr>
      <vt:lpstr>LERF Injector Optimization</vt:lpstr>
      <vt:lpstr>LERF Injector Optimization</vt:lpstr>
      <vt:lpstr>Std. Dev. Ek vs. bunchlength</vt:lpstr>
      <vt:lpstr>Sample solutions</vt:lpstr>
      <vt:lpstr>LERF Injector Optimization Sample Solutions: Energy</vt:lpstr>
      <vt:lpstr>LERF Injector Optimization Sample Solutions: Std. Dev. Energy</vt:lpstr>
      <vt:lpstr>LERF Injector Optimization Sample Solutions: Bunchlength</vt:lpstr>
      <vt:lpstr>LERF Injector Optimization Sample Solutions: Bunchlength (zoomed)</vt:lpstr>
      <vt:lpstr>LERF Injector Optimization Sample Solutions: Normalized Emittance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30</cp:revision>
  <dcterms:created xsi:type="dcterms:W3CDTF">2022-10-26T13:39:26Z</dcterms:created>
  <dcterms:modified xsi:type="dcterms:W3CDTF">2022-11-01T18:25:01Z</dcterms:modified>
</cp:coreProperties>
</file>