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8" r:id="rId2"/>
  </p:sldMasterIdLst>
  <p:notesMasterIdLst>
    <p:notesMasterId r:id="rId59"/>
  </p:notesMasterIdLst>
  <p:handoutMasterIdLst>
    <p:handoutMasterId r:id="rId60"/>
  </p:handoutMasterIdLst>
  <p:sldIdLst>
    <p:sldId id="354" r:id="rId3"/>
    <p:sldId id="308" r:id="rId4"/>
    <p:sldId id="311" r:id="rId5"/>
    <p:sldId id="366" r:id="rId6"/>
    <p:sldId id="307" r:id="rId7"/>
    <p:sldId id="438" r:id="rId8"/>
    <p:sldId id="382" r:id="rId9"/>
    <p:sldId id="384" r:id="rId10"/>
    <p:sldId id="383" r:id="rId11"/>
    <p:sldId id="421" r:id="rId12"/>
    <p:sldId id="371" r:id="rId13"/>
    <p:sldId id="389" r:id="rId14"/>
    <p:sldId id="390" r:id="rId15"/>
    <p:sldId id="391" r:id="rId16"/>
    <p:sldId id="393" r:id="rId17"/>
    <p:sldId id="355" r:id="rId18"/>
    <p:sldId id="424" r:id="rId19"/>
    <p:sldId id="423" r:id="rId20"/>
    <p:sldId id="419" r:id="rId21"/>
    <p:sldId id="284" r:id="rId22"/>
    <p:sldId id="361" r:id="rId23"/>
    <p:sldId id="379" r:id="rId24"/>
    <p:sldId id="413" r:id="rId25"/>
    <p:sldId id="414" r:id="rId26"/>
    <p:sldId id="412" r:id="rId27"/>
    <p:sldId id="415" r:id="rId28"/>
    <p:sldId id="319" r:id="rId29"/>
    <p:sldId id="435" r:id="rId30"/>
    <p:sldId id="436" r:id="rId31"/>
    <p:sldId id="416" r:id="rId32"/>
    <p:sldId id="368" r:id="rId33"/>
    <p:sldId id="433" r:id="rId34"/>
    <p:sldId id="434" r:id="rId35"/>
    <p:sldId id="417" r:id="rId36"/>
    <p:sldId id="314" r:id="rId37"/>
    <p:sldId id="315" r:id="rId38"/>
    <p:sldId id="289" r:id="rId39"/>
    <p:sldId id="290" r:id="rId40"/>
    <p:sldId id="316" r:id="rId41"/>
    <p:sldId id="420" r:id="rId42"/>
    <p:sldId id="350" r:id="rId43"/>
    <p:sldId id="437" r:id="rId44"/>
    <p:sldId id="430" r:id="rId45"/>
    <p:sldId id="283" r:id="rId46"/>
    <p:sldId id="266" r:id="rId47"/>
    <p:sldId id="300" r:id="rId48"/>
    <p:sldId id="362" r:id="rId49"/>
    <p:sldId id="364" r:id="rId50"/>
    <p:sldId id="357" r:id="rId51"/>
    <p:sldId id="358" r:id="rId52"/>
    <p:sldId id="359" r:id="rId53"/>
    <p:sldId id="360" r:id="rId54"/>
    <p:sldId id="356" r:id="rId55"/>
    <p:sldId id="385" r:id="rId56"/>
    <p:sldId id="386" r:id="rId57"/>
    <p:sldId id="425" r:id="rId5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FF"/>
    <a:srgbClr val="FF9900"/>
    <a:srgbClr val="0000FF"/>
    <a:srgbClr val="663300"/>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63" autoAdjust="0"/>
    <p:restoredTop sz="99878" autoAdjust="0"/>
  </p:normalViewPr>
  <p:slideViewPr>
    <p:cSldViewPr snapToGrid="0" snapToObjects="1">
      <p:cViewPr varScale="1">
        <p:scale>
          <a:sx n="106" d="100"/>
          <a:sy n="106" d="100"/>
        </p:scale>
        <p:origin x="-147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0" d="100"/>
          <a:sy n="80" d="100"/>
        </p:scale>
        <p:origin x="-324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jlabgrp\group\srfee\tbass\C100%20Cavities%20with%20HE%20Test%20Summary.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jlabgrp\group\srfee\tbass\C100%20Cavities%20with%20HE%20Test%20Summary.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lrMapOvr bg1="lt1" tx1="dk1" bg2="lt2" tx2="dk2" accent1="accent1" accent2="accent2" accent3="accent3" accent4="accent4" accent5="accent5" accent6="accent6" hlink="hlink" folHlink="folHlink"/>
  <c:chart>
    <c:title>
      <c:tx>
        <c:rich>
          <a:bodyPr/>
          <a:lstStyle/>
          <a:p>
            <a:pPr>
              <a:defRPr sz="2800"/>
            </a:pPr>
            <a:r>
              <a:rPr lang="en-US" sz="2800"/>
              <a:t>Jefferson Lab 12 GeV C100 Cavity Final</a:t>
            </a:r>
            <a:r>
              <a:rPr lang="en-US" sz="2800" baseline="0"/>
              <a:t> </a:t>
            </a:r>
            <a:r>
              <a:rPr lang="en-US" sz="2800" i="1" baseline="0"/>
              <a:t>E</a:t>
            </a:r>
            <a:r>
              <a:rPr lang="en-US" sz="2800" i="1" baseline="-25000"/>
              <a:t>max</a:t>
            </a:r>
          </a:p>
        </c:rich>
      </c:tx>
      <c:layout/>
      <c:overlay val="0"/>
    </c:title>
    <c:autoTitleDeleted val="0"/>
    <c:plotArea>
      <c:layout/>
      <c:barChart>
        <c:barDir val="col"/>
        <c:grouping val="clustered"/>
        <c:varyColors val="0"/>
        <c:ser>
          <c:idx val="0"/>
          <c:order val="0"/>
          <c:tx>
            <c:v>Final Cavity Test Data</c:v>
          </c:tx>
          <c:invertIfNegative val="0"/>
          <c:dPt>
            <c:idx val="14"/>
            <c:invertIfNegative val="0"/>
            <c:bubble3D val="0"/>
            <c:spPr>
              <a:solidFill>
                <a:schemeClr val="accent2"/>
              </a:solidFill>
            </c:spPr>
          </c:dPt>
          <c:dPt>
            <c:idx val="22"/>
            <c:invertIfNegative val="0"/>
            <c:bubble3D val="0"/>
            <c:spPr>
              <a:solidFill>
                <a:schemeClr val="accent2"/>
              </a:solidFill>
            </c:spPr>
          </c:dPt>
          <c:dPt>
            <c:idx val="24"/>
            <c:invertIfNegative val="0"/>
            <c:bubble3D val="0"/>
            <c:spPr>
              <a:solidFill>
                <a:schemeClr val="accent2"/>
              </a:solidFill>
            </c:spPr>
          </c:dPt>
          <c:dPt>
            <c:idx val="25"/>
            <c:invertIfNegative val="0"/>
            <c:bubble3D val="0"/>
            <c:spPr/>
          </c:dPt>
          <c:cat>
            <c:numRef>
              <c:f>FinalEMaxBarGraph!$B$2:$B$85</c:f>
              <c:numCache>
                <c:formatCode>General</c:formatCode>
                <c:ptCount val="84"/>
                <c:pt idx="0">
                  <c:v>1</c:v>
                </c:pt>
                <c:pt idx="1">
                  <c:v>2</c:v>
                </c:pt>
                <c:pt idx="2">
                  <c:v>3</c:v>
                </c:pt>
                <c:pt idx="3">
                  <c:v>4</c:v>
                </c:pt>
                <c:pt idx="4">
                  <c:v>5</c:v>
                </c:pt>
                <c:pt idx="5">
                  <c:v>6</c:v>
                </c:pt>
                <c:pt idx="6">
                  <c:v>7</c:v>
                </c:pt>
                <c:pt idx="7">
                  <c:v>8</c:v>
                </c:pt>
                <c:pt idx="8">
                  <c:v>10</c:v>
                </c:pt>
                <c:pt idx="9">
                  <c:v>11</c:v>
                </c:pt>
                <c:pt idx="10">
                  <c:v>12</c:v>
                </c:pt>
                <c:pt idx="11">
                  <c:v>13</c:v>
                </c:pt>
                <c:pt idx="12">
                  <c:v>14</c:v>
                </c:pt>
                <c:pt idx="13">
                  <c:v>15</c:v>
                </c:pt>
                <c:pt idx="14">
                  <c:v>16</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33</c:v>
                </c:pt>
                <c:pt idx="32">
                  <c:v>34</c:v>
                </c:pt>
                <c:pt idx="33">
                  <c:v>35</c:v>
                </c:pt>
                <c:pt idx="34">
                  <c:v>36</c:v>
                </c:pt>
                <c:pt idx="35">
                  <c:v>37</c:v>
                </c:pt>
                <c:pt idx="36">
                  <c:v>38</c:v>
                </c:pt>
                <c:pt idx="37">
                  <c:v>39</c:v>
                </c:pt>
                <c:pt idx="38">
                  <c:v>40</c:v>
                </c:pt>
                <c:pt idx="39">
                  <c:v>41</c:v>
                </c:pt>
                <c:pt idx="40">
                  <c:v>42</c:v>
                </c:pt>
                <c:pt idx="41">
                  <c:v>43</c:v>
                </c:pt>
                <c:pt idx="42">
                  <c:v>44</c:v>
                </c:pt>
                <c:pt idx="43">
                  <c:v>45</c:v>
                </c:pt>
                <c:pt idx="44">
                  <c:v>46</c:v>
                </c:pt>
                <c:pt idx="45">
                  <c:v>47</c:v>
                </c:pt>
                <c:pt idx="46">
                  <c:v>48</c:v>
                </c:pt>
                <c:pt idx="47">
                  <c:v>49</c:v>
                </c:pt>
                <c:pt idx="48">
                  <c:v>50</c:v>
                </c:pt>
                <c:pt idx="49">
                  <c:v>51</c:v>
                </c:pt>
                <c:pt idx="50">
                  <c:v>52</c:v>
                </c:pt>
                <c:pt idx="51">
                  <c:v>53</c:v>
                </c:pt>
                <c:pt idx="52">
                  <c:v>54</c:v>
                </c:pt>
                <c:pt idx="53">
                  <c:v>55</c:v>
                </c:pt>
                <c:pt idx="54">
                  <c:v>56</c:v>
                </c:pt>
                <c:pt idx="55">
                  <c:v>57</c:v>
                </c:pt>
                <c:pt idx="56">
                  <c:v>58</c:v>
                </c:pt>
                <c:pt idx="57">
                  <c:v>59</c:v>
                </c:pt>
                <c:pt idx="58">
                  <c:v>60</c:v>
                </c:pt>
                <c:pt idx="59">
                  <c:v>61</c:v>
                </c:pt>
                <c:pt idx="60">
                  <c:v>62</c:v>
                </c:pt>
                <c:pt idx="61">
                  <c:v>63</c:v>
                </c:pt>
                <c:pt idx="62">
                  <c:v>64</c:v>
                </c:pt>
                <c:pt idx="63">
                  <c:v>65</c:v>
                </c:pt>
                <c:pt idx="64">
                  <c:v>66</c:v>
                </c:pt>
                <c:pt idx="65">
                  <c:v>67</c:v>
                </c:pt>
                <c:pt idx="66">
                  <c:v>68</c:v>
                </c:pt>
                <c:pt idx="67">
                  <c:v>69</c:v>
                </c:pt>
                <c:pt idx="68">
                  <c:v>70</c:v>
                </c:pt>
                <c:pt idx="69">
                  <c:v>71</c:v>
                </c:pt>
                <c:pt idx="70">
                  <c:v>72</c:v>
                </c:pt>
                <c:pt idx="71">
                  <c:v>73</c:v>
                </c:pt>
                <c:pt idx="72">
                  <c:v>74</c:v>
                </c:pt>
                <c:pt idx="73">
                  <c:v>75</c:v>
                </c:pt>
                <c:pt idx="74">
                  <c:v>76</c:v>
                </c:pt>
                <c:pt idx="75">
                  <c:v>77</c:v>
                </c:pt>
                <c:pt idx="76">
                  <c:v>78</c:v>
                </c:pt>
                <c:pt idx="77">
                  <c:v>79</c:v>
                </c:pt>
                <c:pt idx="78">
                  <c:v>80</c:v>
                </c:pt>
                <c:pt idx="79">
                  <c:v>81</c:v>
                </c:pt>
                <c:pt idx="80">
                  <c:v>82</c:v>
                </c:pt>
                <c:pt idx="81">
                  <c:v>83</c:v>
                </c:pt>
                <c:pt idx="82">
                  <c:v>84</c:v>
                </c:pt>
                <c:pt idx="83">
                  <c:v>85</c:v>
                </c:pt>
              </c:numCache>
            </c:numRef>
          </c:cat>
          <c:val>
            <c:numRef>
              <c:f>FinalEMaxBarGraph!$C$2:$C$85</c:f>
              <c:numCache>
                <c:formatCode>General</c:formatCode>
                <c:ptCount val="84"/>
                <c:pt idx="0">
                  <c:v>27</c:v>
                </c:pt>
                <c:pt idx="1">
                  <c:v>27</c:v>
                </c:pt>
                <c:pt idx="2">
                  <c:v>27</c:v>
                </c:pt>
                <c:pt idx="3">
                  <c:v>27</c:v>
                </c:pt>
                <c:pt idx="4">
                  <c:v>27</c:v>
                </c:pt>
                <c:pt idx="5">
                  <c:v>30</c:v>
                </c:pt>
                <c:pt idx="6">
                  <c:v>27</c:v>
                </c:pt>
                <c:pt idx="7">
                  <c:v>21</c:v>
                </c:pt>
                <c:pt idx="8">
                  <c:v>27</c:v>
                </c:pt>
                <c:pt idx="9">
                  <c:v>27</c:v>
                </c:pt>
                <c:pt idx="10">
                  <c:v>27</c:v>
                </c:pt>
                <c:pt idx="11">
                  <c:v>27</c:v>
                </c:pt>
                <c:pt idx="12">
                  <c:v>27</c:v>
                </c:pt>
                <c:pt idx="13">
                  <c:v>27</c:v>
                </c:pt>
                <c:pt idx="14">
                  <c:v>27</c:v>
                </c:pt>
                <c:pt idx="15">
                  <c:v>27</c:v>
                </c:pt>
                <c:pt idx="16">
                  <c:v>27</c:v>
                </c:pt>
                <c:pt idx="17">
                  <c:v>27</c:v>
                </c:pt>
                <c:pt idx="18">
                  <c:v>27</c:v>
                </c:pt>
                <c:pt idx="19">
                  <c:v>29</c:v>
                </c:pt>
                <c:pt idx="20">
                  <c:v>28</c:v>
                </c:pt>
                <c:pt idx="21">
                  <c:v>27</c:v>
                </c:pt>
                <c:pt idx="22">
                  <c:v>27</c:v>
                </c:pt>
                <c:pt idx="23">
                  <c:v>30</c:v>
                </c:pt>
                <c:pt idx="24">
                  <c:v>19</c:v>
                </c:pt>
                <c:pt idx="25">
                  <c:v>28</c:v>
                </c:pt>
                <c:pt idx="26">
                  <c:v>27</c:v>
                </c:pt>
                <c:pt idx="27">
                  <c:v>27</c:v>
                </c:pt>
                <c:pt idx="28">
                  <c:v>28</c:v>
                </c:pt>
                <c:pt idx="29">
                  <c:v>26</c:v>
                </c:pt>
                <c:pt idx="30">
                  <c:v>27</c:v>
                </c:pt>
                <c:pt idx="31">
                  <c:v>27</c:v>
                </c:pt>
                <c:pt idx="32">
                  <c:v>25</c:v>
                </c:pt>
                <c:pt idx="33">
                  <c:v>32</c:v>
                </c:pt>
                <c:pt idx="34">
                  <c:v>33</c:v>
                </c:pt>
                <c:pt idx="35">
                  <c:v>26</c:v>
                </c:pt>
                <c:pt idx="36">
                  <c:v>34</c:v>
                </c:pt>
                <c:pt idx="37">
                  <c:v>25</c:v>
                </c:pt>
                <c:pt idx="38">
                  <c:v>28</c:v>
                </c:pt>
                <c:pt idx="39">
                  <c:v>27</c:v>
                </c:pt>
                <c:pt idx="40">
                  <c:v>34</c:v>
                </c:pt>
                <c:pt idx="41">
                  <c:v>29</c:v>
                </c:pt>
                <c:pt idx="42">
                  <c:v>28</c:v>
                </c:pt>
                <c:pt idx="43">
                  <c:v>27</c:v>
                </c:pt>
                <c:pt idx="44">
                  <c:v>27</c:v>
                </c:pt>
                <c:pt idx="45">
                  <c:v>24</c:v>
                </c:pt>
                <c:pt idx="46">
                  <c:v>26</c:v>
                </c:pt>
                <c:pt idx="47">
                  <c:v>27</c:v>
                </c:pt>
                <c:pt idx="48">
                  <c:v>26</c:v>
                </c:pt>
                <c:pt idx="49">
                  <c:v>23</c:v>
                </c:pt>
                <c:pt idx="50">
                  <c:v>34</c:v>
                </c:pt>
                <c:pt idx="51">
                  <c:v>27</c:v>
                </c:pt>
                <c:pt idx="52">
                  <c:v>27</c:v>
                </c:pt>
                <c:pt idx="53">
                  <c:v>28</c:v>
                </c:pt>
                <c:pt idx="54">
                  <c:v>29</c:v>
                </c:pt>
                <c:pt idx="55">
                  <c:v>27</c:v>
                </c:pt>
                <c:pt idx="56">
                  <c:v>24</c:v>
                </c:pt>
                <c:pt idx="57">
                  <c:v>27</c:v>
                </c:pt>
                <c:pt idx="58">
                  <c:v>27</c:v>
                </c:pt>
                <c:pt idx="59">
                  <c:v>27</c:v>
                </c:pt>
                <c:pt idx="60">
                  <c:v>27</c:v>
                </c:pt>
                <c:pt idx="61">
                  <c:v>27</c:v>
                </c:pt>
                <c:pt idx="62">
                  <c:v>27</c:v>
                </c:pt>
                <c:pt idx="63">
                  <c:v>27</c:v>
                </c:pt>
                <c:pt idx="64">
                  <c:v>27</c:v>
                </c:pt>
                <c:pt idx="65">
                  <c:v>27</c:v>
                </c:pt>
                <c:pt idx="66">
                  <c:v>26</c:v>
                </c:pt>
                <c:pt idx="67">
                  <c:v>27</c:v>
                </c:pt>
                <c:pt idx="68">
                  <c:v>27</c:v>
                </c:pt>
                <c:pt idx="69">
                  <c:v>27</c:v>
                </c:pt>
                <c:pt idx="70">
                  <c:v>27</c:v>
                </c:pt>
                <c:pt idx="71">
                  <c:v>27</c:v>
                </c:pt>
                <c:pt idx="72">
                  <c:v>25</c:v>
                </c:pt>
                <c:pt idx="73">
                  <c:v>27</c:v>
                </c:pt>
                <c:pt idx="74">
                  <c:v>27</c:v>
                </c:pt>
                <c:pt idx="75">
                  <c:v>27</c:v>
                </c:pt>
                <c:pt idx="76">
                  <c:v>27</c:v>
                </c:pt>
                <c:pt idx="77">
                  <c:v>27</c:v>
                </c:pt>
                <c:pt idx="78">
                  <c:v>27</c:v>
                </c:pt>
                <c:pt idx="79">
                  <c:v>27</c:v>
                </c:pt>
                <c:pt idx="80">
                  <c:v>27</c:v>
                </c:pt>
                <c:pt idx="81">
                  <c:v>27</c:v>
                </c:pt>
                <c:pt idx="82">
                  <c:v>27</c:v>
                </c:pt>
                <c:pt idx="83">
                  <c:v>27</c:v>
                </c:pt>
              </c:numCache>
            </c:numRef>
          </c:val>
        </c:ser>
        <c:dLbls>
          <c:showLegendKey val="0"/>
          <c:showVal val="0"/>
          <c:showCatName val="0"/>
          <c:showSerName val="0"/>
          <c:showPercent val="0"/>
          <c:showBubbleSize val="0"/>
        </c:dLbls>
        <c:gapWidth val="150"/>
        <c:axId val="139714944"/>
        <c:axId val="139716864"/>
      </c:barChart>
      <c:lineChart>
        <c:grouping val="standard"/>
        <c:varyColors val="0"/>
        <c:ser>
          <c:idx val="1"/>
          <c:order val="1"/>
          <c:tx>
            <c:strRef>
              <c:f>FinalEMaxBarGraph!$D$1</c:f>
              <c:strCache>
                <c:ptCount val="1"/>
                <c:pt idx="0">
                  <c:v>12GeV Spec</c:v>
                </c:pt>
              </c:strCache>
            </c:strRef>
          </c:tx>
          <c:spPr>
            <a:ln w="28575">
              <a:solidFill>
                <a:srgbClr val="0070C0"/>
              </a:solidFill>
            </a:ln>
          </c:spPr>
          <c:marker>
            <c:symbol val="none"/>
          </c:marker>
          <c:val>
            <c:numRef>
              <c:f>FinalEMaxBarGraph!$D$2:$D$85</c:f>
              <c:numCache>
                <c:formatCode>General</c:formatCode>
                <c:ptCount val="84"/>
                <c:pt idx="0">
                  <c:v>19.2</c:v>
                </c:pt>
                <c:pt idx="1">
                  <c:v>19.2</c:v>
                </c:pt>
                <c:pt idx="2">
                  <c:v>19.2</c:v>
                </c:pt>
                <c:pt idx="3">
                  <c:v>19.2</c:v>
                </c:pt>
                <c:pt idx="4">
                  <c:v>19.2</c:v>
                </c:pt>
                <c:pt idx="5">
                  <c:v>19.2</c:v>
                </c:pt>
                <c:pt idx="6">
                  <c:v>19.2</c:v>
                </c:pt>
                <c:pt idx="7">
                  <c:v>19.2</c:v>
                </c:pt>
                <c:pt idx="8">
                  <c:v>19.2</c:v>
                </c:pt>
                <c:pt idx="9">
                  <c:v>19.2</c:v>
                </c:pt>
                <c:pt idx="10">
                  <c:v>19.2</c:v>
                </c:pt>
                <c:pt idx="11">
                  <c:v>19.2</c:v>
                </c:pt>
                <c:pt idx="12">
                  <c:v>19.2</c:v>
                </c:pt>
                <c:pt idx="13">
                  <c:v>19.2</c:v>
                </c:pt>
                <c:pt idx="14">
                  <c:v>19.2</c:v>
                </c:pt>
                <c:pt idx="15">
                  <c:v>19.2</c:v>
                </c:pt>
                <c:pt idx="16">
                  <c:v>19.2</c:v>
                </c:pt>
                <c:pt idx="17">
                  <c:v>19.2</c:v>
                </c:pt>
                <c:pt idx="18">
                  <c:v>19.2</c:v>
                </c:pt>
                <c:pt idx="19">
                  <c:v>19.2</c:v>
                </c:pt>
                <c:pt idx="20">
                  <c:v>19.2</c:v>
                </c:pt>
                <c:pt idx="21">
                  <c:v>19.2</c:v>
                </c:pt>
                <c:pt idx="22">
                  <c:v>19.2</c:v>
                </c:pt>
                <c:pt idx="23">
                  <c:v>19.2</c:v>
                </c:pt>
                <c:pt idx="24">
                  <c:v>19.2</c:v>
                </c:pt>
                <c:pt idx="25">
                  <c:v>19.2</c:v>
                </c:pt>
                <c:pt idx="26">
                  <c:v>19.2</c:v>
                </c:pt>
                <c:pt idx="27">
                  <c:v>19.2</c:v>
                </c:pt>
                <c:pt idx="28">
                  <c:v>19.2</c:v>
                </c:pt>
                <c:pt idx="29">
                  <c:v>19.2</c:v>
                </c:pt>
                <c:pt idx="30">
                  <c:v>19.2</c:v>
                </c:pt>
                <c:pt idx="31">
                  <c:v>19.2</c:v>
                </c:pt>
                <c:pt idx="32">
                  <c:v>19.2</c:v>
                </c:pt>
                <c:pt idx="33">
                  <c:v>19.2</c:v>
                </c:pt>
                <c:pt idx="34">
                  <c:v>19.2</c:v>
                </c:pt>
                <c:pt idx="35">
                  <c:v>19.2</c:v>
                </c:pt>
                <c:pt idx="36">
                  <c:v>19.2</c:v>
                </c:pt>
                <c:pt idx="37">
                  <c:v>19.2</c:v>
                </c:pt>
                <c:pt idx="38">
                  <c:v>19.2</c:v>
                </c:pt>
                <c:pt idx="39">
                  <c:v>19.2</c:v>
                </c:pt>
                <c:pt idx="40">
                  <c:v>19.2</c:v>
                </c:pt>
                <c:pt idx="41">
                  <c:v>19.2</c:v>
                </c:pt>
                <c:pt idx="42">
                  <c:v>19.2</c:v>
                </c:pt>
                <c:pt idx="43">
                  <c:v>19.2</c:v>
                </c:pt>
                <c:pt idx="44">
                  <c:v>19.2</c:v>
                </c:pt>
                <c:pt idx="45">
                  <c:v>19.2</c:v>
                </c:pt>
                <c:pt idx="46">
                  <c:v>19.2</c:v>
                </c:pt>
                <c:pt idx="47">
                  <c:v>19.2</c:v>
                </c:pt>
                <c:pt idx="48">
                  <c:v>19.2</c:v>
                </c:pt>
                <c:pt idx="49">
                  <c:v>19.2</c:v>
                </c:pt>
                <c:pt idx="50">
                  <c:v>19.2</c:v>
                </c:pt>
                <c:pt idx="51">
                  <c:v>19.2</c:v>
                </c:pt>
                <c:pt idx="52">
                  <c:v>19.2</c:v>
                </c:pt>
                <c:pt idx="53">
                  <c:v>19.2</c:v>
                </c:pt>
                <c:pt idx="54">
                  <c:v>19.2</c:v>
                </c:pt>
                <c:pt idx="55">
                  <c:v>19.2</c:v>
                </c:pt>
                <c:pt idx="56">
                  <c:v>19.2</c:v>
                </c:pt>
                <c:pt idx="57">
                  <c:v>19.2</c:v>
                </c:pt>
                <c:pt idx="58">
                  <c:v>19.2</c:v>
                </c:pt>
                <c:pt idx="59">
                  <c:v>19.2</c:v>
                </c:pt>
                <c:pt idx="60">
                  <c:v>19.2</c:v>
                </c:pt>
                <c:pt idx="61">
                  <c:v>19.2</c:v>
                </c:pt>
                <c:pt idx="62">
                  <c:v>19.2</c:v>
                </c:pt>
                <c:pt idx="63">
                  <c:v>19.2</c:v>
                </c:pt>
                <c:pt idx="64">
                  <c:v>19.2</c:v>
                </c:pt>
                <c:pt idx="65">
                  <c:v>19.2</c:v>
                </c:pt>
                <c:pt idx="66">
                  <c:v>19.2</c:v>
                </c:pt>
                <c:pt idx="67">
                  <c:v>19.2</c:v>
                </c:pt>
                <c:pt idx="68">
                  <c:v>19.2</c:v>
                </c:pt>
                <c:pt idx="69">
                  <c:v>19.2</c:v>
                </c:pt>
                <c:pt idx="70">
                  <c:v>19.2</c:v>
                </c:pt>
                <c:pt idx="71">
                  <c:v>19.2</c:v>
                </c:pt>
                <c:pt idx="72">
                  <c:v>19.2</c:v>
                </c:pt>
                <c:pt idx="73">
                  <c:v>19.2</c:v>
                </c:pt>
                <c:pt idx="74">
                  <c:v>19.2</c:v>
                </c:pt>
                <c:pt idx="75">
                  <c:v>19.2</c:v>
                </c:pt>
                <c:pt idx="76">
                  <c:v>19.2</c:v>
                </c:pt>
                <c:pt idx="77">
                  <c:v>19.2</c:v>
                </c:pt>
                <c:pt idx="78">
                  <c:v>19.2</c:v>
                </c:pt>
                <c:pt idx="79">
                  <c:v>19.2</c:v>
                </c:pt>
                <c:pt idx="80">
                  <c:v>19.2</c:v>
                </c:pt>
                <c:pt idx="81">
                  <c:v>19.2</c:v>
                </c:pt>
                <c:pt idx="82">
                  <c:v>19.2</c:v>
                </c:pt>
                <c:pt idx="83">
                  <c:v>19.2</c:v>
                </c:pt>
              </c:numCache>
            </c:numRef>
          </c:val>
          <c:smooth val="0"/>
        </c:ser>
        <c:ser>
          <c:idx val="2"/>
          <c:order val="2"/>
          <c:tx>
            <c:strRef>
              <c:f>FinalEMaxBarGraph!$E$1</c:f>
              <c:strCache>
                <c:ptCount val="1"/>
                <c:pt idx="0">
                  <c:v>Admin Limit</c:v>
                </c:pt>
              </c:strCache>
            </c:strRef>
          </c:tx>
          <c:spPr>
            <a:ln w="28575">
              <a:solidFill>
                <a:srgbClr val="00B0F0"/>
              </a:solidFill>
            </a:ln>
          </c:spPr>
          <c:marker>
            <c:symbol val="none"/>
          </c:marker>
          <c:val>
            <c:numRef>
              <c:f>FinalEMaxBarGraph!$E$2:$E$85</c:f>
              <c:numCache>
                <c:formatCode>General</c:formatCode>
                <c:ptCount val="84"/>
                <c:pt idx="0">
                  <c:v>27</c:v>
                </c:pt>
                <c:pt idx="1">
                  <c:v>27</c:v>
                </c:pt>
                <c:pt idx="2">
                  <c:v>27</c:v>
                </c:pt>
                <c:pt idx="3">
                  <c:v>27</c:v>
                </c:pt>
                <c:pt idx="4">
                  <c:v>27</c:v>
                </c:pt>
                <c:pt idx="5">
                  <c:v>27</c:v>
                </c:pt>
                <c:pt idx="6">
                  <c:v>27</c:v>
                </c:pt>
                <c:pt idx="7">
                  <c:v>27</c:v>
                </c:pt>
                <c:pt idx="8">
                  <c:v>27</c:v>
                </c:pt>
                <c:pt idx="9">
                  <c:v>27</c:v>
                </c:pt>
                <c:pt idx="10">
                  <c:v>27</c:v>
                </c:pt>
                <c:pt idx="11">
                  <c:v>27</c:v>
                </c:pt>
                <c:pt idx="12">
                  <c:v>27</c:v>
                </c:pt>
                <c:pt idx="13">
                  <c:v>27</c:v>
                </c:pt>
                <c:pt idx="14">
                  <c:v>27</c:v>
                </c:pt>
                <c:pt idx="15">
                  <c:v>27</c:v>
                </c:pt>
                <c:pt idx="16">
                  <c:v>27</c:v>
                </c:pt>
                <c:pt idx="17">
                  <c:v>27</c:v>
                </c:pt>
                <c:pt idx="18">
                  <c:v>27</c:v>
                </c:pt>
                <c:pt idx="19">
                  <c:v>27</c:v>
                </c:pt>
                <c:pt idx="20">
                  <c:v>27</c:v>
                </c:pt>
                <c:pt idx="21">
                  <c:v>27</c:v>
                </c:pt>
                <c:pt idx="22">
                  <c:v>27</c:v>
                </c:pt>
                <c:pt idx="23">
                  <c:v>27</c:v>
                </c:pt>
                <c:pt idx="24">
                  <c:v>27</c:v>
                </c:pt>
                <c:pt idx="25">
                  <c:v>27</c:v>
                </c:pt>
                <c:pt idx="26">
                  <c:v>27</c:v>
                </c:pt>
                <c:pt idx="27">
                  <c:v>27</c:v>
                </c:pt>
                <c:pt idx="28">
                  <c:v>27</c:v>
                </c:pt>
                <c:pt idx="29">
                  <c:v>27</c:v>
                </c:pt>
                <c:pt idx="30">
                  <c:v>27</c:v>
                </c:pt>
                <c:pt idx="31">
                  <c:v>27</c:v>
                </c:pt>
                <c:pt idx="32">
                  <c:v>27</c:v>
                </c:pt>
                <c:pt idx="33">
                  <c:v>27</c:v>
                </c:pt>
                <c:pt idx="34">
                  <c:v>27</c:v>
                </c:pt>
                <c:pt idx="35">
                  <c:v>27</c:v>
                </c:pt>
                <c:pt idx="36">
                  <c:v>27</c:v>
                </c:pt>
                <c:pt idx="37">
                  <c:v>27</c:v>
                </c:pt>
                <c:pt idx="38">
                  <c:v>27</c:v>
                </c:pt>
                <c:pt idx="39">
                  <c:v>27</c:v>
                </c:pt>
                <c:pt idx="40">
                  <c:v>27</c:v>
                </c:pt>
                <c:pt idx="41">
                  <c:v>27</c:v>
                </c:pt>
                <c:pt idx="42">
                  <c:v>27</c:v>
                </c:pt>
                <c:pt idx="43">
                  <c:v>27</c:v>
                </c:pt>
                <c:pt idx="44">
                  <c:v>27</c:v>
                </c:pt>
                <c:pt idx="45">
                  <c:v>27</c:v>
                </c:pt>
                <c:pt idx="46">
                  <c:v>27</c:v>
                </c:pt>
                <c:pt idx="47">
                  <c:v>27</c:v>
                </c:pt>
                <c:pt idx="48">
                  <c:v>27</c:v>
                </c:pt>
                <c:pt idx="49">
                  <c:v>27</c:v>
                </c:pt>
                <c:pt idx="50">
                  <c:v>27</c:v>
                </c:pt>
                <c:pt idx="51">
                  <c:v>27</c:v>
                </c:pt>
                <c:pt idx="52">
                  <c:v>27</c:v>
                </c:pt>
                <c:pt idx="53">
                  <c:v>27</c:v>
                </c:pt>
                <c:pt idx="54">
                  <c:v>27</c:v>
                </c:pt>
                <c:pt idx="55">
                  <c:v>27</c:v>
                </c:pt>
                <c:pt idx="56">
                  <c:v>27</c:v>
                </c:pt>
                <c:pt idx="57">
                  <c:v>27</c:v>
                </c:pt>
                <c:pt idx="58">
                  <c:v>27</c:v>
                </c:pt>
                <c:pt idx="59">
                  <c:v>27</c:v>
                </c:pt>
                <c:pt idx="60">
                  <c:v>27</c:v>
                </c:pt>
                <c:pt idx="61">
                  <c:v>27</c:v>
                </c:pt>
                <c:pt idx="62">
                  <c:v>27</c:v>
                </c:pt>
                <c:pt idx="63">
                  <c:v>27</c:v>
                </c:pt>
                <c:pt idx="64">
                  <c:v>27</c:v>
                </c:pt>
                <c:pt idx="65">
                  <c:v>27</c:v>
                </c:pt>
                <c:pt idx="66">
                  <c:v>27</c:v>
                </c:pt>
                <c:pt idx="67">
                  <c:v>27</c:v>
                </c:pt>
                <c:pt idx="68">
                  <c:v>27</c:v>
                </c:pt>
                <c:pt idx="69">
                  <c:v>27</c:v>
                </c:pt>
                <c:pt idx="70">
                  <c:v>27</c:v>
                </c:pt>
                <c:pt idx="71">
                  <c:v>27</c:v>
                </c:pt>
                <c:pt idx="72">
                  <c:v>27</c:v>
                </c:pt>
                <c:pt idx="73">
                  <c:v>27</c:v>
                </c:pt>
                <c:pt idx="74">
                  <c:v>27</c:v>
                </c:pt>
                <c:pt idx="75">
                  <c:v>27</c:v>
                </c:pt>
                <c:pt idx="76">
                  <c:v>27</c:v>
                </c:pt>
                <c:pt idx="77">
                  <c:v>27</c:v>
                </c:pt>
                <c:pt idx="78">
                  <c:v>27</c:v>
                </c:pt>
                <c:pt idx="79">
                  <c:v>27</c:v>
                </c:pt>
                <c:pt idx="80">
                  <c:v>27</c:v>
                </c:pt>
                <c:pt idx="81">
                  <c:v>27</c:v>
                </c:pt>
                <c:pt idx="82">
                  <c:v>27</c:v>
                </c:pt>
                <c:pt idx="83">
                  <c:v>27</c:v>
                </c:pt>
              </c:numCache>
            </c:numRef>
          </c:val>
          <c:smooth val="0"/>
        </c:ser>
        <c:dLbls>
          <c:showLegendKey val="0"/>
          <c:showVal val="0"/>
          <c:showCatName val="0"/>
          <c:showSerName val="0"/>
          <c:showPercent val="0"/>
          <c:showBubbleSize val="0"/>
        </c:dLbls>
        <c:marker val="1"/>
        <c:smooth val="0"/>
        <c:axId val="139714944"/>
        <c:axId val="139716864"/>
      </c:lineChart>
      <c:catAx>
        <c:axId val="139714944"/>
        <c:scaling>
          <c:orientation val="minMax"/>
        </c:scaling>
        <c:delete val="0"/>
        <c:axPos val="b"/>
        <c:title>
          <c:tx>
            <c:rich>
              <a:bodyPr/>
              <a:lstStyle/>
              <a:p>
                <a:pPr>
                  <a:defRPr sz="2000" b="0"/>
                </a:pPr>
                <a:r>
                  <a:rPr lang="en-US" sz="2000" b="0"/>
                  <a:t>Cavity ID</a:t>
                </a:r>
              </a:p>
            </c:rich>
          </c:tx>
          <c:layout>
            <c:manualLayout>
              <c:xMode val="edge"/>
              <c:yMode val="edge"/>
              <c:x val="0.47428504217301276"/>
              <c:y val="0.92858366626319722"/>
            </c:manualLayout>
          </c:layout>
          <c:overlay val="0"/>
        </c:title>
        <c:numFmt formatCode="General" sourceLinked="1"/>
        <c:majorTickMark val="out"/>
        <c:minorTickMark val="none"/>
        <c:tickLblPos val="nextTo"/>
        <c:txPr>
          <a:bodyPr rot="-5400000"/>
          <a:lstStyle/>
          <a:p>
            <a:pPr>
              <a:defRPr sz="1100" b="1"/>
            </a:pPr>
            <a:endParaRPr lang="en-US"/>
          </a:p>
        </c:txPr>
        <c:crossAx val="139716864"/>
        <c:crosses val="autoZero"/>
        <c:auto val="1"/>
        <c:lblAlgn val="ctr"/>
        <c:lblOffset val="100"/>
        <c:noMultiLvlLbl val="0"/>
      </c:catAx>
      <c:valAx>
        <c:axId val="139716864"/>
        <c:scaling>
          <c:orientation val="minMax"/>
        </c:scaling>
        <c:delete val="0"/>
        <c:axPos val="l"/>
        <c:majorGridlines/>
        <c:title>
          <c:tx>
            <c:rich>
              <a:bodyPr rot="-5400000" vert="horz"/>
              <a:lstStyle/>
              <a:p>
                <a:pPr>
                  <a:defRPr sz="2000" b="0"/>
                </a:pPr>
                <a:r>
                  <a:rPr lang="en-US" sz="2000" b="0"/>
                  <a:t>Maximum Gradient Achieved (MV/m)</a:t>
                </a:r>
              </a:p>
            </c:rich>
          </c:tx>
          <c:layout>
            <c:manualLayout>
              <c:xMode val="edge"/>
              <c:yMode val="edge"/>
              <c:x val="5.8579234468575077E-3"/>
              <c:y val="0.1895027098831622"/>
            </c:manualLayout>
          </c:layout>
          <c:overlay val="0"/>
        </c:title>
        <c:numFmt formatCode="General" sourceLinked="1"/>
        <c:majorTickMark val="out"/>
        <c:minorTickMark val="none"/>
        <c:tickLblPos val="nextTo"/>
        <c:txPr>
          <a:bodyPr/>
          <a:lstStyle/>
          <a:p>
            <a:pPr>
              <a:defRPr sz="1100" b="1"/>
            </a:pPr>
            <a:endParaRPr lang="en-US"/>
          </a:p>
        </c:txPr>
        <c:crossAx val="139714944"/>
        <c:crosses val="autoZero"/>
        <c:crossBetween val="between"/>
      </c:valAx>
      <c:spPr>
        <a:noFill/>
      </c:spPr>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Lbls>
            <c:dLbl>
              <c:idx val="0"/>
              <c:layout>
                <c:manualLayout>
                  <c:x val="0.1176221683056301"/>
                  <c:y val="-0.10214951901250101"/>
                </c:manualLayout>
              </c:layout>
              <c:dLblPos val="bestFit"/>
              <c:showLegendKey val="0"/>
              <c:showVal val="0"/>
              <c:showCatName val="1"/>
              <c:showSerName val="0"/>
              <c:showPercent val="1"/>
              <c:showBubbleSize val="0"/>
            </c:dLbl>
            <c:dLbl>
              <c:idx val="1"/>
              <c:layout>
                <c:manualLayout>
                  <c:x val="-6.7102244574229461E-2"/>
                  <c:y val="-3.1163286213517577E-2"/>
                </c:manualLayout>
              </c:layout>
              <c:tx>
                <c:rich>
                  <a:bodyPr/>
                  <a:lstStyle/>
                  <a:p>
                    <a:r>
                      <a:rPr lang="en-US" sz="800" dirty="0"/>
                      <a:t>FE/Radiation</a:t>
                    </a:r>
                    <a:r>
                      <a:rPr lang="en-US" sz="1000" dirty="0"/>
                      <a:t>
17%</a:t>
                    </a:r>
                  </a:p>
                </c:rich>
              </c:tx>
              <c:dLblPos val="bestFit"/>
              <c:showLegendKey val="0"/>
              <c:showVal val="0"/>
              <c:showCatName val="1"/>
              <c:showSerName val="0"/>
              <c:showPercent val="1"/>
              <c:showBubbleSize val="0"/>
            </c:dLbl>
            <c:dLbl>
              <c:idx val="2"/>
              <c:layout>
                <c:manualLayout>
                  <c:x val="-3.5396342425222091E-2"/>
                  <c:y val="0"/>
                </c:manualLayout>
              </c:layout>
              <c:tx>
                <c:rich>
                  <a:bodyPr/>
                  <a:lstStyle/>
                  <a:p>
                    <a:r>
                      <a:rPr lang="en-US" sz="1000" dirty="0"/>
                      <a:t>Quench
4%</a:t>
                    </a:r>
                  </a:p>
                </c:rich>
              </c:tx>
              <c:dLblPos val="bestFit"/>
              <c:showLegendKey val="0"/>
              <c:showVal val="0"/>
              <c:showCatName val="1"/>
              <c:showSerName val="0"/>
              <c:showPercent val="1"/>
              <c:showBubbleSize val="0"/>
            </c:dLbl>
            <c:dLbl>
              <c:idx val="3"/>
              <c:layout>
                <c:manualLayout>
                  <c:x val="0.24755545684010316"/>
                  <c:y val="0"/>
                </c:manualLayout>
              </c:layout>
              <c:tx>
                <c:rich>
                  <a:bodyPr/>
                  <a:lstStyle/>
                  <a:p>
                    <a:r>
                      <a:rPr lang="en-US" sz="1000" dirty="0"/>
                      <a:t>Other
1%</a:t>
                    </a:r>
                  </a:p>
                </c:rich>
              </c:tx>
              <c:dLblPos val="outEnd"/>
              <c:showLegendKey val="0"/>
              <c:showVal val="0"/>
              <c:showCatName val="1"/>
              <c:showSerName val="0"/>
              <c:showPercent val="1"/>
              <c:showBubbleSize val="0"/>
            </c:dLbl>
            <c:spPr>
              <a:solidFill>
                <a:schemeClr val="bg1"/>
              </a:solidFill>
            </c:spPr>
            <c:txPr>
              <a:bodyPr/>
              <a:lstStyle/>
              <a:p>
                <a:pPr>
                  <a:defRPr sz="1200" b="1"/>
                </a:pPr>
                <a:endParaRPr lang="en-US"/>
              </a:p>
            </c:txPr>
            <c:dLblPos val="outEnd"/>
            <c:showLegendKey val="0"/>
            <c:showVal val="0"/>
            <c:showCatName val="1"/>
            <c:showSerName val="0"/>
            <c:showPercent val="1"/>
            <c:showBubbleSize val="0"/>
            <c:showLeaderLines val="1"/>
          </c:dLbls>
          <c:cat>
            <c:strRef>
              <c:f>'1stTestPiChart'!$A$1:$E$1</c:f>
              <c:strCache>
                <c:ptCount val="5"/>
                <c:pt idx="0">
                  <c:v>Passed</c:v>
                </c:pt>
                <c:pt idx="1">
                  <c:v>FE/Radiation</c:v>
                </c:pt>
                <c:pt idx="2">
                  <c:v>Quench</c:v>
                </c:pt>
                <c:pt idx="3">
                  <c:v>Other</c:v>
                </c:pt>
                <c:pt idx="4">
                  <c:v>Total cavities</c:v>
                </c:pt>
              </c:strCache>
            </c:strRef>
          </c:cat>
          <c:val>
            <c:numRef>
              <c:f>'1stTestPiChart'!$A$2:$D$2</c:f>
              <c:numCache>
                <c:formatCode>General</c:formatCode>
                <c:ptCount val="4"/>
                <c:pt idx="0">
                  <c:v>66</c:v>
                </c:pt>
                <c:pt idx="1">
                  <c:v>14</c:v>
                </c:pt>
                <c:pt idx="2">
                  <c:v>3</c:v>
                </c:pt>
                <c:pt idx="3">
                  <c:v>1</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wmf"/></Relationships>
</file>

<file path=ppt/drawings/drawing1.xml><?xml version="1.0" encoding="utf-8"?>
<c:userShapes xmlns:c="http://schemas.openxmlformats.org/drawingml/2006/chart">
  <cdr:relSizeAnchor xmlns:cdr="http://schemas.openxmlformats.org/drawingml/2006/chartDrawing">
    <cdr:from>
      <cdr:x>0.66761</cdr:x>
      <cdr:y>0.44363</cdr:y>
    </cdr:from>
    <cdr:to>
      <cdr:x>0.83426</cdr:x>
      <cdr:y>0.50506</cdr:y>
    </cdr:to>
    <cdr:sp macro="" textlink="">
      <cdr:nvSpPr>
        <cdr:cNvPr id="2" name="TextBox 1"/>
        <cdr:cNvSpPr txBox="1"/>
      </cdr:nvSpPr>
      <cdr:spPr>
        <a:xfrm xmlns:a="http://schemas.openxmlformats.org/drawingml/2006/main">
          <a:off x="5789524" y="2793925"/>
          <a:ext cx="1445191" cy="386879"/>
        </a:xfrm>
        <a:prstGeom xmlns:a="http://schemas.openxmlformats.org/drawingml/2006/main" prst="rect">
          <a:avLst/>
        </a:prstGeom>
        <a:solidFill xmlns:a="http://schemas.openxmlformats.org/drawingml/2006/main">
          <a:srgbClr val="4F81BD"/>
        </a:solidFill>
      </cdr:spPr>
      <cdr:txBody>
        <a:bodyPr xmlns:a="http://schemas.openxmlformats.org/drawingml/2006/main" vertOverflow="clip" wrap="none" rtlCol="0" anchor="ctr"/>
        <a:lstStyle xmlns:a="http://schemas.openxmlformats.org/drawingml/2006/main"/>
        <a:p xmlns:a="http://schemas.openxmlformats.org/drawingml/2006/main">
          <a:pPr algn="ctr"/>
          <a:r>
            <a:rPr lang="en-US" sz="1400" b="1" dirty="0">
              <a:ln>
                <a:noFill/>
              </a:ln>
            </a:rPr>
            <a:t>12GeV</a:t>
          </a:r>
          <a:r>
            <a:rPr lang="en-US" sz="1400" b="1" baseline="0" dirty="0">
              <a:ln>
                <a:noFill/>
              </a:ln>
            </a:rPr>
            <a:t> Project Spec</a:t>
          </a:r>
          <a:endParaRPr lang="en-US" sz="1400" b="1" dirty="0">
            <a:ln>
              <a:noFill/>
            </a:ln>
          </a:endParaRPr>
        </a:p>
      </cdr:txBody>
    </cdr:sp>
  </cdr:relSizeAnchor>
  <cdr:relSizeAnchor xmlns:cdr="http://schemas.openxmlformats.org/drawingml/2006/chartDrawing">
    <cdr:from>
      <cdr:x>0.75305</cdr:x>
      <cdr:y>0.28551</cdr:y>
    </cdr:from>
    <cdr:to>
      <cdr:x>0.94159</cdr:x>
      <cdr:y>0.34693</cdr:y>
    </cdr:to>
    <cdr:sp macro="" textlink="">
      <cdr:nvSpPr>
        <cdr:cNvPr id="3" name="TextBox 1"/>
        <cdr:cNvSpPr txBox="1"/>
      </cdr:nvSpPr>
      <cdr:spPr>
        <a:xfrm xmlns:a="http://schemas.openxmlformats.org/drawingml/2006/main">
          <a:off x="6529103" y="1796710"/>
          <a:ext cx="1634661" cy="386517"/>
        </a:xfrm>
        <a:prstGeom xmlns:a="http://schemas.openxmlformats.org/drawingml/2006/main" prst="rect">
          <a:avLst/>
        </a:prstGeom>
        <a:solidFill xmlns:a="http://schemas.openxmlformats.org/drawingml/2006/main">
          <a:srgbClr val="4BACC6"/>
        </a:solidFill>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a:t>Administrative</a:t>
          </a:r>
          <a:r>
            <a:rPr lang="en-US" sz="1400" b="1" baseline="0"/>
            <a:t> Limit</a:t>
          </a:r>
          <a:endParaRPr lang="en-US" sz="1400" b="1"/>
        </a:p>
      </cdr:txBody>
    </cdr:sp>
  </cdr:relSizeAnchor>
  <cdr:relSizeAnchor xmlns:cdr="http://schemas.openxmlformats.org/drawingml/2006/chartDrawing">
    <cdr:from>
      <cdr:x>0.10289</cdr:x>
      <cdr:y>0.16662</cdr:y>
    </cdr:from>
    <cdr:to>
      <cdr:x>0.21118</cdr:x>
      <cdr:y>0.21165</cdr:y>
    </cdr:to>
    <cdr:sp macro="" textlink="">
      <cdr:nvSpPr>
        <cdr:cNvPr id="4" name="TextBox 3"/>
        <cdr:cNvSpPr txBox="1"/>
      </cdr:nvSpPr>
      <cdr:spPr>
        <a:xfrm xmlns:a="http://schemas.openxmlformats.org/drawingml/2006/main">
          <a:off x="892230" y="1049349"/>
          <a:ext cx="939092" cy="2835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dirty="0"/>
            <a:t>Field Flatness</a:t>
          </a:r>
        </a:p>
      </cdr:txBody>
    </cdr:sp>
  </cdr:relSizeAnchor>
  <cdr:relSizeAnchor xmlns:cdr="http://schemas.openxmlformats.org/drawingml/2006/chartDrawing">
    <cdr:from>
      <cdr:x>0.19563</cdr:x>
      <cdr:y>0.11142</cdr:y>
    </cdr:from>
    <cdr:to>
      <cdr:x>0.32461</cdr:x>
      <cdr:y>0.15344</cdr:y>
    </cdr:to>
    <cdr:sp macro="" textlink="">
      <cdr:nvSpPr>
        <cdr:cNvPr id="5" name="TextBox 1"/>
        <cdr:cNvSpPr txBox="1"/>
      </cdr:nvSpPr>
      <cdr:spPr>
        <a:xfrm xmlns:a="http://schemas.openxmlformats.org/drawingml/2006/main">
          <a:off x="1696539" y="701678"/>
          <a:ext cx="1118516" cy="26463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HOM Problem</a:t>
          </a:r>
        </a:p>
      </cdr:txBody>
    </cdr:sp>
  </cdr:relSizeAnchor>
  <cdr:relSizeAnchor xmlns:cdr="http://schemas.openxmlformats.org/drawingml/2006/chartDrawing">
    <cdr:from>
      <cdr:x>0.32563</cdr:x>
      <cdr:y>0.15277</cdr:y>
    </cdr:from>
    <cdr:to>
      <cdr:x>0.45204</cdr:x>
      <cdr:y>0.20168</cdr:y>
    </cdr:to>
    <cdr:sp macro="" textlink="">
      <cdr:nvSpPr>
        <cdr:cNvPr id="6" name="TextBox 1"/>
        <cdr:cNvSpPr txBox="1"/>
      </cdr:nvSpPr>
      <cdr:spPr>
        <a:xfrm xmlns:a="http://schemas.openxmlformats.org/drawingml/2006/main">
          <a:off x="2823869" y="962133"/>
          <a:ext cx="1096229" cy="30802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Cat</a:t>
          </a:r>
          <a:r>
            <a:rPr lang="en-US" sz="1200" b="1" baseline="0" dirty="0"/>
            <a:t> Eye Defect</a:t>
          </a:r>
          <a:endParaRPr lang="en-US" sz="1200" b="1" dirty="0"/>
        </a:p>
      </cdr:txBody>
    </cdr:sp>
  </cdr:relSizeAnchor>
  <cdr:relSizeAnchor xmlns:cdr="http://schemas.openxmlformats.org/drawingml/2006/chartDrawing">
    <cdr:from>
      <cdr:x>0.1754</cdr:x>
      <cdr:y>0.21277</cdr:y>
    </cdr:from>
    <cdr:to>
      <cdr:x>0.2426</cdr:x>
      <cdr:y>0.35512</cdr:y>
    </cdr:to>
    <cdr:sp macro="" textlink="">
      <cdr:nvSpPr>
        <cdr:cNvPr id="9" name="Straight Arrow Connector 8"/>
        <cdr:cNvSpPr/>
      </cdr:nvSpPr>
      <cdr:spPr>
        <a:xfrm xmlns:a="http://schemas.openxmlformats.org/drawingml/2006/main">
          <a:off x="1521090" y="1340016"/>
          <a:ext cx="582706" cy="896471"/>
        </a:xfrm>
        <a:prstGeom xmlns:a="http://schemas.openxmlformats.org/drawingml/2006/main" prst="straightConnector1">
          <a:avLst/>
        </a:prstGeom>
        <a:ln xmlns:a="http://schemas.openxmlformats.org/drawingml/2006/main" w="22225">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0.25087</cdr:x>
      <cdr:y>0.16153</cdr:y>
    </cdr:from>
    <cdr:to>
      <cdr:x>0.32736</cdr:x>
      <cdr:y>0.35654</cdr:y>
    </cdr:to>
    <cdr:sp macro="" textlink="">
      <cdr:nvSpPr>
        <cdr:cNvPr id="12" name="Straight Arrow Connector 11"/>
        <cdr:cNvSpPr/>
      </cdr:nvSpPr>
      <cdr:spPr>
        <a:xfrm xmlns:a="http://schemas.openxmlformats.org/drawingml/2006/main">
          <a:off x="2175514" y="1017287"/>
          <a:ext cx="663388" cy="1228165"/>
        </a:xfrm>
        <a:prstGeom xmlns:a="http://schemas.openxmlformats.org/drawingml/2006/main" prst="straightConnector1">
          <a:avLst/>
        </a:prstGeom>
        <a:ln xmlns:a="http://schemas.openxmlformats.org/drawingml/2006/main" w="22225">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0.35114</cdr:x>
      <cdr:y>0.19427</cdr:y>
    </cdr:from>
    <cdr:to>
      <cdr:x>0.38319</cdr:x>
      <cdr:y>0.50173</cdr:y>
    </cdr:to>
    <cdr:sp macro="" textlink="">
      <cdr:nvSpPr>
        <cdr:cNvPr id="14" name="Straight Arrow Connector 13"/>
        <cdr:cNvSpPr/>
      </cdr:nvSpPr>
      <cdr:spPr>
        <a:xfrm xmlns:a="http://schemas.openxmlformats.org/drawingml/2006/main" flipH="1">
          <a:off x="3045089" y="1223477"/>
          <a:ext cx="277907" cy="1936376"/>
        </a:xfrm>
        <a:prstGeom xmlns:a="http://schemas.openxmlformats.org/drawingml/2006/main" prst="straightConnector1">
          <a:avLst/>
        </a:prstGeom>
        <a:ln xmlns:a="http://schemas.openxmlformats.org/drawingml/2006/main" w="22225">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1B3B3F1-08D6-49B4-97F4-FACFF0478464}" type="datetimeFigureOut">
              <a:rPr lang="en-US"/>
              <a:pPr>
                <a:defRPr/>
              </a:pPr>
              <a:t>10/4/2016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97676E2-7F60-4C07-A63D-EEF4A13EFAFC}" type="slidenum">
              <a:rPr lang="en-US"/>
              <a:pPr>
                <a:defRPr/>
              </a:pPr>
              <a:t>‹#›</a:t>
            </a:fld>
            <a:endParaRPr lang="en-US"/>
          </a:p>
        </p:txBody>
      </p:sp>
    </p:spTree>
    <p:extLst>
      <p:ext uri="{BB962C8B-B14F-4D97-AF65-F5344CB8AC3E}">
        <p14:creationId xmlns:p14="http://schemas.microsoft.com/office/powerpoint/2010/main" val="3104772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5DE24AF-D439-49A9-915D-1D39180F3031}" type="datetimeFigureOut">
              <a:rPr lang="en-US"/>
              <a:pPr>
                <a:defRPr/>
              </a:pPr>
              <a:t>10/4/2016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F087AA3-9F25-4275-96CC-B9887BD8A38F}" type="slidenum">
              <a:rPr lang="en-US"/>
              <a:pPr>
                <a:defRPr/>
              </a:pPr>
              <a:t>‹#›</a:t>
            </a:fld>
            <a:endParaRPr lang="en-US"/>
          </a:p>
        </p:txBody>
      </p:sp>
    </p:spTree>
    <p:extLst>
      <p:ext uri="{BB962C8B-B14F-4D97-AF65-F5344CB8AC3E}">
        <p14:creationId xmlns:p14="http://schemas.microsoft.com/office/powerpoint/2010/main" val="25449206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r>
              <a:rPr lang="en-US" dirty="0" smtClean="0"/>
              <a:t>A similar picture as presented to describe the 6GeV CEBAF. </a:t>
            </a:r>
            <a:endParaRPr lang="en-US" dirty="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The upgrade impacted the entire machine.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smtClean="0"/>
              <a:t>The injector energy had to be doubled to match the doubling of CEBAF energy.</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smtClean="0"/>
              <a:t>5 new </a:t>
            </a:r>
            <a:r>
              <a:rPr lang="en-US" dirty="0" err="1" smtClean="0"/>
              <a:t>cryomodules</a:t>
            </a:r>
            <a:r>
              <a:rPr lang="en-US" dirty="0" smtClean="0"/>
              <a:t> were added to each </a:t>
            </a:r>
            <a:r>
              <a:rPr lang="en-US" dirty="0" err="1" smtClean="0"/>
              <a:t>linac</a:t>
            </a:r>
            <a:r>
              <a:rPr lang="en-US" dirty="0" smtClean="0"/>
              <a:t>.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smtClean="0"/>
              <a:t>The spreaders and </a:t>
            </a:r>
            <a:r>
              <a:rPr lang="en-US" dirty="0" err="1" smtClean="0"/>
              <a:t>recombiner</a:t>
            </a:r>
            <a:r>
              <a:rPr lang="en-US" dirty="0" smtClean="0"/>
              <a:t> section were completely removed, floor swept clean, and the new 12GeV spreader/</a:t>
            </a:r>
            <a:r>
              <a:rPr lang="en-US" dirty="0" err="1" smtClean="0"/>
              <a:t>recombiners</a:t>
            </a:r>
            <a:r>
              <a:rPr lang="en-US" dirty="0" smtClean="0"/>
              <a:t> were installed.</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smtClean="0"/>
              <a:t>All the arcs had to be upgraded and a tenth arc was added.</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RF separation was upgraded not only for the increase in energy but also in capability to support 4-hall operation.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smtClean="0"/>
              <a:t>A new extraction line and Hall-D were added</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smtClean="0"/>
              <a:t>A new CHL2 was installed and commissioned.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smtClean="0"/>
              <a:t>The one system that was not modified was the existing 41 </a:t>
            </a:r>
            <a:r>
              <a:rPr lang="en-US" dirty="0" err="1" smtClean="0"/>
              <a:t>cryomodules</a:t>
            </a:r>
            <a:r>
              <a:rPr lang="en-US" dirty="0" smtClean="0"/>
              <a:t>,  but time was taking to </a:t>
            </a:r>
            <a:r>
              <a:rPr lang="en-US" dirty="0" err="1" smtClean="0"/>
              <a:t>recommission</a:t>
            </a:r>
            <a:r>
              <a:rPr lang="en-US" dirty="0" smtClean="0"/>
              <a:t> them to  establish a complete SRF baseline for 12GeV CEBAF.</a:t>
            </a:r>
            <a:endParaRPr lang="en-US" dirty="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8E293A13-66F9-4EED-9EE8-FBA10380A426}" type="slidenum">
              <a:rPr lang="en-US" altLang="en-US" smtClean="0">
                <a:cs typeface="Arial" pitchFamily="34" charset="0"/>
              </a:rPr>
              <a:pPr eaLnBrk="1" fontAlgn="base" hangingPunct="1">
                <a:spcBef>
                  <a:spcPct val="0"/>
                </a:spcBef>
                <a:spcAft>
                  <a:spcPct val="0"/>
                </a:spcAft>
              </a:pPr>
              <a:t>4</a:t>
            </a:fld>
            <a:endParaRPr lang="en-US" altLang="en-US"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6B10B25-FCBD-4414-AED3-86A193823482}" type="slidenum">
              <a:rPr lang="en-US" altLang="en-US" smtClean="0">
                <a:cs typeface="Arial" pitchFamily="34" charset="0"/>
              </a:rPr>
              <a:pPr eaLnBrk="1" fontAlgn="base" hangingPunct="1">
                <a:spcBef>
                  <a:spcPct val="0"/>
                </a:spcBef>
                <a:spcAft>
                  <a:spcPct val="0"/>
                </a:spcAft>
              </a:pPr>
              <a:t>47</a:t>
            </a:fld>
            <a:endParaRPr lang="en-US" altLang="en-US"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plot that shows the C100 performance since 2012,  The purple line represents 98 MeV per C100.   The small dots are the energy gain for an 8h period with CW beam delivery.   The large points are the operational point for the three periods chosen.   The plot shows several things:</a:t>
            </a:r>
            <a:br>
              <a:rPr lang="en-US" altLang="en-US" smtClean="0"/>
            </a:br>
            <a:r>
              <a:rPr lang="en-US" altLang="en-US" smtClean="0"/>
              <a:t>We tried to push the C100s hard between 2014 and 2016, especially Fall2015 and Spring2016.</a:t>
            </a:r>
          </a:p>
          <a:p>
            <a:pPr eaLnBrk="1" hangingPunct="1">
              <a:spcBef>
                <a:spcPct val="0"/>
              </a:spcBef>
            </a:pPr>
            <a:r>
              <a:rPr lang="en-US" altLang="en-US" smtClean="0"/>
              <a:t>The push to high gradient is followed by a retreat, unfortunately.</a:t>
            </a:r>
            <a:br>
              <a:rPr lang="en-US" altLang="en-US" smtClean="0"/>
            </a:br>
            <a:endParaRPr lang="en-US" altLang="en-US" smtClean="0"/>
          </a:p>
          <a:p>
            <a:pPr eaLnBrk="1" hangingPunct="1">
              <a:spcBef>
                <a:spcPct val="0"/>
              </a:spcBef>
            </a:pPr>
            <a:r>
              <a:rPr lang="en-US" altLang="en-US" smtClean="0"/>
              <a:t>The South linac shows a modest improvement, probably due to all the C100s being Helium processed.  North Linac only NL22 was HeProc.</a:t>
            </a:r>
          </a:p>
          <a:p>
            <a:pPr eaLnBrk="1" hangingPunct="1">
              <a:spcBef>
                <a:spcPct val="0"/>
              </a:spcBef>
            </a:pPr>
            <a:endParaRPr lang="en-US" alt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E64E9F0-5FB5-4725-A883-7486CE537BF2}" type="slidenum">
              <a:rPr lang="en-US" altLang="en-US" smtClean="0">
                <a:cs typeface="Arial" pitchFamily="34" charset="0"/>
              </a:rPr>
              <a:pPr eaLnBrk="1" fontAlgn="base" hangingPunct="1">
                <a:spcBef>
                  <a:spcPct val="0"/>
                </a:spcBef>
                <a:spcAft>
                  <a:spcPct val="0"/>
                </a:spcAft>
              </a:pPr>
              <a:t>15</a:t>
            </a:fld>
            <a:endParaRPr lang="en-US" altLang="en-US" smtClean="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xfrm>
            <a:off x="1152525" y="692150"/>
            <a:ext cx="4556125" cy="3417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majority of the experiment proposals are for full 5-pass energy in Halls A,B &amp;C.  In order to support simultaneous 5-pass operation to the old end-stations while also supporting beam to Hall-D (5.5passes) a new 5-pass separator was conceived, designed, installed, commissioned and operated.</a:t>
            </a:r>
          </a:p>
          <a:p>
            <a:pPr eaLnBrk="1" hangingPunct="1">
              <a:spcBef>
                <a:spcPct val="0"/>
              </a:spcBef>
            </a:pPr>
            <a:endParaRPr lang="en-US" altLang="en-US" smtClean="0"/>
          </a:p>
          <a:p>
            <a:pPr eaLnBrk="1" hangingPunct="1">
              <a:spcBef>
                <a:spcPct val="0"/>
              </a:spcBef>
            </a:pPr>
            <a:r>
              <a:rPr lang="en-US" altLang="en-US" smtClean="0"/>
              <a:t>In order to squeeze a four beam into the 1497MHz machine frequency, the Hall beam structure was changed to 249.5MHz (allows for 6-halls, was 499MHz) and the separator cavity frequency is now 750MHz. </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8BDD042E-E748-4D52-A763-A39531E7CFC5}" type="slidenum">
              <a:rPr lang="en-US" altLang="en-US" smtClean="0">
                <a:cs typeface="Arial" pitchFamily="34" charset="0"/>
              </a:rPr>
              <a:pPr eaLnBrk="1" fontAlgn="base" hangingPunct="1">
                <a:spcBef>
                  <a:spcPct val="0"/>
                </a:spcBef>
                <a:spcAft>
                  <a:spcPct val="0"/>
                </a:spcAft>
              </a:pPr>
              <a:t>18</a:t>
            </a:fld>
            <a:endParaRPr lang="en-US" altLang="en-US" smtClean="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new 750MHz cavity on 5</a:t>
            </a:r>
            <a:r>
              <a:rPr lang="en-US" altLang="en-US" baseline="30000" smtClean="0"/>
              <a:t>th</a:t>
            </a:r>
            <a:r>
              <a:rPr lang="en-US" altLang="en-US" smtClean="0"/>
              <a:t> pass below the 500MHz 4</a:t>
            </a:r>
            <a:r>
              <a:rPr lang="en-US" altLang="en-US" baseline="30000" smtClean="0"/>
              <a:t>th</a:t>
            </a:r>
            <a:r>
              <a:rPr lang="en-US" altLang="en-US" smtClean="0"/>
              <a:t> and 3</a:t>
            </a:r>
            <a:r>
              <a:rPr lang="en-US" altLang="en-US" baseline="30000" smtClean="0"/>
              <a:t>rd</a:t>
            </a:r>
            <a:r>
              <a:rPr lang="en-US" altLang="en-US" smtClean="0"/>
              <a:t> pass separators which remain at 499MHz.</a:t>
            </a:r>
          </a:p>
          <a:p>
            <a:pPr eaLnBrk="1" hangingPunct="1">
              <a:spcBef>
                <a:spcPct val="0"/>
              </a:spcBef>
            </a:pPr>
            <a:endParaRPr lang="en-US" altLang="en-US" smtClean="0"/>
          </a:p>
          <a:p>
            <a:pPr eaLnBrk="1" hangingPunct="1">
              <a:spcBef>
                <a:spcPct val="0"/>
              </a:spcBef>
            </a:pPr>
            <a:r>
              <a:rPr lang="en-US" altLang="en-US" smtClean="0"/>
              <a:t>And the separated beams on the beam viewer.</a:t>
            </a:r>
          </a:p>
          <a:p>
            <a:pPr eaLnBrk="1" hangingPunct="1">
              <a:spcBef>
                <a:spcPct val="0"/>
              </a:spcBef>
            </a:pPr>
            <a:endParaRPr lang="en-US" altLang="en-US" smtClean="0"/>
          </a:p>
          <a:p>
            <a:pPr eaLnBrk="1" hangingPunct="1">
              <a:spcBef>
                <a:spcPct val="0"/>
              </a:spcBef>
            </a:pPr>
            <a:r>
              <a:rPr lang="en-US" altLang="en-US" smtClean="0"/>
              <a:t>OK, so we’re sitting pretty.  Machine optics are the on design and well tuned.  RF separation is complete.   CEBAF is ready for the users.</a:t>
            </a:r>
          </a:p>
          <a:p>
            <a:pPr eaLnBrk="1" hangingPunct="1">
              <a:spcBef>
                <a:spcPct val="0"/>
              </a:spcBef>
            </a:pPr>
            <a:endParaRPr lang="en-US" altLang="en-US" smtClean="0"/>
          </a:p>
          <a:p>
            <a:pPr eaLnBrk="1" hangingPunct="1">
              <a:spcBef>
                <a:spcPct val="0"/>
              </a:spcBef>
            </a:pPr>
            <a:r>
              <a:rPr lang="en-US" altLang="en-US" smtClean="0"/>
              <a:t>The “lights go out”.  An off-site power event results in CEBAF loosing power for several hours. CHLs trip and prove to be difficult to recover.</a:t>
            </a:r>
          </a:p>
          <a:p>
            <a:pPr eaLnBrk="1" hangingPunct="1">
              <a:spcBef>
                <a:spcPct val="0"/>
              </a:spcBef>
            </a:pPr>
            <a:endParaRPr lang="en-US" altLang="en-US" smtClean="0"/>
          </a:p>
          <a:p>
            <a:pPr eaLnBrk="1" hangingPunct="1">
              <a:spcBef>
                <a:spcPct val="0"/>
              </a:spcBef>
            </a:pPr>
            <a:r>
              <a:rPr lang="en-US" altLang="en-US" smtClean="0"/>
              <a:t>Turns out 2K cold box one, the original 2K cold-box has a seized cold compressor and will take months to repair. </a:t>
            </a:r>
          </a:p>
          <a:p>
            <a:pPr eaLnBrk="1" hangingPunct="1">
              <a:spcBef>
                <a:spcPct val="0"/>
              </a:spcBef>
            </a:pPr>
            <a:endParaRPr lang="en-US" altLang="en-US" smtClean="0"/>
          </a:p>
          <a:p>
            <a:pPr eaLnBrk="1" hangingPunct="1">
              <a:spcBef>
                <a:spcPct val="0"/>
              </a:spcBef>
            </a:pPr>
            <a:r>
              <a:rPr lang="en-US" altLang="en-US" smtClean="0"/>
              <a:t>Reconfigure  Cryo to support CEBAF at 2K on one Cryo plant and change CEBAF energy to 500MeV/linac.</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62005B33-BD13-4571-B81D-17171C88999B}" type="slidenum">
              <a:rPr lang="en-US" altLang="en-US" smtClean="0">
                <a:cs typeface="Arial" pitchFamily="34" charset="0"/>
              </a:rPr>
              <a:pPr eaLnBrk="1" fontAlgn="base" hangingPunct="1">
                <a:spcBef>
                  <a:spcPct val="0"/>
                </a:spcBef>
                <a:spcAft>
                  <a:spcPct val="0"/>
                </a:spcAft>
              </a:pPr>
              <a:t>19</a:t>
            </a:fld>
            <a:endParaRPr lang="en-US" altLang="en-US" smtClean="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60EED42C-7D03-4C22-9B67-C02F1A1564EC}" type="slidenum">
              <a:rPr lang="en-US" altLang="en-US" smtClean="0">
                <a:cs typeface="Arial" pitchFamily="34" charset="0"/>
              </a:rPr>
              <a:pPr eaLnBrk="1" fontAlgn="base" hangingPunct="1">
                <a:spcBef>
                  <a:spcPct val="0"/>
                </a:spcBef>
                <a:spcAft>
                  <a:spcPct val="0"/>
                </a:spcAft>
              </a:pPr>
              <a:t>40</a:t>
            </a:fld>
            <a:endParaRPr lang="en-US" altLang="en-US" smtClean="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00060AA-74BC-4F13-92E8-9C263D1F081D}" type="slidenum">
              <a:rPr lang="en-US" altLang="en-US" smtClean="0">
                <a:cs typeface="Arial" pitchFamily="34" charset="0"/>
              </a:rPr>
              <a:pPr eaLnBrk="1" fontAlgn="base" hangingPunct="1">
                <a:spcBef>
                  <a:spcPct val="0"/>
                </a:spcBef>
                <a:spcAft>
                  <a:spcPct val="0"/>
                </a:spcAft>
              </a:pPr>
              <a:t>41</a:t>
            </a:fld>
            <a:endParaRPr lang="en-US" altLang="en-US" smtClean="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DA0B43A4-0339-4EC4-A442-BB4B81F72796}" type="slidenum">
              <a:rPr lang="en-US" altLang="en-US" smtClean="0">
                <a:cs typeface="Arial" pitchFamily="34" charset="0"/>
              </a:rPr>
              <a:pPr eaLnBrk="1" fontAlgn="base" hangingPunct="1">
                <a:spcBef>
                  <a:spcPct val="0"/>
                </a:spcBef>
                <a:spcAft>
                  <a:spcPct val="0"/>
                </a:spcAft>
              </a:pPr>
              <a:t>43</a:t>
            </a:fld>
            <a:endParaRPr lang="en-US" altLang="en-US" smtClean="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References:</a:t>
            </a:r>
          </a:p>
          <a:p>
            <a:pPr eaLnBrk="1" hangingPunct="1">
              <a:spcBef>
                <a:spcPct val="0"/>
              </a:spcBef>
            </a:pPr>
            <a:endParaRPr lang="en-US" altLang="en-US" smtClean="0"/>
          </a:p>
          <a:p>
            <a:pPr eaLnBrk="1" hangingPunct="1">
              <a:spcBef>
                <a:spcPct val="0"/>
              </a:spcBef>
            </a:pPr>
            <a:r>
              <a:rPr lang="en-US" altLang="en-US" smtClean="0"/>
              <a:t> 1. A Spin-Light Polarimeter for Multi-GeV Longitudinally Polarized Electron Beams. </a:t>
            </a:r>
          </a:p>
          <a:p>
            <a:pPr eaLnBrk="1" hangingPunct="1">
              <a:spcBef>
                <a:spcPct val="0"/>
              </a:spcBef>
            </a:pPr>
            <a:r>
              <a:rPr lang="en-US" altLang="en-US" smtClean="0"/>
              <a:t>P. Mohanmurthy and D. Dutta, IEEE TRANSACTIONS ON NUCLEAR SCIENCE 61, 528 (2014).</a:t>
            </a:r>
          </a:p>
          <a:p>
            <a:pPr eaLnBrk="1" hangingPunct="1">
              <a:spcBef>
                <a:spcPct val="0"/>
              </a:spcBef>
            </a:pPr>
            <a:r>
              <a:rPr lang="en-US" altLang="en-US" smtClean="0"/>
              <a:t>http://dx.doi.org/10.1109/TNS.2013.2291114</a:t>
            </a:r>
          </a:p>
          <a:p>
            <a:pPr eaLnBrk="1" hangingPunct="1">
              <a:spcBef>
                <a:spcPct val="0"/>
              </a:spcBef>
            </a:pPr>
            <a:endParaRPr lang="en-US" altLang="en-US" smtClean="0"/>
          </a:p>
          <a:p>
            <a:pPr eaLnBrk="1" hangingPunct="1">
              <a:spcBef>
                <a:spcPct val="0"/>
              </a:spcBef>
            </a:pPr>
            <a:r>
              <a:rPr lang="en-US" altLang="en-US" smtClean="0"/>
              <a:t> 2. An observation of the spin dependence of synchrotron radiation intensity.  </a:t>
            </a:r>
          </a:p>
          <a:p>
            <a:pPr eaLnBrk="1" hangingPunct="1">
              <a:spcBef>
                <a:spcPct val="0"/>
              </a:spcBef>
            </a:pPr>
            <a:r>
              <a:rPr lang="en-US" altLang="en-US" smtClean="0"/>
              <a:t>S. A. Belomesthnykh et al., Nucl. Instrum. Methods, 227, 173 (1984). </a:t>
            </a:r>
          </a:p>
          <a:p>
            <a:pPr eaLnBrk="1" hangingPunct="1">
              <a:spcBef>
                <a:spcPct val="0"/>
              </a:spcBef>
            </a:pPr>
            <a:r>
              <a:rPr lang="en-US" altLang="en-US" smtClean="0"/>
              <a:t>http://dx.doi.org/10.1016/0168-9002(84)90119-0</a:t>
            </a:r>
          </a:p>
          <a:p>
            <a:pPr eaLnBrk="1" hangingPunct="1">
              <a:spcBef>
                <a:spcPct val="0"/>
              </a:spcBef>
            </a:pPr>
            <a:endParaRPr lang="en-US" altLang="en-US" smtClean="0"/>
          </a:p>
          <a:p>
            <a:pPr eaLnBrk="1" hangingPunct="1">
              <a:spcBef>
                <a:spcPct val="0"/>
              </a:spcBef>
            </a:pPr>
            <a:r>
              <a:rPr lang="en-US" altLang="en-US" smtClean="0"/>
              <a:t> 3. https://wiki.jlab.org/ciswiki/index.php/PQB_Meeting_April_30,_2015</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64EF9177-40C5-4575-A511-9EE9CDD580EA}" type="slidenum">
              <a:rPr lang="en-US" altLang="en-US" smtClean="0">
                <a:cs typeface="Arial" pitchFamily="34" charset="0"/>
              </a:rPr>
              <a:pPr eaLnBrk="1" fontAlgn="base" hangingPunct="1">
                <a:spcBef>
                  <a:spcPct val="0"/>
                </a:spcBef>
                <a:spcAft>
                  <a:spcPct val="0"/>
                </a:spcAft>
              </a:pPr>
              <a:t>46</a:t>
            </a:fld>
            <a:endParaRPr lang="en-US" altLang="en-US" smtClean="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705736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4" name="TextBox 4"/>
          <p:cNvSpPr txBox="1">
            <a:spLocks noChangeArrowheads="1"/>
          </p:cNvSpPr>
          <p:nvPr userDrawn="1"/>
        </p:nvSpPr>
        <p:spPr bwMode="auto">
          <a:xfrm>
            <a:off x="1447800" y="6457950"/>
            <a:ext cx="3276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US" altLang="en-US" sz="800" smtClean="0">
                <a:solidFill>
                  <a:schemeClr val="bg1"/>
                </a:solidFill>
                <a:latin typeface="Calibri" pitchFamily="34" charset="0"/>
              </a:rPr>
              <a:t>November 30, 2012</a:t>
            </a:r>
          </a:p>
          <a:p>
            <a:pPr>
              <a:defRPr/>
            </a:pPr>
            <a:r>
              <a:rPr lang="en-US" altLang="en-US" sz="800" smtClean="0">
                <a:solidFill>
                  <a:schemeClr val="bg1"/>
                </a:solidFill>
                <a:latin typeface="Calibri" pitchFamily="34" charset="0"/>
              </a:rPr>
              <a:t>Reza Kazimi		Four Hall Operation D+3</a:t>
            </a:r>
          </a:p>
        </p:txBody>
      </p:sp>
      <p:sp>
        <p:nvSpPr>
          <p:cNvPr id="5" name="Rectangle 7"/>
          <p:cNvSpPr>
            <a:spLocks noChangeArrowheads="1"/>
          </p:cNvSpPr>
          <p:nvPr userDrawn="1"/>
        </p:nvSpPr>
        <p:spPr bwMode="auto">
          <a:xfrm>
            <a:off x="8747125" y="0"/>
            <a:ext cx="396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defRPr/>
            </a:pPr>
            <a:fld id="{779BA72A-82EB-4698-BE05-7AE3E0422C75}" type="slidenum">
              <a:rPr lang="en-US" altLang="en-US" sz="1400" smtClean="0">
                <a:solidFill>
                  <a:srgbClr val="000000"/>
                </a:solidFill>
                <a:latin typeface="Calibri" pitchFamily="34" charset="0"/>
              </a:rPr>
              <a:pPr>
                <a:defRPr/>
              </a:pPr>
              <a:t>‹#›</a:t>
            </a:fld>
            <a:endParaRPr lang="en-US" altLang="en-US" smtClean="0">
              <a:latin typeface="Times" pitchFamily="18" charset="0"/>
            </a:endParaRPr>
          </a:p>
        </p:txBody>
      </p:sp>
      <p:sp>
        <p:nvSpPr>
          <p:cNvPr id="2" name="Title 1"/>
          <p:cNvSpPr>
            <a:spLocks noGrp="1"/>
          </p:cNvSpPr>
          <p:nvPr>
            <p:ph type="title"/>
          </p:nvPr>
        </p:nvSpPr>
        <p:spPr>
          <a:xfrm>
            <a:off x="166688" y="17463"/>
            <a:ext cx="8748712" cy="736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rtlCol="0">
            <a:normAutofit/>
          </a:bodyPr>
          <a:lstStyle/>
          <a:p>
            <a:pPr lvl="0"/>
            <a:endParaRPr lang="en-US" noProof="0"/>
          </a:p>
        </p:txBody>
      </p:sp>
    </p:spTree>
    <p:extLst>
      <p:ext uri="{BB962C8B-B14F-4D97-AF65-F5344CB8AC3E}">
        <p14:creationId xmlns:p14="http://schemas.microsoft.com/office/powerpoint/2010/main" val="1875294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fontAlgn="base">
              <a:spcBef>
                <a:spcPct val="0"/>
              </a:spcBef>
              <a:spcAft>
                <a:spcPct val="0"/>
              </a:spcAft>
              <a:defRPr>
                <a:latin typeface="Times" pitchFamily="18" charset="0"/>
                <a:cs typeface="Arial" charset="0"/>
              </a:defRPr>
            </a:lvl1pPr>
          </a:lstStyle>
          <a:p>
            <a:pPr>
              <a:defRPr/>
            </a:pPr>
            <a:endParaRPr lang="en-US"/>
          </a:p>
        </p:txBody>
      </p:sp>
      <p:sp>
        <p:nvSpPr>
          <p:cNvPr id="3" name="Footer Placeholder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r>
              <a:rPr lang="en-US"/>
              <a:t>SPIN 2016, Champaign-Urbana, IL   Sept. 25-30, 2016</a:t>
            </a:r>
          </a:p>
        </p:txBody>
      </p:sp>
      <p:sp>
        <p:nvSpPr>
          <p:cNvPr id="4" name="Slide Number Placeholder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A6147D00-1F69-462B-93AE-E28B8F5E3A92}" type="slidenum">
              <a:rPr lang="en-US"/>
              <a:pPr>
                <a:defRPr/>
              </a:pPr>
              <a:t>‹#›</a:t>
            </a:fld>
            <a:endParaRPr lang="en-US"/>
          </a:p>
        </p:txBody>
      </p:sp>
    </p:spTree>
    <p:extLst>
      <p:ext uri="{BB962C8B-B14F-4D97-AF65-F5344CB8AC3E}">
        <p14:creationId xmlns:p14="http://schemas.microsoft.com/office/powerpoint/2010/main" val="1946278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400"/>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95866" y="866775"/>
            <a:ext cx="8996516" cy="53530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2"/>
          <p:cNvSpPr>
            <a:spLocks noGrp="1"/>
          </p:cNvSpPr>
          <p:nvPr>
            <p:ph type="sldNum" sz="quarter" idx="13"/>
          </p:nvPr>
        </p:nvSpPr>
        <p:spPr>
          <a:xfrm>
            <a:off x="4276725" y="6465888"/>
            <a:ext cx="857250" cy="365125"/>
          </a:xfrm>
        </p:spPr>
        <p:txBody>
          <a:bodyPr/>
          <a:lstStyle>
            <a:lvl1pPr>
              <a:defRPr/>
            </a:lvl1pPr>
          </a:lstStyle>
          <a:p>
            <a:pPr>
              <a:defRPr/>
            </a:pPr>
            <a:fld id="{C5A3B149-E02E-4605-9F64-F25BBAB06357}" type="slidenum">
              <a:rPr lang="en-US"/>
              <a:pPr>
                <a:defRPr/>
              </a:pPr>
              <a:t>‹#›</a:t>
            </a:fld>
            <a:endParaRPr lang="en-US" dirty="0"/>
          </a:p>
        </p:txBody>
      </p:sp>
      <p:sp>
        <p:nvSpPr>
          <p:cNvPr id="5" name="Footer Placeholder 3"/>
          <p:cNvSpPr>
            <a:spLocks noGrp="1"/>
          </p:cNvSpPr>
          <p:nvPr>
            <p:ph type="ftr" sz="quarter" idx="14"/>
          </p:nvPr>
        </p:nvSpPr>
        <p:spPr>
          <a:xfrm>
            <a:off x="2101850" y="6465888"/>
            <a:ext cx="2174875" cy="365125"/>
          </a:xfrm>
        </p:spPr>
        <p:txBody>
          <a:bodyPr/>
          <a:lstStyle>
            <a:lvl1pPr>
              <a:defRPr i="1">
                <a:solidFill>
                  <a:prstClr val="white"/>
                </a:solidFill>
              </a:defRPr>
            </a:lvl1pPr>
          </a:lstStyle>
          <a:p>
            <a:pPr>
              <a:defRPr/>
            </a:pPr>
            <a:r>
              <a:rPr lang="en-US"/>
              <a:t>SPIN 2016, Champaign-Urbana, IL   Sept. 25-30, 2016</a:t>
            </a:r>
            <a:endParaRPr lang="en-US" dirty="0"/>
          </a:p>
        </p:txBody>
      </p:sp>
    </p:spTree>
    <p:extLst>
      <p:ext uri="{BB962C8B-B14F-4D97-AF65-F5344CB8AC3E}">
        <p14:creationId xmlns:p14="http://schemas.microsoft.com/office/powerpoint/2010/main" val="2128596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fontAlgn="base">
              <a:spcBef>
                <a:spcPct val="0"/>
              </a:spcBef>
              <a:spcAft>
                <a:spcPct val="0"/>
              </a:spcAft>
              <a:defRPr>
                <a:latin typeface="Times" pitchFamily="18" charset="0"/>
                <a:cs typeface="Arial" charset="0"/>
              </a:defRPr>
            </a:lvl1pPr>
          </a:lstStyle>
          <a:p>
            <a:pPr>
              <a:defRPr/>
            </a:pPr>
            <a:endParaRPr lang="en-US"/>
          </a:p>
        </p:txBody>
      </p:sp>
      <p:sp>
        <p:nvSpPr>
          <p:cNvPr id="3" name="Footer Placeholder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r>
              <a:rPr lang="en-US"/>
              <a:t>SPIN 2016, Champaign-Urbana, IL   Sept. 25-30, 2016</a:t>
            </a:r>
          </a:p>
        </p:txBody>
      </p:sp>
      <p:sp>
        <p:nvSpPr>
          <p:cNvPr id="4" name="Slide Number Placeholder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CCFB30DB-6700-41BB-A372-00094D4B2DE0}" type="slidenum">
              <a:rPr lang="en-US"/>
              <a:pPr>
                <a:defRPr/>
              </a:pPr>
              <a:t>‹#›</a:t>
            </a:fld>
            <a:endParaRPr lang="en-US"/>
          </a:p>
        </p:txBody>
      </p:sp>
    </p:spTree>
    <p:extLst>
      <p:ext uri="{BB962C8B-B14F-4D97-AF65-F5344CB8AC3E}">
        <p14:creationId xmlns:p14="http://schemas.microsoft.com/office/powerpoint/2010/main" val="1053700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SPIN 2016, Champaign-Urbana, IL   Sept. 25-30, 2016</a:t>
            </a:r>
          </a:p>
        </p:txBody>
      </p:sp>
      <p:sp>
        <p:nvSpPr>
          <p:cNvPr id="6" name="Slide Number Placeholder 5"/>
          <p:cNvSpPr>
            <a:spLocks noGrp="1"/>
          </p:cNvSpPr>
          <p:nvPr>
            <p:ph type="sldNum" sz="quarter" idx="12"/>
          </p:nvPr>
        </p:nvSpPr>
        <p:spPr/>
        <p:txBody>
          <a:bodyPr/>
          <a:lstStyle>
            <a:lvl1pPr>
              <a:defRPr/>
            </a:lvl1pPr>
          </a:lstStyle>
          <a:p>
            <a:pPr>
              <a:defRPr/>
            </a:pPr>
            <a:fld id="{9C392C69-B680-4394-8D23-4A12B13B7D19}" type="slidenum">
              <a:rPr lang="en-US"/>
              <a:pPr>
                <a:defRPr/>
              </a:pPr>
              <a:t>‹#›</a:t>
            </a:fld>
            <a:endParaRPr lang="en-US"/>
          </a:p>
        </p:txBody>
      </p:sp>
    </p:spTree>
    <p:extLst>
      <p:ext uri="{BB962C8B-B14F-4D97-AF65-F5344CB8AC3E}">
        <p14:creationId xmlns:p14="http://schemas.microsoft.com/office/powerpoint/2010/main" val="2172498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SPIN 2016, Champaign-Urbana, IL   Sept. 25-30, 2016</a:t>
            </a:r>
          </a:p>
        </p:txBody>
      </p:sp>
      <p:sp>
        <p:nvSpPr>
          <p:cNvPr id="6" name="Slide Number Placeholder 5"/>
          <p:cNvSpPr>
            <a:spLocks noGrp="1"/>
          </p:cNvSpPr>
          <p:nvPr>
            <p:ph type="sldNum" sz="quarter" idx="12"/>
          </p:nvPr>
        </p:nvSpPr>
        <p:spPr/>
        <p:txBody>
          <a:bodyPr/>
          <a:lstStyle>
            <a:lvl1pPr>
              <a:defRPr/>
            </a:lvl1pPr>
          </a:lstStyle>
          <a:p>
            <a:pPr>
              <a:defRPr/>
            </a:pPr>
            <a:fld id="{A1256B74-14C7-4BDA-863C-B3E908A511EA}" type="slidenum">
              <a:rPr lang="en-US"/>
              <a:pPr>
                <a:defRPr/>
              </a:pPr>
              <a:t>‹#›</a:t>
            </a:fld>
            <a:endParaRPr lang="en-US"/>
          </a:p>
        </p:txBody>
      </p:sp>
    </p:spTree>
    <p:extLst>
      <p:ext uri="{BB962C8B-B14F-4D97-AF65-F5344CB8AC3E}">
        <p14:creationId xmlns:p14="http://schemas.microsoft.com/office/powerpoint/2010/main" val="209493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SPIN 2016, Champaign-Urbana, IL   Sept. 25-30, 2016</a:t>
            </a:r>
          </a:p>
        </p:txBody>
      </p:sp>
      <p:sp>
        <p:nvSpPr>
          <p:cNvPr id="6" name="Slide Number Placeholder 5"/>
          <p:cNvSpPr>
            <a:spLocks noGrp="1"/>
          </p:cNvSpPr>
          <p:nvPr>
            <p:ph type="sldNum" sz="quarter" idx="12"/>
          </p:nvPr>
        </p:nvSpPr>
        <p:spPr/>
        <p:txBody>
          <a:bodyPr/>
          <a:lstStyle>
            <a:lvl1pPr>
              <a:defRPr/>
            </a:lvl1pPr>
          </a:lstStyle>
          <a:p>
            <a:pPr>
              <a:defRPr/>
            </a:pPr>
            <a:fld id="{2B8505D9-1211-4034-BC03-6A6A8152CDF4}" type="slidenum">
              <a:rPr lang="en-US"/>
              <a:pPr>
                <a:defRPr/>
              </a:pPr>
              <a:t>‹#›</a:t>
            </a:fld>
            <a:endParaRPr lang="en-US"/>
          </a:p>
        </p:txBody>
      </p:sp>
    </p:spTree>
    <p:extLst>
      <p:ext uri="{BB962C8B-B14F-4D97-AF65-F5344CB8AC3E}">
        <p14:creationId xmlns:p14="http://schemas.microsoft.com/office/powerpoint/2010/main" val="2472050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SPIN 2016, Champaign-Urbana, IL   Sept. 25-30, 2016</a:t>
            </a:r>
          </a:p>
        </p:txBody>
      </p:sp>
      <p:sp>
        <p:nvSpPr>
          <p:cNvPr id="7" name="Slide Number Placeholder 5"/>
          <p:cNvSpPr>
            <a:spLocks noGrp="1"/>
          </p:cNvSpPr>
          <p:nvPr>
            <p:ph type="sldNum" sz="quarter" idx="12"/>
          </p:nvPr>
        </p:nvSpPr>
        <p:spPr/>
        <p:txBody>
          <a:bodyPr/>
          <a:lstStyle>
            <a:lvl1pPr>
              <a:defRPr/>
            </a:lvl1pPr>
          </a:lstStyle>
          <a:p>
            <a:pPr>
              <a:defRPr/>
            </a:pPr>
            <a:fld id="{5FDE113D-FC53-40CD-9807-65539EF0A7DA}" type="slidenum">
              <a:rPr lang="en-US"/>
              <a:pPr>
                <a:defRPr/>
              </a:pPr>
              <a:t>‹#›</a:t>
            </a:fld>
            <a:endParaRPr lang="en-US"/>
          </a:p>
        </p:txBody>
      </p:sp>
    </p:spTree>
    <p:extLst>
      <p:ext uri="{BB962C8B-B14F-4D97-AF65-F5344CB8AC3E}">
        <p14:creationId xmlns:p14="http://schemas.microsoft.com/office/powerpoint/2010/main" val="4216563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SPIN 2016, Champaign-Urbana, IL   Sept. 25-30, 2016</a:t>
            </a:r>
          </a:p>
        </p:txBody>
      </p:sp>
      <p:sp>
        <p:nvSpPr>
          <p:cNvPr id="9" name="Slide Number Placeholder 5"/>
          <p:cNvSpPr>
            <a:spLocks noGrp="1"/>
          </p:cNvSpPr>
          <p:nvPr>
            <p:ph type="sldNum" sz="quarter" idx="12"/>
          </p:nvPr>
        </p:nvSpPr>
        <p:spPr/>
        <p:txBody>
          <a:bodyPr/>
          <a:lstStyle>
            <a:lvl1pPr>
              <a:defRPr/>
            </a:lvl1pPr>
          </a:lstStyle>
          <a:p>
            <a:pPr>
              <a:defRPr/>
            </a:pPr>
            <a:fld id="{C1F78E78-D42F-4EA0-9BC9-758AD87AEB42}" type="slidenum">
              <a:rPr lang="en-US"/>
              <a:pPr>
                <a:defRPr/>
              </a:pPr>
              <a:t>‹#›</a:t>
            </a:fld>
            <a:endParaRPr lang="en-US"/>
          </a:p>
        </p:txBody>
      </p:sp>
    </p:spTree>
    <p:extLst>
      <p:ext uri="{BB962C8B-B14F-4D97-AF65-F5344CB8AC3E}">
        <p14:creationId xmlns:p14="http://schemas.microsoft.com/office/powerpoint/2010/main" val="987514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US"/>
              <a:t>SPIN 2016, Champaign-Urbana, IL   Sept. 25-30, 2016</a:t>
            </a:r>
          </a:p>
        </p:txBody>
      </p:sp>
      <p:sp>
        <p:nvSpPr>
          <p:cNvPr id="5" name="Slide Number Placeholder 5"/>
          <p:cNvSpPr>
            <a:spLocks noGrp="1"/>
          </p:cNvSpPr>
          <p:nvPr>
            <p:ph type="sldNum" sz="quarter" idx="12"/>
          </p:nvPr>
        </p:nvSpPr>
        <p:spPr/>
        <p:txBody>
          <a:bodyPr/>
          <a:lstStyle>
            <a:lvl1pPr>
              <a:defRPr/>
            </a:lvl1pPr>
          </a:lstStyle>
          <a:p>
            <a:pPr>
              <a:defRPr/>
            </a:pPr>
            <a:fld id="{16A95E71-DDB5-41EE-839B-C33A760FB5E1}" type="slidenum">
              <a:rPr lang="en-US"/>
              <a:pPr>
                <a:defRPr/>
              </a:pPr>
              <a:t>‹#›</a:t>
            </a:fld>
            <a:endParaRPr lang="en-US"/>
          </a:p>
        </p:txBody>
      </p:sp>
    </p:spTree>
    <p:extLst>
      <p:ext uri="{BB962C8B-B14F-4D97-AF65-F5344CB8AC3E}">
        <p14:creationId xmlns:p14="http://schemas.microsoft.com/office/powerpoint/2010/main" val="80110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2"/>
          <p:cNvSpPr>
            <a:spLocks noGrp="1"/>
          </p:cNvSpPr>
          <p:nvPr>
            <p:ph type="ftr" sz="quarter" idx="10"/>
          </p:nvPr>
        </p:nvSpPr>
        <p:spPr/>
        <p:txBody>
          <a:bodyPr/>
          <a:lstStyle>
            <a:lvl1pPr>
              <a:defRPr/>
            </a:lvl1pPr>
          </a:lstStyle>
          <a:p>
            <a:pPr>
              <a:defRPr/>
            </a:pPr>
            <a:r>
              <a:rPr lang="en-US"/>
              <a:t>SPIN 2016, Champaign-Urbana, IL   Sept. 25-30, 2016</a:t>
            </a:r>
            <a:endParaRPr lang="en-US" dirty="0"/>
          </a:p>
        </p:txBody>
      </p:sp>
      <p:sp>
        <p:nvSpPr>
          <p:cNvPr id="5" name="Slide Number Placeholder 13"/>
          <p:cNvSpPr>
            <a:spLocks noGrp="1"/>
          </p:cNvSpPr>
          <p:nvPr>
            <p:ph type="sldNum" sz="quarter" idx="11"/>
          </p:nvPr>
        </p:nvSpPr>
        <p:spPr/>
        <p:txBody>
          <a:bodyPr/>
          <a:lstStyle>
            <a:lvl1pPr>
              <a:defRPr/>
            </a:lvl1pPr>
          </a:lstStyle>
          <a:p>
            <a:pPr>
              <a:defRPr/>
            </a:pPr>
            <a:fld id="{A5113B65-F847-45DA-8361-D9B54CD15495}" type="slidenum">
              <a:rPr lang="en-US"/>
              <a:pPr>
                <a:defRPr/>
              </a:pPr>
              <a:t>‹#›</a:t>
            </a:fld>
            <a:endParaRPr lang="en-US" dirty="0"/>
          </a:p>
        </p:txBody>
      </p:sp>
    </p:spTree>
    <p:extLst>
      <p:ext uri="{BB962C8B-B14F-4D97-AF65-F5344CB8AC3E}">
        <p14:creationId xmlns:p14="http://schemas.microsoft.com/office/powerpoint/2010/main" val="2489404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r>
              <a:rPr lang="en-US"/>
              <a:t>SPIN 2016, Champaign-Urbana, IL   Sept. 25-30, 2016</a:t>
            </a:r>
          </a:p>
        </p:txBody>
      </p:sp>
      <p:sp>
        <p:nvSpPr>
          <p:cNvPr id="4" name="Slide Number Placeholder 5"/>
          <p:cNvSpPr>
            <a:spLocks noGrp="1"/>
          </p:cNvSpPr>
          <p:nvPr>
            <p:ph type="sldNum" sz="quarter" idx="12"/>
          </p:nvPr>
        </p:nvSpPr>
        <p:spPr/>
        <p:txBody>
          <a:bodyPr/>
          <a:lstStyle>
            <a:lvl1pPr>
              <a:defRPr/>
            </a:lvl1pPr>
          </a:lstStyle>
          <a:p>
            <a:pPr>
              <a:defRPr/>
            </a:pPr>
            <a:fld id="{A58E42B3-4785-4ABD-A81B-CC2B48B46B63}" type="slidenum">
              <a:rPr lang="en-US"/>
              <a:pPr>
                <a:defRPr/>
              </a:pPr>
              <a:t>‹#›</a:t>
            </a:fld>
            <a:endParaRPr lang="en-US"/>
          </a:p>
        </p:txBody>
      </p:sp>
    </p:spTree>
    <p:extLst>
      <p:ext uri="{BB962C8B-B14F-4D97-AF65-F5344CB8AC3E}">
        <p14:creationId xmlns:p14="http://schemas.microsoft.com/office/powerpoint/2010/main" val="970129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SPIN 2016, Champaign-Urbana, IL   Sept. 25-30, 2016</a:t>
            </a:r>
          </a:p>
        </p:txBody>
      </p:sp>
      <p:sp>
        <p:nvSpPr>
          <p:cNvPr id="7" name="Slide Number Placeholder 5"/>
          <p:cNvSpPr>
            <a:spLocks noGrp="1"/>
          </p:cNvSpPr>
          <p:nvPr>
            <p:ph type="sldNum" sz="quarter" idx="12"/>
          </p:nvPr>
        </p:nvSpPr>
        <p:spPr/>
        <p:txBody>
          <a:bodyPr/>
          <a:lstStyle>
            <a:lvl1pPr>
              <a:defRPr/>
            </a:lvl1pPr>
          </a:lstStyle>
          <a:p>
            <a:pPr>
              <a:defRPr/>
            </a:pPr>
            <a:fld id="{14C38992-A157-43A9-BBE0-8587CA0BE101}" type="slidenum">
              <a:rPr lang="en-US"/>
              <a:pPr>
                <a:defRPr/>
              </a:pPr>
              <a:t>‹#›</a:t>
            </a:fld>
            <a:endParaRPr lang="en-US"/>
          </a:p>
        </p:txBody>
      </p:sp>
    </p:spTree>
    <p:extLst>
      <p:ext uri="{BB962C8B-B14F-4D97-AF65-F5344CB8AC3E}">
        <p14:creationId xmlns:p14="http://schemas.microsoft.com/office/powerpoint/2010/main" val="667023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SPIN 2016, Champaign-Urbana, IL   Sept. 25-30, 2016</a:t>
            </a:r>
          </a:p>
        </p:txBody>
      </p:sp>
      <p:sp>
        <p:nvSpPr>
          <p:cNvPr id="7" name="Slide Number Placeholder 5"/>
          <p:cNvSpPr>
            <a:spLocks noGrp="1"/>
          </p:cNvSpPr>
          <p:nvPr>
            <p:ph type="sldNum" sz="quarter" idx="12"/>
          </p:nvPr>
        </p:nvSpPr>
        <p:spPr/>
        <p:txBody>
          <a:bodyPr/>
          <a:lstStyle>
            <a:lvl1pPr>
              <a:defRPr/>
            </a:lvl1pPr>
          </a:lstStyle>
          <a:p>
            <a:pPr>
              <a:defRPr/>
            </a:pPr>
            <a:fld id="{63265F3A-B8DB-41BE-8A47-00CE2962E95F}" type="slidenum">
              <a:rPr lang="en-US"/>
              <a:pPr>
                <a:defRPr/>
              </a:pPr>
              <a:t>‹#›</a:t>
            </a:fld>
            <a:endParaRPr lang="en-US"/>
          </a:p>
        </p:txBody>
      </p:sp>
    </p:spTree>
    <p:extLst>
      <p:ext uri="{BB962C8B-B14F-4D97-AF65-F5344CB8AC3E}">
        <p14:creationId xmlns:p14="http://schemas.microsoft.com/office/powerpoint/2010/main" val="3336146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SPIN 2016, Champaign-Urbana, IL   Sept. 25-30, 2016</a:t>
            </a:r>
          </a:p>
        </p:txBody>
      </p:sp>
      <p:sp>
        <p:nvSpPr>
          <p:cNvPr id="6" name="Slide Number Placeholder 5"/>
          <p:cNvSpPr>
            <a:spLocks noGrp="1"/>
          </p:cNvSpPr>
          <p:nvPr>
            <p:ph type="sldNum" sz="quarter" idx="12"/>
          </p:nvPr>
        </p:nvSpPr>
        <p:spPr/>
        <p:txBody>
          <a:bodyPr/>
          <a:lstStyle>
            <a:lvl1pPr>
              <a:defRPr/>
            </a:lvl1pPr>
          </a:lstStyle>
          <a:p>
            <a:pPr>
              <a:defRPr/>
            </a:pPr>
            <a:fld id="{FCC117CD-E015-4D38-8753-86C5235A9AFC}" type="slidenum">
              <a:rPr lang="en-US"/>
              <a:pPr>
                <a:defRPr/>
              </a:pPr>
              <a:t>‹#›</a:t>
            </a:fld>
            <a:endParaRPr lang="en-US"/>
          </a:p>
        </p:txBody>
      </p:sp>
    </p:spTree>
    <p:extLst>
      <p:ext uri="{BB962C8B-B14F-4D97-AF65-F5344CB8AC3E}">
        <p14:creationId xmlns:p14="http://schemas.microsoft.com/office/powerpoint/2010/main" val="1525433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SPIN 2016, Champaign-Urbana, IL   Sept. 25-30, 2016</a:t>
            </a:r>
          </a:p>
        </p:txBody>
      </p:sp>
      <p:sp>
        <p:nvSpPr>
          <p:cNvPr id="6" name="Slide Number Placeholder 5"/>
          <p:cNvSpPr>
            <a:spLocks noGrp="1"/>
          </p:cNvSpPr>
          <p:nvPr>
            <p:ph type="sldNum" sz="quarter" idx="12"/>
          </p:nvPr>
        </p:nvSpPr>
        <p:spPr/>
        <p:txBody>
          <a:bodyPr/>
          <a:lstStyle>
            <a:lvl1pPr>
              <a:defRPr/>
            </a:lvl1pPr>
          </a:lstStyle>
          <a:p>
            <a:pPr>
              <a:defRPr/>
            </a:pPr>
            <a:fld id="{1C285B52-1A27-44BB-81C1-C098DE81C077}" type="slidenum">
              <a:rPr lang="en-US"/>
              <a:pPr>
                <a:defRPr/>
              </a:pPr>
              <a:t>‹#›</a:t>
            </a:fld>
            <a:endParaRPr lang="en-US"/>
          </a:p>
        </p:txBody>
      </p:sp>
    </p:spTree>
    <p:extLst>
      <p:ext uri="{BB962C8B-B14F-4D97-AF65-F5344CB8AC3E}">
        <p14:creationId xmlns:p14="http://schemas.microsoft.com/office/powerpoint/2010/main" val="2626670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12"/>
          <p:cNvSpPr>
            <a:spLocks noGrp="1"/>
          </p:cNvSpPr>
          <p:nvPr>
            <p:ph type="ftr" sz="quarter" idx="10"/>
          </p:nvPr>
        </p:nvSpPr>
        <p:spPr/>
        <p:txBody>
          <a:bodyPr/>
          <a:lstStyle>
            <a:lvl1pPr>
              <a:defRPr/>
            </a:lvl1pPr>
          </a:lstStyle>
          <a:p>
            <a:pPr>
              <a:defRPr/>
            </a:pPr>
            <a:r>
              <a:rPr lang="en-US"/>
              <a:t>SPIN 2016, Champaign-Urbana, IL   Sept. 25-30, 2016</a:t>
            </a:r>
            <a:endParaRPr lang="en-US" dirty="0"/>
          </a:p>
        </p:txBody>
      </p:sp>
      <p:sp>
        <p:nvSpPr>
          <p:cNvPr id="5" name="Slide Number Placeholder 13"/>
          <p:cNvSpPr>
            <a:spLocks noGrp="1"/>
          </p:cNvSpPr>
          <p:nvPr>
            <p:ph type="sldNum" sz="quarter" idx="11"/>
          </p:nvPr>
        </p:nvSpPr>
        <p:spPr/>
        <p:txBody>
          <a:bodyPr/>
          <a:lstStyle>
            <a:lvl1pPr>
              <a:defRPr/>
            </a:lvl1pPr>
          </a:lstStyle>
          <a:p>
            <a:pPr>
              <a:defRPr/>
            </a:pPr>
            <a:fld id="{944388FA-EF92-493D-B6A0-D419E83C3220}" type="slidenum">
              <a:rPr lang="en-US"/>
              <a:pPr>
                <a:defRPr/>
              </a:pPr>
              <a:t>‹#›</a:t>
            </a:fld>
            <a:endParaRPr lang="en-US" dirty="0"/>
          </a:p>
        </p:txBody>
      </p:sp>
    </p:spTree>
    <p:extLst>
      <p:ext uri="{BB962C8B-B14F-4D97-AF65-F5344CB8AC3E}">
        <p14:creationId xmlns:p14="http://schemas.microsoft.com/office/powerpoint/2010/main" val="389945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76015"/>
            <a:ext cx="4038600" cy="54150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76015"/>
            <a:ext cx="4038600" cy="54150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12"/>
          <p:cNvSpPr>
            <a:spLocks noGrp="1"/>
          </p:cNvSpPr>
          <p:nvPr>
            <p:ph type="ftr" sz="quarter" idx="10"/>
          </p:nvPr>
        </p:nvSpPr>
        <p:spPr/>
        <p:txBody>
          <a:bodyPr/>
          <a:lstStyle>
            <a:lvl1pPr>
              <a:defRPr/>
            </a:lvl1pPr>
          </a:lstStyle>
          <a:p>
            <a:pPr>
              <a:defRPr/>
            </a:pPr>
            <a:r>
              <a:rPr lang="en-US"/>
              <a:t>SPIN 2016, Champaign-Urbana, IL   Sept. 25-30, 2016</a:t>
            </a:r>
            <a:endParaRPr lang="en-US" dirty="0"/>
          </a:p>
        </p:txBody>
      </p:sp>
      <p:sp>
        <p:nvSpPr>
          <p:cNvPr id="6" name="Slide Number Placeholder 13"/>
          <p:cNvSpPr>
            <a:spLocks noGrp="1"/>
          </p:cNvSpPr>
          <p:nvPr>
            <p:ph type="sldNum" sz="quarter" idx="11"/>
          </p:nvPr>
        </p:nvSpPr>
        <p:spPr/>
        <p:txBody>
          <a:bodyPr/>
          <a:lstStyle>
            <a:lvl1pPr>
              <a:defRPr/>
            </a:lvl1pPr>
          </a:lstStyle>
          <a:p>
            <a:pPr>
              <a:defRPr/>
            </a:pPr>
            <a:fld id="{6F3871CA-616E-4B30-93B2-338CF41E1509}" type="slidenum">
              <a:rPr lang="en-US"/>
              <a:pPr>
                <a:defRPr/>
              </a:pPr>
              <a:t>‹#›</a:t>
            </a:fld>
            <a:endParaRPr lang="en-US" dirty="0"/>
          </a:p>
        </p:txBody>
      </p:sp>
    </p:spTree>
    <p:extLst>
      <p:ext uri="{BB962C8B-B14F-4D97-AF65-F5344CB8AC3E}">
        <p14:creationId xmlns:p14="http://schemas.microsoft.com/office/powerpoint/2010/main" val="2742283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5255" y="921729"/>
            <a:ext cx="4040188" cy="7630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35255" y="1684769"/>
            <a:ext cx="4040188" cy="45989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3080" y="921729"/>
            <a:ext cx="4041775" cy="7630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3080" y="1684769"/>
            <a:ext cx="4041775" cy="45989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12"/>
          <p:cNvSpPr>
            <a:spLocks noGrp="1"/>
          </p:cNvSpPr>
          <p:nvPr>
            <p:ph type="ftr" sz="quarter" idx="10"/>
          </p:nvPr>
        </p:nvSpPr>
        <p:spPr/>
        <p:txBody>
          <a:bodyPr/>
          <a:lstStyle>
            <a:lvl1pPr>
              <a:defRPr/>
            </a:lvl1pPr>
          </a:lstStyle>
          <a:p>
            <a:pPr>
              <a:defRPr/>
            </a:pPr>
            <a:r>
              <a:rPr lang="en-US"/>
              <a:t>SPIN 2016, Champaign-Urbana, IL   Sept. 25-30, 2016</a:t>
            </a:r>
            <a:endParaRPr lang="en-US" dirty="0"/>
          </a:p>
        </p:txBody>
      </p:sp>
      <p:sp>
        <p:nvSpPr>
          <p:cNvPr id="8" name="Slide Number Placeholder 13"/>
          <p:cNvSpPr>
            <a:spLocks noGrp="1"/>
          </p:cNvSpPr>
          <p:nvPr>
            <p:ph type="sldNum" sz="quarter" idx="11"/>
          </p:nvPr>
        </p:nvSpPr>
        <p:spPr/>
        <p:txBody>
          <a:bodyPr/>
          <a:lstStyle>
            <a:lvl1pPr>
              <a:defRPr/>
            </a:lvl1pPr>
          </a:lstStyle>
          <a:p>
            <a:pPr>
              <a:defRPr/>
            </a:pPr>
            <a:fld id="{047A5A05-A841-4FCD-AD52-6653FE7181BB}" type="slidenum">
              <a:rPr lang="en-US"/>
              <a:pPr>
                <a:defRPr/>
              </a:pPr>
              <a:t>‹#›</a:t>
            </a:fld>
            <a:endParaRPr lang="en-US" dirty="0"/>
          </a:p>
        </p:txBody>
      </p:sp>
    </p:spTree>
    <p:extLst>
      <p:ext uri="{BB962C8B-B14F-4D97-AF65-F5344CB8AC3E}">
        <p14:creationId xmlns:p14="http://schemas.microsoft.com/office/powerpoint/2010/main" val="777833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2"/>
          <p:cNvSpPr>
            <a:spLocks noGrp="1"/>
          </p:cNvSpPr>
          <p:nvPr>
            <p:ph type="ftr" sz="quarter" idx="10"/>
          </p:nvPr>
        </p:nvSpPr>
        <p:spPr/>
        <p:txBody>
          <a:bodyPr/>
          <a:lstStyle>
            <a:lvl1pPr>
              <a:defRPr/>
            </a:lvl1pPr>
          </a:lstStyle>
          <a:p>
            <a:pPr>
              <a:defRPr/>
            </a:pPr>
            <a:r>
              <a:rPr lang="en-US"/>
              <a:t>SPIN 2016, Champaign-Urbana, IL   Sept. 25-30, 2016</a:t>
            </a:r>
            <a:endParaRPr lang="en-US" dirty="0"/>
          </a:p>
        </p:txBody>
      </p:sp>
      <p:sp>
        <p:nvSpPr>
          <p:cNvPr id="4" name="Slide Number Placeholder 13"/>
          <p:cNvSpPr>
            <a:spLocks noGrp="1"/>
          </p:cNvSpPr>
          <p:nvPr>
            <p:ph type="sldNum" sz="quarter" idx="11"/>
          </p:nvPr>
        </p:nvSpPr>
        <p:spPr/>
        <p:txBody>
          <a:bodyPr/>
          <a:lstStyle>
            <a:lvl1pPr>
              <a:defRPr/>
            </a:lvl1pPr>
          </a:lstStyle>
          <a:p>
            <a:pPr>
              <a:defRPr/>
            </a:pPr>
            <a:fld id="{726E7AFE-B5D6-4CB9-93DE-206DAEC2293B}" type="slidenum">
              <a:rPr lang="en-US"/>
              <a:pPr>
                <a:defRPr/>
              </a:pPr>
              <a:t>‹#›</a:t>
            </a:fld>
            <a:endParaRPr lang="en-US" dirty="0"/>
          </a:p>
        </p:txBody>
      </p:sp>
    </p:spTree>
    <p:extLst>
      <p:ext uri="{BB962C8B-B14F-4D97-AF65-F5344CB8AC3E}">
        <p14:creationId xmlns:p14="http://schemas.microsoft.com/office/powerpoint/2010/main" val="2077707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2"/>
          <p:cNvSpPr>
            <a:spLocks noGrp="1"/>
          </p:cNvSpPr>
          <p:nvPr>
            <p:ph type="ftr" sz="quarter" idx="10"/>
          </p:nvPr>
        </p:nvSpPr>
        <p:spPr/>
        <p:txBody>
          <a:bodyPr/>
          <a:lstStyle>
            <a:lvl1pPr>
              <a:defRPr/>
            </a:lvl1pPr>
          </a:lstStyle>
          <a:p>
            <a:pPr>
              <a:defRPr/>
            </a:pPr>
            <a:r>
              <a:rPr lang="en-US"/>
              <a:t>SPIN 2016, Champaign-Urbana, IL   Sept. 25-30, 2016</a:t>
            </a:r>
            <a:endParaRPr lang="en-US" dirty="0"/>
          </a:p>
        </p:txBody>
      </p:sp>
      <p:sp>
        <p:nvSpPr>
          <p:cNvPr id="3" name="Slide Number Placeholder 13"/>
          <p:cNvSpPr>
            <a:spLocks noGrp="1"/>
          </p:cNvSpPr>
          <p:nvPr>
            <p:ph type="sldNum" sz="quarter" idx="11"/>
          </p:nvPr>
        </p:nvSpPr>
        <p:spPr/>
        <p:txBody>
          <a:bodyPr/>
          <a:lstStyle>
            <a:lvl1pPr>
              <a:defRPr/>
            </a:lvl1pPr>
          </a:lstStyle>
          <a:p>
            <a:pPr>
              <a:defRPr/>
            </a:pPr>
            <a:fld id="{76E5F84F-A425-4009-8730-802B55819CAA}" type="slidenum">
              <a:rPr lang="en-US"/>
              <a:pPr>
                <a:defRPr/>
              </a:pPr>
              <a:t>‹#›</a:t>
            </a:fld>
            <a:endParaRPr lang="en-US" dirty="0"/>
          </a:p>
        </p:txBody>
      </p:sp>
    </p:spTree>
    <p:extLst>
      <p:ext uri="{BB962C8B-B14F-4D97-AF65-F5344CB8AC3E}">
        <p14:creationId xmlns:p14="http://schemas.microsoft.com/office/powerpoint/2010/main" val="452939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45679"/>
            <a:ext cx="3008313" cy="1108786"/>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855878"/>
            <a:ext cx="5111750" cy="55848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64664"/>
            <a:ext cx="3008313" cy="44760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2"/>
          <p:cNvSpPr>
            <a:spLocks noGrp="1"/>
          </p:cNvSpPr>
          <p:nvPr>
            <p:ph type="ftr" sz="quarter" idx="10"/>
          </p:nvPr>
        </p:nvSpPr>
        <p:spPr/>
        <p:txBody>
          <a:bodyPr/>
          <a:lstStyle>
            <a:lvl1pPr>
              <a:defRPr/>
            </a:lvl1pPr>
          </a:lstStyle>
          <a:p>
            <a:pPr>
              <a:defRPr/>
            </a:pPr>
            <a:r>
              <a:rPr lang="en-US"/>
              <a:t>SPIN 2016, Champaign-Urbana, IL   Sept. 25-30, 2016</a:t>
            </a:r>
            <a:endParaRPr lang="en-US" dirty="0"/>
          </a:p>
        </p:txBody>
      </p:sp>
      <p:sp>
        <p:nvSpPr>
          <p:cNvPr id="6" name="Slide Number Placeholder 13"/>
          <p:cNvSpPr>
            <a:spLocks noGrp="1"/>
          </p:cNvSpPr>
          <p:nvPr>
            <p:ph type="sldNum" sz="quarter" idx="11"/>
          </p:nvPr>
        </p:nvSpPr>
        <p:spPr/>
        <p:txBody>
          <a:bodyPr/>
          <a:lstStyle>
            <a:lvl1pPr>
              <a:defRPr/>
            </a:lvl1pPr>
          </a:lstStyle>
          <a:p>
            <a:pPr>
              <a:defRPr/>
            </a:pPr>
            <a:fld id="{3DFEAD13-6231-498D-A920-6AF3856A9D72}" type="slidenum">
              <a:rPr lang="en-US"/>
              <a:pPr>
                <a:defRPr/>
              </a:pPr>
              <a:t>‹#›</a:t>
            </a:fld>
            <a:endParaRPr lang="en-US" dirty="0"/>
          </a:p>
        </p:txBody>
      </p:sp>
    </p:spTree>
    <p:extLst>
      <p:ext uri="{BB962C8B-B14F-4D97-AF65-F5344CB8AC3E}">
        <p14:creationId xmlns:p14="http://schemas.microsoft.com/office/powerpoint/2010/main" val="239807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0301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8102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46974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2"/>
          <p:cNvSpPr>
            <a:spLocks noGrp="1"/>
          </p:cNvSpPr>
          <p:nvPr>
            <p:ph type="ftr" sz="quarter" idx="10"/>
          </p:nvPr>
        </p:nvSpPr>
        <p:spPr/>
        <p:txBody>
          <a:bodyPr/>
          <a:lstStyle>
            <a:lvl1pPr>
              <a:defRPr/>
            </a:lvl1pPr>
          </a:lstStyle>
          <a:p>
            <a:pPr>
              <a:defRPr/>
            </a:pPr>
            <a:r>
              <a:rPr lang="en-US"/>
              <a:t>SPIN 2016, Champaign-Urbana, IL   Sept. 25-30, 2016</a:t>
            </a:r>
            <a:endParaRPr lang="en-US" dirty="0"/>
          </a:p>
        </p:txBody>
      </p:sp>
      <p:sp>
        <p:nvSpPr>
          <p:cNvPr id="6" name="Slide Number Placeholder 13"/>
          <p:cNvSpPr>
            <a:spLocks noGrp="1"/>
          </p:cNvSpPr>
          <p:nvPr>
            <p:ph type="sldNum" sz="quarter" idx="11"/>
          </p:nvPr>
        </p:nvSpPr>
        <p:spPr/>
        <p:txBody>
          <a:bodyPr/>
          <a:lstStyle>
            <a:lvl1pPr>
              <a:defRPr/>
            </a:lvl1pPr>
          </a:lstStyle>
          <a:p>
            <a:pPr>
              <a:defRPr/>
            </a:pPr>
            <a:fld id="{AC87B7FA-9EEF-4BAF-9721-965519CDB7D8}" type="slidenum">
              <a:rPr lang="en-US"/>
              <a:pPr>
                <a:defRPr/>
              </a:pPr>
              <a:t>‹#›</a:t>
            </a:fld>
            <a:endParaRPr lang="en-US" dirty="0"/>
          </a:p>
        </p:txBody>
      </p:sp>
    </p:spTree>
    <p:extLst>
      <p:ext uri="{BB962C8B-B14F-4D97-AF65-F5344CB8AC3E}">
        <p14:creationId xmlns:p14="http://schemas.microsoft.com/office/powerpoint/2010/main" val="564815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2563" y="50800"/>
            <a:ext cx="870585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182563" y="877888"/>
            <a:ext cx="870585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 name="Footer Placeholder 12"/>
          <p:cNvSpPr>
            <a:spLocks noGrp="1"/>
          </p:cNvSpPr>
          <p:nvPr>
            <p:ph type="ftr" sz="quarter" idx="3"/>
          </p:nvPr>
        </p:nvSpPr>
        <p:spPr>
          <a:xfrm>
            <a:off x="1222375" y="6456363"/>
            <a:ext cx="4102100" cy="365125"/>
          </a:xfrm>
          <a:prstGeom prst="rect">
            <a:avLst/>
          </a:prstGeom>
        </p:spPr>
        <p:txBody>
          <a:bodyPr vert="horz" lIns="91440" tIns="45720" rIns="91440" bIns="45720" rtlCol="0" anchor="ctr"/>
          <a:lstStyle>
            <a:lvl1pPr algn="l" fontAlgn="auto">
              <a:spcBef>
                <a:spcPts val="0"/>
              </a:spcBef>
              <a:spcAft>
                <a:spcPts val="0"/>
              </a:spcAft>
              <a:defRPr sz="1000">
                <a:solidFill>
                  <a:schemeClr val="bg1"/>
                </a:solidFill>
                <a:latin typeface="Arial" panose="020B0604020202020204" pitchFamily="34" charset="0"/>
                <a:cs typeface="Arial" panose="020B0604020202020204" pitchFamily="34" charset="0"/>
              </a:defRPr>
            </a:lvl1pPr>
          </a:lstStyle>
          <a:p>
            <a:pPr>
              <a:defRPr/>
            </a:pPr>
            <a:r>
              <a:rPr lang="en-US"/>
              <a:t>SPIN 2016, Champaign-Urbana, IL   Sept. 25-30, 2016</a:t>
            </a:r>
            <a:endParaRPr lang="en-US" dirty="0"/>
          </a:p>
        </p:txBody>
      </p:sp>
      <p:sp>
        <p:nvSpPr>
          <p:cNvPr id="14" name="Slide Number Placeholder 13"/>
          <p:cNvSpPr>
            <a:spLocks noGrp="1"/>
          </p:cNvSpPr>
          <p:nvPr>
            <p:ph type="sldNum" sz="quarter" idx="4"/>
          </p:nvPr>
        </p:nvSpPr>
        <p:spPr>
          <a:xfrm>
            <a:off x="5324475" y="6456363"/>
            <a:ext cx="2133600"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solidFill>
                <a:latin typeface="Arial" panose="020B0604020202020204" pitchFamily="34" charset="0"/>
                <a:cs typeface="Arial" panose="020B0604020202020204" pitchFamily="34" charset="0"/>
              </a:defRPr>
            </a:lvl1pPr>
          </a:lstStyle>
          <a:p>
            <a:pPr>
              <a:defRPr/>
            </a:pPr>
            <a:fld id="{F08AA20D-2FF6-4746-BE70-34A9FC56124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5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58" r:id="rId10"/>
    <p:sldLayoutId id="2147483859" r:id="rId11"/>
    <p:sldLayoutId id="2147483860" r:id="rId12"/>
    <p:sldLayoutId id="2147483861" r:id="rId13"/>
  </p:sldLayoutIdLst>
  <p:hf hdr="0" dt="0"/>
  <p:txStyles>
    <p:titleStyle>
      <a:lvl1pPr algn="ctr" defTabSz="457200" rtl="0" eaLnBrk="0" fontAlgn="base" hangingPunct="0">
        <a:spcBef>
          <a:spcPct val="0"/>
        </a:spcBef>
        <a:spcAft>
          <a:spcPct val="0"/>
        </a:spcAft>
        <a:defRPr sz="3200" b="1" kern="1200">
          <a:solidFill>
            <a:schemeClr val="tx1"/>
          </a:solidFill>
          <a:latin typeface="Arial" panose="020B0604020202020204" pitchFamily="34" charset="0"/>
          <a:ea typeface="+mj-ea"/>
          <a:cs typeface="Arial" panose="020B0604020202020204" pitchFamily="34" charset="0"/>
        </a:defRPr>
      </a:lvl1pPr>
      <a:lvl2pPr algn="ctr" defTabSz="457200" rtl="0" eaLnBrk="0" fontAlgn="base" hangingPunct="0">
        <a:spcBef>
          <a:spcPct val="0"/>
        </a:spcBef>
        <a:spcAft>
          <a:spcPct val="0"/>
        </a:spcAft>
        <a:defRPr sz="3200" b="1">
          <a:solidFill>
            <a:schemeClr val="tx1"/>
          </a:solidFill>
          <a:latin typeface="Arial" pitchFamily="34" charset="0"/>
          <a:cs typeface="Arial" pitchFamily="34" charset="0"/>
        </a:defRPr>
      </a:lvl2pPr>
      <a:lvl3pPr algn="ctr" defTabSz="457200" rtl="0" eaLnBrk="0" fontAlgn="base" hangingPunct="0">
        <a:spcBef>
          <a:spcPct val="0"/>
        </a:spcBef>
        <a:spcAft>
          <a:spcPct val="0"/>
        </a:spcAft>
        <a:defRPr sz="3200" b="1">
          <a:solidFill>
            <a:schemeClr val="tx1"/>
          </a:solidFill>
          <a:latin typeface="Arial" pitchFamily="34" charset="0"/>
          <a:cs typeface="Arial" pitchFamily="34" charset="0"/>
        </a:defRPr>
      </a:lvl3pPr>
      <a:lvl4pPr algn="ctr" defTabSz="457200" rtl="0" eaLnBrk="0" fontAlgn="base" hangingPunct="0">
        <a:spcBef>
          <a:spcPct val="0"/>
        </a:spcBef>
        <a:spcAft>
          <a:spcPct val="0"/>
        </a:spcAft>
        <a:defRPr sz="3200" b="1">
          <a:solidFill>
            <a:schemeClr val="tx1"/>
          </a:solidFill>
          <a:latin typeface="Arial" pitchFamily="34" charset="0"/>
          <a:cs typeface="Arial" pitchFamily="34" charset="0"/>
        </a:defRPr>
      </a:lvl4pPr>
      <a:lvl5pPr algn="ctr" defTabSz="457200" rtl="0" eaLnBrk="0" fontAlgn="base" hangingPunct="0">
        <a:spcBef>
          <a:spcPct val="0"/>
        </a:spcBef>
        <a:spcAft>
          <a:spcPct val="0"/>
        </a:spcAft>
        <a:defRPr sz="3200" b="1">
          <a:solidFill>
            <a:schemeClr val="tx1"/>
          </a:solidFill>
          <a:latin typeface="Arial" pitchFamily="34" charset="0"/>
          <a:cs typeface="Arial" pitchFamily="34" charset="0"/>
        </a:defRPr>
      </a:lvl5pPr>
      <a:lvl6pPr marL="457200" algn="ctr" defTabSz="457200" rtl="0" fontAlgn="base">
        <a:spcBef>
          <a:spcPct val="0"/>
        </a:spcBef>
        <a:spcAft>
          <a:spcPct val="0"/>
        </a:spcAft>
        <a:defRPr sz="3200" b="1">
          <a:solidFill>
            <a:schemeClr val="tx1"/>
          </a:solidFill>
          <a:latin typeface="Arial" pitchFamily="34" charset="0"/>
          <a:cs typeface="Arial" pitchFamily="34" charset="0"/>
        </a:defRPr>
      </a:lvl6pPr>
      <a:lvl7pPr marL="914400" algn="ctr" defTabSz="457200" rtl="0" fontAlgn="base">
        <a:spcBef>
          <a:spcPct val="0"/>
        </a:spcBef>
        <a:spcAft>
          <a:spcPct val="0"/>
        </a:spcAft>
        <a:defRPr sz="3200" b="1">
          <a:solidFill>
            <a:schemeClr val="tx1"/>
          </a:solidFill>
          <a:latin typeface="Arial" pitchFamily="34" charset="0"/>
          <a:cs typeface="Arial" pitchFamily="34" charset="0"/>
        </a:defRPr>
      </a:lvl7pPr>
      <a:lvl8pPr marL="1371600" algn="ctr" defTabSz="457200" rtl="0" fontAlgn="base">
        <a:spcBef>
          <a:spcPct val="0"/>
        </a:spcBef>
        <a:spcAft>
          <a:spcPct val="0"/>
        </a:spcAft>
        <a:defRPr sz="3200" b="1">
          <a:solidFill>
            <a:schemeClr val="tx1"/>
          </a:solidFill>
          <a:latin typeface="Arial" pitchFamily="34" charset="0"/>
          <a:cs typeface="Arial" pitchFamily="34" charset="0"/>
        </a:defRPr>
      </a:lvl8pPr>
      <a:lvl9pPr marL="1828800" algn="ctr" defTabSz="457200" rtl="0" fontAlgn="base">
        <a:spcBef>
          <a:spcPct val="0"/>
        </a:spcBef>
        <a:spcAft>
          <a:spcPct val="0"/>
        </a:spcAft>
        <a:defRPr sz="3200" b="1">
          <a:solidFill>
            <a:schemeClr val="tx1"/>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Clr>
          <a:srgbClr val="F79646"/>
        </a:buClr>
        <a:buFont typeface="Arial"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0" fontAlgn="base" hangingPunct="0">
        <a:spcBef>
          <a:spcPct val="20000"/>
        </a:spcBef>
        <a:spcAft>
          <a:spcPct val="0"/>
        </a:spcAft>
        <a:buClr>
          <a:srgbClr val="4343CA"/>
        </a:buClr>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0" fontAlgn="base" hangingPunct="0">
        <a:spcBef>
          <a:spcPct val="20000"/>
        </a:spcBef>
        <a:spcAft>
          <a:spcPct val="0"/>
        </a:spcAft>
        <a:buClr>
          <a:srgbClr val="660066"/>
        </a:buClr>
        <a:buFont typeface="Arial"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0" fontAlgn="base" hangingPunct="0">
        <a:spcBef>
          <a:spcPct val="20000"/>
        </a:spcBef>
        <a:spcAft>
          <a:spcPct val="0"/>
        </a:spcAft>
        <a:buClr>
          <a:srgbClr val="008000"/>
        </a:buClr>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0" fontAlgn="base" hangingPunct="0">
        <a:spcBef>
          <a:spcPct val="20000"/>
        </a:spcBef>
        <a:spcAft>
          <a:spcPct val="0"/>
        </a:spcAft>
        <a:buFont typeface="Arial" pitchFamily="34" charset="0"/>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SPIN 2016, Champaign-Urbana, IL   Sept. 25-30, 2016</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5B67C95-AA41-4FA7-B720-E6CBC34B36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package" Target="../embeddings/Microsoft_Word_Document1.docx"/></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8.wmf"/><Relationship Id="rId5" Type="http://schemas.openxmlformats.org/officeDocument/2006/relationships/oleObject" Target="../embeddings/oleObject2.bin"/><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1988"/>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ctrTitle"/>
          </p:nvPr>
        </p:nvSpPr>
        <p:spPr>
          <a:xfrm>
            <a:off x="26988" y="6022975"/>
            <a:ext cx="5307012" cy="798513"/>
          </a:xfrm>
        </p:spPr>
        <p:txBody>
          <a:bodyPr/>
          <a:lstStyle/>
          <a:p>
            <a:pPr eaLnBrk="1" hangingPunct="1"/>
            <a:r>
              <a:rPr lang="en-US" altLang="en-US" sz="2200" b="0" smtClean="0">
                <a:solidFill>
                  <a:schemeClr val="bg1"/>
                </a:solidFill>
              </a:rPr>
              <a:t>SPIN 2016, Champaign-Urbana, IL </a:t>
            </a:r>
            <a:br>
              <a:rPr lang="en-US" altLang="en-US" sz="2200" b="0" smtClean="0">
                <a:solidFill>
                  <a:schemeClr val="bg1"/>
                </a:solidFill>
              </a:rPr>
            </a:br>
            <a:r>
              <a:rPr lang="en-US" altLang="en-US" sz="2200" b="0" smtClean="0">
                <a:solidFill>
                  <a:schemeClr val="bg1"/>
                </a:solidFill>
              </a:rPr>
              <a:t>Sept. 25 - 30, 2016</a:t>
            </a:r>
          </a:p>
        </p:txBody>
      </p:sp>
      <p:sp>
        <p:nvSpPr>
          <p:cNvPr id="3" name="Subtitle 2"/>
          <p:cNvSpPr>
            <a:spLocks noGrp="1"/>
          </p:cNvSpPr>
          <p:nvPr>
            <p:ph type="subTitle" idx="1"/>
          </p:nvPr>
        </p:nvSpPr>
        <p:spPr>
          <a:xfrm>
            <a:off x="954088" y="5057775"/>
            <a:ext cx="7620000" cy="938213"/>
          </a:xfrm>
        </p:spPr>
        <p:txBody>
          <a:bodyPr rtlCol="0">
            <a:normAutofit fontScale="92500" lnSpcReduction="20000"/>
          </a:bodyPr>
          <a:lstStyle/>
          <a:p>
            <a:pPr eaLnBrk="1" fontAlgn="auto" hangingPunct="1">
              <a:spcAft>
                <a:spcPts val="0"/>
              </a:spcAft>
              <a:buClr>
                <a:schemeClr val="accent6"/>
              </a:buClr>
              <a:buFont typeface="Arial"/>
              <a:buNone/>
              <a:defRPr/>
            </a:pPr>
            <a:r>
              <a:rPr lang="en-US" dirty="0" smtClean="0">
                <a:solidFill>
                  <a:schemeClr val="bg1"/>
                </a:solidFill>
              </a:rPr>
              <a:t>Matt </a:t>
            </a:r>
            <a:r>
              <a:rPr lang="en-US" dirty="0" err="1" smtClean="0">
                <a:solidFill>
                  <a:schemeClr val="bg1"/>
                </a:solidFill>
              </a:rPr>
              <a:t>Poelker</a:t>
            </a:r>
            <a:endParaRPr lang="en-US" dirty="0" smtClean="0">
              <a:solidFill>
                <a:schemeClr val="bg1"/>
              </a:solidFill>
            </a:endParaRPr>
          </a:p>
          <a:p>
            <a:pPr eaLnBrk="1" fontAlgn="auto" hangingPunct="1">
              <a:spcAft>
                <a:spcPts val="0"/>
              </a:spcAft>
              <a:buClr>
                <a:schemeClr val="accent6"/>
              </a:buClr>
              <a:buFont typeface="Arial"/>
              <a:buNone/>
              <a:defRPr/>
            </a:pPr>
            <a:r>
              <a:rPr lang="en-US" sz="2200" dirty="0" smtClean="0">
                <a:solidFill>
                  <a:schemeClr val="bg1"/>
                </a:solidFill>
              </a:rPr>
              <a:t>with help from A. </a:t>
            </a:r>
            <a:r>
              <a:rPr lang="en-US" sz="2200" dirty="0" err="1" smtClean="0">
                <a:solidFill>
                  <a:schemeClr val="bg1"/>
                </a:solidFill>
              </a:rPr>
              <a:t>Freyberger</a:t>
            </a:r>
            <a:r>
              <a:rPr lang="en-US" sz="2200" dirty="0" smtClean="0">
                <a:solidFill>
                  <a:schemeClr val="bg1"/>
                </a:solidFill>
              </a:rPr>
              <a:t>, C. </a:t>
            </a:r>
            <a:r>
              <a:rPr lang="en-US" sz="2200" dirty="0" err="1" smtClean="0">
                <a:solidFill>
                  <a:schemeClr val="bg1"/>
                </a:solidFill>
              </a:rPr>
              <a:t>Hovater</a:t>
            </a:r>
            <a:r>
              <a:rPr lang="en-US" sz="2200" dirty="0" smtClean="0">
                <a:solidFill>
                  <a:schemeClr val="bg1"/>
                </a:solidFill>
              </a:rPr>
              <a:t>, R. </a:t>
            </a:r>
            <a:r>
              <a:rPr lang="en-US" sz="2200" dirty="0" err="1" smtClean="0">
                <a:solidFill>
                  <a:schemeClr val="bg1"/>
                </a:solidFill>
              </a:rPr>
              <a:t>Kazimi</a:t>
            </a:r>
            <a:r>
              <a:rPr lang="en-US" sz="2200" dirty="0" smtClean="0">
                <a:solidFill>
                  <a:schemeClr val="bg1"/>
                </a:solidFill>
              </a:rPr>
              <a:t>, L. Harwood, A. Lung, J. Creel, K. Dixon, R. </a:t>
            </a:r>
            <a:r>
              <a:rPr lang="en-US" sz="2200" dirty="0" err="1" smtClean="0">
                <a:solidFill>
                  <a:schemeClr val="bg1"/>
                </a:solidFill>
              </a:rPr>
              <a:t>Geng</a:t>
            </a:r>
            <a:r>
              <a:rPr lang="en-US" sz="2200" dirty="0" smtClean="0">
                <a:solidFill>
                  <a:schemeClr val="bg1"/>
                </a:solidFill>
              </a:rPr>
              <a:t>,  and many others</a:t>
            </a:r>
          </a:p>
        </p:txBody>
      </p:sp>
      <p:sp>
        <p:nvSpPr>
          <p:cNvPr id="8197" name="Rectangle 4"/>
          <p:cNvSpPr>
            <a:spLocks noChangeArrowheads="1"/>
          </p:cNvSpPr>
          <p:nvPr/>
        </p:nvSpPr>
        <p:spPr bwMode="auto">
          <a:xfrm>
            <a:off x="2878138" y="49213"/>
            <a:ext cx="6157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r" eaLnBrk="1" hangingPunct="1">
              <a:spcBef>
                <a:spcPct val="0"/>
              </a:spcBef>
              <a:buClrTx/>
              <a:buFontTx/>
              <a:buNone/>
            </a:pPr>
            <a:r>
              <a:rPr lang="en-US" altLang="en-US" sz="3200">
                <a:solidFill>
                  <a:schemeClr val="bg1"/>
                </a:solidFill>
                <a:latin typeface="Calibri" pitchFamily="34" charset="0"/>
              </a:rPr>
              <a:t>12 GeV CEBAF: Accelerator Systems and Polarized Beams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36525"/>
            <a:ext cx="8229600" cy="396875"/>
          </a:xfrm>
        </p:spPr>
        <p:txBody>
          <a:bodyPr/>
          <a:lstStyle/>
          <a:p>
            <a:pPr eaLnBrk="1" hangingPunct="1"/>
            <a:r>
              <a:rPr lang="en-US" altLang="en-US" sz="3600" b="0" smtClean="0"/>
              <a:t>Accelerating Cavities at CEBAF</a:t>
            </a:r>
          </a:p>
        </p:txBody>
      </p:sp>
      <p:sp>
        <p:nvSpPr>
          <p:cNvPr id="3" name="Text Placeholder 2"/>
          <p:cNvSpPr>
            <a:spLocks noGrp="1"/>
          </p:cNvSpPr>
          <p:nvPr>
            <p:ph type="body" idx="1"/>
          </p:nvPr>
        </p:nvSpPr>
        <p:spPr>
          <a:xfrm>
            <a:off x="457200" y="1431925"/>
            <a:ext cx="4040188" cy="639763"/>
          </a:xfrm>
        </p:spPr>
        <p:txBody>
          <a:bodyPr rtlCol="0">
            <a:normAutofit fontScale="92500"/>
          </a:bodyPr>
          <a:lstStyle/>
          <a:p>
            <a:pPr eaLnBrk="1" fontAlgn="auto" hangingPunct="1">
              <a:spcAft>
                <a:spcPts val="0"/>
              </a:spcAft>
              <a:buClr>
                <a:schemeClr val="accent6"/>
              </a:buClr>
              <a:buFont typeface="Arial"/>
              <a:buNone/>
              <a:defRPr/>
            </a:pPr>
            <a:r>
              <a:rPr lang="en-US" dirty="0" smtClean="0"/>
              <a:t>Original CEBAF 5 cell cavity</a:t>
            </a:r>
            <a:endParaRPr lang="en-US" dirty="0"/>
          </a:p>
        </p:txBody>
      </p:sp>
      <p:sp>
        <p:nvSpPr>
          <p:cNvPr id="17412" name="Text Placeholder 4"/>
          <p:cNvSpPr>
            <a:spLocks noGrp="1"/>
          </p:cNvSpPr>
          <p:nvPr>
            <p:ph type="body" sz="quarter" idx="3"/>
          </p:nvPr>
        </p:nvSpPr>
        <p:spPr>
          <a:xfrm>
            <a:off x="4938713" y="1439863"/>
            <a:ext cx="3354387" cy="639762"/>
          </a:xfrm>
        </p:spPr>
        <p:txBody>
          <a:bodyPr/>
          <a:lstStyle/>
          <a:p>
            <a:pPr eaLnBrk="1" hangingPunct="1"/>
            <a:r>
              <a:rPr lang="en-US" altLang="en-US" sz="2200" smtClean="0"/>
              <a:t>CEBAF upgrade cavity</a:t>
            </a:r>
          </a:p>
        </p:txBody>
      </p:sp>
      <p:sp>
        <p:nvSpPr>
          <p:cNvPr id="17413" name="Footer Placeholder 6"/>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pic>
        <p:nvPicPr>
          <p:cNvPr id="17414" name="Picture 4" descr="D:\IPAC2014\cavitypair.jpg"/>
          <p:cNvPicPr preferRelativeResize="0">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39738" y="2106613"/>
            <a:ext cx="4040187" cy="1296987"/>
          </a:xfrm>
        </p:spPr>
      </p:pic>
      <p:pic>
        <p:nvPicPr>
          <p:cNvPr id="17415" name="Picture 3" descr="C:\JLAB_SRF_Photo\12GeVUpGradeCavity_fromGreg.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t="37500" b="12500"/>
          <a:stretch>
            <a:fillRect/>
          </a:stretch>
        </p:blipFill>
        <p:spPr>
          <a:xfrm>
            <a:off x="4694238" y="2109788"/>
            <a:ext cx="3886200" cy="1293812"/>
          </a:xfrm>
        </p:spPr>
      </p:pic>
      <p:sp>
        <p:nvSpPr>
          <p:cNvPr id="17416" name="Content Placeholder 3"/>
          <p:cNvSpPr txBox="1">
            <a:spLocks/>
          </p:cNvSpPr>
          <p:nvPr/>
        </p:nvSpPr>
        <p:spPr bwMode="auto">
          <a:xfrm>
            <a:off x="4989513" y="3425825"/>
            <a:ext cx="3436937"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69863" indent="-169863"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569913" indent="-169863"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buClr>
                <a:srgbClr val="990033"/>
              </a:buClr>
            </a:pPr>
            <a:r>
              <a:rPr lang="en-US" altLang="en-US" sz="1400">
                <a:latin typeface="Minion Pro"/>
              </a:rPr>
              <a:t>7-cell, Low-Loss Shape</a:t>
            </a:r>
          </a:p>
          <a:p>
            <a:pPr eaLnBrk="1" hangingPunct="1">
              <a:buClr>
                <a:srgbClr val="990033"/>
              </a:buClr>
            </a:pPr>
            <a:r>
              <a:rPr lang="en-US" altLang="en-US" sz="1400">
                <a:latin typeface="Minion Pro"/>
              </a:rPr>
              <a:t>80+8 cavities in 10+1 modules</a:t>
            </a:r>
          </a:p>
          <a:p>
            <a:pPr eaLnBrk="1" hangingPunct="1">
              <a:buClr>
                <a:srgbClr val="990033"/>
              </a:buClr>
            </a:pPr>
            <a:r>
              <a:rPr lang="en-US" altLang="en-US" sz="1400">
                <a:latin typeface="Minion Pro"/>
              </a:rPr>
              <a:t>Design</a:t>
            </a:r>
          </a:p>
          <a:p>
            <a:pPr lvl="2" eaLnBrk="1" hangingPunct="1">
              <a:buClr>
                <a:srgbClr val="CC0000"/>
              </a:buClr>
            </a:pPr>
            <a:r>
              <a:rPr lang="en-US" altLang="en-US" sz="1000">
                <a:latin typeface="Minion Pro"/>
              </a:rPr>
              <a:t>Ea=19.2 MV/m</a:t>
            </a:r>
          </a:p>
          <a:p>
            <a:pPr lvl="2" eaLnBrk="1" hangingPunct="1">
              <a:buClr>
                <a:srgbClr val="CC0000"/>
              </a:buClr>
            </a:pPr>
            <a:r>
              <a:rPr lang="en-US" altLang="en-US" sz="1000">
                <a:latin typeface="Minion Pro"/>
              </a:rPr>
              <a:t>Q</a:t>
            </a:r>
            <a:r>
              <a:rPr lang="en-US" altLang="en-US" sz="1000" baseline="-25000">
                <a:latin typeface="Minion Pro"/>
              </a:rPr>
              <a:t>0</a:t>
            </a:r>
            <a:r>
              <a:rPr lang="en-US" altLang="en-US" sz="1000">
                <a:latin typeface="Minion Pro"/>
              </a:rPr>
              <a:t>=7.2×10</a:t>
            </a:r>
            <a:r>
              <a:rPr lang="en-US" altLang="en-US" sz="1000" baseline="30000">
                <a:latin typeface="Minion Pro"/>
              </a:rPr>
              <a:t>9</a:t>
            </a:r>
            <a:r>
              <a:rPr lang="en-US" altLang="en-US" sz="1000">
                <a:latin typeface="Minion Pro"/>
              </a:rPr>
              <a:t> @ 19.2 MV/m</a:t>
            </a:r>
          </a:p>
          <a:p>
            <a:pPr eaLnBrk="1" hangingPunct="1">
              <a:buClr>
                <a:srgbClr val="990033"/>
              </a:buClr>
            </a:pPr>
            <a:r>
              <a:rPr lang="en-US" altLang="en-US" sz="1400">
                <a:latin typeface="Minion Pro"/>
              </a:rPr>
              <a:t>Achieved</a:t>
            </a:r>
          </a:p>
          <a:p>
            <a:pPr lvl="2" eaLnBrk="1" hangingPunct="1">
              <a:buClr>
                <a:srgbClr val="CC0000"/>
              </a:buClr>
            </a:pPr>
            <a:r>
              <a:rPr lang="en-US" altLang="en-US" sz="1000">
                <a:latin typeface="Minion Pro"/>
              </a:rPr>
              <a:t>&lt;Ea&gt;=22.2 MV/m</a:t>
            </a:r>
          </a:p>
          <a:p>
            <a:pPr lvl="2" eaLnBrk="1" hangingPunct="1">
              <a:buClr>
                <a:srgbClr val="CC0000"/>
              </a:buClr>
            </a:pPr>
            <a:r>
              <a:rPr lang="en-US" altLang="en-US" sz="1000">
                <a:latin typeface="Minion Pro"/>
              </a:rPr>
              <a:t>&lt;Q0&gt; @ 8.1×10</a:t>
            </a:r>
            <a:r>
              <a:rPr lang="en-US" altLang="en-US" sz="1000" baseline="30000">
                <a:latin typeface="Minion Pro"/>
              </a:rPr>
              <a:t>9 </a:t>
            </a:r>
            <a:r>
              <a:rPr lang="en-US" altLang="en-US" sz="1000">
                <a:latin typeface="Minion Pro"/>
              </a:rPr>
              <a:t>@ 19.2 MV/m</a:t>
            </a:r>
          </a:p>
          <a:p>
            <a:pPr eaLnBrk="1" hangingPunct="1">
              <a:buClr>
                <a:srgbClr val="990033"/>
              </a:buClr>
            </a:pPr>
            <a:r>
              <a:rPr lang="en-US" altLang="en-US" sz="1400">
                <a:latin typeface="Minion Pro"/>
              </a:rPr>
              <a:t>Total energy 2 x 500 MV (+100 MV)</a:t>
            </a:r>
          </a:p>
          <a:p>
            <a:pPr eaLnBrk="1" hangingPunct="1">
              <a:buClr>
                <a:srgbClr val="990033"/>
              </a:buClr>
            </a:pPr>
            <a:r>
              <a:rPr lang="en-US" altLang="en-US" sz="1400">
                <a:latin typeface="Minion Pro"/>
              </a:rPr>
              <a:t>Requires additional ~ 5 kW 2K cooling power</a:t>
            </a:r>
          </a:p>
          <a:p>
            <a:pPr eaLnBrk="1" hangingPunct="1">
              <a:buClr>
                <a:srgbClr val="990033"/>
              </a:buClr>
            </a:pPr>
            <a:r>
              <a:rPr lang="en-US" altLang="en-US" sz="1400">
                <a:latin typeface="Minion Pro"/>
              </a:rPr>
              <a:t>Requires additional ~ 5 MW liquefier operation power  </a:t>
            </a:r>
          </a:p>
        </p:txBody>
      </p:sp>
      <p:sp>
        <p:nvSpPr>
          <p:cNvPr id="17417" name="Content Placeholder 3"/>
          <p:cNvSpPr txBox="1">
            <a:spLocks/>
          </p:cNvSpPr>
          <p:nvPr/>
        </p:nvSpPr>
        <p:spPr bwMode="auto">
          <a:xfrm>
            <a:off x="830263" y="3425825"/>
            <a:ext cx="3579812"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69863" indent="-169863"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569913" indent="-169863"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buClr>
                <a:srgbClr val="990033"/>
              </a:buClr>
            </a:pPr>
            <a:r>
              <a:rPr lang="en-US" altLang="en-US" sz="1400">
                <a:latin typeface="Minion Pro"/>
              </a:rPr>
              <a:t>5-cell, Cornell-Type</a:t>
            </a:r>
          </a:p>
          <a:p>
            <a:pPr eaLnBrk="1" hangingPunct="1">
              <a:buClr>
                <a:srgbClr val="990033"/>
              </a:buClr>
            </a:pPr>
            <a:r>
              <a:rPr lang="en-US" altLang="en-US" sz="1400">
                <a:latin typeface="Minion Pro"/>
              </a:rPr>
              <a:t>338 cavities in 42-1/4 modules</a:t>
            </a:r>
          </a:p>
          <a:p>
            <a:pPr eaLnBrk="1" hangingPunct="1">
              <a:buClr>
                <a:srgbClr val="990033"/>
              </a:buClr>
            </a:pPr>
            <a:r>
              <a:rPr lang="en-US" altLang="en-US" sz="1400">
                <a:latin typeface="Minion Pro"/>
              </a:rPr>
              <a:t>Design</a:t>
            </a:r>
          </a:p>
          <a:p>
            <a:pPr lvl="2" eaLnBrk="1" hangingPunct="1">
              <a:buClr>
                <a:srgbClr val="CC0000"/>
              </a:buClr>
            </a:pPr>
            <a:r>
              <a:rPr lang="en-US" altLang="en-US" sz="1000">
                <a:latin typeface="Minion Pro"/>
              </a:rPr>
              <a:t>Ea=5 MV/m</a:t>
            </a:r>
          </a:p>
          <a:p>
            <a:pPr lvl="2" eaLnBrk="1" hangingPunct="1">
              <a:buClr>
                <a:srgbClr val="CC0000"/>
              </a:buClr>
            </a:pPr>
            <a:r>
              <a:rPr lang="en-US" altLang="en-US" sz="1000">
                <a:latin typeface="Minion Pro"/>
              </a:rPr>
              <a:t>Q</a:t>
            </a:r>
            <a:r>
              <a:rPr lang="en-US" altLang="en-US" sz="1000" baseline="-25000">
                <a:latin typeface="Minion Pro"/>
              </a:rPr>
              <a:t>0</a:t>
            </a:r>
            <a:r>
              <a:rPr lang="en-US" altLang="en-US" sz="1000">
                <a:latin typeface="Minion Pro"/>
              </a:rPr>
              <a:t>=2.4×10</a:t>
            </a:r>
            <a:r>
              <a:rPr lang="en-US" altLang="en-US" sz="1000" baseline="30000">
                <a:latin typeface="Minion Pro"/>
              </a:rPr>
              <a:t>9</a:t>
            </a:r>
            <a:r>
              <a:rPr lang="en-US" altLang="en-US" sz="1000">
                <a:latin typeface="Minion Pro"/>
              </a:rPr>
              <a:t> @ 5 MV/m</a:t>
            </a:r>
          </a:p>
          <a:p>
            <a:pPr eaLnBrk="1" hangingPunct="1">
              <a:buClr>
                <a:srgbClr val="990033"/>
              </a:buClr>
            </a:pPr>
            <a:r>
              <a:rPr lang="en-US" altLang="en-US" sz="1400">
                <a:latin typeface="Minion Pro"/>
              </a:rPr>
              <a:t>Achieved after Helium Processing</a:t>
            </a:r>
          </a:p>
          <a:p>
            <a:pPr lvl="2" eaLnBrk="1" hangingPunct="1">
              <a:buClr>
                <a:srgbClr val="CC0000"/>
              </a:buClr>
            </a:pPr>
            <a:r>
              <a:rPr lang="en-US" altLang="en-US" sz="1000">
                <a:latin typeface="Minion Pro"/>
              </a:rPr>
              <a:t>&lt;Ea&gt;=7.5 MV/m, &lt;Q</a:t>
            </a:r>
            <a:r>
              <a:rPr lang="en-US" altLang="en-US" sz="1000" baseline="-25000">
                <a:latin typeface="Minion Pro"/>
              </a:rPr>
              <a:t>0</a:t>
            </a:r>
            <a:r>
              <a:rPr lang="en-US" altLang="en-US" sz="1000">
                <a:latin typeface="Minion Pro"/>
              </a:rPr>
              <a:t>&gt;=5×10</a:t>
            </a:r>
            <a:r>
              <a:rPr lang="en-US" altLang="en-US" sz="1000" baseline="30000">
                <a:latin typeface="Minion Pro"/>
              </a:rPr>
              <a:t>9</a:t>
            </a:r>
            <a:r>
              <a:rPr lang="en-US" altLang="en-US" sz="1000">
                <a:latin typeface="Minion Pro"/>
              </a:rPr>
              <a:t>@ 5MV/m</a:t>
            </a:r>
          </a:p>
          <a:p>
            <a:pPr eaLnBrk="1" hangingPunct="1">
              <a:buClr>
                <a:srgbClr val="990033"/>
              </a:buClr>
            </a:pPr>
            <a:r>
              <a:rPr lang="en-US" altLang="en-US" sz="1400">
                <a:latin typeface="Minion Pro"/>
              </a:rPr>
              <a:t>Achieved after Refurbishing</a:t>
            </a:r>
          </a:p>
          <a:p>
            <a:pPr lvl="2" eaLnBrk="1" hangingPunct="1">
              <a:buClr>
                <a:srgbClr val="CC0000"/>
              </a:buClr>
            </a:pPr>
            <a:r>
              <a:rPr lang="en-US" altLang="en-US" sz="1000">
                <a:latin typeface="Minion Pro"/>
              </a:rPr>
              <a:t>&lt;Ea&gt;=12.5 MV/m, &lt;Q</a:t>
            </a:r>
            <a:r>
              <a:rPr lang="en-US" altLang="en-US" sz="1000" baseline="-25000">
                <a:latin typeface="Minion Pro"/>
              </a:rPr>
              <a:t>0</a:t>
            </a:r>
            <a:r>
              <a:rPr lang="en-US" altLang="en-US" sz="1000">
                <a:latin typeface="Minion Pro"/>
              </a:rPr>
              <a:t>&gt;=5×10</a:t>
            </a:r>
            <a:r>
              <a:rPr lang="en-US" altLang="en-US" sz="1000" baseline="30000">
                <a:latin typeface="Minion Pro"/>
              </a:rPr>
              <a:t>9 </a:t>
            </a:r>
            <a:r>
              <a:rPr lang="en-US" altLang="en-US" sz="1000">
                <a:latin typeface="Minion Pro"/>
              </a:rPr>
              <a:t>@ 5MV/m</a:t>
            </a:r>
          </a:p>
          <a:p>
            <a:pPr eaLnBrk="1" hangingPunct="1">
              <a:buClr>
                <a:srgbClr val="990033"/>
              </a:buClr>
            </a:pPr>
            <a:r>
              <a:rPr lang="en-US" altLang="en-US" sz="1400">
                <a:latin typeface="Minion Pro"/>
              </a:rPr>
              <a:t>Total energy 2 x 600 MV</a:t>
            </a:r>
          </a:p>
          <a:p>
            <a:pPr eaLnBrk="1" hangingPunct="1">
              <a:buClr>
                <a:srgbClr val="990033"/>
              </a:buClr>
            </a:pPr>
            <a:r>
              <a:rPr lang="en-US" altLang="en-US" sz="1400">
                <a:latin typeface="Minion Pro"/>
              </a:rPr>
              <a:t>5 kW 2K cooling power</a:t>
            </a:r>
          </a:p>
          <a:p>
            <a:pPr eaLnBrk="1" hangingPunct="1">
              <a:buClr>
                <a:srgbClr val="990033"/>
              </a:buClr>
            </a:pPr>
            <a:r>
              <a:rPr lang="en-US" altLang="en-US" sz="1400">
                <a:latin typeface="Minion Pro"/>
              </a:rPr>
              <a:t>5 MW liquefier operation power </a:t>
            </a:r>
          </a:p>
        </p:txBody>
      </p:sp>
      <p:sp>
        <p:nvSpPr>
          <p:cNvPr id="14" name="Right Brace 13"/>
          <p:cNvSpPr/>
          <p:nvPr/>
        </p:nvSpPr>
        <p:spPr>
          <a:xfrm rot="16200000">
            <a:off x="4253706" y="-845343"/>
            <a:ext cx="376237" cy="4629150"/>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7419" name="TextBox 14"/>
          <p:cNvSpPr txBox="1">
            <a:spLocks noChangeArrowheads="1"/>
          </p:cNvSpPr>
          <p:nvPr/>
        </p:nvSpPr>
        <p:spPr bwMode="auto">
          <a:xfrm>
            <a:off x="1285875" y="850900"/>
            <a:ext cx="6561138"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2400"/>
              <a:t>We use both types for 12 GeV nuclear physics</a:t>
            </a:r>
          </a:p>
        </p:txBody>
      </p:sp>
      <p:sp>
        <p:nvSpPr>
          <p:cNvPr id="17420"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8E89F86F-C268-4971-9B84-69FC5D8EBCC3}" type="slidenum">
              <a:rPr lang="en-US" altLang="en-US" sz="1000" smtClean="0">
                <a:solidFill>
                  <a:schemeClr val="bg1"/>
                </a:solidFill>
              </a:rPr>
              <a:pPr eaLnBrk="1" fontAlgn="base" hangingPunct="1">
                <a:spcBef>
                  <a:spcPct val="0"/>
                </a:spcBef>
                <a:spcAft>
                  <a:spcPct val="0"/>
                </a:spcAft>
                <a:buClrTx/>
                <a:buFontTx/>
                <a:buNone/>
              </a:pPr>
              <a:t>10</a:t>
            </a:fld>
            <a:endParaRPr lang="en-US" altLang="en-US" sz="1000" smtClean="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title"/>
          </p:nvPr>
        </p:nvSpPr>
        <p:spPr>
          <a:xfrm>
            <a:off x="257175" y="0"/>
            <a:ext cx="8466138" cy="685800"/>
          </a:xfrm>
        </p:spPr>
        <p:txBody>
          <a:bodyPr/>
          <a:lstStyle/>
          <a:p>
            <a:pPr eaLnBrk="1" hangingPunct="1"/>
            <a:r>
              <a:rPr lang="en-US" altLang="en-US" sz="3600" smtClean="0"/>
              <a:t>C100 Cryomodules</a:t>
            </a:r>
          </a:p>
        </p:txBody>
      </p:sp>
      <p:pic>
        <p:nvPicPr>
          <p:cNvPr id="18435" name="Picture 11" descr="ScreenShot302.bmp"/>
          <p:cNvPicPr>
            <a:picLocks noChangeAspect="1"/>
          </p:cNvPicPr>
          <p:nvPr/>
        </p:nvPicPr>
        <p:blipFill>
          <a:blip r:embed="rId2">
            <a:extLst>
              <a:ext uri="{28A0092B-C50C-407E-A947-70E740481C1C}">
                <a14:useLocalDpi xmlns:a14="http://schemas.microsoft.com/office/drawing/2010/main" val="0"/>
              </a:ext>
            </a:extLst>
          </a:blip>
          <a:srcRect l="1282" t="4276" b="7857"/>
          <a:stretch>
            <a:fillRect/>
          </a:stretch>
        </p:blipFill>
        <p:spPr bwMode="auto">
          <a:xfrm>
            <a:off x="436563" y="865188"/>
            <a:ext cx="8296275"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07963" y="4278313"/>
            <a:ext cx="8788400" cy="1939925"/>
          </a:xfrm>
          <a:prstGeom prst="rect">
            <a:avLst/>
          </a:prstGeom>
          <a:solidFill>
            <a:schemeClr val="bg1">
              <a:lumMod val="95000"/>
            </a:schemeClr>
          </a:solidFill>
        </p:spPr>
        <p:txBody>
          <a:bodyPr>
            <a:spAutoFit/>
          </a:bodyPr>
          <a:lstStyle/>
          <a:p>
            <a:pPr marL="169863" indent="-169863" fontAlgn="auto">
              <a:spcBef>
                <a:spcPts val="0"/>
              </a:spcBef>
              <a:spcAft>
                <a:spcPts val="0"/>
              </a:spcAft>
              <a:buFont typeface="Arial" panose="020B0604020202020204" pitchFamily="34" charset="0"/>
              <a:buChar char="•"/>
              <a:defRPr/>
            </a:pPr>
            <a:r>
              <a:rPr lang="en-US" sz="2000" dirty="0">
                <a:latin typeface="+mn-lt"/>
                <a:cs typeface="+mn-cs"/>
              </a:rPr>
              <a:t>Eight 7-cell cavities, same </a:t>
            </a:r>
            <a:r>
              <a:rPr lang="en-US" sz="2000" dirty="0" err="1">
                <a:latin typeface="+mn-lt"/>
                <a:cs typeface="+mn-cs"/>
              </a:rPr>
              <a:t>cryomodule</a:t>
            </a:r>
            <a:r>
              <a:rPr lang="en-US" sz="2000" dirty="0">
                <a:latin typeface="+mn-lt"/>
                <a:cs typeface="+mn-cs"/>
              </a:rPr>
              <a:t> footprint</a:t>
            </a:r>
          </a:p>
          <a:p>
            <a:pPr marL="169863" indent="-169863" fontAlgn="auto">
              <a:spcBef>
                <a:spcPts val="0"/>
              </a:spcBef>
              <a:spcAft>
                <a:spcPts val="0"/>
              </a:spcAft>
              <a:buFont typeface="Arial" panose="020B0604020202020204" pitchFamily="34" charset="0"/>
              <a:buChar char="•"/>
              <a:defRPr/>
            </a:pPr>
            <a:r>
              <a:rPr lang="en-US" sz="2000" dirty="0">
                <a:latin typeface="+mn-lt"/>
                <a:cs typeface="+mn-cs"/>
              </a:rPr>
              <a:t>Cavity string suspended within space frame by </a:t>
            </a:r>
            <a:r>
              <a:rPr lang="en-US" sz="2000" dirty="0" err="1">
                <a:latin typeface="+mn-lt"/>
                <a:cs typeface="+mn-cs"/>
              </a:rPr>
              <a:t>nitronic</a:t>
            </a:r>
            <a:r>
              <a:rPr lang="en-US" sz="2000" dirty="0">
                <a:latin typeface="+mn-lt"/>
                <a:cs typeface="+mn-cs"/>
              </a:rPr>
              <a:t> rods (think bicycle spokes)</a:t>
            </a:r>
          </a:p>
          <a:p>
            <a:pPr marL="169863" indent="-169863" fontAlgn="auto">
              <a:spcBef>
                <a:spcPts val="0"/>
              </a:spcBef>
              <a:spcAft>
                <a:spcPts val="0"/>
              </a:spcAft>
              <a:buFont typeface="Arial" panose="020B0604020202020204" pitchFamily="34" charset="0"/>
              <a:buChar char="•"/>
              <a:defRPr/>
            </a:pPr>
            <a:r>
              <a:rPr lang="en-US" sz="2000" dirty="0">
                <a:latin typeface="+mn-lt"/>
                <a:cs typeface="+mn-cs"/>
              </a:rPr>
              <a:t>Different tuners, different response to microphonic resonances</a:t>
            </a:r>
          </a:p>
          <a:p>
            <a:pPr marL="169863" indent="-169863" fontAlgn="auto">
              <a:spcBef>
                <a:spcPts val="0"/>
              </a:spcBef>
              <a:spcAft>
                <a:spcPts val="0"/>
              </a:spcAft>
              <a:buFont typeface="Arial" panose="020B0604020202020204" pitchFamily="34" charset="0"/>
              <a:buChar char="•"/>
              <a:defRPr/>
            </a:pPr>
            <a:r>
              <a:rPr lang="en-US" sz="2000" dirty="0">
                <a:latin typeface="+mn-lt"/>
                <a:cs typeface="+mn-cs"/>
              </a:rPr>
              <a:t>Higher power klystrons, different low level RF control boards</a:t>
            </a:r>
          </a:p>
          <a:p>
            <a:pPr marL="169863" indent="-169863" fontAlgn="auto">
              <a:spcBef>
                <a:spcPts val="0"/>
              </a:spcBef>
              <a:spcAft>
                <a:spcPts val="0"/>
              </a:spcAft>
              <a:buFont typeface="Arial" panose="020B0604020202020204" pitchFamily="34" charset="0"/>
              <a:buChar char="•"/>
              <a:defRPr/>
            </a:pPr>
            <a:r>
              <a:rPr lang="en-US" sz="2000" dirty="0">
                <a:latin typeface="+mn-lt"/>
                <a:cs typeface="+mn-cs"/>
              </a:rPr>
              <a:t>Smaller cryostat, different Heat Load/Temperature/Pressure interplay</a:t>
            </a:r>
          </a:p>
          <a:p>
            <a:pPr marL="169863" indent="-169863" fontAlgn="auto">
              <a:spcBef>
                <a:spcPts val="0"/>
              </a:spcBef>
              <a:spcAft>
                <a:spcPts val="0"/>
              </a:spcAft>
              <a:buFont typeface="Arial" panose="020B0604020202020204" pitchFamily="34" charset="0"/>
              <a:buChar char="•"/>
              <a:defRPr/>
            </a:pPr>
            <a:r>
              <a:rPr lang="en-US" sz="2000" dirty="0">
                <a:latin typeface="+mn-lt"/>
                <a:cs typeface="+mn-cs"/>
              </a:rPr>
              <a:t>Higher levels of field emission</a:t>
            </a:r>
          </a:p>
        </p:txBody>
      </p:sp>
      <p:grpSp>
        <p:nvGrpSpPr>
          <p:cNvPr id="5" name="Group 4"/>
          <p:cNvGrpSpPr>
            <a:grpSpLocks/>
          </p:cNvGrpSpPr>
          <p:nvPr/>
        </p:nvGrpSpPr>
        <p:grpSpPr bwMode="auto">
          <a:xfrm>
            <a:off x="106363" y="857250"/>
            <a:ext cx="8939212" cy="3403600"/>
            <a:chOff x="106578" y="858017"/>
            <a:chExt cx="8938795" cy="3402806"/>
          </a:xfrm>
        </p:grpSpPr>
        <p:grpSp>
          <p:nvGrpSpPr>
            <p:cNvPr id="18440" name="Group 1"/>
            <p:cNvGrpSpPr>
              <a:grpSpLocks/>
            </p:cNvGrpSpPr>
            <p:nvPr/>
          </p:nvGrpSpPr>
          <p:grpSpPr bwMode="auto">
            <a:xfrm>
              <a:off x="106578" y="858017"/>
              <a:ext cx="8938795" cy="3402806"/>
              <a:chOff x="106578" y="858017"/>
              <a:chExt cx="8938795" cy="3402806"/>
            </a:xfrm>
          </p:grpSpPr>
          <p:pic>
            <p:nvPicPr>
              <p:cNvPr id="18443" name="Picture 2" descr="C:\JLAB_SRF_Photo\12GeVUpgradeCryomoduleinCEBAFTunnel_1.jpg"/>
              <p:cNvPicPr>
                <a:picLocks noChangeAspect="1" noChangeArrowheads="1"/>
              </p:cNvPicPr>
              <p:nvPr/>
            </p:nvPicPr>
            <p:blipFill>
              <a:blip r:embed="rId3">
                <a:extLst>
                  <a:ext uri="{28A0092B-C50C-407E-A947-70E740481C1C}">
                    <a14:useLocalDpi xmlns:a14="http://schemas.microsoft.com/office/drawing/2010/main" val="0"/>
                  </a:ext>
                </a:extLst>
              </a:blip>
              <a:srcRect l="8363" t="13429" r="3545"/>
              <a:stretch>
                <a:fillRect/>
              </a:stretch>
            </p:blipFill>
            <p:spPr bwMode="auto">
              <a:xfrm>
                <a:off x="4428558" y="858017"/>
                <a:ext cx="4616815" cy="340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2" descr="C:\JLAB_SRF_Photo\ACC_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78" y="858017"/>
                <a:ext cx="4322984" cy="340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41" name="TextBox 3"/>
            <p:cNvSpPr txBox="1">
              <a:spLocks noChangeArrowheads="1"/>
            </p:cNvSpPr>
            <p:nvPr/>
          </p:nvSpPr>
          <p:spPr bwMode="auto">
            <a:xfrm>
              <a:off x="2911263" y="3727958"/>
              <a:ext cx="1436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2800">
                  <a:solidFill>
                    <a:srgbClr val="FF0000"/>
                  </a:solidFill>
                  <a:latin typeface="Calibri" pitchFamily="34" charset="0"/>
                </a:rPr>
                <a:t>C20/C50</a:t>
              </a:r>
            </a:p>
          </p:txBody>
        </p:sp>
        <p:sp>
          <p:nvSpPr>
            <p:cNvPr id="18442" name="TextBox 13"/>
            <p:cNvSpPr txBox="1">
              <a:spLocks noChangeArrowheads="1"/>
            </p:cNvSpPr>
            <p:nvPr/>
          </p:nvSpPr>
          <p:spPr bwMode="auto">
            <a:xfrm>
              <a:off x="4602351" y="3737602"/>
              <a:ext cx="9236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2800">
                  <a:solidFill>
                    <a:srgbClr val="FF0000"/>
                  </a:solidFill>
                  <a:latin typeface="Calibri" pitchFamily="34" charset="0"/>
                </a:rPr>
                <a:t>C100</a:t>
              </a:r>
            </a:p>
          </p:txBody>
        </p:sp>
      </p:grpSp>
      <p:sp>
        <p:nvSpPr>
          <p:cNvPr id="18438" name="Footer Placeholder 6"/>
          <p:cNvSpPr txBox="1">
            <a:spLocks/>
          </p:cNvSpPr>
          <p:nvPr/>
        </p:nvSpPr>
        <p:spPr bwMode="auto">
          <a:xfrm>
            <a:off x="1222375" y="6518275"/>
            <a:ext cx="41021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100">
                <a:solidFill>
                  <a:schemeClr val="bg1"/>
                </a:solidFill>
                <a:latin typeface="Calibri" pitchFamily="34" charset="0"/>
              </a:rPr>
              <a:t>SPIN 2016, Champaign-Urbana, IL   Sept. 25-30, 2016</a:t>
            </a:r>
          </a:p>
        </p:txBody>
      </p:sp>
      <p:sp>
        <p:nvSpPr>
          <p:cNvPr id="18439" name="Slide Number Placeholder 3"/>
          <p:cNvSpPr txBox="1">
            <a:spLocks/>
          </p:cNvSpPr>
          <p:nvPr/>
        </p:nvSpPr>
        <p:spPr bwMode="auto">
          <a:xfrm>
            <a:off x="7197725" y="6551613"/>
            <a:ext cx="55721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fld id="{192DC16C-CFE9-4C1B-AE67-0E547BD3AE56}" type="slidenum">
              <a:rPr lang="en-US" altLang="en-US" sz="1000">
                <a:solidFill>
                  <a:schemeClr val="bg1"/>
                </a:solidFill>
              </a:rPr>
              <a:pPr eaLnBrk="1" hangingPunct="1">
                <a:spcBef>
                  <a:spcPct val="0"/>
                </a:spcBef>
                <a:buClrTx/>
                <a:buFontTx/>
                <a:buNone/>
              </a:pPr>
              <a:t>11</a:t>
            </a:fld>
            <a:endParaRPr lang="en-US" altLang="en-US" sz="10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5992" y="131533"/>
          <a:ext cx="8672015" cy="62978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a:graphicFrameLocks noGrp="1"/>
          </p:cNvGraphicFramePr>
          <p:nvPr/>
        </p:nvGraphicFramePr>
        <p:xfrm>
          <a:off x="5239733" y="3460376"/>
          <a:ext cx="3447068" cy="2445185"/>
        </p:xfrm>
        <a:graphic>
          <a:graphicData uri="http://schemas.openxmlformats.org/drawingml/2006/chart">
            <c:chart xmlns:c="http://schemas.openxmlformats.org/drawingml/2006/chart" xmlns:r="http://schemas.openxmlformats.org/officeDocument/2006/relationships" r:id="rId3"/>
          </a:graphicData>
        </a:graphic>
      </p:graphicFrame>
      <p:sp>
        <p:nvSpPr>
          <p:cNvPr id="19460" name="TextBox 3"/>
          <p:cNvSpPr txBox="1">
            <a:spLocks noChangeArrowheads="1"/>
          </p:cNvSpPr>
          <p:nvPr/>
        </p:nvSpPr>
        <p:spPr bwMode="auto">
          <a:xfrm>
            <a:off x="6446838" y="4867275"/>
            <a:ext cx="1068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rgbClr val="000000"/>
                </a:solidFill>
                <a:ea typeface="MS PGothic" pitchFamily="34" charset="-128"/>
              </a:rPr>
              <a:t>First test</a:t>
            </a:r>
          </a:p>
        </p:txBody>
      </p:sp>
      <p:sp>
        <p:nvSpPr>
          <p:cNvPr id="19461" name="Slide Number Placeholder 4"/>
          <p:cNvSpPr>
            <a:spLocks noGrp="1"/>
          </p:cNvSpPr>
          <p:nvPr>
            <p:ph type="sldNum" sz="quarter" idx="11"/>
          </p:nvPr>
        </p:nvSpPr>
        <p:spPr bwMode="auto">
          <a:xfrm>
            <a:off x="5380038" y="64563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A6CCA7C7-8FA6-4268-B0A0-A0DD45C6CF12}" type="slidenum">
              <a:rPr lang="en-US" altLang="en-US" sz="1000" smtClean="0">
                <a:solidFill>
                  <a:schemeClr val="bg1"/>
                </a:solidFill>
              </a:rPr>
              <a:pPr eaLnBrk="1" fontAlgn="base" hangingPunct="1">
                <a:spcBef>
                  <a:spcPct val="0"/>
                </a:spcBef>
                <a:spcAft>
                  <a:spcPct val="0"/>
                </a:spcAft>
                <a:buClrTx/>
                <a:buFontTx/>
                <a:buNone/>
              </a:pPr>
              <a:t>12</a:t>
            </a:fld>
            <a:endParaRPr lang="en-US" altLang="en-US" sz="1000" smtClean="0">
              <a:solidFill>
                <a:schemeClr val="bg1"/>
              </a:solidFill>
            </a:endParaRPr>
          </a:p>
        </p:txBody>
      </p:sp>
      <p:sp>
        <p:nvSpPr>
          <p:cNvPr id="19462" name="Footer Placeholder 6"/>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7"/>
          <p:cNvSpPr>
            <a:spLocks noGrp="1"/>
          </p:cNvSpPr>
          <p:nvPr>
            <p:ph type="title"/>
          </p:nvPr>
        </p:nvSpPr>
        <p:spPr/>
        <p:txBody>
          <a:bodyPr/>
          <a:lstStyle/>
          <a:p>
            <a:pPr eaLnBrk="1" hangingPunct="1"/>
            <a:r>
              <a:rPr lang="en-US" altLang="en-US" smtClean="0"/>
              <a:t>C100 Cryomodule Construction</a:t>
            </a:r>
          </a:p>
        </p:txBody>
      </p:sp>
      <p:graphicFrame>
        <p:nvGraphicFramePr>
          <p:cNvPr id="20483" name="Object 92"/>
          <p:cNvGraphicFramePr>
            <a:graphicFrameLocks noChangeAspect="1"/>
          </p:cNvGraphicFramePr>
          <p:nvPr/>
        </p:nvGraphicFramePr>
        <p:xfrm>
          <a:off x="0" y="1027113"/>
          <a:ext cx="9091613" cy="4794250"/>
        </p:xfrm>
        <a:graphic>
          <a:graphicData uri="http://schemas.openxmlformats.org/presentationml/2006/ole">
            <mc:AlternateContent xmlns:mc="http://schemas.openxmlformats.org/markup-compatibility/2006">
              <mc:Choice xmlns:v="urn:schemas-microsoft-com:vml" Requires="v">
                <p:oleObj spid="_x0000_s20489" name="Document" r:id="rId4" imgW="6933945" imgH="3657465" progId="Word.Document.12">
                  <p:embed/>
                </p:oleObj>
              </mc:Choice>
              <mc:Fallback>
                <p:oleObj name="Document" r:id="rId4" imgW="6933945" imgH="3657465" progId="Word.Document.12">
                  <p:embed/>
                  <p:pic>
                    <p:nvPicPr>
                      <p:cNvPr id="0" name="Object 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27113"/>
                        <a:ext cx="909161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4" name="Rectangle 1"/>
          <p:cNvSpPr>
            <a:spLocks noChangeArrowheads="1"/>
          </p:cNvSpPr>
          <p:nvPr/>
        </p:nvSpPr>
        <p:spPr bwMode="auto">
          <a:xfrm>
            <a:off x="5924550" y="1419225"/>
            <a:ext cx="3167063" cy="2317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defTabSz="914400">
              <a:spcBef>
                <a:spcPct val="0"/>
              </a:spcBef>
              <a:buClrTx/>
              <a:buFontTx/>
              <a:buNone/>
            </a:pPr>
            <a:endParaRPr lang="en-US" altLang="en-US" sz="2400">
              <a:latin typeface="Times" pitchFamily="18" charset="0"/>
            </a:endParaRPr>
          </a:p>
        </p:txBody>
      </p:sp>
      <p:sp>
        <p:nvSpPr>
          <p:cNvPr id="20485" name="Rectangle 4"/>
          <p:cNvSpPr>
            <a:spLocks noChangeArrowheads="1"/>
          </p:cNvSpPr>
          <p:nvPr/>
        </p:nvSpPr>
        <p:spPr bwMode="auto">
          <a:xfrm>
            <a:off x="5924550" y="5524500"/>
            <a:ext cx="3181350" cy="889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defTabSz="914400">
              <a:spcBef>
                <a:spcPct val="0"/>
              </a:spcBef>
              <a:buClrTx/>
              <a:buFontTx/>
              <a:buNone/>
            </a:pPr>
            <a:endParaRPr lang="en-US" altLang="en-US" sz="2400">
              <a:latin typeface="Times" pitchFamily="18" charset="0"/>
            </a:endParaRPr>
          </a:p>
        </p:txBody>
      </p:sp>
      <p:sp>
        <p:nvSpPr>
          <p:cNvPr id="20486" name="TextBox 2"/>
          <p:cNvSpPr txBox="1">
            <a:spLocks noChangeArrowheads="1"/>
          </p:cNvSpPr>
          <p:nvPr/>
        </p:nvSpPr>
        <p:spPr bwMode="auto">
          <a:xfrm>
            <a:off x="469900" y="911225"/>
            <a:ext cx="757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latin typeface="Calibri" pitchFamily="34" charset="0"/>
              </a:rPr>
              <a:t>C100-1 and C100-2 in operation; C100-3 and C100-5 in the tunnel (safe storage)</a:t>
            </a:r>
          </a:p>
        </p:txBody>
      </p:sp>
      <p:sp>
        <p:nvSpPr>
          <p:cNvPr id="20487"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20488" name="Slide Number Placeholder 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93FDE64A-5519-4E3F-BC17-D15DA8E2829C}" type="slidenum">
              <a:rPr lang="en-US" altLang="en-US" sz="1000" smtClean="0">
                <a:solidFill>
                  <a:schemeClr val="bg1"/>
                </a:solidFill>
              </a:rPr>
              <a:pPr eaLnBrk="1" fontAlgn="base" hangingPunct="1">
                <a:spcBef>
                  <a:spcPct val="0"/>
                </a:spcBef>
                <a:spcAft>
                  <a:spcPct val="0"/>
                </a:spcAft>
                <a:buClrTx/>
                <a:buFontTx/>
                <a:buNone/>
              </a:pPr>
              <a:t>13</a:t>
            </a:fld>
            <a:endParaRPr lang="en-US" altLang="en-US" sz="1000" smtClean="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smtClean="0"/>
              <a:t>C100 Performance Demonstration</a:t>
            </a:r>
          </a:p>
        </p:txBody>
      </p:sp>
      <p:pic>
        <p:nvPicPr>
          <p:cNvPr id="21507"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9618" t="13068" r="9509" b="41470"/>
          <a:stretch>
            <a:fillRect/>
          </a:stretch>
        </p:blipFill>
        <p:spPr>
          <a:xfrm>
            <a:off x="114300" y="919163"/>
            <a:ext cx="8683625" cy="3660775"/>
          </a:xfrm>
        </p:spPr>
      </p:pic>
      <p:sp>
        <p:nvSpPr>
          <p:cNvPr id="21508" name="TextBox 6"/>
          <p:cNvSpPr txBox="1">
            <a:spLocks noChangeArrowheads="1"/>
          </p:cNvSpPr>
          <p:nvPr/>
        </p:nvSpPr>
        <p:spPr bwMode="auto">
          <a:xfrm>
            <a:off x="439738" y="4697413"/>
            <a:ext cx="8448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2400">
                <a:solidFill>
                  <a:srgbClr val="FF0000"/>
                </a:solidFill>
                <a:latin typeface="Calibri" pitchFamily="34" charset="0"/>
              </a:rPr>
              <a:t>Two C100 cryomodules installed during 6-month down</a:t>
            </a:r>
          </a:p>
          <a:p>
            <a:pPr algn="ctr" eaLnBrk="1" hangingPunct="1">
              <a:spcBef>
                <a:spcPct val="0"/>
              </a:spcBef>
              <a:buClrTx/>
              <a:buFontTx/>
              <a:buNone/>
            </a:pPr>
            <a:r>
              <a:rPr lang="en-US" altLang="en-US" sz="2400">
                <a:solidFill>
                  <a:srgbClr val="FF0000"/>
                </a:solidFill>
                <a:latin typeface="Calibri" pitchFamily="34" charset="0"/>
              </a:rPr>
              <a:t>Operated at nominal specifications during Qweak experiment</a:t>
            </a:r>
          </a:p>
        </p:txBody>
      </p:sp>
      <p:sp>
        <p:nvSpPr>
          <p:cNvPr id="21509" name="TextBox 7"/>
          <p:cNvSpPr txBox="1">
            <a:spLocks noChangeArrowheads="1"/>
          </p:cNvSpPr>
          <p:nvPr/>
        </p:nvSpPr>
        <p:spPr bwMode="auto">
          <a:xfrm>
            <a:off x="2695575" y="2405063"/>
            <a:ext cx="3621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rgbClr val="0000FF"/>
                </a:solidFill>
              </a:rPr>
              <a:t>Current through module = 465 μA</a:t>
            </a:r>
          </a:p>
        </p:txBody>
      </p:sp>
      <p:sp>
        <p:nvSpPr>
          <p:cNvPr id="21510"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21511"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5386A58F-EB49-44DB-B100-F81D329FE337}" type="slidenum">
              <a:rPr lang="en-US" altLang="en-US" sz="1000" smtClean="0">
                <a:solidFill>
                  <a:schemeClr val="bg1"/>
                </a:solidFill>
              </a:rPr>
              <a:pPr eaLnBrk="1" fontAlgn="base" hangingPunct="1">
                <a:spcBef>
                  <a:spcPct val="0"/>
                </a:spcBef>
                <a:spcAft>
                  <a:spcPct val="0"/>
                </a:spcAft>
                <a:buClrTx/>
                <a:buFontTx/>
                <a:buNone/>
              </a:pPr>
              <a:t>14</a:t>
            </a:fld>
            <a:endParaRPr lang="en-US" altLang="en-US" sz="1000" smtClean="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descr="imap://hovater@mail.jlab.org:993/fetch%3EUID%3E/INBOX%3E366181?part=1.2.2&amp;filename=cbjepilfmoljddpk.png"/>
          <p:cNvSpPr>
            <a:spLocks noChangeAspect="1" noChangeArrowheads="1"/>
          </p:cNvSpPr>
          <p:nvPr/>
        </p:nvSpPr>
        <p:spPr bwMode="auto">
          <a:xfrm>
            <a:off x="1230313" y="781050"/>
            <a:ext cx="668337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endParaRPr lang="en-US" altLang="en-US" sz="1800">
              <a:latin typeface="Calibri" pitchFamily="34" charset="0"/>
            </a:endParaRPr>
          </a:p>
        </p:txBody>
      </p:sp>
      <p:pic>
        <p:nvPicPr>
          <p:cNvPr id="225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0" y="8255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4"/>
          <p:cNvSpPr>
            <a:spLocks noGrp="1"/>
          </p:cNvSpPr>
          <p:nvPr>
            <p:ph type="title"/>
          </p:nvPr>
        </p:nvSpPr>
        <p:spPr>
          <a:xfrm>
            <a:off x="-71718" y="1"/>
            <a:ext cx="9215718" cy="708212"/>
          </a:xfrm>
          <a:extLst/>
        </p:spPr>
        <p:txBody>
          <a:bodyPr rtlCol="0">
            <a:noAutofit/>
          </a:bodyPr>
          <a:lstStyle/>
          <a:p>
            <a:pPr eaLnBrk="1" fontAlgn="auto" hangingPunct="1">
              <a:spcAft>
                <a:spcPts val="0"/>
              </a:spcAft>
              <a:defRPr/>
            </a:pPr>
            <a:r>
              <a:rPr lang="en-US" sz="3600" b="0" dirty="0" smtClean="0">
                <a:ln w="1905"/>
                <a:effectLst>
                  <a:innerShdw blurRad="69850" dist="43180" dir="5400000">
                    <a:srgbClr val="000000">
                      <a:alpha val="65000"/>
                    </a:srgbClr>
                  </a:innerShdw>
                </a:effectLst>
              </a:rPr>
              <a:t>C100 Operational Performance </a:t>
            </a:r>
            <a:r>
              <a:rPr lang="en-US" sz="3600" b="0" dirty="0">
                <a:ln w="1905"/>
                <a:effectLst>
                  <a:innerShdw blurRad="69850" dist="43180" dir="5400000">
                    <a:srgbClr val="000000">
                      <a:alpha val="65000"/>
                    </a:srgbClr>
                  </a:innerShdw>
                </a:effectLst>
              </a:rPr>
              <a:t>with </a:t>
            </a:r>
            <a:r>
              <a:rPr lang="en-US" sz="3600" b="0" dirty="0" smtClean="0">
                <a:ln w="1905"/>
                <a:effectLst>
                  <a:innerShdw blurRad="69850" dist="43180" dir="5400000">
                    <a:srgbClr val="000000">
                      <a:alpha val="65000"/>
                    </a:srgbClr>
                  </a:innerShdw>
                </a:effectLst>
              </a:rPr>
              <a:t>Beam</a:t>
            </a:r>
            <a:endParaRPr lang="en-US" sz="3600" b="0"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1719263"/>
            <a:ext cx="50006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17713" y="955675"/>
            <a:ext cx="5260975" cy="338138"/>
          </a:xfrm>
          <a:prstGeom prst="rect">
            <a:avLst/>
          </a:prstGeom>
          <a:solidFill>
            <a:schemeClr val="tx2">
              <a:lumMod val="20000"/>
              <a:lumOff val="80000"/>
            </a:schemeClr>
          </a:solidFill>
        </p:spPr>
        <p:txBody>
          <a:bodyPr>
            <a:spAutoFit/>
          </a:bodyPr>
          <a:lstStyle/>
          <a:p>
            <a:pPr fontAlgn="auto">
              <a:spcBef>
                <a:spcPts val="0"/>
              </a:spcBef>
              <a:spcAft>
                <a:spcPts val="0"/>
              </a:spcAft>
              <a:defRPr/>
            </a:pPr>
            <a:r>
              <a:rPr lang="en-US" sz="1600" dirty="0">
                <a:latin typeface="+mn-lt"/>
                <a:cs typeface="+mn-cs"/>
              </a:rPr>
              <a:t>Suggested performance based on experience with two C100’s </a:t>
            </a:r>
          </a:p>
        </p:txBody>
      </p:sp>
      <p:sp>
        <p:nvSpPr>
          <p:cNvPr id="22535" name="Footer Placeholder 7"/>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22536" name="Slide Number Placeholder 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B3DF704B-0C36-4172-AFBB-5391E6921ADF}" type="slidenum">
              <a:rPr lang="en-US" altLang="en-US" sz="1000" smtClean="0">
                <a:solidFill>
                  <a:schemeClr val="bg1"/>
                </a:solidFill>
              </a:rPr>
              <a:pPr eaLnBrk="1" fontAlgn="base" hangingPunct="1">
                <a:spcBef>
                  <a:spcPct val="0"/>
                </a:spcBef>
                <a:spcAft>
                  <a:spcPct val="0"/>
                </a:spcAft>
                <a:buClrTx/>
                <a:buFontTx/>
                <a:buNone/>
              </a:pPr>
              <a:t>15</a:t>
            </a:fld>
            <a:endParaRPr lang="en-US" altLang="en-US" sz="100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3675" y="7938"/>
            <a:ext cx="8748713" cy="736600"/>
          </a:xfrm>
        </p:spPr>
        <p:txBody>
          <a:bodyPr/>
          <a:lstStyle/>
          <a:p>
            <a:pPr eaLnBrk="1" hangingPunct="1"/>
            <a:r>
              <a:rPr lang="en-US" altLang="en-US" smtClean="0">
                <a:latin typeface="Calibri" pitchFamily="34" charset="0"/>
              </a:rPr>
              <a:t>5</a:t>
            </a:r>
            <a:r>
              <a:rPr lang="en-US" altLang="en-US" baseline="30000" smtClean="0">
                <a:latin typeface="Calibri" pitchFamily="34" charset="0"/>
              </a:rPr>
              <a:t>th</a:t>
            </a:r>
            <a:r>
              <a:rPr lang="en-US" altLang="en-US" smtClean="0">
                <a:latin typeface="Calibri" pitchFamily="34" charset="0"/>
              </a:rPr>
              <a:t> Pass RF Separation Hardware</a:t>
            </a:r>
          </a:p>
        </p:txBody>
      </p:sp>
      <p:grpSp>
        <p:nvGrpSpPr>
          <p:cNvPr id="47" name="vert 5th pass" hidden="1"/>
          <p:cNvGrpSpPr>
            <a:grpSpLocks/>
          </p:cNvGrpSpPr>
          <p:nvPr/>
        </p:nvGrpSpPr>
        <p:grpSpPr bwMode="auto">
          <a:xfrm>
            <a:off x="4164013" y="3379788"/>
            <a:ext cx="3581400" cy="2130425"/>
            <a:chOff x="4197927" y="3380510"/>
            <a:chExt cx="3581400" cy="2129594"/>
          </a:xfrm>
        </p:grpSpPr>
        <p:sp>
          <p:nvSpPr>
            <p:cNvPr id="32" name="Separator freq 750 MHz"/>
            <p:cNvSpPr txBox="1"/>
            <p:nvPr/>
          </p:nvSpPr>
          <p:spPr>
            <a:xfrm>
              <a:off x="4197927" y="4802355"/>
              <a:ext cx="3581400" cy="707749"/>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2000" b="1" dirty="0">
                  <a:ea typeface="Tahoma" pitchFamily="34" charset="0"/>
                </a:rPr>
                <a:t>Vertical 5</a:t>
              </a:r>
              <a:r>
                <a:rPr lang="en-US" sz="2000" b="1" baseline="30000" dirty="0">
                  <a:ea typeface="Tahoma" pitchFamily="34" charset="0"/>
                </a:rPr>
                <a:t>th</a:t>
              </a:r>
              <a:r>
                <a:rPr lang="en-US" sz="2000" b="1" dirty="0">
                  <a:ea typeface="Tahoma" pitchFamily="34" charset="0"/>
                </a:rPr>
                <a:t> Pass Separator (Halls A,B,C)</a:t>
              </a:r>
            </a:p>
          </p:txBody>
        </p:sp>
        <p:cxnSp>
          <p:nvCxnSpPr>
            <p:cNvPr id="33" name="Straight Arrow Connector 32"/>
            <p:cNvCxnSpPr/>
            <p:nvPr/>
          </p:nvCxnSpPr>
          <p:spPr>
            <a:xfrm flipH="1" flipV="1">
              <a:off x="5950527" y="3934331"/>
              <a:ext cx="11112" cy="868024"/>
            </a:xfrm>
            <a:prstGeom prst="straightConnector1">
              <a:avLst/>
            </a:prstGeom>
            <a:ln w="31750">
              <a:solidFill>
                <a:schemeClr val="tx1"/>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bwMode="auto">
            <a:xfrm>
              <a:off x="5715577" y="3380510"/>
              <a:ext cx="484187" cy="491933"/>
            </a:xfrm>
            <a:prstGeom prst="roundRect">
              <a:avLst/>
            </a:prstGeom>
            <a:noFill/>
            <a:ln w="63500" cap="flat" cmpd="sng" algn="ctr">
              <a:solidFill>
                <a:srgbClr val="FF0000"/>
              </a:solidFill>
              <a:prstDash val="sysDot"/>
              <a:round/>
              <a:headEnd type="none" w="med" len="med"/>
              <a:tailEnd type="none" w="med" len="med"/>
            </a:ln>
            <a:effectLst>
              <a:outerShdw blurRad="50800" dist="38100" dir="2700000" algn="tl" rotWithShape="0">
                <a:prstClr val="black">
                  <a:alpha val="25000"/>
                </a:prstClr>
              </a:outerShdw>
            </a:effectLst>
          </p:spPr>
          <p:txBody>
            <a:bodyPr/>
            <a:lstStyle/>
            <a:p>
              <a:pPr eaLnBrk="0" fontAlgn="auto" hangingPunct="0">
                <a:spcBef>
                  <a:spcPts val="0"/>
                </a:spcBef>
                <a:spcAft>
                  <a:spcPts val="0"/>
                </a:spcAft>
                <a:defRPr/>
              </a:pPr>
              <a:r>
                <a:rPr lang="en-US" dirty="0">
                  <a:latin typeface="Times"/>
                  <a:cs typeface="+mn-cs"/>
                </a:rPr>
                <a:t>          </a:t>
              </a:r>
            </a:p>
          </p:txBody>
        </p:sp>
      </p:grpSp>
      <p:grpSp>
        <p:nvGrpSpPr>
          <p:cNvPr id="23556" name="Group 1"/>
          <p:cNvGrpSpPr>
            <a:grpSpLocks/>
          </p:cNvGrpSpPr>
          <p:nvPr/>
        </p:nvGrpSpPr>
        <p:grpSpPr bwMode="auto">
          <a:xfrm>
            <a:off x="119063" y="1295400"/>
            <a:ext cx="8823325" cy="4826000"/>
            <a:chOff x="119063" y="1295400"/>
            <a:chExt cx="8823325" cy="4826000"/>
          </a:xfrm>
        </p:grpSpPr>
        <p:pic>
          <p:nvPicPr>
            <p:cNvPr id="23559" name="Picture 43" descr="RF_separation_overview_graphi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616075"/>
              <a:ext cx="8775700"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202"/>
            <p:cNvSpPr txBox="1">
              <a:spLocks noChangeArrowheads="1"/>
            </p:cNvSpPr>
            <p:nvPr/>
          </p:nvSpPr>
          <p:spPr bwMode="auto">
            <a:xfrm>
              <a:off x="3810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a:lnSpc>
                  <a:spcPct val="85000"/>
                </a:lnSpc>
                <a:spcBef>
                  <a:spcPct val="50000"/>
                </a:spcBef>
                <a:buClrTx/>
                <a:buFontTx/>
                <a:buNone/>
              </a:pPr>
              <a:endParaRPr lang="en-US" altLang="en-US" sz="2000">
                <a:latin typeface="Calibri" pitchFamily="34" charset="0"/>
              </a:endParaRPr>
            </a:p>
            <a:p>
              <a:pPr algn="ctr">
                <a:lnSpc>
                  <a:spcPct val="85000"/>
                </a:lnSpc>
                <a:spcBef>
                  <a:spcPct val="50000"/>
                </a:spcBef>
                <a:buClrTx/>
                <a:buFontTx/>
                <a:buNone/>
              </a:pPr>
              <a:endParaRPr lang="en-US" altLang="en-US" sz="2000">
                <a:latin typeface="Calibri" pitchFamily="34" charset="0"/>
              </a:endParaRPr>
            </a:p>
            <a:p>
              <a:pPr algn="ctr">
                <a:lnSpc>
                  <a:spcPct val="85000"/>
                </a:lnSpc>
                <a:spcBef>
                  <a:spcPct val="50000"/>
                </a:spcBef>
                <a:buClrTx/>
                <a:buFontTx/>
                <a:buNone/>
              </a:pPr>
              <a:endParaRPr lang="en-US" altLang="en-US" sz="2000">
                <a:latin typeface="Calibri" pitchFamily="34" charset="0"/>
              </a:endParaRPr>
            </a:p>
          </p:txBody>
        </p:sp>
        <p:sp>
          <p:nvSpPr>
            <p:cNvPr id="23561" name="Rectangle 210"/>
            <p:cNvSpPr>
              <a:spLocks noChangeArrowheads="1"/>
            </p:cNvSpPr>
            <p:nvPr/>
          </p:nvSpPr>
          <p:spPr bwMode="auto">
            <a:xfrm>
              <a:off x="1143000" y="4114800"/>
              <a:ext cx="609600" cy="152400"/>
            </a:xfrm>
            <a:prstGeom prst="rect">
              <a:avLst/>
            </a:prstGeom>
            <a:solidFill>
              <a:schemeClr val="bg1"/>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nchor="ct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a:spcBef>
                  <a:spcPct val="0"/>
                </a:spcBef>
                <a:buClrTx/>
                <a:buFontTx/>
                <a:buNone/>
              </a:pPr>
              <a:endParaRPr lang="en-US" altLang="en-US" sz="1800">
                <a:latin typeface="Calibri" pitchFamily="34" charset="0"/>
              </a:endParaRPr>
            </a:p>
          </p:txBody>
        </p:sp>
        <p:sp>
          <p:nvSpPr>
            <p:cNvPr id="23562" name="Rectangle 250"/>
            <p:cNvSpPr>
              <a:spLocks noChangeArrowheads="1"/>
            </p:cNvSpPr>
            <p:nvPr/>
          </p:nvSpPr>
          <p:spPr bwMode="auto">
            <a:xfrm>
              <a:off x="2819400" y="4953000"/>
              <a:ext cx="457200"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a:spcBef>
                  <a:spcPct val="0"/>
                </a:spcBef>
                <a:buClrTx/>
                <a:buFontTx/>
                <a:buNone/>
              </a:pPr>
              <a:endParaRPr lang="en-US" altLang="en-US" sz="1800">
                <a:latin typeface="Calibri" pitchFamily="34" charset="0"/>
              </a:endParaRPr>
            </a:p>
          </p:txBody>
        </p:sp>
        <p:sp>
          <p:nvSpPr>
            <p:cNvPr id="23563" name="Text Box 252"/>
            <p:cNvSpPr txBox="1">
              <a:spLocks noChangeArrowheads="1"/>
            </p:cNvSpPr>
            <p:nvPr/>
          </p:nvSpPr>
          <p:spPr bwMode="auto">
            <a:xfrm>
              <a:off x="3810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a:lnSpc>
                  <a:spcPct val="85000"/>
                </a:lnSpc>
                <a:spcBef>
                  <a:spcPct val="50000"/>
                </a:spcBef>
                <a:buClrTx/>
                <a:buFontTx/>
                <a:buNone/>
              </a:pPr>
              <a:endParaRPr lang="en-US" altLang="en-US" sz="2000">
                <a:latin typeface="Calibri" pitchFamily="34" charset="0"/>
              </a:endParaRPr>
            </a:p>
            <a:p>
              <a:pPr algn="ctr">
                <a:lnSpc>
                  <a:spcPct val="85000"/>
                </a:lnSpc>
                <a:spcBef>
                  <a:spcPct val="50000"/>
                </a:spcBef>
                <a:buClrTx/>
                <a:buFontTx/>
                <a:buNone/>
              </a:pPr>
              <a:endParaRPr lang="en-US" altLang="en-US" sz="2000">
                <a:latin typeface="Calibri" pitchFamily="34" charset="0"/>
              </a:endParaRPr>
            </a:p>
            <a:p>
              <a:pPr algn="ctr">
                <a:lnSpc>
                  <a:spcPct val="85000"/>
                </a:lnSpc>
                <a:spcBef>
                  <a:spcPct val="50000"/>
                </a:spcBef>
                <a:buClrTx/>
                <a:buFontTx/>
                <a:buNone/>
              </a:pPr>
              <a:endParaRPr lang="en-US" altLang="en-US" sz="2000">
                <a:latin typeface="Calibri" pitchFamily="34" charset="0"/>
              </a:endParaRPr>
            </a:p>
          </p:txBody>
        </p:sp>
        <p:sp>
          <p:nvSpPr>
            <p:cNvPr id="23564" name="Rectangle 259"/>
            <p:cNvSpPr>
              <a:spLocks noChangeArrowheads="1"/>
            </p:cNvSpPr>
            <p:nvPr/>
          </p:nvSpPr>
          <p:spPr bwMode="auto">
            <a:xfrm>
              <a:off x="1143000" y="4114800"/>
              <a:ext cx="609600" cy="152400"/>
            </a:xfrm>
            <a:prstGeom prst="rect">
              <a:avLst/>
            </a:prstGeom>
            <a:solidFill>
              <a:schemeClr val="bg1"/>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nchor="ct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a:spcBef>
                  <a:spcPct val="0"/>
                </a:spcBef>
                <a:buClrTx/>
                <a:buFontTx/>
                <a:buNone/>
              </a:pPr>
              <a:endParaRPr lang="en-US" altLang="en-US" sz="1800">
                <a:latin typeface="Calibri" pitchFamily="34" charset="0"/>
              </a:endParaRPr>
            </a:p>
          </p:txBody>
        </p:sp>
        <p:grpSp>
          <p:nvGrpSpPr>
            <p:cNvPr id="23565" name="Horiz 5th pass"/>
            <p:cNvGrpSpPr>
              <a:grpSpLocks/>
            </p:cNvGrpSpPr>
            <p:nvPr/>
          </p:nvGrpSpPr>
          <p:grpSpPr bwMode="auto">
            <a:xfrm>
              <a:off x="119063" y="3413125"/>
              <a:ext cx="4170362" cy="1928674"/>
              <a:chOff x="119839" y="3412413"/>
              <a:chExt cx="4169773" cy="1929465"/>
            </a:xfrm>
          </p:grpSpPr>
          <p:sp>
            <p:nvSpPr>
              <p:cNvPr id="25" name="Separator freq 750 MHz"/>
              <p:cNvSpPr txBox="1"/>
              <p:nvPr/>
            </p:nvSpPr>
            <p:spPr>
              <a:xfrm>
                <a:off x="119839" y="4633702"/>
                <a:ext cx="4169773" cy="708315"/>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2000" b="1" dirty="0">
                    <a:ea typeface="Tahoma" pitchFamily="34" charset="0"/>
                  </a:rPr>
                  <a:t>Horizontal 5</a:t>
                </a:r>
                <a:r>
                  <a:rPr lang="en-US" sz="2000" b="1" baseline="30000" dirty="0">
                    <a:ea typeface="Tahoma" pitchFamily="34" charset="0"/>
                  </a:rPr>
                  <a:t>th</a:t>
                </a:r>
                <a:r>
                  <a:rPr lang="en-US" sz="2000" b="1" dirty="0">
                    <a:ea typeface="Tahoma" pitchFamily="34" charset="0"/>
                  </a:rPr>
                  <a:t> Pass Separator (kicks out Hall D for 5.5 pass)</a:t>
                </a:r>
              </a:p>
            </p:txBody>
          </p:sp>
          <p:cxnSp>
            <p:nvCxnSpPr>
              <p:cNvPr id="29" name="Straight Arrow Connector 28"/>
              <p:cNvCxnSpPr/>
              <p:nvPr/>
            </p:nvCxnSpPr>
            <p:spPr>
              <a:xfrm flipV="1">
                <a:off x="2129330" y="3920621"/>
                <a:ext cx="0" cy="711492"/>
              </a:xfrm>
              <a:prstGeom prst="straightConnector1">
                <a:avLst/>
              </a:prstGeom>
              <a:ln w="31750">
                <a:solidFill>
                  <a:schemeClr val="tx1"/>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bwMode="auto">
              <a:xfrm>
                <a:off x="1388072" y="3412413"/>
                <a:ext cx="1458707" cy="457388"/>
              </a:xfrm>
              <a:prstGeom prst="roundRect">
                <a:avLst/>
              </a:prstGeom>
              <a:noFill/>
              <a:ln w="63500" cap="flat" cmpd="sng" algn="ctr">
                <a:solidFill>
                  <a:srgbClr val="FF0000"/>
                </a:solidFill>
                <a:prstDash val="sysDot"/>
                <a:round/>
                <a:headEnd type="none" w="med" len="med"/>
                <a:tailEnd type="none" w="med" len="med"/>
              </a:ln>
              <a:effectLst>
                <a:outerShdw blurRad="50800" dist="38100" dir="2700000" algn="tl" rotWithShape="0">
                  <a:prstClr val="black">
                    <a:alpha val="25000"/>
                  </a:prstClr>
                </a:outerShdw>
              </a:effectLst>
            </p:spPr>
            <p:txBody>
              <a:bodyPr/>
              <a:lstStyle/>
              <a:p>
                <a:pPr eaLnBrk="0" fontAlgn="auto" hangingPunct="0">
                  <a:spcBef>
                    <a:spcPts val="0"/>
                  </a:spcBef>
                  <a:spcAft>
                    <a:spcPts val="0"/>
                  </a:spcAft>
                  <a:defRPr/>
                </a:pPr>
                <a:r>
                  <a:rPr lang="en-US" dirty="0">
                    <a:latin typeface="Times"/>
                    <a:cs typeface="+mn-cs"/>
                  </a:rPr>
                  <a:t>          </a:t>
                </a:r>
              </a:p>
            </p:txBody>
          </p:sp>
        </p:grpSp>
        <p:sp>
          <p:nvSpPr>
            <p:cNvPr id="49" name="Separator freq 750 MHz"/>
            <p:cNvSpPr txBox="1"/>
            <p:nvPr/>
          </p:nvSpPr>
          <p:spPr>
            <a:xfrm>
              <a:off x="1200150" y="5337175"/>
              <a:ext cx="1979613" cy="400050"/>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2000" b="1" dirty="0">
                  <a:solidFill>
                    <a:srgbClr val="C00000"/>
                  </a:solidFill>
                  <a:ea typeface="Tahoma" pitchFamily="34" charset="0"/>
                </a:rPr>
                <a:t>D+2: 500 MHz</a:t>
              </a:r>
            </a:p>
          </p:txBody>
        </p:sp>
        <p:sp>
          <p:nvSpPr>
            <p:cNvPr id="50" name="Separator freq 750 MHz"/>
            <p:cNvSpPr txBox="1"/>
            <p:nvPr/>
          </p:nvSpPr>
          <p:spPr>
            <a:xfrm>
              <a:off x="1200150" y="5721350"/>
              <a:ext cx="1979613" cy="400050"/>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2000" b="1" dirty="0">
                  <a:solidFill>
                    <a:srgbClr val="C00000"/>
                  </a:solidFill>
                  <a:ea typeface="Tahoma" pitchFamily="34" charset="0"/>
                </a:rPr>
                <a:t>D+3: 750 MHz</a:t>
              </a:r>
            </a:p>
          </p:txBody>
        </p:sp>
      </p:grpSp>
      <p:sp>
        <p:nvSpPr>
          <p:cNvPr id="3" name="Rectangle 2"/>
          <p:cNvSpPr/>
          <p:nvPr/>
        </p:nvSpPr>
        <p:spPr>
          <a:xfrm>
            <a:off x="8704263" y="7938"/>
            <a:ext cx="439737" cy="33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558" name="Slide Number Placeholder 4"/>
          <p:cNvSpPr txBox="1">
            <a:spLocks/>
          </p:cNvSpPr>
          <p:nvPr/>
        </p:nvSpPr>
        <p:spPr bwMode="auto">
          <a:xfrm>
            <a:off x="5511800" y="6546850"/>
            <a:ext cx="21336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r" eaLnBrk="1" hangingPunct="1">
              <a:spcBef>
                <a:spcPct val="0"/>
              </a:spcBef>
              <a:buClrTx/>
              <a:buFontTx/>
              <a:buNone/>
            </a:pPr>
            <a:fld id="{245344B0-93FC-4DC2-9799-713CA91FE084}" type="slidenum">
              <a:rPr lang="en-US" altLang="en-US" sz="1000">
                <a:solidFill>
                  <a:schemeClr val="bg1"/>
                </a:solidFill>
              </a:rPr>
              <a:pPr algn="r" eaLnBrk="1" hangingPunct="1">
                <a:spcBef>
                  <a:spcPct val="0"/>
                </a:spcBef>
                <a:buClrTx/>
                <a:buFontTx/>
                <a:buNone/>
              </a:pPr>
              <a:t>16</a:t>
            </a:fld>
            <a:endParaRPr lang="en-US" altLang="en-US" sz="100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txBox="1">
            <a:spLocks/>
          </p:cNvSpPr>
          <p:nvPr/>
        </p:nvSpPr>
        <p:spPr bwMode="auto">
          <a:xfrm>
            <a:off x="309563" y="34925"/>
            <a:ext cx="8539162"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4000" b="1">
                <a:solidFill>
                  <a:srgbClr val="000000"/>
                </a:solidFill>
              </a:rPr>
              <a:t>RF Separation – “D + 2”</a:t>
            </a:r>
          </a:p>
        </p:txBody>
      </p:sp>
      <p:grpSp>
        <p:nvGrpSpPr>
          <p:cNvPr id="24579" name="Group 2"/>
          <p:cNvGrpSpPr>
            <a:grpSpLocks/>
          </p:cNvGrpSpPr>
          <p:nvPr/>
        </p:nvGrpSpPr>
        <p:grpSpPr bwMode="auto">
          <a:xfrm>
            <a:off x="146050" y="1025525"/>
            <a:ext cx="8853488" cy="5019675"/>
            <a:chOff x="146050" y="1025525"/>
            <a:chExt cx="8853488" cy="5020250"/>
          </a:xfrm>
        </p:grpSpPr>
        <p:sp>
          <p:nvSpPr>
            <p:cNvPr id="745" name="separator beam pipes shaded"/>
            <p:cNvSpPr/>
            <p:nvPr/>
          </p:nvSpPr>
          <p:spPr>
            <a:xfrm>
              <a:off x="6180138" y="1997186"/>
              <a:ext cx="2819400" cy="2683182"/>
            </a:xfrm>
            <a:custGeom>
              <a:avLst/>
              <a:gdLst>
                <a:gd name="connsiteX0" fmla="*/ 0 w 2819400"/>
                <a:gd name="connsiteY0" fmla="*/ 1054769 h 2683042"/>
                <a:gd name="connsiteX1" fmla="*/ 0 w 2819400"/>
                <a:gd name="connsiteY1" fmla="*/ 1608221 h 2683042"/>
                <a:gd name="connsiteX2" fmla="*/ 2819400 w 2819400"/>
                <a:gd name="connsiteY2" fmla="*/ 2683042 h 2683042"/>
                <a:gd name="connsiteX3" fmla="*/ 2815390 w 2819400"/>
                <a:gd name="connsiteY3" fmla="*/ 2133600 h 2683042"/>
                <a:gd name="connsiteX4" fmla="*/ 705853 w 2819400"/>
                <a:gd name="connsiteY4" fmla="*/ 1327484 h 2683042"/>
                <a:gd name="connsiteX5" fmla="*/ 2787316 w 2819400"/>
                <a:gd name="connsiteY5" fmla="*/ 533400 h 2683042"/>
                <a:gd name="connsiteX6" fmla="*/ 2779295 w 2819400"/>
                <a:gd name="connsiteY6" fmla="*/ 0 h 2683042"/>
                <a:gd name="connsiteX7" fmla="*/ 0 w 2819400"/>
                <a:gd name="connsiteY7" fmla="*/ 1054769 h 268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00" h="2683042">
                  <a:moveTo>
                    <a:pt x="0" y="1054769"/>
                  </a:moveTo>
                  <a:lnTo>
                    <a:pt x="0" y="1608221"/>
                  </a:lnTo>
                  <a:lnTo>
                    <a:pt x="2819400" y="2683042"/>
                  </a:lnTo>
                  <a:cubicBezTo>
                    <a:pt x="2818063" y="2499895"/>
                    <a:pt x="2816727" y="2316747"/>
                    <a:pt x="2815390" y="2133600"/>
                  </a:cubicBezTo>
                  <a:lnTo>
                    <a:pt x="705853" y="1327484"/>
                  </a:lnTo>
                  <a:lnTo>
                    <a:pt x="2787316" y="533400"/>
                  </a:lnTo>
                  <a:lnTo>
                    <a:pt x="2779295" y="0"/>
                  </a:lnTo>
                  <a:lnTo>
                    <a:pt x="0" y="105476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6" name="Separator Cavity Outline"/>
            <p:cNvSpPr/>
            <p:nvPr/>
          </p:nvSpPr>
          <p:spPr>
            <a:xfrm>
              <a:off x="2354850" y="1796562"/>
              <a:ext cx="3798972" cy="3065951"/>
            </a:xfrm>
            <a:prstGeom prst="rect">
              <a:avLst/>
            </a:prstGeom>
            <a:solidFill>
              <a:schemeClr val="bg1"/>
            </a:solidFill>
            <a:ln w="53975">
              <a:solidFill>
                <a:srgbClr val="783F79"/>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719" name="Cavity center line"/>
            <p:cNvCxnSpPr/>
            <p:nvPr/>
          </p:nvCxnSpPr>
          <p:spPr>
            <a:xfrm>
              <a:off x="2382838" y="3329252"/>
              <a:ext cx="373697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4587" name="start of pulse train"/>
            <p:cNvGrpSpPr>
              <a:grpSpLocks/>
            </p:cNvGrpSpPr>
            <p:nvPr/>
          </p:nvGrpSpPr>
          <p:grpSpPr bwMode="auto">
            <a:xfrm>
              <a:off x="146050" y="3176588"/>
              <a:ext cx="2203450" cy="304800"/>
              <a:chOff x="152400" y="3715544"/>
              <a:chExt cx="2203942" cy="304800"/>
            </a:xfrm>
          </p:grpSpPr>
          <p:cxnSp>
            <p:nvCxnSpPr>
              <p:cNvPr id="495" name="Straight Connector 494"/>
              <p:cNvCxnSpPr/>
              <p:nvPr/>
            </p:nvCxnSpPr>
            <p:spPr>
              <a:xfrm>
                <a:off x="152400" y="3868208"/>
                <a:ext cx="2203942" cy="0"/>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4636" name="Start of pulse train"/>
              <p:cNvGrpSpPr>
                <a:grpSpLocks/>
              </p:cNvGrpSpPr>
              <p:nvPr/>
            </p:nvGrpSpPr>
            <p:grpSpPr bwMode="auto">
              <a:xfrm>
                <a:off x="213237" y="3715544"/>
                <a:ext cx="1989379" cy="304800"/>
                <a:chOff x="518037" y="3715544"/>
                <a:chExt cx="1989379" cy="304800"/>
              </a:xfrm>
            </p:grpSpPr>
            <p:sp>
              <p:nvSpPr>
                <p:cNvPr id="131" name="Rounded Rectangle 130"/>
                <p:cNvSpPr/>
                <p:nvPr/>
              </p:nvSpPr>
              <p:spPr>
                <a:xfrm>
                  <a:off x="939908" y="3715790"/>
                  <a:ext cx="304868" cy="304835"/>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133" name="Rounded Rectangle 132"/>
                <p:cNvSpPr/>
                <p:nvPr/>
              </p:nvSpPr>
              <p:spPr>
                <a:xfrm>
                  <a:off x="1362277" y="3715790"/>
                  <a:ext cx="304868" cy="304835"/>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134" name="Rounded Rectangle 133"/>
                <p:cNvSpPr/>
                <p:nvPr/>
              </p:nvSpPr>
              <p:spPr>
                <a:xfrm>
                  <a:off x="2202253" y="3715790"/>
                  <a:ext cx="304868" cy="304835"/>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135" name="Rounded Rectangle 134"/>
                <p:cNvSpPr/>
                <p:nvPr/>
              </p:nvSpPr>
              <p:spPr>
                <a:xfrm>
                  <a:off x="1779884" y="3715790"/>
                  <a:ext cx="304868" cy="304835"/>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132" name="Rounded Rectangle 131"/>
                <p:cNvSpPr/>
                <p:nvPr/>
              </p:nvSpPr>
              <p:spPr>
                <a:xfrm>
                  <a:off x="517539" y="3715790"/>
                  <a:ext cx="304868" cy="304835"/>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grpSp>
        <p:grpSp>
          <p:nvGrpSpPr>
            <p:cNvPr id="24588" name="Hall A recirculates"/>
            <p:cNvGrpSpPr>
              <a:grpSpLocks/>
            </p:cNvGrpSpPr>
            <p:nvPr/>
          </p:nvGrpSpPr>
          <p:grpSpPr bwMode="auto">
            <a:xfrm>
              <a:off x="2312988" y="2009775"/>
              <a:ext cx="6643687" cy="2762250"/>
              <a:chOff x="2320091" y="2550160"/>
              <a:chExt cx="6642201" cy="2760939"/>
            </a:xfrm>
          </p:grpSpPr>
          <p:sp>
            <p:nvSpPr>
              <p:cNvPr id="128" name="waveform10"/>
              <p:cNvSpPr/>
              <p:nvPr/>
            </p:nvSpPr>
            <p:spPr>
              <a:xfrm flipV="1">
                <a:off x="2361357" y="2550273"/>
                <a:ext cx="3798037" cy="2645410"/>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5642 h 3081867"/>
                  <a:gd name="connsiteX1" fmla="*/ 223837 w 4719637"/>
                  <a:gd name="connsiteY1" fmla="*/ 2863586 h 3081867"/>
                  <a:gd name="connsiteX2" fmla="*/ 647700 w 4719637"/>
                  <a:gd name="connsiteY2" fmla="*/ 220398 h 3081867"/>
                  <a:gd name="connsiteX3" fmla="*/ 1066800 w 4719637"/>
                  <a:gd name="connsiteY3" fmla="*/ 2858823 h 3081867"/>
                  <a:gd name="connsiteX4" fmla="*/ 1490662 w 4719637"/>
                  <a:gd name="connsiteY4" fmla="*/ 220398 h 3081867"/>
                  <a:gd name="connsiteX5" fmla="*/ 1914525 w 4719637"/>
                  <a:gd name="connsiteY5" fmla="*/ 2858823 h 3081867"/>
                  <a:gd name="connsiteX6" fmla="*/ 2338387 w 4719637"/>
                  <a:gd name="connsiteY6" fmla="*/ 220398 h 3081867"/>
                  <a:gd name="connsiteX7" fmla="*/ 2545359 w 4719637"/>
                  <a:gd name="connsiteY7" fmla="*/ 1536436 h 3081867"/>
                  <a:gd name="connsiteX8" fmla="*/ 2757487 w 4719637"/>
                  <a:gd name="connsiteY8" fmla="*/ 2858823 h 3081867"/>
                  <a:gd name="connsiteX9" fmla="*/ 3176587 w 4719637"/>
                  <a:gd name="connsiteY9" fmla="*/ 215636 h 3081867"/>
                  <a:gd name="connsiteX10" fmla="*/ 3600450 w 4719637"/>
                  <a:gd name="connsiteY10" fmla="*/ 2858823 h 3081867"/>
                  <a:gd name="connsiteX11" fmla="*/ 4029075 w 4719637"/>
                  <a:gd name="connsiteY11" fmla="*/ 220398 h 3081867"/>
                  <a:gd name="connsiteX12" fmla="*/ 4443412 w 4719637"/>
                  <a:gd name="connsiteY12" fmla="*/ 2863586 h 3081867"/>
                  <a:gd name="connsiteX13" fmla="*/ 4719637 w 4719637"/>
                  <a:gd name="connsiteY13" fmla="*/ 1530086 h 3081867"/>
                  <a:gd name="connsiteX0" fmla="*/ 0 w 4443412"/>
                  <a:gd name="connsiteY0" fmla="*/ 1535642 h 3078956"/>
                  <a:gd name="connsiteX1" fmla="*/ 223837 w 4443412"/>
                  <a:gd name="connsiteY1" fmla="*/ 2863586 h 3078956"/>
                  <a:gd name="connsiteX2" fmla="*/ 647700 w 4443412"/>
                  <a:gd name="connsiteY2" fmla="*/ 220398 h 3078956"/>
                  <a:gd name="connsiteX3" fmla="*/ 1066800 w 4443412"/>
                  <a:gd name="connsiteY3" fmla="*/ 2858823 h 3078956"/>
                  <a:gd name="connsiteX4" fmla="*/ 1490662 w 4443412"/>
                  <a:gd name="connsiteY4" fmla="*/ 220398 h 3078956"/>
                  <a:gd name="connsiteX5" fmla="*/ 1914525 w 4443412"/>
                  <a:gd name="connsiteY5" fmla="*/ 2858823 h 3078956"/>
                  <a:gd name="connsiteX6" fmla="*/ 2338387 w 4443412"/>
                  <a:gd name="connsiteY6" fmla="*/ 220398 h 3078956"/>
                  <a:gd name="connsiteX7" fmla="*/ 2545359 w 4443412"/>
                  <a:gd name="connsiteY7" fmla="*/ 1536436 h 3078956"/>
                  <a:gd name="connsiteX8" fmla="*/ 2757487 w 4443412"/>
                  <a:gd name="connsiteY8" fmla="*/ 2858823 h 3078956"/>
                  <a:gd name="connsiteX9" fmla="*/ 3176587 w 4443412"/>
                  <a:gd name="connsiteY9" fmla="*/ 215636 h 3078956"/>
                  <a:gd name="connsiteX10" fmla="*/ 3600450 w 4443412"/>
                  <a:gd name="connsiteY10" fmla="*/ 2858823 h 3078956"/>
                  <a:gd name="connsiteX11" fmla="*/ 4029075 w 4443412"/>
                  <a:gd name="connsiteY11" fmla="*/ 220398 h 3078956"/>
                  <a:gd name="connsiteX12" fmla="*/ 4443412 w 4443412"/>
                  <a:gd name="connsiteY12" fmla="*/ 2863586 h 3078956"/>
                  <a:gd name="connsiteX0" fmla="*/ 0 w 4029075"/>
                  <a:gd name="connsiteY0" fmla="*/ 1535642 h 3078956"/>
                  <a:gd name="connsiteX1" fmla="*/ 223837 w 4029075"/>
                  <a:gd name="connsiteY1" fmla="*/ 2863586 h 3078956"/>
                  <a:gd name="connsiteX2" fmla="*/ 647700 w 4029075"/>
                  <a:gd name="connsiteY2" fmla="*/ 220398 h 3078956"/>
                  <a:gd name="connsiteX3" fmla="*/ 1066800 w 4029075"/>
                  <a:gd name="connsiteY3" fmla="*/ 2858823 h 3078956"/>
                  <a:gd name="connsiteX4" fmla="*/ 1490662 w 4029075"/>
                  <a:gd name="connsiteY4" fmla="*/ 220398 h 3078956"/>
                  <a:gd name="connsiteX5" fmla="*/ 1914525 w 4029075"/>
                  <a:gd name="connsiteY5" fmla="*/ 2858823 h 3078956"/>
                  <a:gd name="connsiteX6" fmla="*/ 2338387 w 4029075"/>
                  <a:gd name="connsiteY6" fmla="*/ 220398 h 3078956"/>
                  <a:gd name="connsiteX7" fmla="*/ 2545359 w 4029075"/>
                  <a:gd name="connsiteY7" fmla="*/ 1536436 h 3078956"/>
                  <a:gd name="connsiteX8" fmla="*/ 2757487 w 4029075"/>
                  <a:gd name="connsiteY8" fmla="*/ 2858823 h 3078956"/>
                  <a:gd name="connsiteX9" fmla="*/ 3176587 w 4029075"/>
                  <a:gd name="connsiteY9" fmla="*/ 215636 h 3078956"/>
                  <a:gd name="connsiteX10" fmla="*/ 3600450 w 4029075"/>
                  <a:gd name="connsiteY10" fmla="*/ 2858823 h 3078956"/>
                  <a:gd name="connsiteX11" fmla="*/ 4029075 w 4029075"/>
                  <a:gd name="connsiteY11" fmla="*/ 220398 h 3078956"/>
                  <a:gd name="connsiteX0" fmla="*/ 0 w 3600450"/>
                  <a:gd name="connsiteY0" fmla="*/ 1535642 h 3078956"/>
                  <a:gd name="connsiteX1" fmla="*/ 223837 w 3600450"/>
                  <a:gd name="connsiteY1" fmla="*/ 2863586 h 3078956"/>
                  <a:gd name="connsiteX2" fmla="*/ 647700 w 3600450"/>
                  <a:gd name="connsiteY2" fmla="*/ 220398 h 3078956"/>
                  <a:gd name="connsiteX3" fmla="*/ 1066800 w 3600450"/>
                  <a:gd name="connsiteY3" fmla="*/ 2858823 h 3078956"/>
                  <a:gd name="connsiteX4" fmla="*/ 1490662 w 3600450"/>
                  <a:gd name="connsiteY4" fmla="*/ 220398 h 3078956"/>
                  <a:gd name="connsiteX5" fmla="*/ 1914525 w 3600450"/>
                  <a:gd name="connsiteY5" fmla="*/ 2858823 h 3078956"/>
                  <a:gd name="connsiteX6" fmla="*/ 2338387 w 3600450"/>
                  <a:gd name="connsiteY6" fmla="*/ 220398 h 3078956"/>
                  <a:gd name="connsiteX7" fmla="*/ 2545359 w 3600450"/>
                  <a:gd name="connsiteY7" fmla="*/ 1536436 h 3078956"/>
                  <a:gd name="connsiteX8" fmla="*/ 2757487 w 3600450"/>
                  <a:gd name="connsiteY8" fmla="*/ 2858823 h 3078956"/>
                  <a:gd name="connsiteX9" fmla="*/ 3176587 w 3600450"/>
                  <a:gd name="connsiteY9" fmla="*/ 215636 h 3078956"/>
                  <a:gd name="connsiteX10" fmla="*/ 3600450 w 3600450"/>
                  <a:gd name="connsiteY10" fmla="*/ 2858823 h 3078956"/>
                  <a:gd name="connsiteX0" fmla="*/ 0 w 3176587"/>
                  <a:gd name="connsiteY0" fmla="*/ 1535642 h 3078956"/>
                  <a:gd name="connsiteX1" fmla="*/ 223837 w 3176587"/>
                  <a:gd name="connsiteY1" fmla="*/ 2863586 h 3078956"/>
                  <a:gd name="connsiteX2" fmla="*/ 647700 w 3176587"/>
                  <a:gd name="connsiteY2" fmla="*/ 220398 h 3078956"/>
                  <a:gd name="connsiteX3" fmla="*/ 1066800 w 3176587"/>
                  <a:gd name="connsiteY3" fmla="*/ 2858823 h 3078956"/>
                  <a:gd name="connsiteX4" fmla="*/ 1490662 w 3176587"/>
                  <a:gd name="connsiteY4" fmla="*/ 220398 h 3078956"/>
                  <a:gd name="connsiteX5" fmla="*/ 1914525 w 3176587"/>
                  <a:gd name="connsiteY5" fmla="*/ 2858823 h 3078956"/>
                  <a:gd name="connsiteX6" fmla="*/ 2338387 w 3176587"/>
                  <a:gd name="connsiteY6" fmla="*/ 220398 h 3078956"/>
                  <a:gd name="connsiteX7" fmla="*/ 2545359 w 3176587"/>
                  <a:gd name="connsiteY7" fmla="*/ 1536436 h 3078956"/>
                  <a:gd name="connsiteX8" fmla="*/ 2757487 w 3176587"/>
                  <a:gd name="connsiteY8" fmla="*/ 2858823 h 3078956"/>
                  <a:gd name="connsiteX9" fmla="*/ 3176587 w 3176587"/>
                  <a:gd name="connsiteY9" fmla="*/ 215636 h 3078956"/>
                  <a:gd name="connsiteX0" fmla="*/ 0 w 2757487"/>
                  <a:gd name="connsiteY0" fmla="*/ 1535642 h 3078956"/>
                  <a:gd name="connsiteX1" fmla="*/ 223837 w 2757487"/>
                  <a:gd name="connsiteY1" fmla="*/ 2863586 h 3078956"/>
                  <a:gd name="connsiteX2" fmla="*/ 647700 w 2757487"/>
                  <a:gd name="connsiteY2" fmla="*/ 220398 h 3078956"/>
                  <a:gd name="connsiteX3" fmla="*/ 1066800 w 2757487"/>
                  <a:gd name="connsiteY3" fmla="*/ 2858823 h 3078956"/>
                  <a:gd name="connsiteX4" fmla="*/ 1490662 w 2757487"/>
                  <a:gd name="connsiteY4" fmla="*/ 220398 h 3078956"/>
                  <a:gd name="connsiteX5" fmla="*/ 1914525 w 2757487"/>
                  <a:gd name="connsiteY5" fmla="*/ 2858823 h 3078956"/>
                  <a:gd name="connsiteX6" fmla="*/ 2338387 w 2757487"/>
                  <a:gd name="connsiteY6" fmla="*/ 220398 h 3078956"/>
                  <a:gd name="connsiteX7" fmla="*/ 2545359 w 2757487"/>
                  <a:gd name="connsiteY7" fmla="*/ 1536436 h 3078956"/>
                  <a:gd name="connsiteX8" fmla="*/ 2757487 w 2757487"/>
                  <a:gd name="connsiteY8" fmla="*/ 2858823 h 3078956"/>
                  <a:gd name="connsiteX0" fmla="*/ 0 w 2545359"/>
                  <a:gd name="connsiteY0" fmla="*/ 1535642 h 2863586"/>
                  <a:gd name="connsiteX1" fmla="*/ 223837 w 2545359"/>
                  <a:gd name="connsiteY1" fmla="*/ 2863586 h 2863586"/>
                  <a:gd name="connsiteX2" fmla="*/ 647700 w 2545359"/>
                  <a:gd name="connsiteY2" fmla="*/ 220398 h 2863586"/>
                  <a:gd name="connsiteX3" fmla="*/ 1066800 w 2545359"/>
                  <a:gd name="connsiteY3" fmla="*/ 2858823 h 2863586"/>
                  <a:gd name="connsiteX4" fmla="*/ 1490662 w 2545359"/>
                  <a:gd name="connsiteY4" fmla="*/ 220398 h 2863586"/>
                  <a:gd name="connsiteX5" fmla="*/ 1914525 w 2545359"/>
                  <a:gd name="connsiteY5" fmla="*/ 2858823 h 2863586"/>
                  <a:gd name="connsiteX6" fmla="*/ 2338387 w 2545359"/>
                  <a:gd name="connsiteY6" fmla="*/ 220398 h 2863586"/>
                  <a:gd name="connsiteX7" fmla="*/ 2545359 w 2545359"/>
                  <a:gd name="connsiteY7" fmla="*/ 1536436 h 2863586"/>
                  <a:gd name="connsiteX0" fmla="*/ 0 w 2545359"/>
                  <a:gd name="connsiteY0" fmla="*/ 1322070 h 2650014"/>
                  <a:gd name="connsiteX1" fmla="*/ 223837 w 2545359"/>
                  <a:gd name="connsiteY1" fmla="*/ 2650014 h 2650014"/>
                  <a:gd name="connsiteX2" fmla="*/ 647700 w 2545359"/>
                  <a:gd name="connsiteY2" fmla="*/ 6826 h 2650014"/>
                  <a:gd name="connsiteX3" fmla="*/ 1066800 w 2545359"/>
                  <a:gd name="connsiteY3" fmla="*/ 2645251 h 2650014"/>
                  <a:gd name="connsiteX4" fmla="*/ 1490662 w 2545359"/>
                  <a:gd name="connsiteY4" fmla="*/ 6826 h 2650014"/>
                  <a:gd name="connsiteX5" fmla="*/ 1914525 w 2545359"/>
                  <a:gd name="connsiteY5" fmla="*/ 2645251 h 2650014"/>
                  <a:gd name="connsiteX6" fmla="*/ 2338387 w 2545359"/>
                  <a:gd name="connsiteY6" fmla="*/ 6826 h 2650014"/>
                  <a:gd name="connsiteX7" fmla="*/ 2545359 w 2545359"/>
                  <a:gd name="connsiteY7" fmla="*/ 1322864 h 2650014"/>
                  <a:gd name="connsiteX0" fmla="*/ 0 w 2545359"/>
                  <a:gd name="connsiteY0" fmla="*/ 1322070 h 2650014"/>
                  <a:gd name="connsiteX1" fmla="*/ 223837 w 2545359"/>
                  <a:gd name="connsiteY1" fmla="*/ 2650014 h 2650014"/>
                  <a:gd name="connsiteX2" fmla="*/ 647700 w 2545359"/>
                  <a:gd name="connsiteY2" fmla="*/ 6826 h 2650014"/>
                  <a:gd name="connsiteX3" fmla="*/ 1066800 w 2545359"/>
                  <a:gd name="connsiteY3" fmla="*/ 2645251 h 2650014"/>
                  <a:gd name="connsiteX4" fmla="*/ 1490662 w 2545359"/>
                  <a:gd name="connsiteY4" fmla="*/ 6826 h 2650014"/>
                  <a:gd name="connsiteX5" fmla="*/ 1914525 w 2545359"/>
                  <a:gd name="connsiteY5" fmla="*/ 2645251 h 2650014"/>
                  <a:gd name="connsiteX6" fmla="*/ 2338387 w 2545359"/>
                  <a:gd name="connsiteY6" fmla="*/ 6826 h 2650014"/>
                  <a:gd name="connsiteX7" fmla="*/ 2545359 w 2545359"/>
                  <a:gd name="connsiteY7" fmla="*/ 1322864 h 2650014"/>
                  <a:gd name="connsiteX0" fmla="*/ 0 w 2545359"/>
                  <a:gd name="connsiteY0" fmla="*/ 1322070 h 2650014"/>
                  <a:gd name="connsiteX1" fmla="*/ 223837 w 2545359"/>
                  <a:gd name="connsiteY1" fmla="*/ 2650014 h 2650014"/>
                  <a:gd name="connsiteX2" fmla="*/ 647700 w 2545359"/>
                  <a:gd name="connsiteY2" fmla="*/ 6826 h 2650014"/>
                  <a:gd name="connsiteX3" fmla="*/ 1066800 w 2545359"/>
                  <a:gd name="connsiteY3" fmla="*/ 2645251 h 2650014"/>
                  <a:gd name="connsiteX4" fmla="*/ 1490662 w 2545359"/>
                  <a:gd name="connsiteY4" fmla="*/ 6826 h 2650014"/>
                  <a:gd name="connsiteX5" fmla="*/ 1914525 w 2545359"/>
                  <a:gd name="connsiteY5" fmla="*/ 2645251 h 2650014"/>
                  <a:gd name="connsiteX6" fmla="*/ 2338387 w 2545359"/>
                  <a:gd name="connsiteY6" fmla="*/ 6826 h 2650014"/>
                  <a:gd name="connsiteX7" fmla="*/ 2545359 w 2545359"/>
                  <a:gd name="connsiteY7" fmla="*/ 1322864 h 2650014"/>
                  <a:gd name="connsiteX0" fmla="*/ 0 w 2545359"/>
                  <a:gd name="connsiteY0" fmla="*/ 1322070 h 2650014"/>
                  <a:gd name="connsiteX1" fmla="*/ 223837 w 2545359"/>
                  <a:gd name="connsiteY1" fmla="*/ 2650014 h 2650014"/>
                  <a:gd name="connsiteX2" fmla="*/ 647700 w 2545359"/>
                  <a:gd name="connsiteY2" fmla="*/ 6826 h 2650014"/>
                  <a:gd name="connsiteX3" fmla="*/ 1066800 w 2545359"/>
                  <a:gd name="connsiteY3" fmla="*/ 2645251 h 2650014"/>
                  <a:gd name="connsiteX4" fmla="*/ 1490662 w 2545359"/>
                  <a:gd name="connsiteY4" fmla="*/ 6826 h 2650014"/>
                  <a:gd name="connsiteX5" fmla="*/ 1914525 w 2545359"/>
                  <a:gd name="connsiteY5" fmla="*/ 2645251 h 2650014"/>
                  <a:gd name="connsiteX6" fmla="*/ 2338387 w 2545359"/>
                  <a:gd name="connsiteY6" fmla="*/ 6826 h 2650014"/>
                  <a:gd name="connsiteX7" fmla="*/ 2545359 w 2545359"/>
                  <a:gd name="connsiteY7" fmla="*/ 1322864 h 2650014"/>
                  <a:gd name="connsiteX0" fmla="*/ 0 w 2545359"/>
                  <a:gd name="connsiteY0" fmla="*/ 1316990 h 2644934"/>
                  <a:gd name="connsiteX1" fmla="*/ 223837 w 2545359"/>
                  <a:gd name="connsiteY1" fmla="*/ 2644934 h 2644934"/>
                  <a:gd name="connsiteX2" fmla="*/ 647700 w 2545359"/>
                  <a:gd name="connsiteY2" fmla="*/ 1746 h 2644934"/>
                  <a:gd name="connsiteX3" fmla="*/ 1066800 w 2545359"/>
                  <a:gd name="connsiteY3" fmla="*/ 2640171 h 2644934"/>
                  <a:gd name="connsiteX4" fmla="*/ 1490662 w 2545359"/>
                  <a:gd name="connsiteY4" fmla="*/ 1746 h 2644934"/>
                  <a:gd name="connsiteX5" fmla="*/ 1914525 w 2545359"/>
                  <a:gd name="connsiteY5" fmla="*/ 2640171 h 2644934"/>
                  <a:gd name="connsiteX6" fmla="*/ 2338387 w 2545359"/>
                  <a:gd name="connsiteY6" fmla="*/ 1746 h 2644934"/>
                  <a:gd name="connsiteX7" fmla="*/ 2545359 w 2545359"/>
                  <a:gd name="connsiteY7" fmla="*/ 1317784 h 2644934"/>
                  <a:gd name="connsiteX0" fmla="*/ 0 w 2545359"/>
                  <a:gd name="connsiteY0" fmla="*/ 1316990 h 2644934"/>
                  <a:gd name="connsiteX1" fmla="*/ 223837 w 2545359"/>
                  <a:gd name="connsiteY1" fmla="*/ 2644934 h 2644934"/>
                  <a:gd name="connsiteX2" fmla="*/ 647700 w 2545359"/>
                  <a:gd name="connsiteY2" fmla="*/ 1746 h 2644934"/>
                  <a:gd name="connsiteX3" fmla="*/ 1066800 w 2545359"/>
                  <a:gd name="connsiteY3" fmla="*/ 2640171 h 2644934"/>
                  <a:gd name="connsiteX4" fmla="*/ 1490662 w 2545359"/>
                  <a:gd name="connsiteY4" fmla="*/ 1746 h 2644934"/>
                  <a:gd name="connsiteX5" fmla="*/ 1914525 w 2545359"/>
                  <a:gd name="connsiteY5" fmla="*/ 2640171 h 2644934"/>
                  <a:gd name="connsiteX6" fmla="*/ 2338387 w 2545359"/>
                  <a:gd name="connsiteY6" fmla="*/ 1746 h 2644934"/>
                  <a:gd name="connsiteX7" fmla="*/ 2545359 w 2545359"/>
                  <a:gd name="connsiteY7" fmla="*/ 1317784 h 2644934"/>
                  <a:gd name="connsiteX0" fmla="*/ 0 w 2545359"/>
                  <a:gd name="connsiteY0" fmla="*/ 1316990 h 2644934"/>
                  <a:gd name="connsiteX1" fmla="*/ 223837 w 2545359"/>
                  <a:gd name="connsiteY1" fmla="*/ 2644934 h 2644934"/>
                  <a:gd name="connsiteX2" fmla="*/ 647700 w 2545359"/>
                  <a:gd name="connsiteY2" fmla="*/ 1746 h 2644934"/>
                  <a:gd name="connsiteX3" fmla="*/ 1066800 w 2545359"/>
                  <a:gd name="connsiteY3" fmla="*/ 2640171 h 2644934"/>
                  <a:gd name="connsiteX4" fmla="*/ 1490662 w 2545359"/>
                  <a:gd name="connsiteY4" fmla="*/ 1746 h 2644934"/>
                  <a:gd name="connsiteX5" fmla="*/ 1914525 w 2545359"/>
                  <a:gd name="connsiteY5" fmla="*/ 2640171 h 2644934"/>
                  <a:gd name="connsiteX6" fmla="*/ 2338387 w 2545359"/>
                  <a:gd name="connsiteY6" fmla="*/ 1746 h 2644934"/>
                  <a:gd name="connsiteX7" fmla="*/ 2545359 w 2545359"/>
                  <a:gd name="connsiteY7" fmla="*/ 1317784 h 2644934"/>
                  <a:gd name="connsiteX0" fmla="*/ 0 w 2545359"/>
                  <a:gd name="connsiteY0" fmla="*/ 1316990 h 2644934"/>
                  <a:gd name="connsiteX1" fmla="*/ 223837 w 2545359"/>
                  <a:gd name="connsiteY1" fmla="*/ 2644934 h 2644934"/>
                  <a:gd name="connsiteX2" fmla="*/ 647700 w 2545359"/>
                  <a:gd name="connsiteY2" fmla="*/ 1746 h 2644934"/>
                  <a:gd name="connsiteX3" fmla="*/ 1066800 w 2545359"/>
                  <a:gd name="connsiteY3" fmla="*/ 2640171 h 2644934"/>
                  <a:gd name="connsiteX4" fmla="*/ 1490662 w 2545359"/>
                  <a:gd name="connsiteY4" fmla="*/ 1746 h 2644934"/>
                  <a:gd name="connsiteX5" fmla="*/ 1914525 w 2545359"/>
                  <a:gd name="connsiteY5" fmla="*/ 2640171 h 2644934"/>
                  <a:gd name="connsiteX6" fmla="*/ 2338387 w 2545359"/>
                  <a:gd name="connsiteY6" fmla="*/ 1746 h 2644934"/>
                  <a:gd name="connsiteX7" fmla="*/ 2545359 w 2545359"/>
                  <a:gd name="connsiteY7" fmla="*/ 1317784 h 2644934"/>
                  <a:gd name="connsiteX0" fmla="*/ 0 w 2545359"/>
                  <a:gd name="connsiteY0" fmla="*/ 1319054 h 2646998"/>
                  <a:gd name="connsiteX1" fmla="*/ 223837 w 2545359"/>
                  <a:gd name="connsiteY1" fmla="*/ 2646998 h 2646998"/>
                  <a:gd name="connsiteX2" fmla="*/ 647700 w 2545359"/>
                  <a:gd name="connsiteY2" fmla="*/ 3810 h 2646998"/>
                  <a:gd name="connsiteX3" fmla="*/ 1066800 w 2545359"/>
                  <a:gd name="connsiteY3" fmla="*/ 2642235 h 2646998"/>
                  <a:gd name="connsiteX4" fmla="*/ 1490662 w 2545359"/>
                  <a:gd name="connsiteY4" fmla="*/ 3810 h 2646998"/>
                  <a:gd name="connsiteX5" fmla="*/ 1914525 w 2545359"/>
                  <a:gd name="connsiteY5" fmla="*/ 2642235 h 2646998"/>
                  <a:gd name="connsiteX6" fmla="*/ 2338387 w 2545359"/>
                  <a:gd name="connsiteY6" fmla="*/ 3810 h 2646998"/>
                  <a:gd name="connsiteX7" fmla="*/ 2545359 w 2545359"/>
                  <a:gd name="connsiteY7" fmla="*/ 1319848 h 2646998"/>
                  <a:gd name="connsiteX0" fmla="*/ 0 w 2545359"/>
                  <a:gd name="connsiteY0" fmla="*/ 1316779 h 2644723"/>
                  <a:gd name="connsiteX1" fmla="*/ 223837 w 2545359"/>
                  <a:gd name="connsiteY1" fmla="*/ 2644723 h 2644723"/>
                  <a:gd name="connsiteX2" fmla="*/ 647700 w 2545359"/>
                  <a:gd name="connsiteY2" fmla="*/ 1535 h 2644723"/>
                  <a:gd name="connsiteX3" fmla="*/ 1066800 w 2545359"/>
                  <a:gd name="connsiteY3" fmla="*/ 2639960 h 2644723"/>
                  <a:gd name="connsiteX4" fmla="*/ 1490662 w 2545359"/>
                  <a:gd name="connsiteY4" fmla="*/ 1535 h 2644723"/>
                  <a:gd name="connsiteX5" fmla="*/ 1914525 w 2545359"/>
                  <a:gd name="connsiteY5" fmla="*/ 2639960 h 2644723"/>
                  <a:gd name="connsiteX6" fmla="*/ 2338387 w 2545359"/>
                  <a:gd name="connsiteY6" fmla="*/ 1535 h 2644723"/>
                  <a:gd name="connsiteX7" fmla="*/ 2545359 w 2545359"/>
                  <a:gd name="connsiteY7" fmla="*/ 1317573 h 2644723"/>
                  <a:gd name="connsiteX0" fmla="*/ 0 w 2545359"/>
                  <a:gd name="connsiteY0" fmla="*/ 1316779 h 2644723"/>
                  <a:gd name="connsiteX1" fmla="*/ 223837 w 2545359"/>
                  <a:gd name="connsiteY1" fmla="*/ 2644723 h 2644723"/>
                  <a:gd name="connsiteX2" fmla="*/ 647700 w 2545359"/>
                  <a:gd name="connsiteY2" fmla="*/ 1535 h 2644723"/>
                  <a:gd name="connsiteX3" fmla="*/ 1066800 w 2545359"/>
                  <a:gd name="connsiteY3" fmla="*/ 2639960 h 2644723"/>
                  <a:gd name="connsiteX4" fmla="*/ 1490662 w 2545359"/>
                  <a:gd name="connsiteY4" fmla="*/ 1535 h 2644723"/>
                  <a:gd name="connsiteX5" fmla="*/ 1914525 w 2545359"/>
                  <a:gd name="connsiteY5" fmla="*/ 2639960 h 2644723"/>
                  <a:gd name="connsiteX6" fmla="*/ 2338387 w 2545359"/>
                  <a:gd name="connsiteY6" fmla="*/ 1535 h 2644723"/>
                  <a:gd name="connsiteX7" fmla="*/ 2545359 w 2545359"/>
                  <a:gd name="connsiteY7" fmla="*/ 1317573 h 2644723"/>
                  <a:gd name="connsiteX0" fmla="*/ 0 w 2545359"/>
                  <a:gd name="connsiteY0" fmla="*/ 1326620 h 2654564"/>
                  <a:gd name="connsiteX1" fmla="*/ 223837 w 2545359"/>
                  <a:gd name="connsiteY1" fmla="*/ 2654564 h 2654564"/>
                  <a:gd name="connsiteX2" fmla="*/ 647700 w 2545359"/>
                  <a:gd name="connsiteY2" fmla="*/ 11376 h 2654564"/>
                  <a:gd name="connsiteX3" fmla="*/ 1066800 w 2545359"/>
                  <a:gd name="connsiteY3" fmla="*/ 2649801 h 2654564"/>
                  <a:gd name="connsiteX4" fmla="*/ 1490662 w 2545359"/>
                  <a:gd name="connsiteY4" fmla="*/ 11376 h 2654564"/>
                  <a:gd name="connsiteX5" fmla="*/ 1914525 w 2545359"/>
                  <a:gd name="connsiteY5" fmla="*/ 2649801 h 2654564"/>
                  <a:gd name="connsiteX6" fmla="*/ 2338387 w 2545359"/>
                  <a:gd name="connsiteY6" fmla="*/ 11376 h 2654564"/>
                  <a:gd name="connsiteX7" fmla="*/ 2545359 w 2545359"/>
                  <a:gd name="connsiteY7" fmla="*/ 1327414 h 2654564"/>
                  <a:gd name="connsiteX0" fmla="*/ 0 w 2545359"/>
                  <a:gd name="connsiteY0" fmla="*/ 1316990 h 2644934"/>
                  <a:gd name="connsiteX1" fmla="*/ 223837 w 2545359"/>
                  <a:gd name="connsiteY1" fmla="*/ 2644934 h 2644934"/>
                  <a:gd name="connsiteX2" fmla="*/ 647700 w 2545359"/>
                  <a:gd name="connsiteY2" fmla="*/ 1746 h 2644934"/>
                  <a:gd name="connsiteX3" fmla="*/ 1066800 w 2545359"/>
                  <a:gd name="connsiteY3" fmla="*/ 2640171 h 2644934"/>
                  <a:gd name="connsiteX4" fmla="*/ 1490662 w 2545359"/>
                  <a:gd name="connsiteY4" fmla="*/ 1746 h 2644934"/>
                  <a:gd name="connsiteX5" fmla="*/ 1914525 w 2545359"/>
                  <a:gd name="connsiteY5" fmla="*/ 2640171 h 2644934"/>
                  <a:gd name="connsiteX6" fmla="*/ 2338387 w 2545359"/>
                  <a:gd name="connsiteY6" fmla="*/ 1746 h 2644934"/>
                  <a:gd name="connsiteX7" fmla="*/ 2545359 w 2545359"/>
                  <a:gd name="connsiteY7" fmla="*/ 1317784 h 2644934"/>
                  <a:gd name="connsiteX0" fmla="*/ 0 w 2545359"/>
                  <a:gd name="connsiteY0" fmla="*/ 1316990 h 2644934"/>
                  <a:gd name="connsiteX1" fmla="*/ 223837 w 2545359"/>
                  <a:gd name="connsiteY1" fmla="*/ 2644934 h 2644934"/>
                  <a:gd name="connsiteX2" fmla="*/ 647700 w 2545359"/>
                  <a:gd name="connsiteY2" fmla="*/ 1746 h 2644934"/>
                  <a:gd name="connsiteX3" fmla="*/ 1066800 w 2545359"/>
                  <a:gd name="connsiteY3" fmla="*/ 2640171 h 2644934"/>
                  <a:gd name="connsiteX4" fmla="*/ 1490662 w 2545359"/>
                  <a:gd name="connsiteY4" fmla="*/ 1746 h 2644934"/>
                  <a:gd name="connsiteX5" fmla="*/ 1914525 w 2545359"/>
                  <a:gd name="connsiteY5" fmla="*/ 2640171 h 2644934"/>
                  <a:gd name="connsiteX6" fmla="*/ 2338387 w 2545359"/>
                  <a:gd name="connsiteY6" fmla="*/ 1746 h 2644934"/>
                  <a:gd name="connsiteX7" fmla="*/ 2545359 w 2545359"/>
                  <a:gd name="connsiteY7" fmla="*/ 1317784 h 264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359" h="2644934">
                    <a:moveTo>
                      <a:pt x="0" y="1316990"/>
                    </a:moveTo>
                    <a:cubicBezTo>
                      <a:pt x="35719" y="1664652"/>
                      <a:pt x="110026" y="2636753"/>
                      <a:pt x="223837" y="2644934"/>
                    </a:cubicBezTo>
                    <a:cubicBezTo>
                      <a:pt x="357841" y="2637475"/>
                      <a:pt x="507206" y="2540"/>
                      <a:pt x="647700" y="1746"/>
                    </a:cubicBezTo>
                    <a:cubicBezTo>
                      <a:pt x="788194" y="952"/>
                      <a:pt x="926306" y="2640171"/>
                      <a:pt x="1066800" y="2640171"/>
                    </a:cubicBezTo>
                    <a:cubicBezTo>
                      <a:pt x="1207294" y="2640171"/>
                      <a:pt x="1349375" y="1746"/>
                      <a:pt x="1490662" y="1746"/>
                    </a:cubicBezTo>
                    <a:cubicBezTo>
                      <a:pt x="1631949" y="1746"/>
                      <a:pt x="1773238" y="2640171"/>
                      <a:pt x="1914525" y="2640171"/>
                    </a:cubicBezTo>
                    <a:cubicBezTo>
                      <a:pt x="2055812" y="2640171"/>
                      <a:pt x="2218126" y="211"/>
                      <a:pt x="2338387" y="1746"/>
                    </a:cubicBezTo>
                    <a:cubicBezTo>
                      <a:pt x="2441248" y="0"/>
                      <a:pt x="2534122" y="1010127"/>
                      <a:pt x="2545359" y="1317784"/>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cxnSp>
            <p:nvCxnSpPr>
              <p:cNvPr id="668" name="Straight Connector 667"/>
              <p:cNvCxnSpPr/>
              <p:nvPr/>
            </p:nvCxnSpPr>
            <p:spPr>
              <a:xfrm flipV="1">
                <a:off x="6165743" y="2807355"/>
                <a:ext cx="2796549" cy="1068003"/>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p:cNvCxnSpPr/>
              <p:nvPr/>
            </p:nvCxnSpPr>
            <p:spPr>
              <a:xfrm>
                <a:off x="6165743" y="3869011"/>
                <a:ext cx="2796549" cy="1066416"/>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72" name="Rounded Rectangle 671"/>
              <p:cNvSpPr/>
              <p:nvPr/>
            </p:nvSpPr>
            <p:spPr>
              <a:xfrm>
                <a:off x="2320091" y="3086655"/>
                <a:ext cx="304732" cy="306278"/>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73" name="Rounded Rectangle 672"/>
              <p:cNvSpPr/>
              <p:nvPr/>
            </p:nvSpPr>
            <p:spPr>
              <a:xfrm>
                <a:off x="3162864" y="5006838"/>
                <a:ext cx="304732" cy="30469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74" name="Rounded Rectangle 673"/>
              <p:cNvSpPr/>
              <p:nvPr/>
            </p:nvSpPr>
            <p:spPr>
              <a:xfrm>
                <a:off x="2740684" y="3086655"/>
                <a:ext cx="304732" cy="306278"/>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75" name="Rounded Rectangle 674"/>
              <p:cNvSpPr/>
              <p:nvPr/>
            </p:nvSpPr>
            <p:spPr>
              <a:xfrm>
                <a:off x="3585045" y="3086655"/>
                <a:ext cx="304732" cy="306278"/>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76" name="Rounded Rectangle 675"/>
              <p:cNvSpPr/>
              <p:nvPr/>
            </p:nvSpPr>
            <p:spPr>
              <a:xfrm>
                <a:off x="4424645" y="5006838"/>
                <a:ext cx="304732" cy="30469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77" name="Rounded Rectangle 676"/>
              <p:cNvSpPr/>
              <p:nvPr/>
            </p:nvSpPr>
            <p:spPr>
              <a:xfrm>
                <a:off x="4002465" y="3086655"/>
                <a:ext cx="304732" cy="306278"/>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78" name="Rounded Rectangle 677"/>
              <p:cNvSpPr/>
              <p:nvPr/>
            </p:nvSpPr>
            <p:spPr>
              <a:xfrm>
                <a:off x="4846826" y="3086655"/>
                <a:ext cx="304732" cy="306278"/>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79" name="Rounded Rectangle 678"/>
              <p:cNvSpPr/>
              <p:nvPr/>
            </p:nvSpPr>
            <p:spPr>
              <a:xfrm>
                <a:off x="5691187" y="5006838"/>
                <a:ext cx="304732" cy="30469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80" name="Rounded Rectangle 679"/>
              <p:cNvSpPr/>
              <p:nvPr/>
            </p:nvSpPr>
            <p:spPr>
              <a:xfrm>
                <a:off x="5269006" y="3086655"/>
                <a:ext cx="304732" cy="306278"/>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81" name="Rounded Rectangle 680"/>
              <p:cNvSpPr/>
              <p:nvPr/>
            </p:nvSpPr>
            <p:spPr>
              <a:xfrm>
                <a:off x="6113367" y="3675405"/>
                <a:ext cx="306318" cy="304690"/>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82" name="Rounded Rectangle 681"/>
              <p:cNvSpPr/>
              <p:nvPr/>
            </p:nvSpPr>
            <p:spPr>
              <a:xfrm>
                <a:off x="6954554" y="4072138"/>
                <a:ext cx="304732" cy="30469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83" name="Rounded Rectangle 682"/>
              <p:cNvSpPr/>
              <p:nvPr/>
            </p:nvSpPr>
            <p:spPr>
              <a:xfrm>
                <a:off x="6532374" y="3492908"/>
                <a:ext cx="304732" cy="30469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84" name="Rounded Rectangle 683"/>
              <p:cNvSpPr/>
              <p:nvPr/>
            </p:nvSpPr>
            <p:spPr>
              <a:xfrm>
                <a:off x="7376735" y="3202501"/>
                <a:ext cx="304732" cy="304690"/>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85" name="Rounded Rectangle 684"/>
              <p:cNvSpPr/>
              <p:nvPr/>
            </p:nvSpPr>
            <p:spPr>
              <a:xfrm>
                <a:off x="8219508" y="4543455"/>
                <a:ext cx="304732" cy="30469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86" name="Rounded Rectangle 685"/>
              <p:cNvSpPr/>
              <p:nvPr/>
            </p:nvSpPr>
            <p:spPr>
              <a:xfrm>
                <a:off x="7797328" y="3039047"/>
                <a:ext cx="304732" cy="30469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87" name="Rounded Rectangle 686"/>
              <p:cNvSpPr/>
              <p:nvPr/>
            </p:nvSpPr>
            <p:spPr>
              <a:xfrm>
                <a:off x="8641689" y="2716901"/>
                <a:ext cx="304732" cy="304690"/>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grpSp>
        <p:sp>
          <p:nvSpPr>
            <p:cNvPr id="692" name="Separator freq 499 MHz"/>
            <p:cNvSpPr txBox="1"/>
            <p:nvPr/>
          </p:nvSpPr>
          <p:spPr>
            <a:xfrm>
              <a:off x="2474913" y="4964564"/>
              <a:ext cx="3365500" cy="646186"/>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b="1" dirty="0">
                  <a:solidFill>
                    <a:prstClr val="black"/>
                  </a:solidFill>
                  <a:ea typeface="Tahoma" pitchFamily="34" charset="0"/>
                </a:rPr>
                <a:t>5</a:t>
              </a:r>
              <a:r>
                <a:rPr lang="en-US" b="1" baseline="30000" dirty="0">
                  <a:solidFill>
                    <a:prstClr val="black"/>
                  </a:solidFill>
                  <a:ea typeface="Tahoma" pitchFamily="34" charset="0"/>
                </a:rPr>
                <a:t>th</a:t>
              </a:r>
              <a:r>
                <a:rPr lang="en-US" b="1" dirty="0">
                  <a:solidFill>
                    <a:prstClr val="black"/>
                  </a:solidFill>
                  <a:ea typeface="Tahoma" pitchFamily="34" charset="0"/>
                </a:rPr>
                <a:t> Pass </a:t>
              </a:r>
              <a:r>
                <a:rPr lang="en-US" b="1" dirty="0" err="1">
                  <a:solidFill>
                    <a:prstClr val="black"/>
                  </a:solidFill>
                  <a:ea typeface="Tahoma" pitchFamily="34" charset="0"/>
                </a:rPr>
                <a:t>RF</a:t>
              </a:r>
              <a:r>
                <a:rPr lang="en-US" b="1" dirty="0">
                  <a:solidFill>
                    <a:prstClr val="black"/>
                  </a:solidFill>
                  <a:ea typeface="Tahoma" pitchFamily="34" charset="0"/>
                </a:rPr>
                <a:t> Separator Cavity</a:t>
              </a:r>
            </a:p>
            <a:p>
              <a:pPr algn="ctr" fontAlgn="auto">
                <a:spcBef>
                  <a:spcPts val="0"/>
                </a:spcBef>
                <a:spcAft>
                  <a:spcPts val="0"/>
                </a:spcAft>
                <a:defRPr/>
              </a:pPr>
              <a:r>
                <a:rPr lang="en-US" b="1" dirty="0">
                  <a:solidFill>
                    <a:prstClr val="black"/>
                  </a:solidFill>
                  <a:ea typeface="Tahoma" pitchFamily="34" charset="0"/>
                </a:rPr>
                <a:t>500 MHz</a:t>
              </a:r>
            </a:p>
          </p:txBody>
        </p:sp>
        <p:sp>
          <p:nvSpPr>
            <p:cNvPr id="693" name="text To Halls"/>
            <p:cNvSpPr txBox="1"/>
            <p:nvPr/>
          </p:nvSpPr>
          <p:spPr>
            <a:xfrm>
              <a:off x="6851650" y="1722518"/>
              <a:ext cx="1911350" cy="369929"/>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b="1" dirty="0">
                  <a:solidFill>
                    <a:prstClr val="black"/>
                  </a:solidFill>
                  <a:ea typeface="Tahoma" pitchFamily="34" charset="0"/>
                </a:rPr>
                <a:t>Beam to Halls</a:t>
              </a:r>
            </a:p>
          </p:txBody>
        </p:sp>
        <p:sp>
          <p:nvSpPr>
            <p:cNvPr id="694" name="Beam to Hall D"/>
            <p:cNvSpPr txBox="1"/>
            <p:nvPr/>
          </p:nvSpPr>
          <p:spPr>
            <a:xfrm>
              <a:off x="7196138" y="4516838"/>
              <a:ext cx="1154112" cy="646186"/>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b="1" dirty="0">
                  <a:solidFill>
                    <a:prstClr val="black"/>
                  </a:solidFill>
                  <a:ea typeface="Tahoma" pitchFamily="34" charset="0"/>
                </a:rPr>
                <a:t>Beam to Hall D</a:t>
              </a:r>
            </a:p>
          </p:txBody>
        </p:sp>
        <p:grpSp>
          <p:nvGrpSpPr>
            <p:cNvPr id="24592" name="Beam Direction Arrow"/>
            <p:cNvGrpSpPr>
              <a:grpSpLocks/>
            </p:cNvGrpSpPr>
            <p:nvPr/>
          </p:nvGrpSpPr>
          <p:grpSpPr bwMode="auto">
            <a:xfrm>
              <a:off x="550862" y="2710423"/>
              <a:ext cx="1304925" cy="338137"/>
              <a:chOff x="3489080" y="2633297"/>
              <a:chExt cx="1305170" cy="338554"/>
            </a:xfrm>
          </p:grpSpPr>
          <p:sp>
            <p:nvSpPr>
              <p:cNvPr id="695" name="text Laser Pulses 1499 MHz"/>
              <p:cNvSpPr txBox="1"/>
              <p:nvPr/>
            </p:nvSpPr>
            <p:spPr>
              <a:xfrm>
                <a:off x="3489081" y="2632930"/>
                <a:ext cx="898694" cy="338593"/>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1600" b="1" dirty="0">
                    <a:solidFill>
                      <a:prstClr val="black"/>
                    </a:solidFill>
                    <a:ea typeface="Tahoma" pitchFamily="34" charset="0"/>
                  </a:rPr>
                  <a:t>Beam </a:t>
                </a:r>
              </a:p>
            </p:txBody>
          </p:sp>
          <p:cxnSp>
            <p:nvCxnSpPr>
              <p:cNvPr id="697" name="Straight Arrow Connector 696"/>
              <p:cNvCxnSpPr/>
              <p:nvPr/>
            </p:nvCxnSpPr>
            <p:spPr>
              <a:xfrm>
                <a:off x="4260751" y="2818917"/>
                <a:ext cx="533500" cy="0"/>
              </a:xfrm>
              <a:prstGeom prst="straightConnector1">
                <a:avLst/>
              </a:prstGeom>
              <a:ln w="31750">
                <a:solidFill>
                  <a:schemeClr val="tx1"/>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4593" name="Turn On Hall D in place of Hall A"/>
            <p:cNvGrpSpPr>
              <a:grpSpLocks/>
            </p:cNvGrpSpPr>
            <p:nvPr/>
          </p:nvGrpSpPr>
          <p:grpSpPr bwMode="auto">
            <a:xfrm>
              <a:off x="627063" y="3173413"/>
              <a:ext cx="7888287" cy="1595437"/>
              <a:chOff x="626910" y="3173542"/>
              <a:chExt cx="7888516" cy="1595555"/>
            </a:xfrm>
          </p:grpSpPr>
          <p:grpSp>
            <p:nvGrpSpPr>
              <p:cNvPr id="24605" name="Start of pulse train"/>
              <p:cNvGrpSpPr>
                <a:grpSpLocks/>
              </p:cNvGrpSpPr>
              <p:nvPr/>
            </p:nvGrpSpPr>
            <p:grpSpPr bwMode="auto">
              <a:xfrm>
                <a:off x="626910" y="3173542"/>
                <a:ext cx="1567104" cy="304800"/>
                <a:chOff x="940312" y="3715544"/>
                <a:chExt cx="1567104" cy="304800"/>
              </a:xfrm>
            </p:grpSpPr>
            <p:sp>
              <p:nvSpPr>
                <p:cNvPr id="255" name="Rounded Rectangle 254"/>
                <p:cNvSpPr/>
                <p:nvPr/>
              </p:nvSpPr>
              <p:spPr>
                <a:xfrm>
                  <a:off x="940312" y="3715790"/>
                  <a:ext cx="304809" cy="304858"/>
                </a:xfrm>
                <a:prstGeom prst="roundRect">
                  <a:avLst/>
                </a:prstGeom>
                <a:solidFill>
                  <a:srgbClr val="C0000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D</a:t>
                  </a:r>
                </a:p>
              </p:txBody>
            </p:sp>
            <p:sp>
              <p:nvSpPr>
                <p:cNvPr id="257" name="Rounded Rectangle 256"/>
                <p:cNvSpPr/>
                <p:nvPr/>
              </p:nvSpPr>
              <p:spPr>
                <a:xfrm>
                  <a:off x="2202410" y="3715790"/>
                  <a:ext cx="304809" cy="304858"/>
                </a:xfrm>
                <a:prstGeom prst="roundRect">
                  <a:avLst/>
                </a:prstGeom>
                <a:solidFill>
                  <a:srgbClr val="C0000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D</a:t>
                  </a:r>
                </a:p>
              </p:txBody>
            </p:sp>
          </p:grpSp>
          <p:grpSp>
            <p:nvGrpSpPr>
              <p:cNvPr id="24606" name="Hall A recirculates"/>
              <p:cNvGrpSpPr>
                <a:grpSpLocks/>
              </p:cNvGrpSpPr>
              <p:nvPr/>
            </p:nvGrpSpPr>
            <p:grpSpPr bwMode="auto">
              <a:xfrm>
                <a:off x="3154287" y="3529727"/>
                <a:ext cx="5361139" cy="1239370"/>
                <a:chOff x="3162889" y="4071729"/>
                <a:chExt cx="5361139" cy="1239370"/>
              </a:xfrm>
            </p:grpSpPr>
            <p:sp>
              <p:nvSpPr>
                <p:cNvPr id="265" name="Rounded Rectangle 264"/>
                <p:cNvSpPr/>
                <p:nvPr/>
              </p:nvSpPr>
              <p:spPr>
                <a:xfrm>
                  <a:off x="3162885" y="5006671"/>
                  <a:ext cx="304809" cy="304858"/>
                </a:xfrm>
                <a:prstGeom prst="roundRect">
                  <a:avLst/>
                </a:prstGeom>
                <a:solidFill>
                  <a:srgbClr val="C0000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D</a:t>
                  </a:r>
                </a:p>
              </p:txBody>
            </p:sp>
            <p:sp>
              <p:nvSpPr>
                <p:cNvPr id="268" name="Rounded Rectangle 267"/>
                <p:cNvSpPr/>
                <p:nvPr/>
              </p:nvSpPr>
              <p:spPr>
                <a:xfrm>
                  <a:off x="4424984" y="5006671"/>
                  <a:ext cx="304809" cy="304858"/>
                </a:xfrm>
                <a:prstGeom prst="roundRect">
                  <a:avLst/>
                </a:prstGeom>
                <a:solidFill>
                  <a:srgbClr val="C0000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D</a:t>
                  </a:r>
                </a:p>
              </p:txBody>
            </p:sp>
            <p:sp>
              <p:nvSpPr>
                <p:cNvPr id="271" name="Rounded Rectangle 270"/>
                <p:cNvSpPr/>
                <p:nvPr/>
              </p:nvSpPr>
              <p:spPr>
                <a:xfrm>
                  <a:off x="5691846" y="5006671"/>
                  <a:ext cx="304809" cy="304858"/>
                </a:xfrm>
                <a:prstGeom prst="roundRect">
                  <a:avLst/>
                </a:prstGeom>
                <a:solidFill>
                  <a:srgbClr val="C0000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D</a:t>
                  </a:r>
                </a:p>
              </p:txBody>
            </p:sp>
            <p:sp>
              <p:nvSpPr>
                <p:cNvPr id="274" name="Rounded Rectangle 273"/>
                <p:cNvSpPr/>
                <p:nvPr/>
              </p:nvSpPr>
              <p:spPr>
                <a:xfrm>
                  <a:off x="6953945" y="4071457"/>
                  <a:ext cx="304809" cy="304858"/>
                </a:xfrm>
                <a:prstGeom prst="roundRect">
                  <a:avLst/>
                </a:prstGeom>
                <a:solidFill>
                  <a:srgbClr val="C0000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D</a:t>
                  </a:r>
                </a:p>
              </p:txBody>
            </p:sp>
            <p:sp>
              <p:nvSpPr>
                <p:cNvPr id="277" name="Rounded Rectangle 276"/>
                <p:cNvSpPr/>
                <p:nvPr/>
              </p:nvSpPr>
              <p:spPr>
                <a:xfrm>
                  <a:off x="8219219" y="4543033"/>
                  <a:ext cx="304809" cy="304858"/>
                </a:xfrm>
                <a:prstGeom prst="roundRect">
                  <a:avLst/>
                </a:prstGeom>
                <a:solidFill>
                  <a:srgbClr val="C0000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D</a:t>
                  </a:r>
                </a:p>
              </p:txBody>
            </p:sp>
          </p:grpSp>
        </p:grpSp>
        <p:grpSp>
          <p:nvGrpSpPr>
            <p:cNvPr id="24594" name="Every other bucket goes to Hall D"/>
            <p:cNvGrpSpPr>
              <a:grpSpLocks/>
            </p:cNvGrpSpPr>
            <p:nvPr/>
          </p:nvGrpSpPr>
          <p:grpSpPr bwMode="auto">
            <a:xfrm>
              <a:off x="5037138" y="4013200"/>
              <a:ext cx="3413125" cy="2032575"/>
              <a:chOff x="5036987" y="4013947"/>
              <a:chExt cx="3414188" cy="2031734"/>
            </a:xfrm>
          </p:grpSpPr>
          <p:grpSp>
            <p:nvGrpSpPr>
              <p:cNvPr id="24601" name="Every other &quot;bucket&quot; goes to Hall D"/>
              <p:cNvGrpSpPr>
                <a:grpSpLocks/>
              </p:cNvGrpSpPr>
              <p:nvPr/>
            </p:nvGrpSpPr>
            <p:grpSpPr bwMode="auto">
              <a:xfrm>
                <a:off x="5036987" y="4013947"/>
                <a:ext cx="3414188" cy="2031734"/>
                <a:chOff x="5036987" y="4013947"/>
                <a:chExt cx="3414188" cy="2031734"/>
              </a:xfrm>
            </p:grpSpPr>
            <p:sp>
              <p:nvSpPr>
                <p:cNvPr id="284" name="Empty buckets text"/>
                <p:cNvSpPr txBox="1"/>
                <p:nvPr/>
              </p:nvSpPr>
              <p:spPr>
                <a:xfrm>
                  <a:off x="5036987" y="5461656"/>
                  <a:ext cx="3414188" cy="584025"/>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1600" b="1" dirty="0">
                      <a:solidFill>
                        <a:srgbClr val="783F79"/>
                      </a:solidFill>
                      <a:ea typeface="Tahoma" pitchFamily="34" charset="0"/>
                    </a:rPr>
                    <a:t>Hall D replaces Hall A</a:t>
                  </a:r>
                </a:p>
                <a:p>
                  <a:pPr algn="ctr" fontAlgn="auto">
                    <a:spcBef>
                      <a:spcPts val="0"/>
                    </a:spcBef>
                    <a:spcAft>
                      <a:spcPts val="0"/>
                    </a:spcAft>
                    <a:defRPr/>
                  </a:pPr>
                  <a:r>
                    <a:rPr lang="en-US" sz="1600" b="1" dirty="0">
                      <a:solidFill>
                        <a:srgbClr val="783F79"/>
                      </a:solidFill>
                      <a:ea typeface="Tahoma" pitchFamily="34" charset="0"/>
                    </a:rPr>
                    <a:t>(limited to 3-hall operation)</a:t>
                  </a:r>
                </a:p>
              </p:txBody>
            </p:sp>
            <p:cxnSp>
              <p:nvCxnSpPr>
                <p:cNvPr id="285" name="Straight Arrow Connector 284"/>
                <p:cNvCxnSpPr>
                  <a:stCxn id="283" idx="0"/>
                </p:cNvCxnSpPr>
                <p:nvPr/>
              </p:nvCxnSpPr>
              <p:spPr>
                <a:xfrm flipV="1">
                  <a:off x="6734553" y="4014289"/>
                  <a:ext cx="317599" cy="1448954"/>
                </a:xfrm>
                <a:prstGeom prst="straightConnector1">
                  <a:avLst/>
                </a:prstGeom>
                <a:ln w="22225" cap="rnd">
                  <a:solidFill>
                    <a:srgbClr val="783F79"/>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83" name="Freeform 282"/>
              <p:cNvSpPr/>
              <p:nvPr/>
            </p:nvSpPr>
            <p:spPr>
              <a:xfrm>
                <a:off x="6248626" y="4631642"/>
                <a:ext cx="485926" cy="831601"/>
              </a:xfrm>
              <a:custGeom>
                <a:avLst/>
                <a:gdLst>
                  <a:gd name="connsiteX0" fmla="*/ 480646 w 480646"/>
                  <a:gd name="connsiteY0" fmla="*/ 797170 h 797170"/>
                  <a:gd name="connsiteX1" fmla="*/ 322385 w 480646"/>
                  <a:gd name="connsiteY1" fmla="*/ 0 h 797170"/>
                  <a:gd name="connsiteX2" fmla="*/ 11723 w 480646"/>
                  <a:gd name="connsiteY2" fmla="*/ 0 h 797170"/>
                  <a:gd name="connsiteX3" fmla="*/ 0 w 480646"/>
                  <a:gd name="connsiteY3" fmla="*/ 0 h 797170"/>
                </a:gdLst>
                <a:ahLst/>
                <a:cxnLst>
                  <a:cxn ang="0">
                    <a:pos x="connsiteX0" y="connsiteY0"/>
                  </a:cxn>
                  <a:cxn ang="0">
                    <a:pos x="connsiteX1" y="connsiteY1"/>
                  </a:cxn>
                  <a:cxn ang="0">
                    <a:pos x="connsiteX2" y="connsiteY2"/>
                  </a:cxn>
                  <a:cxn ang="0">
                    <a:pos x="connsiteX3" y="connsiteY3"/>
                  </a:cxn>
                </a:cxnLst>
                <a:rect l="l" t="t" r="r" b="b"/>
                <a:pathLst>
                  <a:path w="480646" h="797170">
                    <a:moveTo>
                      <a:pt x="480646" y="797170"/>
                    </a:moveTo>
                    <a:lnTo>
                      <a:pt x="322385" y="0"/>
                    </a:lnTo>
                    <a:lnTo>
                      <a:pt x="11723" y="0"/>
                    </a:lnTo>
                    <a:lnTo>
                      <a:pt x="0" y="0"/>
                    </a:lnTo>
                  </a:path>
                </a:pathLst>
              </a:custGeom>
              <a:ln w="22225" cap="rnd">
                <a:solidFill>
                  <a:srgbClr val="783F79"/>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grpSp>
          <p:nvGrpSpPr>
            <p:cNvPr id="24595" name="Vertical separator downstream text &amp; arrow"/>
            <p:cNvGrpSpPr>
              <a:grpSpLocks/>
            </p:cNvGrpSpPr>
            <p:nvPr/>
          </p:nvGrpSpPr>
          <p:grpSpPr bwMode="auto">
            <a:xfrm>
              <a:off x="6384925" y="1025525"/>
              <a:ext cx="2478088" cy="522288"/>
              <a:chOff x="6384766" y="1024930"/>
              <a:chExt cx="2477899" cy="522434"/>
            </a:xfrm>
          </p:grpSpPr>
          <p:sp>
            <p:nvSpPr>
              <p:cNvPr id="57" name="text Laser Pulses 1499 MHz"/>
              <p:cNvSpPr txBox="1"/>
              <p:nvPr/>
            </p:nvSpPr>
            <p:spPr>
              <a:xfrm>
                <a:off x="6384766" y="1024930"/>
                <a:ext cx="2336622" cy="522494"/>
              </a:xfrm>
              <a:prstGeom prst="rect">
                <a:avLst/>
              </a:prstGeom>
              <a:noFill/>
              <a:effectLst>
                <a:outerShdw blurRad="50800" dist="38100" dir="2700000" algn="tl" rotWithShape="0">
                  <a:prstClr val="black">
                    <a:alpha val="25000"/>
                  </a:prstClr>
                </a:outerShdw>
              </a:effectLst>
            </p:spPr>
            <p:txBody>
              <a:bodyPr>
                <a:spAutoFit/>
              </a:bodyPr>
              <a:lstStyle/>
              <a:p>
                <a:pPr fontAlgn="auto">
                  <a:spcBef>
                    <a:spcPts val="0"/>
                  </a:spcBef>
                  <a:spcAft>
                    <a:spcPts val="0"/>
                  </a:spcAft>
                  <a:defRPr/>
                </a:pPr>
                <a:r>
                  <a:rPr lang="en-US" sz="1400" b="1" dirty="0">
                    <a:solidFill>
                      <a:srgbClr val="783F79"/>
                    </a:solidFill>
                    <a:ea typeface="Tahoma" pitchFamily="34" charset="0"/>
                  </a:rPr>
                  <a:t>A/B/C separator is located downstream</a:t>
                </a:r>
              </a:p>
            </p:txBody>
          </p:sp>
          <p:cxnSp>
            <p:nvCxnSpPr>
              <p:cNvPr id="58" name="Straight Arrow Connector 57"/>
              <p:cNvCxnSpPr/>
              <p:nvPr/>
            </p:nvCxnSpPr>
            <p:spPr>
              <a:xfrm>
                <a:off x="8253111" y="1286971"/>
                <a:ext cx="609554" cy="0"/>
              </a:xfrm>
              <a:prstGeom prst="straightConnector1">
                <a:avLst/>
              </a:prstGeom>
              <a:ln w="63500">
                <a:solidFill>
                  <a:srgbClr val="783F79"/>
                </a:solidFill>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4596" name="Group 1"/>
            <p:cNvGrpSpPr>
              <a:grpSpLocks/>
            </p:cNvGrpSpPr>
            <p:nvPr/>
          </p:nvGrpSpPr>
          <p:grpSpPr bwMode="auto">
            <a:xfrm>
              <a:off x="321982" y="3713255"/>
              <a:ext cx="1827212" cy="1673132"/>
              <a:chOff x="244288" y="4464050"/>
              <a:chExt cx="1827212" cy="1673132"/>
            </a:xfrm>
          </p:grpSpPr>
          <p:sp>
            <p:nvSpPr>
              <p:cNvPr id="691" name="text Laser Pulses 1499 MHz"/>
              <p:cNvSpPr txBox="1"/>
              <p:nvPr/>
            </p:nvSpPr>
            <p:spPr>
              <a:xfrm>
                <a:off x="311244" y="4464266"/>
                <a:ext cx="1693862" cy="922443"/>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b="1" dirty="0">
                    <a:solidFill>
                      <a:prstClr val="black"/>
                    </a:solidFill>
                    <a:ea typeface="Tahoma" pitchFamily="34" charset="0"/>
                  </a:rPr>
                  <a:t>Accelerator</a:t>
                </a:r>
              </a:p>
              <a:p>
                <a:pPr algn="ctr" fontAlgn="auto">
                  <a:spcBef>
                    <a:spcPts val="0"/>
                  </a:spcBef>
                  <a:spcAft>
                    <a:spcPts val="0"/>
                  </a:spcAft>
                  <a:defRPr/>
                </a:pPr>
                <a:r>
                  <a:rPr lang="en-US" b="1" dirty="0">
                    <a:solidFill>
                      <a:prstClr val="black"/>
                    </a:solidFill>
                    <a:ea typeface="Tahoma" pitchFamily="34" charset="0"/>
                  </a:rPr>
                  <a:t>Frequency</a:t>
                </a:r>
              </a:p>
              <a:p>
                <a:pPr algn="ctr" fontAlgn="auto">
                  <a:spcBef>
                    <a:spcPts val="0"/>
                  </a:spcBef>
                  <a:spcAft>
                    <a:spcPts val="0"/>
                  </a:spcAft>
                  <a:defRPr/>
                </a:pPr>
                <a:r>
                  <a:rPr lang="en-US" b="1" dirty="0">
                    <a:solidFill>
                      <a:prstClr val="black"/>
                    </a:solidFill>
                    <a:ea typeface="Tahoma" pitchFamily="34" charset="0"/>
                  </a:rPr>
                  <a:t>1500 MHz</a:t>
                </a:r>
              </a:p>
            </p:txBody>
          </p:sp>
          <p:sp>
            <p:nvSpPr>
              <p:cNvPr id="60" name="Hall Pulses 250 MHz text"/>
              <p:cNvSpPr txBox="1"/>
              <p:nvPr/>
            </p:nvSpPr>
            <p:spPr bwMode="auto">
              <a:xfrm>
                <a:off x="244569" y="5483558"/>
                <a:ext cx="1827212" cy="654125"/>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300"/>
                  </a:spcAft>
                  <a:defRPr/>
                </a:pPr>
                <a:r>
                  <a:rPr lang="en-US" b="1" dirty="0">
                    <a:solidFill>
                      <a:prstClr val="black"/>
                    </a:solidFill>
                    <a:ea typeface="Tahoma" pitchFamily="34" charset="0"/>
                  </a:rPr>
                  <a:t>Lasers at</a:t>
                </a:r>
              </a:p>
              <a:p>
                <a:pPr algn="ctr" fontAlgn="auto">
                  <a:spcBef>
                    <a:spcPts val="0"/>
                  </a:spcBef>
                  <a:spcAft>
                    <a:spcPts val="300"/>
                  </a:spcAft>
                  <a:defRPr/>
                </a:pPr>
                <a:r>
                  <a:rPr lang="en-US" sz="1600" b="1" dirty="0">
                    <a:solidFill>
                      <a:prstClr val="black"/>
                    </a:solidFill>
                    <a:ea typeface="Tahoma" pitchFamily="34" charset="0"/>
                  </a:rPr>
                  <a:t>500 MHz</a:t>
                </a:r>
              </a:p>
            </p:txBody>
          </p:sp>
        </p:grpSp>
      </p:grpSp>
      <p:sp>
        <p:nvSpPr>
          <p:cNvPr id="2458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fld id="{93A96E1A-BC04-47A2-8038-39C751687C43}" type="slidenum">
              <a:rPr lang="en-US" altLang="en-US" sz="1000" smtClean="0">
                <a:solidFill>
                  <a:schemeClr val="bg1"/>
                </a:solidFill>
              </a:rPr>
              <a:pPr eaLnBrk="1" hangingPunct="1">
                <a:spcBef>
                  <a:spcPct val="0"/>
                </a:spcBef>
                <a:buClrTx/>
                <a:buFontTx/>
                <a:buNone/>
              </a:pPr>
              <a:t>17</a:t>
            </a:fld>
            <a:endParaRPr lang="en-US" altLang="en-US" sz="1000" smtClean="0">
              <a:solidFill>
                <a:schemeClr val="bg1"/>
              </a:solidFill>
            </a:endParaRPr>
          </a:p>
        </p:txBody>
      </p:sp>
      <p:sp>
        <p:nvSpPr>
          <p:cNvPr id="24581" name="Footer Placeholder 6"/>
          <p:cNvSpPr>
            <a:spLocks noGrp="1"/>
          </p:cNvSpPr>
          <p:nvPr>
            <p:ph type="ftr" sz="quarter" idx="11"/>
          </p:nvPr>
        </p:nvSpPr>
        <p:spPr bwMode="auto">
          <a:xfrm>
            <a:off x="1222375" y="6518275"/>
            <a:ext cx="4102100" cy="231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100" smtClean="0">
                <a:solidFill>
                  <a:schemeClr val="bg1"/>
                </a:solidFill>
                <a:latin typeface="Times" pitchFamily="18" charset="0"/>
              </a:rPr>
              <a:t>SPIN 2016, Champaign-Urbana, IL   Sept. 25-30, 2016</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separator beam pipes shaded"/>
          <p:cNvSpPr/>
          <p:nvPr/>
        </p:nvSpPr>
        <p:spPr>
          <a:xfrm>
            <a:off x="6065838" y="1997075"/>
            <a:ext cx="2933700" cy="2682875"/>
          </a:xfrm>
          <a:custGeom>
            <a:avLst/>
            <a:gdLst>
              <a:gd name="connsiteX0" fmla="*/ 0 w 2819400"/>
              <a:gd name="connsiteY0" fmla="*/ 1054769 h 2683042"/>
              <a:gd name="connsiteX1" fmla="*/ 0 w 2819400"/>
              <a:gd name="connsiteY1" fmla="*/ 1608221 h 2683042"/>
              <a:gd name="connsiteX2" fmla="*/ 2819400 w 2819400"/>
              <a:gd name="connsiteY2" fmla="*/ 2683042 h 2683042"/>
              <a:gd name="connsiteX3" fmla="*/ 2815390 w 2819400"/>
              <a:gd name="connsiteY3" fmla="*/ 2133600 h 2683042"/>
              <a:gd name="connsiteX4" fmla="*/ 705853 w 2819400"/>
              <a:gd name="connsiteY4" fmla="*/ 1327484 h 2683042"/>
              <a:gd name="connsiteX5" fmla="*/ 2787316 w 2819400"/>
              <a:gd name="connsiteY5" fmla="*/ 533400 h 2683042"/>
              <a:gd name="connsiteX6" fmla="*/ 2779295 w 2819400"/>
              <a:gd name="connsiteY6" fmla="*/ 0 h 2683042"/>
              <a:gd name="connsiteX7" fmla="*/ 0 w 2819400"/>
              <a:gd name="connsiteY7" fmla="*/ 1054769 h 2683042"/>
              <a:gd name="connsiteX0" fmla="*/ 0 w 2933438"/>
              <a:gd name="connsiteY0" fmla="*/ 1055093 h 2683042"/>
              <a:gd name="connsiteX1" fmla="*/ 114038 w 2933438"/>
              <a:gd name="connsiteY1" fmla="*/ 1608221 h 2683042"/>
              <a:gd name="connsiteX2" fmla="*/ 2933438 w 2933438"/>
              <a:gd name="connsiteY2" fmla="*/ 2683042 h 2683042"/>
              <a:gd name="connsiteX3" fmla="*/ 2929428 w 2933438"/>
              <a:gd name="connsiteY3" fmla="*/ 2133600 h 2683042"/>
              <a:gd name="connsiteX4" fmla="*/ 819891 w 2933438"/>
              <a:gd name="connsiteY4" fmla="*/ 1327484 h 2683042"/>
              <a:gd name="connsiteX5" fmla="*/ 2901354 w 2933438"/>
              <a:gd name="connsiteY5" fmla="*/ 533400 h 2683042"/>
              <a:gd name="connsiteX6" fmla="*/ 2893333 w 2933438"/>
              <a:gd name="connsiteY6" fmla="*/ 0 h 2683042"/>
              <a:gd name="connsiteX7" fmla="*/ 0 w 2933438"/>
              <a:gd name="connsiteY7" fmla="*/ 1055093 h 2683042"/>
              <a:gd name="connsiteX0" fmla="*/ 0 w 2933438"/>
              <a:gd name="connsiteY0" fmla="*/ 1055093 h 2683042"/>
              <a:gd name="connsiteX1" fmla="*/ 0 w 2933438"/>
              <a:gd name="connsiteY1" fmla="*/ 1601603 h 2683042"/>
              <a:gd name="connsiteX2" fmla="*/ 2933438 w 2933438"/>
              <a:gd name="connsiteY2" fmla="*/ 2683042 h 2683042"/>
              <a:gd name="connsiteX3" fmla="*/ 2929428 w 2933438"/>
              <a:gd name="connsiteY3" fmla="*/ 2133600 h 2683042"/>
              <a:gd name="connsiteX4" fmla="*/ 819891 w 2933438"/>
              <a:gd name="connsiteY4" fmla="*/ 1327484 h 2683042"/>
              <a:gd name="connsiteX5" fmla="*/ 2901354 w 2933438"/>
              <a:gd name="connsiteY5" fmla="*/ 533400 h 2683042"/>
              <a:gd name="connsiteX6" fmla="*/ 2893333 w 2933438"/>
              <a:gd name="connsiteY6" fmla="*/ 0 h 2683042"/>
              <a:gd name="connsiteX7" fmla="*/ 0 w 2933438"/>
              <a:gd name="connsiteY7" fmla="*/ 1055093 h 2683042"/>
              <a:gd name="connsiteX0" fmla="*/ 0 w 2933438"/>
              <a:gd name="connsiteY0" fmla="*/ 1055093 h 2683042"/>
              <a:gd name="connsiteX1" fmla="*/ 0 w 2933438"/>
              <a:gd name="connsiteY1" fmla="*/ 1601603 h 2683042"/>
              <a:gd name="connsiteX2" fmla="*/ 2933438 w 2933438"/>
              <a:gd name="connsiteY2" fmla="*/ 2683042 h 2683042"/>
              <a:gd name="connsiteX3" fmla="*/ 2929428 w 2933438"/>
              <a:gd name="connsiteY3" fmla="*/ 2133600 h 2683042"/>
              <a:gd name="connsiteX4" fmla="*/ 696829 w 2933438"/>
              <a:gd name="connsiteY4" fmla="*/ 1330858 h 2683042"/>
              <a:gd name="connsiteX5" fmla="*/ 2901354 w 2933438"/>
              <a:gd name="connsiteY5" fmla="*/ 533400 h 2683042"/>
              <a:gd name="connsiteX6" fmla="*/ 2893333 w 2933438"/>
              <a:gd name="connsiteY6" fmla="*/ 0 h 2683042"/>
              <a:gd name="connsiteX7" fmla="*/ 0 w 2933438"/>
              <a:gd name="connsiteY7" fmla="*/ 1055093 h 268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3438" h="2683042">
                <a:moveTo>
                  <a:pt x="0" y="1055093"/>
                </a:moveTo>
                <a:lnTo>
                  <a:pt x="0" y="1601603"/>
                </a:lnTo>
                <a:lnTo>
                  <a:pt x="2933438" y="2683042"/>
                </a:lnTo>
                <a:cubicBezTo>
                  <a:pt x="2932101" y="2499895"/>
                  <a:pt x="2930765" y="2316747"/>
                  <a:pt x="2929428" y="2133600"/>
                </a:cubicBezTo>
                <a:lnTo>
                  <a:pt x="696829" y="1330858"/>
                </a:lnTo>
                <a:lnTo>
                  <a:pt x="2901354" y="533400"/>
                </a:lnTo>
                <a:lnTo>
                  <a:pt x="2893333" y="0"/>
                </a:lnTo>
                <a:lnTo>
                  <a:pt x="0" y="1055093"/>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6" name="Separator Cavity Outline"/>
          <p:cNvSpPr/>
          <p:nvPr/>
        </p:nvSpPr>
        <p:spPr>
          <a:xfrm>
            <a:off x="2259590" y="1796562"/>
            <a:ext cx="3798972" cy="3065951"/>
          </a:xfrm>
          <a:prstGeom prst="rect">
            <a:avLst/>
          </a:prstGeom>
          <a:solidFill>
            <a:schemeClr val="bg1"/>
          </a:solidFill>
          <a:ln w="53975">
            <a:solidFill>
              <a:srgbClr val="783F79"/>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719" name="Cavity center line"/>
          <p:cNvCxnSpPr/>
          <p:nvPr/>
        </p:nvCxnSpPr>
        <p:spPr>
          <a:xfrm>
            <a:off x="2195513" y="3328988"/>
            <a:ext cx="3862387"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92" name="Separator freq 750 MHz"/>
          <p:cNvSpPr txBox="1"/>
          <p:nvPr/>
        </p:nvSpPr>
        <p:spPr>
          <a:xfrm>
            <a:off x="2292350" y="4926013"/>
            <a:ext cx="3743325" cy="646112"/>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b="1" dirty="0">
                <a:solidFill>
                  <a:prstClr val="black"/>
                </a:solidFill>
                <a:ea typeface="Tahoma" pitchFamily="34" charset="0"/>
              </a:rPr>
              <a:t>5</a:t>
            </a:r>
            <a:r>
              <a:rPr lang="en-US" b="1" baseline="30000" dirty="0">
                <a:solidFill>
                  <a:prstClr val="black"/>
                </a:solidFill>
                <a:ea typeface="Tahoma" pitchFamily="34" charset="0"/>
              </a:rPr>
              <a:t>th</a:t>
            </a:r>
            <a:r>
              <a:rPr lang="en-US" b="1" dirty="0">
                <a:solidFill>
                  <a:prstClr val="black"/>
                </a:solidFill>
                <a:ea typeface="Tahoma" pitchFamily="34" charset="0"/>
              </a:rPr>
              <a:t> Pass </a:t>
            </a:r>
            <a:r>
              <a:rPr lang="en-US" b="1" dirty="0" err="1">
                <a:solidFill>
                  <a:prstClr val="black"/>
                </a:solidFill>
                <a:ea typeface="Tahoma" pitchFamily="34" charset="0"/>
              </a:rPr>
              <a:t>RF</a:t>
            </a:r>
            <a:r>
              <a:rPr lang="en-US" b="1" dirty="0">
                <a:solidFill>
                  <a:prstClr val="black"/>
                </a:solidFill>
                <a:ea typeface="Tahoma" pitchFamily="34" charset="0"/>
              </a:rPr>
              <a:t> Separator Cavity</a:t>
            </a:r>
          </a:p>
          <a:p>
            <a:pPr algn="ctr" fontAlgn="auto">
              <a:spcBef>
                <a:spcPts val="0"/>
              </a:spcBef>
              <a:spcAft>
                <a:spcPts val="0"/>
              </a:spcAft>
              <a:defRPr/>
            </a:pPr>
            <a:r>
              <a:rPr lang="en-US" b="1" dirty="0">
                <a:solidFill>
                  <a:prstClr val="black"/>
                </a:solidFill>
                <a:ea typeface="Tahoma" pitchFamily="34" charset="0"/>
              </a:rPr>
              <a:t>750 MHz</a:t>
            </a:r>
          </a:p>
        </p:txBody>
      </p:sp>
      <p:sp>
        <p:nvSpPr>
          <p:cNvPr id="693" name="text To Halls"/>
          <p:cNvSpPr txBox="1"/>
          <p:nvPr/>
        </p:nvSpPr>
        <p:spPr>
          <a:xfrm>
            <a:off x="6851650" y="1722438"/>
            <a:ext cx="1911350" cy="369887"/>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b="1" dirty="0">
                <a:solidFill>
                  <a:prstClr val="black"/>
                </a:solidFill>
                <a:ea typeface="Tahoma" pitchFamily="34" charset="0"/>
              </a:rPr>
              <a:t>Beam to Halls</a:t>
            </a:r>
          </a:p>
        </p:txBody>
      </p:sp>
      <p:sp>
        <p:nvSpPr>
          <p:cNvPr id="694" name="text Hall D Beam"/>
          <p:cNvSpPr txBox="1"/>
          <p:nvPr/>
        </p:nvSpPr>
        <p:spPr>
          <a:xfrm>
            <a:off x="7021513" y="4537075"/>
            <a:ext cx="1630362" cy="646113"/>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b="1" dirty="0">
                <a:solidFill>
                  <a:prstClr val="black"/>
                </a:solidFill>
                <a:ea typeface="Tahoma" pitchFamily="34" charset="0"/>
              </a:rPr>
              <a:t>Hall D</a:t>
            </a:r>
          </a:p>
          <a:p>
            <a:pPr algn="ctr" fontAlgn="auto">
              <a:spcBef>
                <a:spcPts val="0"/>
              </a:spcBef>
              <a:spcAft>
                <a:spcPts val="0"/>
              </a:spcAft>
              <a:defRPr/>
            </a:pPr>
            <a:r>
              <a:rPr lang="en-US" b="1" dirty="0">
                <a:solidFill>
                  <a:prstClr val="black"/>
                </a:solidFill>
                <a:ea typeface="Tahoma" pitchFamily="34" charset="0"/>
              </a:rPr>
              <a:t>Beam</a:t>
            </a:r>
          </a:p>
        </p:txBody>
      </p:sp>
      <p:grpSp>
        <p:nvGrpSpPr>
          <p:cNvPr id="25610" name="waveform 10"/>
          <p:cNvGrpSpPr>
            <a:grpSpLocks/>
          </p:cNvGrpSpPr>
          <p:nvPr/>
        </p:nvGrpSpPr>
        <p:grpSpPr bwMode="auto">
          <a:xfrm>
            <a:off x="2260600" y="1925638"/>
            <a:ext cx="6696075" cy="2824162"/>
            <a:chOff x="2260767" y="1925994"/>
            <a:chExt cx="6695175" cy="2823345"/>
          </a:xfrm>
        </p:grpSpPr>
        <p:grpSp>
          <p:nvGrpSpPr>
            <p:cNvPr id="25662" name="wave10 vee"/>
            <p:cNvGrpSpPr>
              <a:grpSpLocks/>
            </p:cNvGrpSpPr>
            <p:nvPr/>
          </p:nvGrpSpPr>
          <p:grpSpPr bwMode="auto">
            <a:xfrm>
              <a:off x="6059117" y="2174984"/>
              <a:ext cx="2896825" cy="2220681"/>
              <a:chOff x="6059117" y="2174984"/>
              <a:chExt cx="2896825" cy="2220681"/>
            </a:xfrm>
          </p:grpSpPr>
          <p:cxnSp>
            <p:nvCxnSpPr>
              <p:cNvPr id="668" name="Straight Connector 667"/>
              <p:cNvCxnSpPr>
                <a:stCxn id="747" idx="10"/>
              </p:cNvCxnSpPr>
              <p:nvPr/>
            </p:nvCxnSpPr>
            <p:spPr>
              <a:xfrm flipV="1">
                <a:off x="6059144" y="2268795"/>
                <a:ext cx="2896798" cy="1060143"/>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p:cNvCxnSpPr>
                <a:stCxn id="747" idx="10"/>
              </p:cNvCxnSpPr>
              <p:nvPr/>
            </p:nvCxnSpPr>
            <p:spPr>
              <a:xfrm>
                <a:off x="6059144" y="3328938"/>
                <a:ext cx="2896798" cy="1066491"/>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81" name="Rounded Rectangle 680"/>
              <p:cNvSpPr/>
              <p:nvPr/>
            </p:nvSpPr>
            <p:spPr>
              <a:xfrm>
                <a:off x="6108349" y="3103578"/>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82" name="Rounded Rectangle 681"/>
              <p:cNvSpPr/>
              <p:nvPr/>
            </p:nvSpPr>
            <p:spPr>
              <a:xfrm>
                <a:off x="6948025" y="2795692"/>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83" name="Rounded Rectangle 682"/>
              <p:cNvSpPr/>
              <p:nvPr/>
            </p:nvSpPr>
            <p:spPr>
              <a:xfrm>
                <a:off x="6525806" y="3397180"/>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84" name="Rounded Rectangle 683"/>
              <p:cNvSpPr/>
              <p:nvPr/>
            </p:nvSpPr>
            <p:spPr>
              <a:xfrm>
                <a:off x="7370243" y="3713002"/>
                <a:ext cx="304759" cy="306298"/>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85" name="Rounded Rectangle 684"/>
              <p:cNvSpPr/>
              <p:nvPr/>
            </p:nvSpPr>
            <p:spPr>
              <a:xfrm>
                <a:off x="8213092" y="4019300"/>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86" name="Rounded Rectangle 685"/>
              <p:cNvSpPr/>
              <p:nvPr/>
            </p:nvSpPr>
            <p:spPr>
              <a:xfrm>
                <a:off x="7790873" y="2481458"/>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87" name="Rounded Rectangle 686"/>
              <p:cNvSpPr/>
              <p:nvPr/>
            </p:nvSpPr>
            <p:spPr>
              <a:xfrm>
                <a:off x="8635310" y="2175159"/>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grpSp>
          <p:nvGrpSpPr>
            <p:cNvPr id="25663" name="wave10"/>
            <p:cNvGrpSpPr>
              <a:grpSpLocks/>
            </p:cNvGrpSpPr>
            <p:nvPr/>
          </p:nvGrpSpPr>
          <p:grpSpPr bwMode="auto">
            <a:xfrm>
              <a:off x="2260767" y="1925994"/>
              <a:ext cx="3798350" cy="2823345"/>
              <a:chOff x="2260767" y="1925994"/>
              <a:chExt cx="3798350" cy="2823345"/>
            </a:xfrm>
          </p:grpSpPr>
          <p:sp>
            <p:nvSpPr>
              <p:cNvPr id="747" name="wave10"/>
              <p:cNvSpPr/>
              <p:nvPr/>
            </p:nvSpPr>
            <p:spPr>
              <a:xfrm>
                <a:off x="2260767" y="2005346"/>
                <a:ext cx="3798377" cy="2648771"/>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nvGrpSpPr>
              <p:cNvPr id="25665" name="Group 887"/>
              <p:cNvGrpSpPr>
                <a:grpSpLocks/>
              </p:cNvGrpSpPr>
              <p:nvPr/>
            </p:nvGrpSpPr>
            <p:grpSpPr bwMode="auto">
              <a:xfrm>
                <a:off x="2313741" y="1925994"/>
                <a:ext cx="3676560" cy="2823345"/>
                <a:chOff x="2313741" y="1929078"/>
                <a:chExt cx="3676560" cy="2823345"/>
              </a:xfrm>
            </p:grpSpPr>
            <p:sp>
              <p:nvSpPr>
                <p:cNvPr id="889" name="Rounded Rectangle 888"/>
                <p:cNvSpPr/>
                <p:nvPr/>
              </p:nvSpPr>
              <p:spPr>
                <a:xfrm>
                  <a:off x="2313148" y="4447711"/>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90" name="Rounded Rectangle 889"/>
                <p:cNvSpPr/>
                <p:nvPr/>
              </p:nvSpPr>
              <p:spPr>
                <a:xfrm>
                  <a:off x="3155997" y="4447711"/>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91" name="Rounded Rectangle 890"/>
                <p:cNvSpPr/>
                <p:nvPr/>
              </p:nvSpPr>
              <p:spPr>
                <a:xfrm>
                  <a:off x="2733778" y="1929078"/>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92" name="Rounded Rectangle 891"/>
                <p:cNvSpPr/>
                <p:nvPr/>
              </p:nvSpPr>
              <p:spPr>
                <a:xfrm>
                  <a:off x="3578215" y="1929078"/>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93" name="Rounded Rectangle 892"/>
                <p:cNvSpPr/>
                <p:nvPr/>
              </p:nvSpPr>
              <p:spPr>
                <a:xfrm>
                  <a:off x="4419476" y="1929078"/>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94" name="Rounded Rectangle 893"/>
                <p:cNvSpPr/>
                <p:nvPr/>
              </p:nvSpPr>
              <p:spPr>
                <a:xfrm>
                  <a:off x="3997258" y="4447711"/>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95" name="Rounded Rectangle 894"/>
                <p:cNvSpPr/>
                <p:nvPr/>
              </p:nvSpPr>
              <p:spPr>
                <a:xfrm>
                  <a:off x="4841695" y="4447711"/>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96" name="Rounded Rectangle 895"/>
                <p:cNvSpPr/>
                <p:nvPr/>
              </p:nvSpPr>
              <p:spPr>
                <a:xfrm>
                  <a:off x="5686131" y="4447711"/>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97" name="Rounded Rectangle 896"/>
                <p:cNvSpPr/>
                <p:nvPr/>
              </p:nvSpPr>
              <p:spPr>
                <a:xfrm>
                  <a:off x="5263913" y="1929078"/>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grpSp>
      </p:grpSp>
      <p:grpSp>
        <p:nvGrpSpPr>
          <p:cNvPr id="25611" name="Waveform with Empty Buckets"/>
          <p:cNvGrpSpPr>
            <a:grpSpLocks/>
          </p:cNvGrpSpPr>
          <p:nvPr/>
        </p:nvGrpSpPr>
        <p:grpSpPr bwMode="auto">
          <a:xfrm>
            <a:off x="146050" y="1925638"/>
            <a:ext cx="8810625" cy="2824162"/>
            <a:chOff x="146062" y="1926006"/>
            <a:chExt cx="8809892" cy="2823345"/>
          </a:xfrm>
        </p:grpSpPr>
        <p:grpSp>
          <p:nvGrpSpPr>
            <p:cNvPr id="25631" name="Beginning of pulse train"/>
            <p:cNvGrpSpPr>
              <a:grpSpLocks/>
            </p:cNvGrpSpPr>
            <p:nvPr/>
          </p:nvGrpSpPr>
          <p:grpSpPr bwMode="auto">
            <a:xfrm>
              <a:off x="146062" y="3175806"/>
              <a:ext cx="2113540" cy="304800"/>
              <a:chOff x="146050" y="3175794"/>
              <a:chExt cx="2113540" cy="304800"/>
            </a:xfrm>
          </p:grpSpPr>
          <p:cxnSp>
            <p:nvCxnSpPr>
              <p:cNvPr id="762" name="Straight Connector 761"/>
              <p:cNvCxnSpPr/>
              <p:nvPr/>
            </p:nvCxnSpPr>
            <p:spPr>
              <a:xfrm>
                <a:off x="146050" y="3328938"/>
                <a:ext cx="2112787" cy="1587"/>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5656" name="Start of pulse train"/>
              <p:cNvGrpSpPr>
                <a:grpSpLocks/>
              </p:cNvGrpSpPr>
              <p:nvPr/>
            </p:nvGrpSpPr>
            <p:grpSpPr bwMode="auto">
              <a:xfrm>
                <a:off x="206887" y="3175794"/>
                <a:ext cx="1989379" cy="304800"/>
                <a:chOff x="518037" y="3715544"/>
                <a:chExt cx="1989379" cy="304800"/>
              </a:xfrm>
            </p:grpSpPr>
            <p:sp>
              <p:nvSpPr>
                <p:cNvPr id="776" name="Rounded Rectangle 775"/>
                <p:cNvSpPr/>
                <p:nvPr/>
              </p:nvSpPr>
              <p:spPr>
                <a:xfrm>
                  <a:off x="939760" y="3716332"/>
                  <a:ext cx="304775" cy="304712"/>
                </a:xfrm>
                <a:prstGeom prst="roundRect">
                  <a:avLst/>
                </a:prstGeom>
                <a:solidFill>
                  <a:schemeClr val="bg1"/>
                </a:solidFill>
                <a:ln w="19050">
                  <a:solidFill>
                    <a:srgbClr val="0092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777" name="Rounded Rectangle 776"/>
                <p:cNvSpPr/>
                <p:nvPr/>
              </p:nvSpPr>
              <p:spPr>
                <a:xfrm>
                  <a:off x="1362000" y="3716332"/>
                  <a:ext cx="304775"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C</a:t>
                  </a:r>
                </a:p>
              </p:txBody>
            </p:sp>
            <p:sp>
              <p:nvSpPr>
                <p:cNvPr id="778" name="Rounded Rectangle 777"/>
                <p:cNvSpPr/>
                <p:nvPr/>
              </p:nvSpPr>
              <p:spPr>
                <a:xfrm>
                  <a:off x="2187431" y="3716332"/>
                  <a:ext cx="304775"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B</a:t>
                  </a:r>
                </a:p>
              </p:txBody>
            </p:sp>
            <p:sp>
              <p:nvSpPr>
                <p:cNvPr id="820" name="Rounded Rectangle 819"/>
                <p:cNvSpPr/>
                <p:nvPr/>
              </p:nvSpPr>
              <p:spPr>
                <a:xfrm>
                  <a:off x="1779478" y="3716332"/>
                  <a:ext cx="290488" cy="304712"/>
                </a:xfrm>
                <a:prstGeom prst="roundRect">
                  <a:avLst/>
                </a:prstGeom>
                <a:solidFill>
                  <a:schemeClr val="bg1"/>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900" name="Rounded Rectangle 899"/>
                <p:cNvSpPr/>
                <p:nvPr/>
              </p:nvSpPr>
              <p:spPr>
                <a:xfrm>
                  <a:off x="517520" y="3716332"/>
                  <a:ext cx="304775"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A</a:t>
                  </a:r>
                </a:p>
              </p:txBody>
            </p:sp>
          </p:grpSp>
        </p:grpSp>
        <p:grpSp>
          <p:nvGrpSpPr>
            <p:cNvPr id="25632" name="waveform 10"/>
            <p:cNvGrpSpPr>
              <a:grpSpLocks/>
            </p:cNvGrpSpPr>
            <p:nvPr/>
          </p:nvGrpSpPr>
          <p:grpSpPr bwMode="auto">
            <a:xfrm>
              <a:off x="2260779" y="1926006"/>
              <a:ext cx="6695175" cy="2823345"/>
              <a:chOff x="2260767" y="1925994"/>
              <a:chExt cx="6695175" cy="2823345"/>
            </a:xfrm>
          </p:grpSpPr>
          <p:grpSp>
            <p:nvGrpSpPr>
              <p:cNvPr id="25633" name="wave10 vee"/>
              <p:cNvGrpSpPr>
                <a:grpSpLocks/>
              </p:cNvGrpSpPr>
              <p:nvPr/>
            </p:nvGrpSpPr>
            <p:grpSpPr bwMode="auto">
              <a:xfrm>
                <a:off x="6059117" y="2174984"/>
                <a:ext cx="2896825" cy="2220681"/>
                <a:chOff x="6059117" y="2174984"/>
                <a:chExt cx="2896825" cy="2220681"/>
              </a:xfrm>
            </p:grpSpPr>
            <p:cxnSp>
              <p:nvCxnSpPr>
                <p:cNvPr id="922" name="Straight Connector 921"/>
                <p:cNvCxnSpPr>
                  <a:stCxn id="906" idx="10"/>
                </p:cNvCxnSpPr>
                <p:nvPr/>
              </p:nvCxnSpPr>
              <p:spPr>
                <a:xfrm flipV="1">
                  <a:off x="6058996" y="2268795"/>
                  <a:ext cx="2896946" cy="1060143"/>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4" name="Straight Connector 923"/>
                <p:cNvCxnSpPr>
                  <a:stCxn id="906" idx="10"/>
                </p:cNvCxnSpPr>
                <p:nvPr/>
              </p:nvCxnSpPr>
              <p:spPr>
                <a:xfrm>
                  <a:off x="6058996" y="3328938"/>
                  <a:ext cx="2896946" cy="1066491"/>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25" name="Rounded Rectangle 924"/>
                <p:cNvSpPr/>
                <p:nvPr/>
              </p:nvSpPr>
              <p:spPr>
                <a:xfrm>
                  <a:off x="6108204" y="3103578"/>
                  <a:ext cx="304775"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C</a:t>
                  </a:r>
                </a:p>
              </p:txBody>
            </p:sp>
            <p:sp>
              <p:nvSpPr>
                <p:cNvPr id="927" name="Rounded Rectangle 926"/>
                <p:cNvSpPr/>
                <p:nvPr/>
              </p:nvSpPr>
              <p:spPr>
                <a:xfrm>
                  <a:off x="6947922" y="2795692"/>
                  <a:ext cx="304775"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B</a:t>
                  </a:r>
                </a:p>
              </p:txBody>
            </p:sp>
            <p:sp>
              <p:nvSpPr>
                <p:cNvPr id="928" name="Rounded Rectangle 927"/>
                <p:cNvSpPr/>
                <p:nvPr/>
              </p:nvSpPr>
              <p:spPr>
                <a:xfrm>
                  <a:off x="6525682" y="3397180"/>
                  <a:ext cx="304775" cy="304712"/>
                </a:xfrm>
                <a:prstGeom prst="roundRect">
                  <a:avLst/>
                </a:prstGeom>
                <a:solidFill>
                  <a:schemeClr val="bg1"/>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929" name="Rounded Rectangle 928"/>
                <p:cNvSpPr/>
                <p:nvPr/>
              </p:nvSpPr>
              <p:spPr>
                <a:xfrm>
                  <a:off x="7370162" y="3713002"/>
                  <a:ext cx="304775" cy="306298"/>
                </a:xfrm>
                <a:prstGeom prst="roundRect">
                  <a:avLst/>
                </a:prstGeom>
                <a:solidFill>
                  <a:schemeClr val="bg1"/>
                </a:solidFill>
                <a:ln w="19050">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931" name="Rounded Rectangle 930"/>
                <p:cNvSpPr/>
                <p:nvPr/>
              </p:nvSpPr>
              <p:spPr>
                <a:xfrm>
                  <a:off x="8213054" y="4019300"/>
                  <a:ext cx="304775" cy="304712"/>
                </a:xfrm>
                <a:prstGeom prst="roundRect">
                  <a:avLst/>
                </a:prstGeom>
                <a:solidFill>
                  <a:schemeClr val="bg1"/>
                </a:solidFill>
                <a:ln w="19050">
                  <a:solidFill>
                    <a:srgbClr val="0092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933" name="Rounded Rectangle 932"/>
                <p:cNvSpPr/>
                <p:nvPr/>
              </p:nvSpPr>
              <p:spPr>
                <a:xfrm>
                  <a:off x="7790814" y="2481458"/>
                  <a:ext cx="304775"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A</a:t>
                  </a:r>
                </a:p>
              </p:txBody>
            </p:sp>
            <p:sp>
              <p:nvSpPr>
                <p:cNvPr id="934" name="Rounded Rectangle 933"/>
                <p:cNvSpPr/>
                <p:nvPr/>
              </p:nvSpPr>
              <p:spPr>
                <a:xfrm>
                  <a:off x="8635294" y="2175159"/>
                  <a:ext cx="304775"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C</a:t>
                  </a:r>
                </a:p>
              </p:txBody>
            </p:sp>
          </p:grpSp>
          <p:grpSp>
            <p:nvGrpSpPr>
              <p:cNvPr id="25634" name="wave10"/>
              <p:cNvGrpSpPr>
                <a:grpSpLocks/>
              </p:cNvGrpSpPr>
              <p:nvPr/>
            </p:nvGrpSpPr>
            <p:grpSpPr bwMode="auto">
              <a:xfrm>
                <a:off x="2260767" y="1925994"/>
                <a:ext cx="3798350" cy="2823345"/>
                <a:chOff x="2260767" y="1925994"/>
                <a:chExt cx="3798350" cy="2823345"/>
              </a:xfrm>
            </p:grpSpPr>
            <p:sp>
              <p:nvSpPr>
                <p:cNvPr id="906" name="wave10"/>
                <p:cNvSpPr/>
                <p:nvPr/>
              </p:nvSpPr>
              <p:spPr>
                <a:xfrm>
                  <a:off x="2260424" y="2005346"/>
                  <a:ext cx="3798572" cy="2648771"/>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nvGrpSpPr>
                <p:cNvPr id="25636" name="Group 887"/>
                <p:cNvGrpSpPr>
                  <a:grpSpLocks/>
                </p:cNvGrpSpPr>
                <p:nvPr/>
              </p:nvGrpSpPr>
              <p:grpSpPr bwMode="auto">
                <a:xfrm>
                  <a:off x="2313741" y="1925994"/>
                  <a:ext cx="3676560" cy="2823345"/>
                  <a:chOff x="2313741" y="1929078"/>
                  <a:chExt cx="3676560" cy="2823345"/>
                </a:xfrm>
              </p:grpSpPr>
              <p:sp>
                <p:nvSpPr>
                  <p:cNvPr id="909" name="Rounded Rectangle 908"/>
                  <p:cNvSpPr/>
                  <p:nvPr/>
                </p:nvSpPr>
                <p:spPr>
                  <a:xfrm>
                    <a:off x="2298521" y="4447711"/>
                    <a:ext cx="304775" cy="304712"/>
                  </a:xfrm>
                  <a:prstGeom prst="roundRect">
                    <a:avLst/>
                  </a:prstGeom>
                  <a:solidFill>
                    <a:schemeClr val="bg1"/>
                  </a:solidFill>
                  <a:ln w="19050">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910" name="Rounded Rectangle 909"/>
                  <p:cNvSpPr/>
                  <p:nvPr/>
                </p:nvSpPr>
                <p:spPr>
                  <a:xfrm>
                    <a:off x="3155700" y="4447711"/>
                    <a:ext cx="304775" cy="304712"/>
                  </a:xfrm>
                  <a:prstGeom prst="roundRect">
                    <a:avLst/>
                  </a:prstGeom>
                  <a:solidFill>
                    <a:schemeClr val="bg1"/>
                  </a:solidFill>
                  <a:ln w="19050">
                    <a:solidFill>
                      <a:srgbClr val="0092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912" name="Rounded Rectangle 911"/>
                  <p:cNvSpPr/>
                  <p:nvPr/>
                </p:nvSpPr>
                <p:spPr>
                  <a:xfrm>
                    <a:off x="2733460" y="1929078"/>
                    <a:ext cx="304775"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A</a:t>
                    </a:r>
                  </a:p>
                </p:txBody>
              </p:sp>
              <p:sp>
                <p:nvSpPr>
                  <p:cNvPr id="913" name="Rounded Rectangle 912"/>
                  <p:cNvSpPr/>
                  <p:nvPr/>
                </p:nvSpPr>
                <p:spPr>
                  <a:xfrm>
                    <a:off x="3577940" y="1929078"/>
                    <a:ext cx="304775"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C</a:t>
                    </a:r>
                  </a:p>
                </p:txBody>
              </p:sp>
              <p:sp>
                <p:nvSpPr>
                  <p:cNvPr id="915" name="Rounded Rectangle 914"/>
                  <p:cNvSpPr/>
                  <p:nvPr/>
                </p:nvSpPr>
                <p:spPr>
                  <a:xfrm>
                    <a:off x="4419245" y="1929078"/>
                    <a:ext cx="304775"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B</a:t>
                    </a:r>
                  </a:p>
                </p:txBody>
              </p:sp>
              <p:sp>
                <p:nvSpPr>
                  <p:cNvPr id="916" name="Rounded Rectangle 915"/>
                  <p:cNvSpPr/>
                  <p:nvPr/>
                </p:nvSpPr>
                <p:spPr>
                  <a:xfrm>
                    <a:off x="3997005" y="4447711"/>
                    <a:ext cx="304775" cy="304712"/>
                  </a:xfrm>
                  <a:prstGeom prst="roundRect">
                    <a:avLst/>
                  </a:prstGeom>
                  <a:solidFill>
                    <a:schemeClr val="bg1"/>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918" name="Rounded Rectangle 917"/>
                  <p:cNvSpPr/>
                  <p:nvPr/>
                </p:nvSpPr>
                <p:spPr>
                  <a:xfrm>
                    <a:off x="4841485" y="4447711"/>
                    <a:ext cx="304775" cy="304712"/>
                  </a:xfrm>
                  <a:prstGeom prst="roundRect">
                    <a:avLst/>
                  </a:prstGeom>
                  <a:solidFill>
                    <a:schemeClr val="bg1"/>
                  </a:solidFill>
                  <a:ln w="19050">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919" name="Rounded Rectangle 918"/>
                  <p:cNvSpPr/>
                  <p:nvPr/>
                </p:nvSpPr>
                <p:spPr>
                  <a:xfrm>
                    <a:off x="5685964" y="4447711"/>
                    <a:ext cx="304775" cy="304712"/>
                  </a:xfrm>
                  <a:prstGeom prst="roundRect">
                    <a:avLst/>
                  </a:prstGeom>
                  <a:solidFill>
                    <a:schemeClr val="bg1"/>
                  </a:solidFill>
                  <a:ln w="19050">
                    <a:solidFill>
                      <a:srgbClr val="0092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921" name="Rounded Rectangle 920"/>
                  <p:cNvSpPr/>
                  <p:nvPr/>
                </p:nvSpPr>
                <p:spPr>
                  <a:xfrm>
                    <a:off x="5263724" y="1929078"/>
                    <a:ext cx="304775"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prstClr val="white"/>
                        </a:solidFill>
                        <a:latin typeface="Arial" panose="020B0604020202020204" pitchFamily="34" charset="0"/>
                        <a:cs typeface="Arial" panose="020B0604020202020204" pitchFamily="34" charset="0"/>
                      </a:rPr>
                      <a:t>A</a:t>
                    </a:r>
                  </a:p>
                </p:txBody>
              </p:sp>
            </p:grpSp>
          </p:grpSp>
        </p:grpSp>
      </p:grpSp>
      <p:grpSp>
        <p:nvGrpSpPr>
          <p:cNvPr id="25612" name="Hall D Pulse Labels"/>
          <p:cNvGrpSpPr>
            <a:grpSpLocks/>
          </p:cNvGrpSpPr>
          <p:nvPr/>
        </p:nvGrpSpPr>
        <p:grpSpPr bwMode="auto">
          <a:xfrm>
            <a:off x="1436688" y="3119438"/>
            <a:ext cx="5440362" cy="1695450"/>
            <a:chOff x="1436948" y="3119570"/>
            <a:chExt cx="5439524" cy="1695517"/>
          </a:xfrm>
        </p:grpSpPr>
        <p:sp>
          <p:nvSpPr>
            <p:cNvPr id="25628" name="Rectangle 973"/>
            <p:cNvSpPr>
              <a:spLocks noChangeArrowheads="1"/>
            </p:cNvSpPr>
            <p:nvPr/>
          </p:nvSpPr>
          <p:spPr bwMode="auto">
            <a:xfrm>
              <a:off x="1436948" y="3119570"/>
              <a:ext cx="388236" cy="43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2200" b="1">
                  <a:solidFill>
                    <a:srgbClr val="000000"/>
                  </a:solidFill>
                </a:rPr>
                <a:t>D</a:t>
              </a:r>
            </a:p>
          </p:txBody>
        </p:sp>
        <p:sp>
          <p:nvSpPr>
            <p:cNvPr id="25629" name="Rectangle 974"/>
            <p:cNvSpPr>
              <a:spLocks noChangeArrowheads="1"/>
            </p:cNvSpPr>
            <p:nvPr/>
          </p:nvSpPr>
          <p:spPr bwMode="auto">
            <a:xfrm>
              <a:off x="3958624" y="4384354"/>
              <a:ext cx="388236" cy="43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2200" b="1">
                  <a:solidFill>
                    <a:srgbClr val="000000"/>
                  </a:solidFill>
                </a:rPr>
                <a:t>D</a:t>
              </a:r>
            </a:p>
          </p:txBody>
        </p:sp>
        <p:sp>
          <p:nvSpPr>
            <p:cNvPr id="25630" name="Rectangle 975"/>
            <p:cNvSpPr>
              <a:spLocks noChangeArrowheads="1"/>
            </p:cNvSpPr>
            <p:nvPr/>
          </p:nvSpPr>
          <p:spPr bwMode="auto">
            <a:xfrm>
              <a:off x="6488236" y="3340153"/>
              <a:ext cx="388236" cy="43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2200" b="1">
                  <a:solidFill>
                    <a:srgbClr val="000000"/>
                  </a:solidFill>
                </a:rPr>
                <a:t>D</a:t>
              </a:r>
            </a:p>
          </p:txBody>
        </p:sp>
      </p:grpSp>
      <p:grpSp>
        <p:nvGrpSpPr>
          <p:cNvPr id="25613" name="Vertical separator downstream text &amp; arrow"/>
          <p:cNvGrpSpPr>
            <a:grpSpLocks/>
          </p:cNvGrpSpPr>
          <p:nvPr/>
        </p:nvGrpSpPr>
        <p:grpSpPr bwMode="auto">
          <a:xfrm>
            <a:off x="6384925" y="1025525"/>
            <a:ext cx="2478088" cy="522288"/>
            <a:chOff x="6384766" y="1024930"/>
            <a:chExt cx="2477899" cy="522434"/>
          </a:xfrm>
        </p:grpSpPr>
        <p:sp>
          <p:nvSpPr>
            <p:cNvPr id="979" name="text Laser Pulses 1499 MHz"/>
            <p:cNvSpPr txBox="1"/>
            <p:nvPr/>
          </p:nvSpPr>
          <p:spPr>
            <a:xfrm>
              <a:off x="6384766" y="1024930"/>
              <a:ext cx="2336622" cy="522434"/>
            </a:xfrm>
            <a:prstGeom prst="rect">
              <a:avLst/>
            </a:prstGeom>
            <a:noFill/>
            <a:effectLst>
              <a:outerShdw blurRad="50800" dist="38100" dir="2700000" algn="tl" rotWithShape="0">
                <a:prstClr val="black">
                  <a:alpha val="25000"/>
                </a:prstClr>
              </a:outerShdw>
            </a:effectLst>
          </p:spPr>
          <p:txBody>
            <a:bodyPr>
              <a:spAutoFit/>
            </a:bodyPr>
            <a:lstStyle/>
            <a:p>
              <a:pPr fontAlgn="auto">
                <a:spcBef>
                  <a:spcPts val="0"/>
                </a:spcBef>
                <a:spcAft>
                  <a:spcPts val="0"/>
                </a:spcAft>
                <a:defRPr/>
              </a:pPr>
              <a:r>
                <a:rPr lang="en-US" sz="1400" b="1" dirty="0">
                  <a:solidFill>
                    <a:srgbClr val="783F79"/>
                  </a:solidFill>
                  <a:ea typeface="Tahoma" pitchFamily="34" charset="0"/>
                </a:rPr>
                <a:t>A/B/C separator is located downstream</a:t>
              </a:r>
            </a:p>
          </p:txBody>
        </p:sp>
        <p:cxnSp>
          <p:nvCxnSpPr>
            <p:cNvPr id="981" name="Straight Arrow Connector 980"/>
            <p:cNvCxnSpPr/>
            <p:nvPr/>
          </p:nvCxnSpPr>
          <p:spPr>
            <a:xfrm>
              <a:off x="8253111" y="1286941"/>
              <a:ext cx="609554" cy="0"/>
            </a:xfrm>
            <a:prstGeom prst="straightConnector1">
              <a:avLst/>
            </a:prstGeom>
            <a:ln w="63500">
              <a:solidFill>
                <a:srgbClr val="783F79"/>
              </a:solidFill>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986" name="Hall Pulses 250 MHz text"/>
          <p:cNvSpPr txBox="1"/>
          <p:nvPr/>
        </p:nvSpPr>
        <p:spPr bwMode="auto">
          <a:xfrm>
            <a:off x="252413" y="3590925"/>
            <a:ext cx="1827212" cy="1223963"/>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300"/>
              </a:spcAft>
              <a:defRPr/>
            </a:pPr>
            <a:r>
              <a:rPr lang="en-US" b="1" u="sng" dirty="0">
                <a:solidFill>
                  <a:prstClr val="black"/>
                </a:solidFill>
                <a:ea typeface="Tahoma" pitchFamily="34" charset="0"/>
              </a:rPr>
              <a:t>Hall Lasers</a:t>
            </a:r>
          </a:p>
          <a:p>
            <a:pPr algn="ctr" fontAlgn="auto">
              <a:spcBef>
                <a:spcPts val="0"/>
              </a:spcBef>
              <a:spcAft>
                <a:spcPts val="300"/>
              </a:spcAft>
              <a:defRPr/>
            </a:pPr>
            <a:r>
              <a:rPr lang="en-US" sz="1600" b="1" dirty="0">
                <a:solidFill>
                  <a:prstClr val="black"/>
                </a:solidFill>
                <a:ea typeface="Tahoma" pitchFamily="34" charset="0"/>
              </a:rPr>
              <a:t>Hall A: 250 MHz</a:t>
            </a:r>
          </a:p>
          <a:p>
            <a:pPr algn="ctr" fontAlgn="auto">
              <a:spcBef>
                <a:spcPts val="0"/>
              </a:spcBef>
              <a:spcAft>
                <a:spcPts val="300"/>
              </a:spcAft>
              <a:defRPr/>
            </a:pPr>
            <a:r>
              <a:rPr lang="en-US" sz="1600" b="1" dirty="0">
                <a:solidFill>
                  <a:prstClr val="black"/>
                </a:solidFill>
                <a:ea typeface="Tahoma" pitchFamily="34" charset="0"/>
              </a:rPr>
              <a:t>Hall B: 250 MHz</a:t>
            </a:r>
          </a:p>
          <a:p>
            <a:pPr algn="ctr" fontAlgn="auto">
              <a:spcBef>
                <a:spcPts val="0"/>
              </a:spcBef>
              <a:spcAft>
                <a:spcPts val="300"/>
              </a:spcAft>
              <a:defRPr/>
            </a:pPr>
            <a:r>
              <a:rPr lang="en-US" sz="1600" b="1" dirty="0">
                <a:solidFill>
                  <a:prstClr val="black"/>
                </a:solidFill>
                <a:ea typeface="Tahoma" pitchFamily="34" charset="0"/>
              </a:rPr>
              <a:t>Hall C: 250 MHz</a:t>
            </a:r>
          </a:p>
        </p:txBody>
      </p:sp>
      <p:sp>
        <p:nvSpPr>
          <p:cNvPr id="987" name="Hall D laser fills empty bucket text"/>
          <p:cNvSpPr txBox="1"/>
          <p:nvPr/>
        </p:nvSpPr>
        <p:spPr>
          <a:xfrm>
            <a:off x="1905000" y="5719763"/>
            <a:ext cx="2408238" cy="523875"/>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1400" b="1" dirty="0">
                <a:solidFill>
                  <a:srgbClr val="783F79"/>
                </a:solidFill>
                <a:latin typeface="Arial" charset="0"/>
                <a:cs typeface="Tahoma" pitchFamily="34" charset="0"/>
              </a:rPr>
              <a:t>New Hall D laser fills empty buckets at 250 MHz</a:t>
            </a:r>
          </a:p>
        </p:txBody>
      </p:sp>
      <p:sp>
        <p:nvSpPr>
          <p:cNvPr id="1009" name="Hall D: 250 MHz text"/>
          <p:cNvSpPr txBox="1"/>
          <p:nvPr/>
        </p:nvSpPr>
        <p:spPr>
          <a:xfrm>
            <a:off x="252413" y="4757738"/>
            <a:ext cx="1827212" cy="338137"/>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300"/>
              </a:spcAft>
              <a:defRPr/>
            </a:pPr>
            <a:r>
              <a:rPr lang="en-US" sz="1600" b="1" dirty="0">
                <a:solidFill>
                  <a:prstClr val="black"/>
                </a:solidFill>
                <a:ea typeface="Tahoma" pitchFamily="34" charset="0"/>
              </a:rPr>
              <a:t>Hall D: 250 MHz</a:t>
            </a:r>
          </a:p>
        </p:txBody>
      </p:sp>
      <p:sp>
        <p:nvSpPr>
          <p:cNvPr id="691" name="text Accelerator Frequency 1500 MHz"/>
          <p:cNvSpPr txBox="1"/>
          <p:nvPr/>
        </p:nvSpPr>
        <p:spPr>
          <a:xfrm>
            <a:off x="319088" y="2097088"/>
            <a:ext cx="1693862" cy="922337"/>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b="1" dirty="0">
                <a:solidFill>
                  <a:prstClr val="black"/>
                </a:solidFill>
                <a:ea typeface="Tahoma" pitchFamily="34" charset="0"/>
              </a:rPr>
              <a:t>Accelerator</a:t>
            </a:r>
          </a:p>
          <a:p>
            <a:pPr algn="ctr" fontAlgn="auto">
              <a:spcBef>
                <a:spcPts val="0"/>
              </a:spcBef>
              <a:spcAft>
                <a:spcPts val="0"/>
              </a:spcAft>
              <a:defRPr/>
            </a:pPr>
            <a:r>
              <a:rPr lang="en-US" b="1" dirty="0">
                <a:solidFill>
                  <a:prstClr val="black"/>
                </a:solidFill>
                <a:ea typeface="Tahoma" pitchFamily="34" charset="0"/>
              </a:rPr>
              <a:t>Frequency</a:t>
            </a:r>
          </a:p>
          <a:p>
            <a:pPr algn="ctr" fontAlgn="auto">
              <a:spcBef>
                <a:spcPts val="0"/>
              </a:spcBef>
              <a:spcAft>
                <a:spcPts val="0"/>
              </a:spcAft>
              <a:defRPr/>
            </a:pPr>
            <a:r>
              <a:rPr lang="en-US" b="1" dirty="0">
                <a:solidFill>
                  <a:prstClr val="black"/>
                </a:solidFill>
                <a:ea typeface="Tahoma" pitchFamily="34" charset="0"/>
              </a:rPr>
              <a:t>1500 MHz</a:t>
            </a:r>
          </a:p>
        </p:txBody>
      </p:sp>
      <p:sp>
        <p:nvSpPr>
          <p:cNvPr id="1029" name="Arrow - Hall D fills empty bucket"/>
          <p:cNvSpPr/>
          <p:nvPr/>
        </p:nvSpPr>
        <p:spPr>
          <a:xfrm>
            <a:off x="2011363" y="4953000"/>
            <a:ext cx="731837" cy="777875"/>
          </a:xfrm>
          <a:custGeom>
            <a:avLst/>
            <a:gdLst>
              <a:gd name="connsiteX0" fmla="*/ 495300 w 495300"/>
              <a:gd name="connsiteY0" fmla="*/ 640080 h 640080"/>
              <a:gd name="connsiteX1" fmla="*/ 274320 w 495300"/>
              <a:gd name="connsiteY1" fmla="*/ 7620 h 640080"/>
              <a:gd name="connsiteX2" fmla="*/ 0 w 495300"/>
              <a:gd name="connsiteY2" fmla="*/ 0 h 640080"/>
              <a:gd name="connsiteX0" fmla="*/ 495300 w 495300"/>
              <a:gd name="connsiteY0" fmla="*/ 640080 h 640080"/>
              <a:gd name="connsiteX1" fmla="*/ 274320 w 495300"/>
              <a:gd name="connsiteY1" fmla="*/ 83669 h 640080"/>
              <a:gd name="connsiteX2" fmla="*/ 0 w 495300"/>
              <a:gd name="connsiteY2" fmla="*/ 0 h 640080"/>
              <a:gd name="connsiteX0" fmla="*/ 495300 w 587022"/>
              <a:gd name="connsiteY0" fmla="*/ 640080 h 646417"/>
              <a:gd name="connsiteX1" fmla="*/ 587022 w 587022"/>
              <a:gd name="connsiteY1" fmla="*/ 646417 h 646417"/>
              <a:gd name="connsiteX2" fmla="*/ 274320 w 587022"/>
              <a:gd name="connsiteY2" fmla="*/ 83669 h 646417"/>
              <a:gd name="connsiteX3" fmla="*/ 0 w 587022"/>
              <a:gd name="connsiteY3" fmla="*/ 0 h 646417"/>
              <a:gd name="connsiteX0" fmla="*/ 587022 w 587022"/>
              <a:gd name="connsiteY0" fmla="*/ 646417 h 646417"/>
              <a:gd name="connsiteX1" fmla="*/ 274320 w 587022"/>
              <a:gd name="connsiteY1" fmla="*/ 83669 h 646417"/>
              <a:gd name="connsiteX2" fmla="*/ 0 w 587022"/>
              <a:gd name="connsiteY2" fmla="*/ 0 h 646417"/>
            </a:gdLst>
            <a:ahLst/>
            <a:cxnLst>
              <a:cxn ang="0">
                <a:pos x="connsiteX0" y="connsiteY0"/>
              </a:cxn>
              <a:cxn ang="0">
                <a:pos x="connsiteX1" y="connsiteY1"/>
              </a:cxn>
              <a:cxn ang="0">
                <a:pos x="connsiteX2" y="connsiteY2"/>
              </a:cxn>
            </a:cxnLst>
            <a:rect l="l" t="t" r="r" b="b"/>
            <a:pathLst>
              <a:path w="587022" h="646417">
                <a:moveTo>
                  <a:pt x="587022" y="646417"/>
                </a:moveTo>
                <a:lnTo>
                  <a:pt x="274320" y="83669"/>
                </a:lnTo>
                <a:lnTo>
                  <a:pt x="0" y="0"/>
                </a:lnTo>
              </a:path>
            </a:pathLst>
          </a:custGeom>
          <a:ln w="19050" cap="rnd">
            <a:solidFill>
              <a:srgbClr val="783F79"/>
            </a:solidFill>
            <a:tailEnd type="triangle" w="lg" len="lg"/>
          </a:ln>
          <a:effectLst>
            <a:outerShdw blurRad="50800" dist="381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nvGrpSpPr>
          <p:cNvPr id="25619" name="Four Hall Operation"/>
          <p:cNvGrpSpPr>
            <a:grpSpLocks/>
          </p:cNvGrpSpPr>
          <p:nvPr/>
        </p:nvGrpSpPr>
        <p:grpSpPr bwMode="auto">
          <a:xfrm>
            <a:off x="5037138" y="4156075"/>
            <a:ext cx="3413125" cy="1951038"/>
            <a:chOff x="5036987" y="4156435"/>
            <a:chExt cx="3414188" cy="1949581"/>
          </a:xfrm>
        </p:grpSpPr>
        <p:sp>
          <p:nvSpPr>
            <p:cNvPr id="523" name="Empty buckets text"/>
            <p:cNvSpPr txBox="1"/>
            <p:nvPr/>
          </p:nvSpPr>
          <p:spPr>
            <a:xfrm>
              <a:off x="5036987" y="5460386"/>
              <a:ext cx="3414188" cy="645630"/>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b="1" dirty="0">
                  <a:solidFill>
                    <a:srgbClr val="783F79"/>
                  </a:solidFill>
                  <a:ea typeface="Tahoma" pitchFamily="34" charset="0"/>
                </a:rPr>
                <a:t>Four-Hall Operation!</a:t>
              </a:r>
            </a:p>
            <a:p>
              <a:pPr algn="ctr" fontAlgn="auto">
                <a:spcBef>
                  <a:spcPts val="0"/>
                </a:spcBef>
                <a:spcAft>
                  <a:spcPts val="0"/>
                </a:spcAft>
                <a:defRPr/>
              </a:pPr>
              <a:r>
                <a:rPr lang="en-US" b="1" dirty="0">
                  <a:solidFill>
                    <a:srgbClr val="783F79"/>
                  </a:solidFill>
                  <a:ea typeface="Tahoma" pitchFamily="34" charset="0"/>
                </a:rPr>
                <a:t>(D+3)</a:t>
              </a:r>
            </a:p>
          </p:txBody>
        </p:sp>
        <p:cxnSp>
          <p:nvCxnSpPr>
            <p:cNvPr id="524" name="Straight Arrow Connector 523"/>
            <p:cNvCxnSpPr/>
            <p:nvPr/>
          </p:nvCxnSpPr>
          <p:spPr>
            <a:xfrm flipV="1">
              <a:off x="6734553" y="4156435"/>
              <a:ext cx="316011" cy="1305537"/>
            </a:xfrm>
            <a:prstGeom prst="straightConnector1">
              <a:avLst/>
            </a:prstGeom>
            <a:ln w="22225" cap="rnd">
              <a:solidFill>
                <a:srgbClr val="783F79"/>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5620" name="Title 1"/>
          <p:cNvSpPr txBox="1">
            <a:spLocks/>
          </p:cNvSpPr>
          <p:nvPr/>
        </p:nvSpPr>
        <p:spPr bwMode="auto">
          <a:xfrm>
            <a:off x="422275" y="73025"/>
            <a:ext cx="82296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endParaRPr lang="en-US" altLang="en-US" sz="3600">
              <a:latin typeface="Minion Pro"/>
            </a:endParaRPr>
          </a:p>
        </p:txBody>
      </p:sp>
      <p:sp>
        <p:nvSpPr>
          <p:cNvPr id="2562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C157D7F7-4029-4EA7-BD82-BAF9539C7151}" type="slidenum">
              <a:rPr lang="en-US" altLang="en-US" sz="1000" smtClean="0">
                <a:solidFill>
                  <a:schemeClr val="bg1"/>
                </a:solidFill>
              </a:rPr>
              <a:pPr eaLnBrk="1" fontAlgn="base" hangingPunct="1">
                <a:spcBef>
                  <a:spcPct val="0"/>
                </a:spcBef>
                <a:spcAft>
                  <a:spcPct val="0"/>
                </a:spcAft>
                <a:buClrTx/>
                <a:buFontTx/>
                <a:buNone/>
              </a:pPr>
              <a:t>18</a:t>
            </a:fld>
            <a:endParaRPr lang="en-US" altLang="en-US" sz="1000" smtClean="0">
              <a:solidFill>
                <a:schemeClr val="bg1"/>
              </a:solidFill>
            </a:endParaRPr>
          </a:p>
        </p:txBody>
      </p:sp>
      <p:sp>
        <p:nvSpPr>
          <p:cNvPr id="25622" name="Title 3"/>
          <p:cNvSpPr>
            <a:spLocks noGrp="1"/>
          </p:cNvSpPr>
          <p:nvPr>
            <p:ph type="title"/>
          </p:nvPr>
        </p:nvSpPr>
        <p:spPr/>
        <p:txBody>
          <a:bodyPr/>
          <a:lstStyle/>
          <a:p>
            <a:pPr eaLnBrk="1" hangingPunct="1"/>
            <a:r>
              <a:rPr lang="en-US" altLang="en-US" sz="4000" smtClean="0"/>
              <a:t>RF Separation – “D + 3”</a:t>
            </a:r>
          </a:p>
        </p:txBody>
      </p:sp>
      <p:sp>
        <p:nvSpPr>
          <p:cNvPr id="25623"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en-US" smtClean="0"/>
              <a:t>750MHz Separation</a:t>
            </a:r>
          </a:p>
        </p:txBody>
      </p:sp>
      <p:grpSp>
        <p:nvGrpSpPr>
          <p:cNvPr id="26627" name="Group 13"/>
          <p:cNvGrpSpPr>
            <a:grpSpLocks/>
          </p:cNvGrpSpPr>
          <p:nvPr/>
        </p:nvGrpSpPr>
        <p:grpSpPr bwMode="auto">
          <a:xfrm>
            <a:off x="4614863" y="876300"/>
            <a:ext cx="4338637" cy="2646363"/>
            <a:chOff x="4614078" y="950140"/>
            <a:chExt cx="4338748" cy="2645172"/>
          </a:xfrm>
        </p:grpSpPr>
        <p:pic>
          <p:nvPicPr>
            <p:cNvPr id="2663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4078" y="950140"/>
              <a:ext cx="4338748" cy="264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9" name="TextBox 6"/>
            <p:cNvSpPr txBox="1">
              <a:spLocks noChangeArrowheads="1"/>
            </p:cNvSpPr>
            <p:nvPr/>
          </p:nvSpPr>
          <p:spPr bwMode="auto">
            <a:xfrm>
              <a:off x="4653393" y="972895"/>
              <a:ext cx="42533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2000">
                  <a:solidFill>
                    <a:schemeClr val="bg1"/>
                  </a:solidFill>
                </a:rPr>
                <a:t>A &amp; D beams separated on 5</a:t>
              </a:r>
              <a:r>
                <a:rPr lang="en-US" altLang="en-US" sz="2000" baseline="30000">
                  <a:solidFill>
                    <a:schemeClr val="bg1"/>
                  </a:solidFill>
                </a:rPr>
                <a:t>th</a:t>
              </a:r>
              <a:r>
                <a:rPr lang="en-US" altLang="en-US" sz="2000">
                  <a:solidFill>
                    <a:schemeClr val="bg1"/>
                  </a:solidFill>
                </a:rPr>
                <a:t> pass at 9.6 GeV.</a:t>
              </a:r>
            </a:p>
          </p:txBody>
        </p:sp>
      </p:grpSp>
      <p:sp>
        <p:nvSpPr>
          <p:cNvPr id="26628" name="TextBox 2"/>
          <p:cNvSpPr txBox="1">
            <a:spLocks noChangeArrowheads="1"/>
          </p:cNvSpPr>
          <p:nvPr/>
        </p:nvSpPr>
        <p:spPr bwMode="auto">
          <a:xfrm>
            <a:off x="5067300" y="3563938"/>
            <a:ext cx="342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t>11 GeV maximum beam energy</a:t>
            </a:r>
          </a:p>
        </p:txBody>
      </p:sp>
      <p:sp>
        <p:nvSpPr>
          <p:cNvPr id="4" name="TextBox 3"/>
          <p:cNvSpPr txBox="1"/>
          <p:nvPr/>
        </p:nvSpPr>
        <p:spPr>
          <a:xfrm>
            <a:off x="4652963" y="4081463"/>
            <a:ext cx="4338637" cy="2062162"/>
          </a:xfrm>
          <a:prstGeom prst="rect">
            <a:avLst/>
          </a:prstGeom>
          <a:noFill/>
        </p:spPr>
        <p:txBody>
          <a:bodyPr>
            <a:spAutoFit/>
          </a:bodyPr>
          <a:lstStyle/>
          <a:p>
            <a:pPr fontAlgn="auto">
              <a:spcBef>
                <a:spcPts val="0"/>
              </a:spcBef>
              <a:spcAft>
                <a:spcPts val="0"/>
              </a:spcAft>
              <a:defRPr/>
            </a:pPr>
            <a:r>
              <a:rPr lang="en-US" sz="1600" dirty="0"/>
              <a:t>Improvements were implemented Summer 2016 to increase beam separation: </a:t>
            </a:r>
          </a:p>
          <a:p>
            <a:pPr marL="285750" indent="-285750" fontAlgn="auto">
              <a:spcBef>
                <a:spcPts val="0"/>
              </a:spcBef>
              <a:spcAft>
                <a:spcPts val="0"/>
              </a:spcAft>
              <a:buFont typeface="Arial" panose="020B0604020202020204" pitchFamily="34" charset="0"/>
              <a:buChar char="•"/>
              <a:defRPr/>
            </a:pPr>
            <a:r>
              <a:rPr lang="en-US" sz="1600" dirty="0"/>
              <a:t>Proper cavity placement relative to </a:t>
            </a:r>
            <a:r>
              <a:rPr lang="en-US" sz="1600" dirty="0" err="1"/>
              <a:t>Lambertson</a:t>
            </a:r>
            <a:r>
              <a:rPr lang="en-US" sz="1600" dirty="0"/>
              <a:t> magnets (9% gain in separation)</a:t>
            </a:r>
          </a:p>
          <a:p>
            <a:pPr marL="285750" indent="-285750" fontAlgn="auto">
              <a:spcBef>
                <a:spcPts val="0"/>
              </a:spcBef>
              <a:spcAft>
                <a:spcPts val="0"/>
              </a:spcAft>
              <a:buFont typeface="Arial" panose="020B0604020202020204" pitchFamily="34" charset="0"/>
              <a:buChar char="•"/>
              <a:defRPr/>
            </a:pPr>
            <a:r>
              <a:rPr lang="en-US" sz="1600" dirty="0"/>
              <a:t>Increase IOT power and cooling controls (10% gain)</a:t>
            </a:r>
          </a:p>
          <a:p>
            <a:pPr fontAlgn="auto">
              <a:spcBef>
                <a:spcPts val="0"/>
              </a:spcBef>
              <a:spcAft>
                <a:spcPts val="0"/>
              </a:spcAft>
              <a:defRPr/>
            </a:pPr>
            <a:endParaRPr lang="en-US" sz="1600" dirty="0"/>
          </a:p>
        </p:txBody>
      </p:sp>
      <p:grpSp>
        <p:nvGrpSpPr>
          <p:cNvPr id="26630" name="Group 18"/>
          <p:cNvGrpSpPr>
            <a:grpSpLocks/>
          </p:cNvGrpSpPr>
          <p:nvPr/>
        </p:nvGrpSpPr>
        <p:grpSpPr bwMode="auto">
          <a:xfrm>
            <a:off x="598488" y="812800"/>
            <a:ext cx="3568700" cy="5619750"/>
            <a:chOff x="598981" y="821456"/>
            <a:chExt cx="3568146" cy="5619965"/>
          </a:xfrm>
        </p:grpSpPr>
        <p:pic>
          <p:nvPicPr>
            <p:cNvPr id="26633" name="Picture 2"/>
            <p:cNvPicPr>
              <a:picLocks noChangeAspect="1" noChangeArrowheads="1"/>
            </p:cNvPicPr>
            <p:nvPr/>
          </p:nvPicPr>
          <p:blipFill>
            <a:blip r:embed="rId4">
              <a:extLst>
                <a:ext uri="{28A0092B-C50C-407E-A947-70E740481C1C}">
                  <a14:useLocalDpi xmlns:a14="http://schemas.microsoft.com/office/drawing/2010/main" val="0"/>
                </a:ext>
              </a:extLst>
            </a:blip>
            <a:srcRect t="2193" b="3964"/>
            <a:stretch>
              <a:fillRect/>
            </a:stretch>
          </p:blipFill>
          <p:spPr bwMode="auto">
            <a:xfrm>
              <a:off x="598981" y="3585878"/>
              <a:ext cx="3547239" cy="285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4" name="Group 7"/>
            <p:cNvGrpSpPr>
              <a:grpSpLocks/>
            </p:cNvGrpSpPr>
            <p:nvPr/>
          </p:nvGrpSpPr>
          <p:grpSpPr bwMode="auto">
            <a:xfrm>
              <a:off x="619888" y="821456"/>
              <a:ext cx="3547239" cy="2748934"/>
              <a:chOff x="619888" y="921682"/>
              <a:chExt cx="3547239" cy="2748934"/>
            </a:xfrm>
          </p:grpSpPr>
          <p:pic>
            <p:nvPicPr>
              <p:cNvPr id="26635" name="Picture 4" descr="J:\tomek\prezentacje\OPS StayTreat\OpStayTreat16\pictures\cav_in_tunne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888" y="921682"/>
                <a:ext cx="3547239" cy="274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TextBox 8"/>
              <p:cNvSpPr txBox="1">
                <a:spLocks noChangeArrowheads="1"/>
              </p:cNvSpPr>
              <p:nvPr/>
            </p:nvSpPr>
            <p:spPr bwMode="auto">
              <a:xfrm>
                <a:off x="3072384" y="972895"/>
                <a:ext cx="106469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2000" b="1">
                    <a:solidFill>
                      <a:srgbClr val="FF0000"/>
                    </a:solidFill>
                    <a:latin typeface="Calibri" pitchFamily="34" charset="0"/>
                  </a:rPr>
                  <a:t>500MHz</a:t>
                </a:r>
              </a:p>
            </p:txBody>
          </p:sp>
          <p:sp>
            <p:nvSpPr>
              <p:cNvPr id="26637" name="TextBox 11"/>
              <p:cNvSpPr txBox="1">
                <a:spLocks noChangeArrowheads="1"/>
              </p:cNvSpPr>
              <p:nvPr/>
            </p:nvSpPr>
            <p:spPr bwMode="auto">
              <a:xfrm>
                <a:off x="3072383" y="3213490"/>
                <a:ext cx="106469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2000" b="1">
                    <a:solidFill>
                      <a:srgbClr val="FF0000"/>
                    </a:solidFill>
                    <a:latin typeface="Calibri" pitchFamily="34" charset="0"/>
                  </a:rPr>
                  <a:t>750MHz</a:t>
                </a:r>
              </a:p>
            </p:txBody>
          </p:sp>
        </p:grpSp>
      </p:grpSp>
      <p:sp>
        <p:nvSpPr>
          <p:cNvPr id="26631"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26632" name="Slide Number Placeholder 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C87E6FB1-234C-40A0-9423-C1A7DDEF0AF4}" type="slidenum">
              <a:rPr lang="en-US" altLang="en-US" sz="1000" smtClean="0">
                <a:solidFill>
                  <a:schemeClr val="bg1"/>
                </a:solidFill>
              </a:rPr>
              <a:pPr eaLnBrk="1" fontAlgn="base" hangingPunct="1">
                <a:spcBef>
                  <a:spcPct val="0"/>
                </a:spcBef>
                <a:spcAft>
                  <a:spcPct val="0"/>
                </a:spcAft>
                <a:buClrTx/>
                <a:buFontTx/>
                <a:buNone/>
              </a:pPr>
              <a:t>19</a:t>
            </a:fld>
            <a:endParaRPr lang="en-US" altLang="en-US" sz="1000" smtClean="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altLang="en-US" smtClean="0"/>
              <a:t>Outline</a:t>
            </a:r>
          </a:p>
        </p:txBody>
      </p:sp>
      <p:sp>
        <p:nvSpPr>
          <p:cNvPr id="9219" name="Content Placeholder 2"/>
          <p:cNvSpPr>
            <a:spLocks noGrp="1"/>
          </p:cNvSpPr>
          <p:nvPr>
            <p:ph idx="1"/>
          </p:nvPr>
        </p:nvSpPr>
        <p:spPr>
          <a:xfrm>
            <a:off x="209550" y="1101725"/>
            <a:ext cx="8705850" cy="4895850"/>
          </a:xfrm>
        </p:spPr>
        <p:txBody>
          <a:bodyPr/>
          <a:lstStyle/>
          <a:p>
            <a:pPr eaLnBrk="1" hangingPunct="1"/>
            <a:r>
              <a:rPr lang="en-US" altLang="en-US" smtClean="0"/>
              <a:t>Overview of 12 GeV CEBAF </a:t>
            </a:r>
          </a:p>
          <a:p>
            <a:pPr eaLnBrk="1" hangingPunct="1"/>
            <a:r>
              <a:rPr lang="en-US" altLang="en-US" smtClean="0"/>
              <a:t>Specific Systems</a:t>
            </a:r>
          </a:p>
          <a:p>
            <a:pPr lvl="1" eaLnBrk="1" hangingPunct="1"/>
            <a:r>
              <a:rPr lang="en-US" altLang="en-US" smtClean="0"/>
              <a:t>new cryoplant, beamlines, magnets, accelerating cavities, separators, lasers</a:t>
            </a:r>
          </a:p>
          <a:p>
            <a:pPr eaLnBrk="1" hangingPunct="1"/>
            <a:r>
              <a:rPr lang="en-US" altLang="en-US" smtClean="0"/>
              <a:t>Recent Experience</a:t>
            </a:r>
          </a:p>
          <a:p>
            <a:pPr eaLnBrk="1" hangingPunct="1"/>
            <a:r>
              <a:rPr lang="en-US" altLang="en-US" smtClean="0"/>
              <a:t>Future Focus</a:t>
            </a:r>
          </a:p>
          <a:p>
            <a:pPr lvl="1" eaLnBrk="1" hangingPunct="1"/>
            <a:r>
              <a:rPr lang="en-US" altLang="en-US" smtClean="0"/>
              <a:t>Reliability </a:t>
            </a:r>
          </a:p>
          <a:p>
            <a:pPr lvl="1" eaLnBrk="1" hangingPunct="1"/>
            <a:r>
              <a:rPr lang="en-US" altLang="en-US" smtClean="0"/>
              <a:t>Gradient</a:t>
            </a:r>
          </a:p>
          <a:p>
            <a:pPr lvl="1" eaLnBrk="1" hangingPunct="1"/>
            <a:r>
              <a:rPr lang="en-US" altLang="en-US" smtClean="0"/>
              <a:t>Injector Upgrade</a:t>
            </a:r>
          </a:p>
          <a:p>
            <a:pPr lvl="1" eaLnBrk="1" hangingPunct="1"/>
            <a:r>
              <a:rPr lang="en-US" altLang="en-US" smtClean="0"/>
              <a:t>Injector Test Facility</a:t>
            </a:r>
          </a:p>
        </p:txBody>
      </p:sp>
      <p:sp>
        <p:nvSpPr>
          <p:cNvPr id="9220"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922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7F66931F-9013-422B-84B9-CA279069E0F7}" type="slidenum">
              <a:rPr lang="en-US" altLang="en-US" sz="1000" smtClean="0">
                <a:solidFill>
                  <a:schemeClr val="bg1"/>
                </a:solidFill>
              </a:rPr>
              <a:pPr eaLnBrk="1" fontAlgn="base" hangingPunct="1">
                <a:spcBef>
                  <a:spcPct val="0"/>
                </a:spcBef>
                <a:spcAft>
                  <a:spcPct val="0"/>
                </a:spcAft>
                <a:buClrTx/>
                <a:buFontTx/>
                <a:buNone/>
              </a:pPr>
              <a:t>2</a:t>
            </a:fld>
            <a:endParaRPr lang="en-US" altLang="en-US" sz="1000" smtClean="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427A1530-7742-43A2-A950-B01531803A75}" type="slidenum">
              <a:rPr lang="en-US" altLang="en-US" sz="1000" smtClean="0">
                <a:solidFill>
                  <a:schemeClr val="bg1"/>
                </a:solidFill>
              </a:rPr>
              <a:pPr eaLnBrk="1" fontAlgn="base" hangingPunct="1">
                <a:spcBef>
                  <a:spcPct val="0"/>
                </a:spcBef>
                <a:spcAft>
                  <a:spcPct val="0"/>
                </a:spcAft>
                <a:buClrTx/>
                <a:buFontTx/>
                <a:buNone/>
              </a:pPr>
              <a:t>20</a:t>
            </a:fld>
            <a:endParaRPr lang="en-US" altLang="en-US" sz="1000" smtClean="0">
              <a:solidFill>
                <a:schemeClr val="bg1"/>
              </a:solidFill>
            </a:endParaRPr>
          </a:p>
        </p:txBody>
      </p:sp>
      <p:sp>
        <p:nvSpPr>
          <p:cNvPr id="4" name="Title 1"/>
          <p:cNvSpPr txBox="1">
            <a:spLocks/>
          </p:cNvSpPr>
          <p:nvPr/>
        </p:nvSpPr>
        <p:spPr bwMode="auto">
          <a:xfrm>
            <a:off x="144463" y="0"/>
            <a:ext cx="8448675" cy="641350"/>
          </a:xfrm>
          <a:prstGeom prst="rect">
            <a:avLst/>
          </a:prstGeom>
          <a:noFill/>
          <a:ln w="9525">
            <a:noFill/>
            <a:miter lim="800000"/>
            <a:headEnd/>
            <a:tailEnd/>
          </a:ln>
        </p:spPr>
        <p:txBody>
          <a:bodyPr anchor="ctr"/>
          <a:lstStyle/>
          <a:p>
            <a:pPr eaLnBrk="0" fontAlgn="auto" hangingPunct="0">
              <a:spcBef>
                <a:spcPts val="0"/>
              </a:spcBef>
              <a:spcAft>
                <a:spcPts val="0"/>
              </a:spcAft>
              <a:defRPr/>
            </a:pPr>
            <a:r>
              <a:rPr lang="en-US" sz="3600" b="1" kern="0" dirty="0">
                <a:latin typeface="+mj-lt"/>
                <a:ea typeface="+mj-ea"/>
                <a:cs typeface="+mj-cs"/>
              </a:rPr>
              <a:t>12 GeV Laser Table: Summer 2016</a:t>
            </a:r>
          </a:p>
        </p:txBody>
      </p:sp>
      <p:grpSp>
        <p:nvGrpSpPr>
          <p:cNvPr id="27652" name="Group 1"/>
          <p:cNvGrpSpPr>
            <a:grpSpLocks/>
          </p:cNvGrpSpPr>
          <p:nvPr/>
        </p:nvGrpSpPr>
        <p:grpSpPr bwMode="auto">
          <a:xfrm>
            <a:off x="111125" y="946150"/>
            <a:ext cx="8166100" cy="5335588"/>
            <a:chOff x="84156" y="945719"/>
            <a:chExt cx="8166753" cy="5335359"/>
          </a:xfrm>
        </p:grpSpPr>
        <p:pic>
          <p:nvPicPr>
            <p:cNvPr id="276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925" y="966391"/>
              <a:ext cx="7067741" cy="53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9"/>
            <p:cNvSpPr txBox="1">
              <a:spLocks noChangeArrowheads="1"/>
            </p:cNvSpPr>
            <p:nvPr/>
          </p:nvSpPr>
          <p:spPr bwMode="auto">
            <a:xfrm>
              <a:off x="84156" y="5474901"/>
              <a:ext cx="4246607" cy="46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2400">
                  <a:solidFill>
                    <a:srgbClr val="FF0000"/>
                  </a:solidFill>
                  <a:latin typeface="Calibri" pitchFamily="34" charset="0"/>
                </a:rPr>
                <a:t>New 4-laser configuration</a:t>
              </a:r>
            </a:p>
          </p:txBody>
        </p:sp>
        <p:sp>
          <p:nvSpPr>
            <p:cNvPr id="27657" name="TextBox 8"/>
            <p:cNvSpPr txBox="1">
              <a:spLocks noChangeArrowheads="1"/>
            </p:cNvSpPr>
            <p:nvPr/>
          </p:nvSpPr>
          <p:spPr bwMode="auto">
            <a:xfrm>
              <a:off x="4236282" y="1949346"/>
              <a:ext cx="3770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rgbClr val="FF0000"/>
                  </a:solidFill>
                  <a:latin typeface="Calibri" pitchFamily="34" charset="0"/>
                </a:rPr>
                <a:t>IA</a:t>
              </a:r>
            </a:p>
          </p:txBody>
        </p:sp>
        <p:sp>
          <p:nvSpPr>
            <p:cNvPr id="27658" name="TextBox 6"/>
            <p:cNvSpPr txBox="1">
              <a:spLocks noChangeArrowheads="1"/>
            </p:cNvSpPr>
            <p:nvPr/>
          </p:nvSpPr>
          <p:spPr bwMode="auto">
            <a:xfrm>
              <a:off x="6968549" y="4575740"/>
              <a:ext cx="12823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rgbClr val="FF0000"/>
                  </a:solidFill>
                  <a:latin typeface="Calibri" pitchFamily="34" charset="0"/>
                </a:rPr>
                <a:t>Pockels Cell</a:t>
              </a:r>
            </a:p>
          </p:txBody>
        </p:sp>
        <p:sp>
          <p:nvSpPr>
            <p:cNvPr id="27659" name="TextBox 7"/>
            <p:cNvSpPr txBox="1">
              <a:spLocks noChangeArrowheads="1"/>
            </p:cNvSpPr>
            <p:nvPr/>
          </p:nvSpPr>
          <p:spPr bwMode="auto">
            <a:xfrm>
              <a:off x="7245389" y="3439068"/>
              <a:ext cx="6346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rgbClr val="FF0000"/>
                  </a:solidFill>
                  <a:latin typeface="Calibri" pitchFamily="34" charset="0"/>
                </a:rPr>
                <a:t>RWP</a:t>
              </a:r>
            </a:p>
          </p:txBody>
        </p:sp>
        <p:sp>
          <p:nvSpPr>
            <p:cNvPr id="27660" name="TextBox 5"/>
            <p:cNvSpPr txBox="1">
              <a:spLocks noChangeArrowheads="1"/>
            </p:cNvSpPr>
            <p:nvPr/>
          </p:nvSpPr>
          <p:spPr bwMode="auto">
            <a:xfrm>
              <a:off x="6898477" y="5187119"/>
              <a:ext cx="711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rgbClr val="FF0000"/>
                  </a:solidFill>
                  <a:latin typeface="Calibri" pitchFamily="34" charset="0"/>
                </a:rPr>
                <a:t>IHWP</a:t>
              </a:r>
            </a:p>
          </p:txBody>
        </p:sp>
        <p:sp>
          <p:nvSpPr>
            <p:cNvPr id="27661" name="TextBox 13"/>
            <p:cNvSpPr txBox="1">
              <a:spLocks noChangeArrowheads="1"/>
            </p:cNvSpPr>
            <p:nvPr/>
          </p:nvSpPr>
          <p:spPr bwMode="auto">
            <a:xfrm>
              <a:off x="2062530" y="945719"/>
              <a:ext cx="2262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rgbClr val="FF0000"/>
                  </a:solidFill>
                  <a:latin typeface="Calibri" pitchFamily="34" charset="0"/>
                </a:rPr>
                <a:t>Tune Mode Generator</a:t>
              </a:r>
            </a:p>
          </p:txBody>
        </p:sp>
        <p:sp>
          <p:nvSpPr>
            <p:cNvPr id="27662" name="TextBox 14"/>
            <p:cNvSpPr txBox="1">
              <a:spLocks noChangeArrowheads="1"/>
            </p:cNvSpPr>
            <p:nvPr/>
          </p:nvSpPr>
          <p:spPr bwMode="auto">
            <a:xfrm>
              <a:off x="5989441" y="985048"/>
              <a:ext cx="1785526" cy="66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solidFill>
                    <a:srgbClr val="FF0000"/>
                  </a:solidFill>
                  <a:latin typeface="Calibri" pitchFamily="34" charset="0"/>
                </a:rPr>
                <a:t>Beamline vacuum window</a:t>
              </a:r>
            </a:p>
          </p:txBody>
        </p:sp>
      </p:grpSp>
      <p:sp>
        <p:nvSpPr>
          <p:cNvPr id="27653"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27654" name="TextBox 1"/>
          <p:cNvSpPr txBox="1">
            <a:spLocks noChangeArrowheads="1"/>
          </p:cNvSpPr>
          <p:nvPr/>
        </p:nvSpPr>
        <p:spPr bwMode="auto">
          <a:xfrm>
            <a:off x="558800" y="5915025"/>
            <a:ext cx="6713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t>Gain-switched diode lasers + Fiber Amps + Frequency Doublers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6"/>
          <p:cNvGrpSpPr>
            <a:grpSpLocks/>
          </p:cNvGrpSpPr>
          <p:nvPr/>
        </p:nvGrpSpPr>
        <p:grpSpPr bwMode="auto">
          <a:xfrm>
            <a:off x="5507038" y="3983038"/>
            <a:ext cx="2757487" cy="2252662"/>
            <a:chOff x="6068442" y="4394601"/>
            <a:chExt cx="2878866" cy="2026114"/>
          </a:xfrm>
        </p:grpSpPr>
        <p:pic>
          <p:nvPicPr>
            <p:cNvPr id="28680" name="Picture 1" descr="160821539.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07326" y="4394601"/>
              <a:ext cx="2726897" cy="202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3"/>
            <p:cNvSpPr txBox="1">
              <a:spLocks noChangeArrowheads="1"/>
            </p:cNvSpPr>
            <p:nvPr/>
          </p:nvSpPr>
          <p:spPr bwMode="auto">
            <a:xfrm>
              <a:off x="6068442" y="4580658"/>
              <a:ext cx="2878866" cy="41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200">
                  <a:solidFill>
                    <a:schemeClr val="bg1"/>
                  </a:solidFill>
                  <a:latin typeface="Calibri" pitchFamily="34" charset="0"/>
                </a:rPr>
                <a:t>8/10/16 - First ever 4 beams at CEBAF!!!</a:t>
              </a:r>
            </a:p>
            <a:p>
              <a:pPr algn="ctr" eaLnBrk="1" hangingPunct="1">
                <a:spcBef>
                  <a:spcPct val="0"/>
                </a:spcBef>
                <a:buClrTx/>
                <a:buFontTx/>
                <a:buNone/>
              </a:pPr>
              <a:r>
                <a:rPr lang="en-US" altLang="en-US" sz="1200">
                  <a:solidFill>
                    <a:schemeClr val="bg1"/>
                  </a:solidFill>
                  <a:latin typeface="Calibri" pitchFamily="34" charset="0"/>
                </a:rPr>
                <a:t>(one revolution is 2 nanoseconds)</a:t>
              </a:r>
            </a:p>
          </p:txBody>
        </p:sp>
      </p:grpSp>
      <p:pic>
        <p:nvPicPr>
          <p:cNvPr id="28675" name="Picture 4" descr="_DSC012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6150" y="1090613"/>
            <a:ext cx="41878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0963" y="881063"/>
            <a:ext cx="4772025" cy="5354637"/>
          </a:xfrm>
          <a:prstGeom prst="rect">
            <a:avLst/>
          </a:prstGeom>
          <a:noFill/>
        </p:spPr>
        <p:txBody>
          <a:bodyPr>
            <a:spAutoFit/>
          </a:bodyPr>
          <a:lstStyle/>
          <a:p>
            <a:pPr fontAlgn="auto">
              <a:spcBef>
                <a:spcPts val="0"/>
              </a:spcBef>
              <a:spcAft>
                <a:spcPts val="0"/>
              </a:spcAft>
              <a:defRPr/>
            </a:pPr>
            <a:r>
              <a:rPr lang="en-US" b="1" dirty="0">
                <a:solidFill>
                  <a:srgbClr val="FF0000"/>
                </a:solidFill>
                <a:latin typeface="Arial"/>
                <a:cs typeface="Arial"/>
              </a:rPr>
              <a:t>Fall 2015 – Spring 2016</a:t>
            </a:r>
          </a:p>
          <a:p>
            <a:pPr marL="285750" indent="-285750" fontAlgn="auto">
              <a:spcBef>
                <a:spcPts val="0"/>
              </a:spcBef>
              <a:spcAft>
                <a:spcPts val="0"/>
              </a:spcAft>
              <a:buFont typeface="Arial"/>
              <a:buChar char="•"/>
              <a:defRPr/>
            </a:pPr>
            <a:r>
              <a:rPr lang="en-US" dirty="0">
                <a:latin typeface="Arial"/>
                <a:cs typeface="Arial"/>
              </a:rPr>
              <a:t>Simultaneous 3-beam operation with either 250/499 MHz rep rate</a:t>
            </a:r>
          </a:p>
          <a:p>
            <a:pPr marL="285750" indent="-285750" fontAlgn="auto">
              <a:spcBef>
                <a:spcPts val="0"/>
              </a:spcBef>
              <a:spcAft>
                <a:spcPts val="0"/>
              </a:spcAft>
              <a:buFont typeface="Arial"/>
              <a:buChar char="•"/>
              <a:defRPr/>
            </a:pPr>
            <a:r>
              <a:rPr lang="en-US" dirty="0">
                <a:latin typeface="Arial"/>
                <a:cs typeface="Arial"/>
              </a:rPr>
              <a:t>Clever firmware solution allowed this with standard 499 MHz laser-RF system</a:t>
            </a:r>
          </a:p>
          <a:p>
            <a:pPr fontAlgn="auto">
              <a:spcBef>
                <a:spcPts val="0"/>
              </a:spcBef>
              <a:spcAft>
                <a:spcPts val="0"/>
              </a:spcAft>
              <a:defRPr/>
            </a:pPr>
            <a:endParaRPr lang="en-US" dirty="0">
              <a:latin typeface="Arial"/>
              <a:cs typeface="Arial"/>
            </a:endParaRPr>
          </a:p>
          <a:p>
            <a:pPr fontAlgn="auto">
              <a:spcBef>
                <a:spcPts val="0"/>
              </a:spcBef>
              <a:spcAft>
                <a:spcPts val="0"/>
              </a:spcAft>
              <a:defRPr/>
            </a:pPr>
            <a:r>
              <a:rPr lang="en-US" b="1" dirty="0">
                <a:solidFill>
                  <a:srgbClr val="FF0000"/>
                </a:solidFill>
                <a:latin typeface="Arial"/>
                <a:cs typeface="Arial"/>
              </a:rPr>
              <a:t>Summer 2016</a:t>
            </a:r>
          </a:p>
          <a:p>
            <a:pPr marL="285750" indent="-285750" fontAlgn="auto">
              <a:spcBef>
                <a:spcPts val="0"/>
              </a:spcBef>
              <a:spcAft>
                <a:spcPts val="0"/>
              </a:spcAft>
              <a:buFont typeface="Arial"/>
              <a:buChar char="•"/>
              <a:defRPr/>
            </a:pPr>
            <a:r>
              <a:rPr lang="en-US" dirty="0">
                <a:latin typeface="Arial"/>
                <a:cs typeface="Arial"/>
              </a:rPr>
              <a:t>Rebuilt laser system, added 4</a:t>
            </a:r>
            <a:r>
              <a:rPr lang="en-US" baseline="30000" dirty="0">
                <a:latin typeface="Arial"/>
                <a:cs typeface="Arial"/>
              </a:rPr>
              <a:t>th</a:t>
            </a:r>
            <a:r>
              <a:rPr lang="en-US" dirty="0">
                <a:latin typeface="Arial"/>
                <a:cs typeface="Arial"/>
              </a:rPr>
              <a:t> laser</a:t>
            </a:r>
          </a:p>
          <a:p>
            <a:pPr marL="285750" indent="-285750" fontAlgn="auto">
              <a:spcBef>
                <a:spcPts val="0"/>
              </a:spcBef>
              <a:spcAft>
                <a:spcPts val="0"/>
              </a:spcAft>
              <a:buFont typeface="Arial"/>
              <a:buChar char="•"/>
              <a:defRPr/>
            </a:pPr>
            <a:r>
              <a:rPr lang="en-US" dirty="0">
                <a:latin typeface="Arial"/>
                <a:cs typeface="Arial"/>
              </a:rPr>
              <a:t>Four beams from polarized electron source (chopper photo, right)</a:t>
            </a:r>
          </a:p>
          <a:p>
            <a:pPr fontAlgn="auto">
              <a:spcBef>
                <a:spcPts val="0"/>
              </a:spcBef>
              <a:spcAft>
                <a:spcPts val="0"/>
              </a:spcAft>
              <a:defRPr/>
            </a:pPr>
            <a:endParaRPr lang="en-US" dirty="0">
              <a:latin typeface="Arial"/>
              <a:cs typeface="Arial"/>
            </a:endParaRPr>
          </a:p>
          <a:p>
            <a:pPr fontAlgn="auto">
              <a:spcBef>
                <a:spcPts val="0"/>
              </a:spcBef>
              <a:spcAft>
                <a:spcPts val="0"/>
              </a:spcAft>
              <a:defRPr/>
            </a:pPr>
            <a:r>
              <a:rPr lang="en-US" b="1" dirty="0">
                <a:solidFill>
                  <a:srgbClr val="FF0000"/>
                </a:solidFill>
                <a:latin typeface="Arial"/>
                <a:cs typeface="Arial"/>
              </a:rPr>
              <a:t>Winter 2016</a:t>
            </a:r>
          </a:p>
          <a:p>
            <a:pPr marL="285750" indent="-285750" fontAlgn="auto">
              <a:spcBef>
                <a:spcPts val="0"/>
              </a:spcBef>
              <a:spcAft>
                <a:spcPts val="0"/>
              </a:spcAft>
              <a:buFont typeface="Arial"/>
              <a:buChar char="•"/>
              <a:defRPr/>
            </a:pPr>
            <a:r>
              <a:rPr lang="en-US" dirty="0">
                <a:latin typeface="Arial"/>
                <a:cs typeface="Arial"/>
              </a:rPr>
              <a:t>Planned installation of final 4-laser RF system </a:t>
            </a:r>
          </a:p>
          <a:p>
            <a:pPr marL="285750" indent="-285750" fontAlgn="auto">
              <a:spcBef>
                <a:spcPts val="0"/>
              </a:spcBef>
              <a:spcAft>
                <a:spcPts val="0"/>
              </a:spcAft>
              <a:buFont typeface="Arial"/>
              <a:buChar char="•"/>
              <a:defRPr/>
            </a:pPr>
            <a:r>
              <a:rPr lang="en-US" dirty="0">
                <a:latin typeface="Arial"/>
                <a:cs typeface="Arial"/>
              </a:rPr>
              <a:t>Quick switch between rep rates from MCC, full 360 degree phase adjust</a:t>
            </a:r>
          </a:p>
          <a:p>
            <a:pPr marL="285750" indent="-285750" fontAlgn="auto">
              <a:spcBef>
                <a:spcPts val="0"/>
              </a:spcBef>
              <a:spcAft>
                <a:spcPts val="0"/>
              </a:spcAft>
              <a:buFont typeface="Arial"/>
              <a:buChar char="•"/>
              <a:defRPr/>
            </a:pPr>
            <a:endParaRPr lang="en-US" dirty="0">
              <a:latin typeface="Arial"/>
              <a:cs typeface="Arial"/>
            </a:endParaRPr>
          </a:p>
          <a:p>
            <a:pPr fontAlgn="auto">
              <a:spcBef>
                <a:spcPts val="0"/>
              </a:spcBef>
              <a:spcAft>
                <a:spcPts val="0"/>
              </a:spcAft>
              <a:defRPr/>
            </a:pPr>
            <a:r>
              <a:rPr lang="en-US" b="1" dirty="0">
                <a:solidFill>
                  <a:srgbClr val="FF0000"/>
                </a:solidFill>
                <a:latin typeface="Arial"/>
                <a:cs typeface="Arial"/>
              </a:rPr>
              <a:t>Spring 2017</a:t>
            </a:r>
          </a:p>
          <a:p>
            <a:pPr marL="285750" indent="-285750" fontAlgn="auto">
              <a:spcBef>
                <a:spcPts val="0"/>
              </a:spcBef>
              <a:spcAft>
                <a:spcPts val="0"/>
              </a:spcAft>
              <a:buFont typeface="Arial"/>
              <a:buChar char="•"/>
              <a:defRPr/>
            </a:pPr>
            <a:r>
              <a:rPr lang="en-US" dirty="0">
                <a:latin typeface="Arial"/>
                <a:cs typeface="Arial"/>
              </a:rPr>
              <a:t>Planned 4-beam delivery to 4 Halls</a:t>
            </a:r>
          </a:p>
        </p:txBody>
      </p:sp>
      <p:sp>
        <p:nvSpPr>
          <p:cNvPr id="28677" name="Title 1"/>
          <p:cNvSpPr txBox="1">
            <a:spLocks/>
          </p:cNvSpPr>
          <p:nvPr/>
        </p:nvSpPr>
        <p:spPr bwMode="auto">
          <a:xfrm>
            <a:off x="209550" y="12700"/>
            <a:ext cx="87344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3600"/>
              <a:t>Four Laser Upgrade for CEBAF</a:t>
            </a:r>
          </a:p>
        </p:txBody>
      </p:sp>
      <p:sp>
        <p:nvSpPr>
          <p:cNvPr id="28678"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28679" name="Slide Number Placeholder 8"/>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8CC0B62E-AB9D-4E88-ABF0-07F7BADE4B09}" type="slidenum">
              <a:rPr lang="en-US" altLang="en-US" sz="1000" smtClean="0">
                <a:solidFill>
                  <a:schemeClr val="bg1"/>
                </a:solidFill>
              </a:rPr>
              <a:pPr eaLnBrk="1" fontAlgn="base" hangingPunct="1">
                <a:spcBef>
                  <a:spcPct val="0"/>
                </a:spcBef>
                <a:spcAft>
                  <a:spcPct val="0"/>
                </a:spcAft>
                <a:buClrTx/>
                <a:buFontTx/>
                <a:buNone/>
              </a:pPr>
              <a:t>21</a:t>
            </a:fld>
            <a:endParaRPr lang="en-US" altLang="en-US" sz="1000" smtClean="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29699"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41955CEC-FD16-495C-8522-CA0C786C2EB2}" type="slidenum">
              <a:rPr lang="en-US" altLang="en-US" sz="1000" smtClean="0">
                <a:solidFill>
                  <a:schemeClr val="bg1"/>
                </a:solidFill>
              </a:rPr>
              <a:pPr eaLnBrk="1" fontAlgn="base" hangingPunct="1">
                <a:spcBef>
                  <a:spcPct val="0"/>
                </a:spcBef>
                <a:spcAft>
                  <a:spcPct val="0"/>
                </a:spcAft>
                <a:buClrTx/>
                <a:buFontTx/>
                <a:buNone/>
              </a:pPr>
              <a:t>22</a:t>
            </a:fld>
            <a:endParaRPr lang="en-US" altLang="en-US" sz="1000" smtClean="0">
              <a:solidFill>
                <a:schemeClr val="bg1"/>
              </a:solidFill>
            </a:endParaRPr>
          </a:p>
        </p:txBody>
      </p:sp>
      <p:sp>
        <p:nvSpPr>
          <p:cNvPr id="29700" name="Title 1"/>
          <p:cNvSpPr txBox="1">
            <a:spLocks/>
          </p:cNvSpPr>
          <p:nvPr/>
        </p:nvSpPr>
        <p:spPr bwMode="auto">
          <a:xfrm>
            <a:off x="457200" y="0"/>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3200" b="1"/>
              <a:t>CEBAF 12 GeV Upgrade Schedule</a:t>
            </a:r>
          </a:p>
        </p:txBody>
      </p:sp>
      <p:pic>
        <p:nvPicPr>
          <p:cNvPr id="29701" name="Picture 2"/>
          <p:cNvPicPr>
            <a:picLocks noChangeAspect="1" noChangeArrowheads="1"/>
          </p:cNvPicPr>
          <p:nvPr/>
        </p:nvPicPr>
        <p:blipFill>
          <a:blip r:embed="rId2">
            <a:extLst>
              <a:ext uri="{28A0092B-C50C-407E-A947-70E740481C1C}">
                <a14:useLocalDpi xmlns:a14="http://schemas.microsoft.com/office/drawing/2010/main" val="0"/>
              </a:ext>
            </a:extLst>
          </a:blip>
          <a:srcRect b="1292"/>
          <a:stretch>
            <a:fillRect/>
          </a:stretch>
        </p:blipFill>
        <p:spPr bwMode="auto">
          <a:xfrm>
            <a:off x="196850" y="823913"/>
            <a:ext cx="8750300"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flipH="1">
            <a:off x="4610100" y="1485900"/>
            <a:ext cx="490538" cy="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600575" y="1481138"/>
            <a:ext cx="0" cy="22860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1997075" y="1709738"/>
            <a:ext cx="2613025" cy="200025"/>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997075" y="1909763"/>
            <a:ext cx="0" cy="252412"/>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997075" y="2157413"/>
            <a:ext cx="708025" cy="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297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1947863"/>
            <a:ext cx="4921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591300" y="2176463"/>
            <a:ext cx="733425" cy="704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374900" y="2560638"/>
            <a:ext cx="354013" cy="239712"/>
          </a:xfrm>
          <a:prstGeom prst="rect">
            <a:avLst/>
          </a:prstGeom>
          <a:solidFill>
            <a:srgbClr val="6633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081B803A-8913-4313-BA3F-E9CDD165D767}" type="slidenum">
              <a:rPr lang="en-US" altLang="en-US" sz="1000" smtClean="0">
                <a:solidFill>
                  <a:schemeClr val="bg1"/>
                </a:solidFill>
              </a:rPr>
              <a:pPr eaLnBrk="1" fontAlgn="base" hangingPunct="1">
                <a:spcBef>
                  <a:spcPct val="0"/>
                </a:spcBef>
                <a:spcAft>
                  <a:spcPct val="0"/>
                </a:spcAft>
                <a:buClrTx/>
                <a:buFontTx/>
                <a:buNone/>
              </a:pPr>
              <a:t>23</a:t>
            </a:fld>
            <a:endParaRPr lang="en-US" altLang="en-US" sz="1000" smtClean="0">
              <a:solidFill>
                <a:schemeClr val="bg1"/>
              </a:solidFill>
            </a:endParaRPr>
          </a:p>
        </p:txBody>
      </p:sp>
      <p:sp>
        <p:nvSpPr>
          <p:cNvPr id="30723" name="Title 3"/>
          <p:cNvSpPr>
            <a:spLocks noGrp="1"/>
          </p:cNvSpPr>
          <p:nvPr>
            <p:ph type="title"/>
          </p:nvPr>
        </p:nvSpPr>
        <p:spPr>
          <a:xfrm>
            <a:off x="0" y="0"/>
            <a:ext cx="9144000" cy="838200"/>
          </a:xfrm>
        </p:spPr>
        <p:txBody>
          <a:bodyPr/>
          <a:lstStyle/>
          <a:p>
            <a:pPr eaLnBrk="1" hangingPunct="1"/>
            <a:r>
              <a:rPr lang="en-US" altLang="en-US" sz="2800" smtClean="0"/>
              <a:t>Beam Parameters at 12 GeV (2.2 GeV/pass)</a:t>
            </a:r>
          </a:p>
        </p:txBody>
      </p:sp>
      <p:pic>
        <p:nvPicPr>
          <p:cNvPr id="3072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225" y="839788"/>
            <a:ext cx="4092575"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4113" y="839788"/>
            <a:ext cx="40290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325" y="3910013"/>
            <a:ext cx="3330575"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9"/>
          <p:cNvSpPr txBox="1">
            <a:spLocks noChangeArrowheads="1"/>
          </p:cNvSpPr>
          <p:nvPr/>
        </p:nvSpPr>
        <p:spPr bwMode="auto">
          <a:xfrm>
            <a:off x="5187950" y="1411288"/>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latin typeface="Calibri" pitchFamily="34" charset="0"/>
              </a:rPr>
              <a:t>Vertical Emittance </a:t>
            </a:r>
          </a:p>
        </p:txBody>
      </p:sp>
      <p:sp>
        <p:nvSpPr>
          <p:cNvPr id="30728" name="TextBox 10"/>
          <p:cNvSpPr txBox="1">
            <a:spLocks noChangeArrowheads="1"/>
          </p:cNvSpPr>
          <p:nvPr/>
        </p:nvSpPr>
        <p:spPr bwMode="auto">
          <a:xfrm>
            <a:off x="658813" y="156686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latin typeface="Calibri" pitchFamily="34" charset="0"/>
              </a:rPr>
              <a:t>Horizontal Emittance </a:t>
            </a:r>
          </a:p>
        </p:txBody>
      </p:sp>
      <p:sp>
        <p:nvSpPr>
          <p:cNvPr id="30729" name="TextBox 7"/>
          <p:cNvSpPr txBox="1">
            <a:spLocks noChangeArrowheads="1"/>
          </p:cNvSpPr>
          <p:nvPr/>
        </p:nvSpPr>
        <p:spPr bwMode="auto">
          <a:xfrm>
            <a:off x="441325" y="42402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latin typeface="Calibri" pitchFamily="34" charset="0"/>
              </a:rPr>
              <a:t>Energy Spread </a:t>
            </a:r>
          </a:p>
        </p:txBody>
      </p:sp>
      <p:pic>
        <p:nvPicPr>
          <p:cNvPr id="30730"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53075" y="3571875"/>
            <a:ext cx="28511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TextBox 12"/>
          <p:cNvSpPr txBox="1">
            <a:spLocks noChangeArrowheads="1"/>
          </p:cNvSpPr>
          <p:nvPr/>
        </p:nvSpPr>
        <p:spPr bwMode="auto">
          <a:xfrm>
            <a:off x="4022725" y="4610100"/>
            <a:ext cx="497046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pPr>
            <a:r>
              <a:rPr lang="en-US" altLang="en-US" sz="2000">
                <a:latin typeface="Calibri" pitchFamily="34" charset="0"/>
              </a:rPr>
              <a:t>Beam parameters at 12 GeV meet </a:t>
            </a:r>
            <a:r>
              <a:rPr lang="en-US" altLang="en-US" sz="2000" b="1">
                <a:latin typeface="Calibri" pitchFamily="34" charset="0"/>
              </a:rPr>
              <a:t>out-year</a:t>
            </a:r>
            <a:r>
              <a:rPr lang="en-US" altLang="en-US" sz="2000">
                <a:latin typeface="Calibri" pitchFamily="34" charset="0"/>
              </a:rPr>
              <a:t> specification</a:t>
            </a:r>
          </a:p>
          <a:p>
            <a:pPr eaLnBrk="1" hangingPunct="1">
              <a:spcBef>
                <a:spcPct val="0"/>
              </a:spcBef>
              <a:buClrTx/>
            </a:pPr>
            <a:r>
              <a:rPr lang="en-US" altLang="en-US" sz="2000">
                <a:latin typeface="Calibri" pitchFamily="34" charset="0"/>
              </a:rPr>
              <a:t>Growth in emittance/energy spread due to synchrotron radiation -  agrees with expectations</a:t>
            </a:r>
          </a:p>
        </p:txBody>
      </p:sp>
      <p:sp>
        <p:nvSpPr>
          <p:cNvPr id="30732"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85A270FF-DC3E-4662-A645-66FB46A86597}" type="slidenum">
              <a:rPr lang="en-US" altLang="en-US" sz="1000" smtClean="0">
                <a:solidFill>
                  <a:schemeClr val="bg1"/>
                </a:solidFill>
              </a:rPr>
              <a:pPr eaLnBrk="1" fontAlgn="base" hangingPunct="1">
                <a:spcBef>
                  <a:spcPct val="0"/>
                </a:spcBef>
                <a:spcAft>
                  <a:spcPct val="0"/>
                </a:spcAft>
                <a:buClrTx/>
                <a:buFontTx/>
                <a:buNone/>
              </a:pPr>
              <a:t>24</a:t>
            </a:fld>
            <a:endParaRPr lang="en-US" altLang="en-US" sz="1000" smtClean="0">
              <a:solidFill>
                <a:schemeClr val="bg1"/>
              </a:solidFill>
            </a:endParaRPr>
          </a:p>
        </p:txBody>
      </p:sp>
      <p:sp>
        <p:nvSpPr>
          <p:cNvPr id="31747" name="Title 3"/>
          <p:cNvSpPr>
            <a:spLocks noGrp="1"/>
          </p:cNvSpPr>
          <p:nvPr>
            <p:ph type="title"/>
          </p:nvPr>
        </p:nvSpPr>
        <p:spPr/>
        <p:txBody>
          <a:bodyPr/>
          <a:lstStyle/>
          <a:p>
            <a:pPr eaLnBrk="1" hangingPunct="1"/>
            <a:r>
              <a:rPr lang="en-US" altLang="en-US" smtClean="0"/>
              <a:t>Bunchlength Evolution at 12 GeV</a:t>
            </a:r>
          </a:p>
        </p:txBody>
      </p:sp>
      <p:pic>
        <p:nvPicPr>
          <p:cNvPr id="3174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6625" y="838200"/>
            <a:ext cx="7315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351338"/>
            <a:ext cx="27844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7263" y="4351338"/>
            <a:ext cx="2297112"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314825"/>
            <a:ext cx="2498725"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8"/>
          <p:cNvSpPr txBox="1">
            <a:spLocks noChangeArrowheads="1"/>
          </p:cNvSpPr>
          <p:nvPr/>
        </p:nvSpPr>
        <p:spPr bwMode="auto">
          <a:xfrm>
            <a:off x="228600" y="3962400"/>
            <a:ext cx="2784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latin typeface="Calibri" pitchFamily="34" charset="0"/>
              </a:rPr>
              <a:t>Slit Scan @ 130 keV</a:t>
            </a:r>
          </a:p>
        </p:txBody>
      </p:sp>
      <p:sp>
        <p:nvSpPr>
          <p:cNvPr id="31753" name="TextBox 9"/>
          <p:cNvSpPr txBox="1">
            <a:spLocks noChangeArrowheads="1"/>
          </p:cNvSpPr>
          <p:nvPr/>
        </p:nvSpPr>
        <p:spPr bwMode="auto">
          <a:xfrm>
            <a:off x="3097213" y="3962400"/>
            <a:ext cx="299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latin typeface="Calibri" pitchFamily="34" charset="0"/>
              </a:rPr>
              <a:t>RF Phase Shifts @ 102 MeV</a:t>
            </a:r>
          </a:p>
        </p:txBody>
      </p:sp>
      <p:sp>
        <p:nvSpPr>
          <p:cNvPr id="31754" name="TextBox 10"/>
          <p:cNvSpPr txBox="1">
            <a:spLocks noChangeArrowheads="1"/>
          </p:cNvSpPr>
          <p:nvPr/>
        </p:nvSpPr>
        <p:spPr bwMode="auto">
          <a:xfrm>
            <a:off x="6086475" y="3981450"/>
            <a:ext cx="312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latin typeface="Calibri" pitchFamily="34" charset="0"/>
              </a:rPr>
              <a:t>RF Phase Shifts @ 1050 MeV</a:t>
            </a:r>
          </a:p>
        </p:txBody>
      </p:sp>
      <p:sp>
        <p:nvSpPr>
          <p:cNvPr id="31755"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70E56875-CD4C-4905-A33D-5E91F01B5B0C}" type="slidenum">
              <a:rPr lang="en-US" altLang="en-US" sz="1000" smtClean="0">
                <a:solidFill>
                  <a:schemeClr val="bg1"/>
                </a:solidFill>
              </a:rPr>
              <a:pPr eaLnBrk="1" fontAlgn="base" hangingPunct="1">
                <a:spcBef>
                  <a:spcPct val="0"/>
                </a:spcBef>
                <a:spcAft>
                  <a:spcPct val="0"/>
                </a:spcAft>
                <a:buClrTx/>
                <a:buFontTx/>
                <a:buNone/>
              </a:pPr>
              <a:t>25</a:t>
            </a:fld>
            <a:endParaRPr lang="en-US" altLang="en-US" sz="1000" smtClean="0">
              <a:solidFill>
                <a:schemeClr val="bg1"/>
              </a:solidFill>
            </a:endParaRPr>
          </a:p>
        </p:txBody>
      </p:sp>
      <p:sp>
        <p:nvSpPr>
          <p:cNvPr id="32771" name="Title 3"/>
          <p:cNvSpPr>
            <a:spLocks noGrp="1"/>
          </p:cNvSpPr>
          <p:nvPr>
            <p:ph type="title"/>
          </p:nvPr>
        </p:nvSpPr>
        <p:spPr/>
        <p:txBody>
          <a:bodyPr/>
          <a:lstStyle/>
          <a:p>
            <a:pPr eaLnBrk="1" hangingPunct="1"/>
            <a:r>
              <a:rPr lang="en-US" altLang="en-US" smtClean="0"/>
              <a:t>FY16 Beam Operations Summary</a:t>
            </a:r>
          </a:p>
        </p:txBody>
      </p:sp>
      <p:sp>
        <p:nvSpPr>
          <p:cNvPr id="32772" name="TextBox 1"/>
          <p:cNvSpPr txBox="1">
            <a:spLocks noChangeArrowheads="1"/>
          </p:cNvSpPr>
          <p:nvPr/>
        </p:nvSpPr>
        <p:spPr bwMode="auto">
          <a:xfrm>
            <a:off x="144463" y="1146175"/>
            <a:ext cx="88392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800100" indent="-34290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257300" indent="-3429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pPr>
            <a:r>
              <a:rPr lang="en-US" altLang="en-US" sz="2000">
                <a:latin typeface="Calibri" pitchFamily="34" charset="0"/>
              </a:rPr>
              <a:t>5 weeks of beam operations at design energy: 12 GeV</a:t>
            </a:r>
          </a:p>
          <a:p>
            <a:pPr lvl="1" eaLnBrk="1" hangingPunct="1">
              <a:spcBef>
                <a:spcPct val="0"/>
              </a:spcBef>
              <a:buClrTx/>
            </a:pPr>
            <a:r>
              <a:rPr lang="en-US" altLang="en-US" sz="2000">
                <a:latin typeface="Calibri" pitchFamily="34" charset="0"/>
              </a:rPr>
              <a:t>Measured transverse emittance: </a:t>
            </a:r>
            <a:r>
              <a:rPr lang="en-US" altLang="en-US" sz="2000" b="1">
                <a:solidFill>
                  <a:srgbClr val="FF0000"/>
                </a:solidFill>
                <a:latin typeface="Calibri" pitchFamily="34" charset="0"/>
              </a:rPr>
              <a:t>12 GeV CEBAF meets out-year spec</a:t>
            </a:r>
          </a:p>
          <a:p>
            <a:pPr lvl="1" eaLnBrk="1" hangingPunct="1">
              <a:spcBef>
                <a:spcPct val="0"/>
              </a:spcBef>
              <a:buClrTx/>
            </a:pPr>
            <a:r>
              <a:rPr lang="en-US" altLang="en-US" sz="2000">
                <a:latin typeface="Calibri" pitchFamily="34" charset="0"/>
              </a:rPr>
              <a:t>Helium Processing in Summer 2015 helped achieve the design energy</a:t>
            </a:r>
          </a:p>
          <a:p>
            <a:pPr lvl="2" eaLnBrk="1" hangingPunct="1">
              <a:spcBef>
                <a:spcPct val="0"/>
              </a:spcBef>
              <a:buClrTx/>
            </a:pPr>
            <a:r>
              <a:rPr lang="en-US" altLang="en-US" sz="2000">
                <a:latin typeface="Calibri" pitchFamily="34" charset="0"/>
              </a:rPr>
              <a:t>Insufficient energy reach margin for reliable operations</a:t>
            </a:r>
          </a:p>
          <a:p>
            <a:pPr lvl="1" eaLnBrk="1" hangingPunct="1">
              <a:spcBef>
                <a:spcPct val="0"/>
              </a:spcBef>
              <a:buClrTx/>
            </a:pPr>
            <a:r>
              <a:rPr lang="en-US" altLang="en-US" sz="2000">
                <a:latin typeface="Calibri" pitchFamily="34" charset="0"/>
              </a:rPr>
              <a:t>5</a:t>
            </a:r>
            <a:r>
              <a:rPr lang="en-US" altLang="en-US" sz="2000" baseline="30000">
                <a:latin typeface="Calibri" pitchFamily="34" charset="0"/>
              </a:rPr>
              <a:t>th</a:t>
            </a:r>
            <a:r>
              <a:rPr lang="en-US" altLang="en-US" sz="2000">
                <a:latin typeface="Calibri" pitchFamily="34" charset="0"/>
              </a:rPr>
              <a:t> pass RF separation at design energy established (new 750 MHz separators)</a:t>
            </a:r>
          </a:p>
        </p:txBody>
      </p:sp>
      <p:sp>
        <p:nvSpPr>
          <p:cNvPr id="32773" name="TextBox 4"/>
          <p:cNvSpPr txBox="1">
            <a:spLocks noChangeArrowheads="1"/>
          </p:cNvSpPr>
          <p:nvPr/>
        </p:nvSpPr>
        <p:spPr bwMode="auto">
          <a:xfrm>
            <a:off x="144463" y="796925"/>
            <a:ext cx="8839200"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2000" b="1">
                <a:latin typeface="Calibri" pitchFamily="34" charset="0"/>
              </a:rPr>
              <a:t>Fall 2015</a:t>
            </a:r>
          </a:p>
        </p:txBody>
      </p:sp>
      <p:sp>
        <p:nvSpPr>
          <p:cNvPr id="32774" name="TextBox 5"/>
          <p:cNvSpPr txBox="1">
            <a:spLocks noChangeArrowheads="1"/>
          </p:cNvSpPr>
          <p:nvPr/>
        </p:nvSpPr>
        <p:spPr bwMode="auto">
          <a:xfrm>
            <a:off x="114300" y="3054350"/>
            <a:ext cx="8839200"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2000" b="1">
                <a:latin typeface="Calibri" pitchFamily="34" charset="0"/>
              </a:rPr>
              <a:t>Spring 2016</a:t>
            </a:r>
          </a:p>
        </p:txBody>
      </p:sp>
      <p:sp>
        <p:nvSpPr>
          <p:cNvPr id="32775" name="TextBox 6"/>
          <p:cNvSpPr txBox="1">
            <a:spLocks noChangeArrowheads="1"/>
          </p:cNvSpPr>
          <p:nvPr/>
        </p:nvSpPr>
        <p:spPr bwMode="auto">
          <a:xfrm>
            <a:off x="134938" y="3352800"/>
            <a:ext cx="90090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800100" indent="-34290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pPr>
            <a:r>
              <a:rPr lang="en-US" altLang="en-US" sz="2000">
                <a:latin typeface="Calibri" pitchFamily="34" charset="0"/>
              </a:rPr>
              <a:t>11 weeks planned, 10 weeks actual of beam operations at design energy: 12 GeV</a:t>
            </a:r>
          </a:p>
          <a:p>
            <a:pPr lvl="1" eaLnBrk="1" hangingPunct="1">
              <a:spcBef>
                <a:spcPct val="0"/>
              </a:spcBef>
              <a:buClrTx/>
            </a:pPr>
            <a:r>
              <a:rPr lang="en-US" altLang="en-US" sz="2000">
                <a:latin typeface="Calibri" pitchFamily="34" charset="0"/>
              </a:rPr>
              <a:t>DVCS/GMp experiment in Hall-A (passes 2,4,5) </a:t>
            </a:r>
            <a:r>
              <a:rPr lang="en-US" altLang="en-US" sz="2000" b="1">
                <a:solidFill>
                  <a:srgbClr val="FF0000"/>
                </a:solidFill>
                <a:latin typeface="Calibri" pitchFamily="34" charset="0"/>
              </a:rPr>
              <a:t>polarization ~ 89% </a:t>
            </a:r>
          </a:p>
          <a:p>
            <a:pPr lvl="1" eaLnBrk="1" hangingPunct="1">
              <a:spcBef>
                <a:spcPct val="0"/>
              </a:spcBef>
              <a:buClrTx/>
            </a:pPr>
            <a:r>
              <a:rPr lang="en-US" altLang="en-US" sz="2000">
                <a:latin typeface="Calibri" pitchFamily="34" charset="0"/>
              </a:rPr>
              <a:t>GlueX engineering run in Hall-D (pass-5.5) </a:t>
            </a:r>
            <a:r>
              <a:rPr lang="en-US" altLang="en-US" sz="2000" b="1">
                <a:solidFill>
                  <a:srgbClr val="FF0000"/>
                </a:solidFill>
                <a:latin typeface="Calibri" pitchFamily="34" charset="0"/>
              </a:rPr>
              <a:t>COMPLETED</a:t>
            </a:r>
          </a:p>
          <a:p>
            <a:pPr lvl="1" eaLnBrk="1" hangingPunct="1">
              <a:spcBef>
                <a:spcPct val="0"/>
              </a:spcBef>
              <a:buClrTx/>
            </a:pPr>
            <a:r>
              <a:rPr lang="en-US" altLang="en-US" sz="2000">
                <a:latin typeface="Calibri" pitchFamily="34" charset="0"/>
              </a:rPr>
              <a:t>HPS experiment in Hall-B (pass-1) </a:t>
            </a:r>
          </a:p>
          <a:p>
            <a:pPr eaLnBrk="1" hangingPunct="1">
              <a:spcBef>
                <a:spcPct val="0"/>
              </a:spcBef>
              <a:buClrTx/>
            </a:pPr>
            <a:r>
              <a:rPr lang="en-US" altLang="en-US" sz="2000">
                <a:latin typeface="Calibri" pitchFamily="34" charset="0"/>
              </a:rPr>
              <a:t>Reliability issues (RF systems, Cryo),  more details on next slides</a:t>
            </a:r>
          </a:p>
        </p:txBody>
      </p:sp>
      <p:sp>
        <p:nvSpPr>
          <p:cNvPr id="32776" name="TextBox 7"/>
          <p:cNvSpPr txBox="1">
            <a:spLocks noChangeArrowheads="1"/>
          </p:cNvSpPr>
          <p:nvPr/>
        </p:nvSpPr>
        <p:spPr bwMode="auto">
          <a:xfrm>
            <a:off x="155575" y="4954588"/>
            <a:ext cx="8839200"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2000" b="1">
                <a:latin typeface="Calibri" pitchFamily="34" charset="0"/>
              </a:rPr>
              <a:t>Summer 2016</a:t>
            </a:r>
          </a:p>
        </p:txBody>
      </p:sp>
      <p:sp>
        <p:nvSpPr>
          <p:cNvPr id="32777" name="TextBox 8"/>
          <p:cNvSpPr txBox="1">
            <a:spLocks noChangeArrowheads="1"/>
          </p:cNvSpPr>
          <p:nvPr/>
        </p:nvSpPr>
        <p:spPr bwMode="auto">
          <a:xfrm>
            <a:off x="169863" y="5257800"/>
            <a:ext cx="88566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800100" indent="-34290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pPr>
            <a:r>
              <a:rPr lang="en-US" altLang="en-US" sz="2000">
                <a:latin typeface="Calibri" pitchFamily="34" charset="0"/>
              </a:rPr>
              <a:t>5.5 weeks low power, one CHL configuration at ~50% of design energy</a:t>
            </a:r>
          </a:p>
          <a:p>
            <a:pPr lvl="1" eaLnBrk="1" hangingPunct="1">
              <a:spcBef>
                <a:spcPct val="0"/>
              </a:spcBef>
              <a:buClrTx/>
            </a:pPr>
            <a:r>
              <a:rPr lang="en-US" altLang="en-US" sz="2000">
                <a:latin typeface="Calibri" pitchFamily="34" charset="0"/>
              </a:rPr>
              <a:t>PRad experiment in Hall-B (passes 1 &amp; 2) </a:t>
            </a:r>
            <a:r>
              <a:rPr lang="en-US" altLang="en-US" sz="2000" b="1">
                <a:solidFill>
                  <a:srgbClr val="FF0000"/>
                </a:solidFill>
                <a:latin typeface="Calibri" pitchFamily="34" charset="0"/>
              </a:rPr>
              <a:t>COMPLETED</a:t>
            </a:r>
          </a:p>
          <a:p>
            <a:pPr lvl="1" eaLnBrk="1" hangingPunct="1">
              <a:spcBef>
                <a:spcPct val="0"/>
              </a:spcBef>
              <a:buClrTx/>
            </a:pPr>
            <a:r>
              <a:rPr lang="en-US" altLang="en-US" sz="2000">
                <a:latin typeface="Calibri" pitchFamily="34" charset="0"/>
              </a:rPr>
              <a:t>Hall-C Beamline checkout (pass 2) </a:t>
            </a:r>
            <a:r>
              <a:rPr lang="en-US" altLang="en-US" sz="2000" b="1">
                <a:solidFill>
                  <a:srgbClr val="FF0000"/>
                </a:solidFill>
                <a:latin typeface="Calibri" pitchFamily="34" charset="0"/>
              </a:rPr>
              <a:t>COMPLETED</a:t>
            </a:r>
          </a:p>
        </p:txBody>
      </p:sp>
      <p:sp>
        <p:nvSpPr>
          <p:cNvPr id="32778" name="Footer Placeholder 9"/>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FBA1E923-FB26-4919-8D52-A0A4AAF3A2E6}" type="slidenum">
              <a:rPr lang="en-US" altLang="en-US" sz="1000" smtClean="0">
                <a:solidFill>
                  <a:schemeClr val="bg1"/>
                </a:solidFill>
              </a:rPr>
              <a:pPr eaLnBrk="1" fontAlgn="base" hangingPunct="1">
                <a:spcBef>
                  <a:spcPct val="0"/>
                </a:spcBef>
                <a:spcAft>
                  <a:spcPct val="0"/>
                </a:spcAft>
                <a:buClrTx/>
                <a:buFontTx/>
                <a:buNone/>
              </a:pPr>
              <a:t>26</a:t>
            </a:fld>
            <a:endParaRPr lang="en-US" altLang="en-US" sz="1000" smtClean="0">
              <a:solidFill>
                <a:schemeClr val="bg1"/>
              </a:solidFill>
            </a:endParaRPr>
          </a:p>
        </p:txBody>
      </p:sp>
      <p:sp>
        <p:nvSpPr>
          <p:cNvPr id="33795" name="Title 3"/>
          <p:cNvSpPr>
            <a:spLocks noGrp="1"/>
          </p:cNvSpPr>
          <p:nvPr>
            <p:ph type="title"/>
          </p:nvPr>
        </p:nvSpPr>
        <p:spPr/>
        <p:txBody>
          <a:bodyPr/>
          <a:lstStyle/>
          <a:p>
            <a:pPr eaLnBrk="1" hangingPunct="1"/>
            <a:r>
              <a:rPr lang="en-US" altLang="en-US" smtClean="0"/>
              <a:t>Spring 2016 Beam Operations</a:t>
            </a:r>
          </a:p>
        </p:txBody>
      </p:sp>
      <p:pic>
        <p:nvPicPr>
          <p:cNvPr id="3379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914400"/>
            <a:ext cx="9123362"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altLang="en-US" smtClean="0"/>
              <a:t>Some Challenges</a:t>
            </a:r>
          </a:p>
        </p:txBody>
      </p:sp>
      <p:sp>
        <p:nvSpPr>
          <p:cNvPr id="34819"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34820"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82C5BA56-45B2-46DA-892A-22046F8C3E31}" type="slidenum">
              <a:rPr lang="en-US" altLang="en-US" sz="1000" smtClean="0">
                <a:solidFill>
                  <a:schemeClr val="bg1"/>
                </a:solidFill>
              </a:rPr>
              <a:pPr eaLnBrk="1" fontAlgn="base" hangingPunct="1">
                <a:spcBef>
                  <a:spcPct val="0"/>
                </a:spcBef>
                <a:spcAft>
                  <a:spcPct val="0"/>
                </a:spcAft>
                <a:buClrTx/>
                <a:buFontTx/>
                <a:buNone/>
              </a:pPr>
              <a:t>27</a:t>
            </a:fld>
            <a:endParaRPr lang="en-US" altLang="en-US" sz="1000" smtClean="0">
              <a:solidFill>
                <a:schemeClr val="bg1"/>
              </a:solidFill>
            </a:endParaRPr>
          </a:p>
        </p:txBody>
      </p:sp>
      <p:pic>
        <p:nvPicPr>
          <p:cNvPr id="34821" name="Picture 2"/>
          <p:cNvPicPr>
            <a:picLocks noChangeAspect="1" noChangeArrowheads="1"/>
          </p:cNvPicPr>
          <p:nvPr/>
        </p:nvPicPr>
        <p:blipFill>
          <a:blip r:embed="rId2">
            <a:extLst>
              <a:ext uri="{28A0092B-C50C-407E-A947-70E740481C1C}">
                <a14:useLocalDpi xmlns:a14="http://schemas.microsoft.com/office/drawing/2010/main" val="0"/>
              </a:ext>
            </a:extLst>
          </a:blip>
          <a:srcRect t="1315"/>
          <a:stretch>
            <a:fillRect/>
          </a:stretch>
        </p:blipFill>
        <p:spPr bwMode="auto">
          <a:xfrm>
            <a:off x="334963" y="825500"/>
            <a:ext cx="8497887"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528638" y="1381125"/>
            <a:ext cx="1344612" cy="41116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619125" y="5549900"/>
            <a:ext cx="1450975" cy="41116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619125" y="4141788"/>
            <a:ext cx="2876550" cy="41275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38125"/>
            <a:ext cx="8229600" cy="365125"/>
          </a:xfrm>
        </p:spPr>
        <p:txBody>
          <a:bodyPr/>
          <a:lstStyle/>
          <a:p>
            <a:pPr eaLnBrk="1" hangingPunct="1"/>
            <a:r>
              <a:rPr lang="en-US" altLang="en-US" sz="4000" smtClean="0">
                <a:latin typeface="Minion Pro"/>
              </a:rPr>
              <a:t>4/6GeV Availability Trend</a:t>
            </a:r>
          </a:p>
        </p:txBody>
      </p:sp>
      <p:sp>
        <p:nvSpPr>
          <p:cNvPr id="35843" name="Slide Number Placeholder 4"/>
          <p:cNvSpPr>
            <a:spLocks noGrp="1"/>
          </p:cNvSpPr>
          <p:nvPr>
            <p:ph type="sldNum" sz="quarter" idx="11"/>
          </p:nvPr>
        </p:nvSpPr>
        <p:spPr bwMode="auto">
          <a:xfrm>
            <a:off x="7027863" y="6550025"/>
            <a:ext cx="833437" cy="190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73B5E1E5-7DDB-4517-B23B-7A2901EC6E61}" type="slidenum">
              <a:rPr lang="en-US" altLang="en-US" sz="1000" smtClean="0">
                <a:solidFill>
                  <a:schemeClr val="bg1"/>
                </a:solidFill>
              </a:rPr>
              <a:pPr eaLnBrk="1" fontAlgn="base" hangingPunct="1">
                <a:spcBef>
                  <a:spcPct val="0"/>
                </a:spcBef>
                <a:spcAft>
                  <a:spcPct val="0"/>
                </a:spcAft>
                <a:buClrTx/>
                <a:buFontTx/>
                <a:buNone/>
              </a:pPr>
              <a:t>28</a:t>
            </a:fld>
            <a:endParaRPr lang="en-US" altLang="en-US" sz="1000" smtClean="0">
              <a:solidFill>
                <a:schemeClr val="bg1"/>
              </a:solidFill>
            </a:endParaRPr>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8388"/>
            <a:ext cx="8235950" cy="5299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5"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35846" name="TextBox 1"/>
          <p:cNvSpPr txBox="1">
            <a:spLocks noChangeArrowheads="1"/>
          </p:cNvSpPr>
          <p:nvPr/>
        </p:nvSpPr>
        <p:spPr bwMode="auto">
          <a:xfrm>
            <a:off x="2692400" y="5646738"/>
            <a:ext cx="353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3200" i="1"/>
              <a:t>“the good ol’ days”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60D041FC-0A11-4F9A-8038-CA8D4B896C0F}" type="slidenum">
              <a:rPr lang="en-US" altLang="en-US" sz="1000" smtClean="0">
                <a:solidFill>
                  <a:schemeClr val="bg1"/>
                </a:solidFill>
              </a:rPr>
              <a:pPr eaLnBrk="1" fontAlgn="base" hangingPunct="1">
                <a:spcBef>
                  <a:spcPct val="0"/>
                </a:spcBef>
                <a:spcAft>
                  <a:spcPct val="0"/>
                </a:spcAft>
                <a:buClrTx/>
                <a:buFontTx/>
                <a:buNone/>
              </a:pPr>
              <a:t>29</a:t>
            </a:fld>
            <a:endParaRPr lang="en-US" altLang="en-US" sz="1000" smtClean="0">
              <a:solidFill>
                <a:schemeClr val="bg1"/>
              </a:solidFill>
            </a:endParaRPr>
          </a:p>
        </p:txBody>
      </p:sp>
      <p:sp>
        <p:nvSpPr>
          <p:cNvPr id="36867" name="Title 3"/>
          <p:cNvSpPr>
            <a:spLocks noGrp="1"/>
          </p:cNvSpPr>
          <p:nvPr>
            <p:ph type="title"/>
          </p:nvPr>
        </p:nvSpPr>
        <p:spPr/>
        <p:txBody>
          <a:bodyPr/>
          <a:lstStyle/>
          <a:p>
            <a:pPr eaLnBrk="1" hangingPunct="1"/>
            <a:r>
              <a:rPr lang="en-US" altLang="en-US" smtClean="0"/>
              <a:t>Reliability of Complex Systems</a:t>
            </a:r>
          </a:p>
        </p:txBody>
      </p:sp>
      <p:pic>
        <p:nvPicPr>
          <p:cNvPr id="3686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946150"/>
            <a:ext cx="5156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150813" y="1366838"/>
            <a:ext cx="3505200" cy="1939925"/>
          </a:xfrm>
          <a:prstGeom prst="rect">
            <a:avLst/>
          </a:prstGeom>
          <a:solidFill>
            <a:schemeClr val="bg1">
              <a:lumMod val="95000"/>
            </a:schemeClr>
          </a:solidFill>
          <a:ln w="28575">
            <a:solidFill>
              <a:srgbClr val="FF0000"/>
            </a:solidFill>
          </a:ln>
        </p:spPr>
        <p:txBody>
          <a:bodyPr>
            <a:spAutoFit/>
          </a:bodyPr>
          <a:lstStyle/>
          <a:p>
            <a:pPr algn="ctr" fontAlgn="auto">
              <a:spcBef>
                <a:spcPts val="0"/>
              </a:spcBef>
              <a:spcAft>
                <a:spcPts val="0"/>
              </a:spcAft>
              <a:defRPr/>
            </a:pPr>
            <a:r>
              <a:rPr lang="en-US" sz="2400" dirty="0">
                <a:latin typeface="+mn-lt"/>
                <a:cs typeface="+mn-cs"/>
              </a:rPr>
              <a:t>12 GeV CEBAF is a combination of new and old systems:  Both sides of the “bathtub curve” - Reliability Team formed</a:t>
            </a:r>
          </a:p>
        </p:txBody>
      </p:sp>
      <p:pic>
        <p:nvPicPr>
          <p:cNvPr id="368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3846513"/>
            <a:ext cx="3892550"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21"/>
          <p:cNvSpPr txBox="1">
            <a:spLocks noChangeArrowheads="1"/>
          </p:cNvSpPr>
          <p:nvPr/>
        </p:nvSpPr>
        <p:spPr bwMode="auto">
          <a:xfrm>
            <a:off x="3943350" y="4192588"/>
            <a:ext cx="51514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pPr>
            <a:r>
              <a:rPr lang="en-US" altLang="en-US" sz="2000">
                <a:latin typeface="Calibri" pitchFamily="34" charset="0"/>
              </a:rPr>
              <a:t>All downtime events greater than 5 minutes in duration are tracked</a:t>
            </a:r>
          </a:p>
          <a:p>
            <a:pPr eaLnBrk="1" hangingPunct="1">
              <a:spcBef>
                <a:spcPct val="0"/>
              </a:spcBef>
              <a:buClrTx/>
            </a:pPr>
            <a:r>
              <a:rPr lang="en-US" altLang="en-US" sz="2000">
                <a:latin typeface="Calibri" pitchFamily="34" charset="0"/>
              </a:rPr>
              <a:t>Downtime statistics are presented, reviewed and discussed weekly</a:t>
            </a:r>
          </a:p>
          <a:p>
            <a:pPr eaLnBrk="1" hangingPunct="1">
              <a:spcBef>
                <a:spcPct val="0"/>
              </a:spcBef>
              <a:buClrTx/>
            </a:pPr>
            <a:r>
              <a:rPr lang="en-US" altLang="en-US" sz="2000">
                <a:latin typeface="Calibri" pitchFamily="34" charset="0"/>
              </a:rPr>
              <a:t>Downtime statistics are used to prioritize near term work and develop annual work plan</a:t>
            </a:r>
          </a:p>
        </p:txBody>
      </p:sp>
      <p:sp>
        <p:nvSpPr>
          <p:cNvPr id="36872"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smtClean="0"/>
              <a:t>CEBAF Overview</a:t>
            </a:r>
          </a:p>
        </p:txBody>
      </p:sp>
      <p:sp>
        <p:nvSpPr>
          <p:cNvPr id="10243"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10244"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D45EC005-1781-433F-8CB7-0A78CCF4A186}" type="slidenum">
              <a:rPr lang="en-US" altLang="en-US" sz="1000" smtClean="0">
                <a:solidFill>
                  <a:schemeClr val="bg1"/>
                </a:solidFill>
              </a:rPr>
              <a:pPr eaLnBrk="1" fontAlgn="base" hangingPunct="1">
                <a:spcBef>
                  <a:spcPct val="0"/>
                </a:spcBef>
                <a:spcAft>
                  <a:spcPct val="0"/>
                </a:spcAft>
                <a:buClrTx/>
                <a:buFontTx/>
                <a:buNone/>
              </a:pPr>
              <a:t>3</a:t>
            </a:fld>
            <a:endParaRPr lang="en-US" altLang="en-US" sz="1000" smtClean="0">
              <a:solidFill>
                <a:schemeClr val="bg1"/>
              </a:solidFill>
            </a:endParaRPr>
          </a:p>
        </p:txBody>
      </p:sp>
      <p:pic>
        <p:nvPicPr>
          <p:cNvPr id="1024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313" y="801688"/>
            <a:ext cx="6345237"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 y="4641850"/>
            <a:ext cx="8804275"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2F64A596-DABA-4A2E-BE98-D187E3A0D4F9}" type="slidenum">
              <a:rPr lang="en-US" altLang="en-US" sz="1000" smtClean="0">
                <a:solidFill>
                  <a:schemeClr val="bg1"/>
                </a:solidFill>
              </a:rPr>
              <a:pPr eaLnBrk="1" fontAlgn="base" hangingPunct="1">
                <a:spcBef>
                  <a:spcPct val="0"/>
                </a:spcBef>
                <a:spcAft>
                  <a:spcPct val="0"/>
                </a:spcAft>
                <a:buClrTx/>
                <a:buFontTx/>
                <a:buNone/>
              </a:pPr>
              <a:t>30</a:t>
            </a:fld>
            <a:endParaRPr lang="en-US" altLang="en-US" sz="1000" smtClean="0">
              <a:solidFill>
                <a:schemeClr val="bg1"/>
              </a:solidFill>
            </a:endParaRPr>
          </a:p>
        </p:txBody>
      </p:sp>
      <p:sp>
        <p:nvSpPr>
          <p:cNvPr id="37891" name="Title 3"/>
          <p:cNvSpPr>
            <a:spLocks noGrp="1"/>
          </p:cNvSpPr>
          <p:nvPr>
            <p:ph type="title"/>
          </p:nvPr>
        </p:nvSpPr>
        <p:spPr/>
        <p:txBody>
          <a:bodyPr/>
          <a:lstStyle/>
          <a:p>
            <a:pPr eaLnBrk="1" hangingPunct="1"/>
            <a:r>
              <a:rPr lang="en-US" altLang="en-US" smtClean="0"/>
              <a:t>Energy Reach</a:t>
            </a:r>
          </a:p>
        </p:txBody>
      </p:sp>
      <p:sp>
        <p:nvSpPr>
          <p:cNvPr id="37892" name="Footer Placeholder 15"/>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grpSp>
        <p:nvGrpSpPr>
          <p:cNvPr id="37893" name="Group 17"/>
          <p:cNvGrpSpPr>
            <a:grpSpLocks/>
          </p:cNvGrpSpPr>
          <p:nvPr/>
        </p:nvGrpSpPr>
        <p:grpSpPr bwMode="auto">
          <a:xfrm>
            <a:off x="0" y="923925"/>
            <a:ext cx="9144000" cy="5419725"/>
            <a:chOff x="0" y="986114"/>
            <a:chExt cx="9144000" cy="5420944"/>
          </a:xfrm>
        </p:grpSpPr>
        <p:pic>
          <p:nvPicPr>
            <p:cNvPr id="378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6114"/>
              <a:ext cx="9144000"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6"/>
            <p:cNvSpPr txBox="1">
              <a:spLocks noChangeArrowheads="1"/>
            </p:cNvSpPr>
            <p:nvPr/>
          </p:nvSpPr>
          <p:spPr bwMode="auto">
            <a:xfrm>
              <a:off x="5533087" y="6037726"/>
              <a:ext cx="13355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latin typeface="Calibri" pitchFamily="34" charset="0"/>
                </a:rPr>
                <a:t>We are here</a:t>
              </a:r>
            </a:p>
          </p:txBody>
        </p:sp>
        <p:sp>
          <p:nvSpPr>
            <p:cNvPr id="8" name="Down Arrow 7"/>
            <p:cNvSpPr/>
            <p:nvPr/>
          </p:nvSpPr>
          <p:spPr>
            <a:xfrm rot="10800000">
              <a:off x="3089498" y="2319525"/>
              <a:ext cx="274189" cy="363267"/>
            </a:xfrm>
            <a:prstGeom prst="downArrow">
              <a:avLst/>
            </a:prstGeom>
            <a:solidFill>
              <a:srgbClr val="00FF00"/>
            </a:solidFill>
            <a:ln>
              <a:noFill/>
            </a:ln>
            <a:effectLst/>
            <a:scene3d>
              <a:camera prst="orthographicFront">
                <a:rot lat="0" lon="0" rev="0"/>
              </a:camera>
              <a:lightRig rig="contrasting" dir="t">
                <a:rot lat="0" lon="0" rev="1500000"/>
              </a:lightRig>
            </a:scene3d>
            <a:sp3d prstMaterial="metal">
              <a:bevelT w="88900" h="88900"/>
            </a:sp3d>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p>
          </p:txBody>
        </p:sp>
        <p:sp>
          <p:nvSpPr>
            <p:cNvPr id="9" name="Down Arrow 8"/>
            <p:cNvSpPr/>
            <p:nvPr/>
          </p:nvSpPr>
          <p:spPr>
            <a:xfrm rot="10800000">
              <a:off x="3318161" y="2319525"/>
              <a:ext cx="274189" cy="363267"/>
            </a:xfrm>
            <a:prstGeom prst="downArrow">
              <a:avLst/>
            </a:prstGeom>
            <a:solidFill>
              <a:srgbClr val="00FF00"/>
            </a:solidFill>
            <a:ln>
              <a:noFill/>
            </a:ln>
            <a:effectLst/>
            <a:scene3d>
              <a:camera prst="orthographicFront">
                <a:rot lat="0" lon="0" rev="0"/>
              </a:camera>
              <a:lightRig rig="contrasting" dir="t">
                <a:rot lat="0" lon="0" rev="1500000"/>
              </a:lightRig>
            </a:scene3d>
            <a:sp3d prstMaterial="metal">
              <a:bevelT w="88900" h="88900"/>
            </a:sp3d>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p>
          </p:txBody>
        </p:sp>
        <p:sp>
          <p:nvSpPr>
            <p:cNvPr id="10" name="Down Arrow 9"/>
            <p:cNvSpPr/>
            <p:nvPr/>
          </p:nvSpPr>
          <p:spPr>
            <a:xfrm rot="10800000">
              <a:off x="5315491" y="2319526"/>
              <a:ext cx="274189" cy="363267"/>
            </a:xfrm>
            <a:prstGeom prst="downArrow">
              <a:avLst/>
            </a:prstGeom>
            <a:solidFill>
              <a:srgbClr val="00FF00"/>
            </a:solidFill>
            <a:ln>
              <a:noFill/>
            </a:ln>
            <a:effectLst/>
            <a:scene3d>
              <a:camera prst="orthographicFront">
                <a:rot lat="0" lon="0" rev="0"/>
              </a:camera>
              <a:lightRig rig="contrasting" dir="t">
                <a:rot lat="0" lon="0" rev="1500000"/>
              </a:lightRig>
            </a:scene3d>
            <a:sp3d prstMaterial="metal">
              <a:bevelT w="88900" h="88900"/>
            </a:sp3d>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p:nvPr/>
          </p:nvSpPr>
          <p:spPr>
            <a:xfrm>
              <a:off x="506413" y="2338968"/>
              <a:ext cx="2398712" cy="954303"/>
            </a:xfrm>
            <a:prstGeom prst="rect">
              <a:avLst/>
            </a:prstGeom>
            <a:solidFill>
              <a:schemeClr val="bg1">
                <a:lumMod val="95000"/>
              </a:schemeClr>
            </a:solidFill>
          </p:spPr>
          <p:txBody>
            <a:bodyPr>
              <a:spAutoFit/>
            </a:bodyPr>
            <a:lstStyle/>
            <a:p>
              <a:pPr fontAlgn="auto">
                <a:spcBef>
                  <a:spcPts val="0"/>
                </a:spcBef>
                <a:spcAft>
                  <a:spcPts val="0"/>
                </a:spcAft>
                <a:defRPr/>
              </a:pPr>
              <a:r>
                <a:rPr lang="en-US" sz="1400" dirty="0">
                  <a:solidFill>
                    <a:srgbClr val="FF0000"/>
                  </a:solidFill>
                  <a:latin typeface="+mn-lt"/>
                  <a:cs typeface="+mn-cs"/>
                </a:rPr>
                <a:t>Mitigation:</a:t>
              </a:r>
            </a:p>
            <a:p>
              <a:pPr marL="115888" indent="-115888" fontAlgn="auto">
                <a:spcBef>
                  <a:spcPts val="0"/>
                </a:spcBef>
                <a:spcAft>
                  <a:spcPts val="0"/>
                </a:spcAft>
                <a:buFont typeface="Arial" panose="020B0604020202020204" pitchFamily="34" charset="0"/>
                <a:buChar char="•"/>
                <a:defRPr/>
              </a:pPr>
              <a:r>
                <a:rPr lang="en-US" sz="1400" dirty="0">
                  <a:solidFill>
                    <a:srgbClr val="FF0000"/>
                  </a:solidFill>
                  <a:latin typeface="+mn-lt"/>
                  <a:cs typeface="+mn-cs"/>
                </a:rPr>
                <a:t>Helium Processing</a:t>
              </a:r>
            </a:p>
            <a:p>
              <a:pPr marL="115888" indent="-115888" fontAlgn="auto">
                <a:spcBef>
                  <a:spcPts val="0"/>
                </a:spcBef>
                <a:spcAft>
                  <a:spcPts val="0"/>
                </a:spcAft>
                <a:buFont typeface="Arial" panose="020B0604020202020204" pitchFamily="34" charset="0"/>
                <a:buChar char="•"/>
                <a:defRPr/>
              </a:pPr>
              <a:r>
                <a:rPr lang="en-US" sz="1400" dirty="0">
                  <a:solidFill>
                    <a:srgbClr val="FF0000"/>
                  </a:solidFill>
                  <a:latin typeface="+mn-lt"/>
                  <a:cs typeface="+mn-cs"/>
                </a:rPr>
                <a:t>Optimized gradient </a:t>
              </a:r>
              <a:r>
                <a:rPr lang="en-US" sz="1400" dirty="0" err="1">
                  <a:solidFill>
                    <a:srgbClr val="FF0000"/>
                  </a:solidFill>
                  <a:latin typeface="+mn-lt"/>
                  <a:cs typeface="+mn-cs"/>
                </a:rPr>
                <a:t>setpoints</a:t>
              </a:r>
              <a:endParaRPr lang="en-US" sz="1400" dirty="0">
                <a:solidFill>
                  <a:srgbClr val="FF0000"/>
                </a:solidFill>
                <a:latin typeface="+mn-lt"/>
                <a:cs typeface="+mn-cs"/>
              </a:endParaRPr>
            </a:p>
            <a:p>
              <a:pPr marL="115888" indent="-115888" fontAlgn="auto">
                <a:spcBef>
                  <a:spcPts val="0"/>
                </a:spcBef>
                <a:spcAft>
                  <a:spcPts val="0"/>
                </a:spcAft>
                <a:buFont typeface="Arial" panose="020B0604020202020204" pitchFamily="34" charset="0"/>
                <a:buChar char="•"/>
                <a:defRPr/>
              </a:pPr>
              <a:r>
                <a:rPr lang="en-US" sz="1400" dirty="0">
                  <a:solidFill>
                    <a:srgbClr val="FF0000"/>
                  </a:solidFill>
                  <a:latin typeface="+mn-lt"/>
                  <a:cs typeface="+mn-cs"/>
                </a:rPr>
                <a:t>Cavity refurbishment</a:t>
              </a:r>
            </a:p>
          </p:txBody>
        </p:sp>
        <p:sp>
          <p:nvSpPr>
            <p:cNvPr id="37906" name="Rectangle 11"/>
            <p:cNvSpPr>
              <a:spLocks noChangeArrowheads="1"/>
            </p:cNvSpPr>
            <p:nvPr/>
          </p:nvSpPr>
          <p:spPr bwMode="auto">
            <a:xfrm>
              <a:off x="4438945" y="5246725"/>
              <a:ext cx="3547766"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600"/>
                <a:t>Loss rate: 34 MeV/pass-year.</a:t>
              </a:r>
            </a:p>
            <a:p>
              <a:pPr algn="ctr" eaLnBrk="1" hangingPunct="1">
                <a:spcBef>
                  <a:spcPct val="0"/>
                </a:spcBef>
                <a:buClrTx/>
                <a:buFontTx/>
                <a:buNone/>
              </a:pPr>
              <a:r>
                <a:rPr lang="en-US" altLang="en-US" sz="1600"/>
                <a:t>based on operations data since 1995</a:t>
              </a:r>
            </a:p>
          </p:txBody>
        </p:sp>
        <p:sp>
          <p:nvSpPr>
            <p:cNvPr id="37907" name="TextBox 13"/>
            <p:cNvSpPr txBox="1">
              <a:spLocks noChangeArrowheads="1"/>
            </p:cNvSpPr>
            <p:nvPr/>
          </p:nvSpPr>
          <p:spPr bwMode="auto">
            <a:xfrm>
              <a:off x="6872772" y="4642269"/>
              <a:ext cx="1609736" cy="3693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b="1">
                  <a:solidFill>
                    <a:schemeClr val="bg1"/>
                  </a:solidFill>
                  <a:latin typeface="Microsoft Yi Baiti" pitchFamily="66" charset="0"/>
                </a:rPr>
                <a:t>Root cause ???</a:t>
              </a:r>
            </a:p>
          </p:txBody>
        </p:sp>
        <p:pic>
          <p:nvPicPr>
            <p:cNvPr id="37908" name="Picture 5" descr="http://www.quality-improvement-matters.com/images/puzz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961" y="4315001"/>
              <a:ext cx="363811" cy="69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Up Arrow 16"/>
            <p:cNvSpPr/>
            <p:nvPr/>
          </p:nvSpPr>
          <p:spPr>
            <a:xfrm>
              <a:off x="5389563" y="6010094"/>
              <a:ext cx="138112" cy="369971"/>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488" y="4603750"/>
            <a:ext cx="6802437"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5950" y="2287588"/>
            <a:ext cx="32480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itle 1"/>
          <p:cNvSpPr>
            <a:spLocks noGrp="1"/>
          </p:cNvSpPr>
          <p:nvPr>
            <p:ph type="title"/>
          </p:nvPr>
        </p:nvSpPr>
        <p:spPr/>
        <p:txBody>
          <a:bodyPr/>
          <a:lstStyle/>
          <a:p>
            <a:pPr eaLnBrk="1" hangingPunct="1"/>
            <a:r>
              <a:rPr lang="en-US" altLang="en-US" smtClean="0"/>
              <a:t>Helium Processing</a:t>
            </a:r>
          </a:p>
        </p:txBody>
      </p:sp>
      <p:sp>
        <p:nvSpPr>
          <p:cNvPr id="3891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B98C272E-6B3B-4A24-9191-47EE4CF5AA05}" type="slidenum">
              <a:rPr lang="en-US" altLang="en-US" sz="1000" smtClean="0">
                <a:solidFill>
                  <a:schemeClr val="bg1"/>
                </a:solidFill>
              </a:rPr>
              <a:pPr eaLnBrk="1" fontAlgn="base" hangingPunct="1">
                <a:spcBef>
                  <a:spcPct val="0"/>
                </a:spcBef>
                <a:spcAft>
                  <a:spcPct val="0"/>
                </a:spcAft>
                <a:buClrTx/>
                <a:buFontTx/>
                <a:buNone/>
              </a:pPr>
              <a:t>31</a:t>
            </a:fld>
            <a:endParaRPr lang="en-US" altLang="en-US" sz="1000" smtClean="0">
              <a:solidFill>
                <a:schemeClr val="bg1"/>
              </a:solidFill>
            </a:endParaRPr>
          </a:p>
        </p:txBody>
      </p:sp>
      <p:sp>
        <p:nvSpPr>
          <p:cNvPr id="10" name="Content Placeholder 9"/>
          <p:cNvSpPr>
            <a:spLocks noGrp="1"/>
          </p:cNvSpPr>
          <p:nvPr>
            <p:ph sz="quarter" idx="4294967295"/>
          </p:nvPr>
        </p:nvSpPr>
        <p:spPr>
          <a:xfrm>
            <a:off x="209550" y="847725"/>
            <a:ext cx="8734425" cy="5419725"/>
          </a:xfrm>
        </p:spPr>
        <p:txBody>
          <a:bodyPr rtlCol="0">
            <a:normAutofit/>
          </a:bodyPr>
          <a:lstStyle/>
          <a:p>
            <a:pPr marL="285750" indent="-285750" eaLnBrk="1" fontAlgn="auto" hangingPunct="1">
              <a:spcAft>
                <a:spcPts val="0"/>
              </a:spcAft>
              <a:buClr>
                <a:schemeClr val="accent6"/>
              </a:buClr>
              <a:buFont typeface="Arial"/>
              <a:buChar char="•"/>
              <a:defRPr/>
            </a:pPr>
            <a:r>
              <a:rPr lang="en-US" sz="1600" dirty="0"/>
              <a:t>Utilized during </a:t>
            </a:r>
            <a:r>
              <a:rPr lang="en-US" sz="1600" dirty="0" smtClean="0"/>
              <a:t>6 GeV </a:t>
            </a:r>
            <a:r>
              <a:rPr lang="en-US" sz="1600" dirty="0"/>
              <a:t>era to improve maximum operating gradient of SRF cavities </a:t>
            </a:r>
            <a:endParaRPr lang="en-US" sz="1600" dirty="0" smtClean="0"/>
          </a:p>
          <a:p>
            <a:pPr marL="285750" indent="-285750" eaLnBrk="1" fontAlgn="auto" hangingPunct="1">
              <a:spcAft>
                <a:spcPts val="0"/>
              </a:spcAft>
              <a:buClr>
                <a:schemeClr val="accent6"/>
              </a:buClr>
              <a:buFont typeface="Arial"/>
              <a:buChar char="•"/>
              <a:defRPr/>
            </a:pPr>
            <a:r>
              <a:rPr lang="en-US" sz="1600" dirty="0" smtClean="0"/>
              <a:t>Add </a:t>
            </a:r>
            <a:r>
              <a:rPr lang="en-US" sz="1600" dirty="0"/>
              <a:t>small amount of gaseous He into the </a:t>
            </a:r>
            <a:r>
              <a:rPr lang="en-US" sz="1600" dirty="0" smtClean="0"/>
              <a:t>cavity</a:t>
            </a:r>
            <a:endParaRPr lang="en-US" sz="1600" dirty="0"/>
          </a:p>
          <a:p>
            <a:pPr marL="285750" indent="-285750" eaLnBrk="1" fontAlgn="auto" hangingPunct="1">
              <a:spcAft>
                <a:spcPts val="0"/>
              </a:spcAft>
              <a:buClr>
                <a:schemeClr val="accent6"/>
              </a:buClr>
              <a:buFont typeface="Arial"/>
              <a:buChar char="•"/>
              <a:defRPr/>
            </a:pPr>
            <a:r>
              <a:rPr lang="en-US" sz="1600" dirty="0"/>
              <a:t>Process cavity with RF power, watch for the radiation signature to drop (field emitters extinguished</a:t>
            </a:r>
            <a:r>
              <a:rPr lang="en-US" sz="1600" dirty="0" smtClean="0"/>
              <a:t>)</a:t>
            </a:r>
            <a:endParaRPr lang="en-US" sz="1600" dirty="0"/>
          </a:p>
          <a:p>
            <a:pPr marL="285750" indent="-285750" eaLnBrk="1" fontAlgn="auto" hangingPunct="1">
              <a:spcAft>
                <a:spcPts val="0"/>
              </a:spcAft>
              <a:buClr>
                <a:schemeClr val="accent6"/>
              </a:buClr>
              <a:buFont typeface="Arial"/>
              <a:buChar char="•"/>
              <a:defRPr/>
            </a:pPr>
            <a:r>
              <a:rPr lang="en-US" sz="1600" dirty="0" smtClean="0"/>
              <a:t>Warm up </a:t>
            </a:r>
            <a:r>
              <a:rPr lang="en-US" sz="1600" dirty="0"/>
              <a:t>the cavity to remove the </a:t>
            </a:r>
            <a:r>
              <a:rPr lang="en-US" sz="1600" dirty="0" smtClean="0"/>
              <a:t>He</a:t>
            </a:r>
            <a:endParaRPr lang="en-US" sz="1600" dirty="0"/>
          </a:p>
          <a:p>
            <a:pPr marL="285750" indent="-285750" eaLnBrk="1" fontAlgn="auto" hangingPunct="1">
              <a:spcAft>
                <a:spcPts val="0"/>
              </a:spcAft>
              <a:buClr>
                <a:schemeClr val="accent6"/>
              </a:buClr>
              <a:buFont typeface="Arial"/>
              <a:buChar char="•"/>
              <a:defRPr/>
            </a:pPr>
            <a:r>
              <a:rPr lang="en-US" sz="1600" dirty="0" smtClean="0"/>
              <a:t>Determine </a:t>
            </a:r>
            <a:r>
              <a:rPr lang="en-US" sz="1600" dirty="0"/>
              <a:t>the new maximum operating gradient</a:t>
            </a:r>
          </a:p>
          <a:p>
            <a:pPr eaLnBrk="1" fontAlgn="auto" hangingPunct="1">
              <a:spcAft>
                <a:spcPts val="0"/>
              </a:spcAft>
              <a:buClr>
                <a:schemeClr val="accent6"/>
              </a:buClr>
              <a:buFont typeface="Arial"/>
              <a:buChar char="•"/>
              <a:defRPr/>
            </a:pPr>
            <a:endParaRPr lang="en-US" sz="1600" dirty="0"/>
          </a:p>
        </p:txBody>
      </p:sp>
      <p:sp>
        <p:nvSpPr>
          <p:cNvPr id="38919" name="TextBox 6"/>
          <p:cNvSpPr txBox="1">
            <a:spLocks noChangeArrowheads="1"/>
          </p:cNvSpPr>
          <p:nvPr/>
        </p:nvSpPr>
        <p:spPr bwMode="auto">
          <a:xfrm>
            <a:off x="6967538" y="2790825"/>
            <a:ext cx="1430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600">
                <a:latin typeface="Calibri" pitchFamily="34" charset="0"/>
              </a:rPr>
              <a:t>Before He Proc</a:t>
            </a:r>
          </a:p>
        </p:txBody>
      </p:sp>
      <p:sp>
        <p:nvSpPr>
          <p:cNvPr id="38920" name="TextBox 7"/>
          <p:cNvSpPr txBox="1">
            <a:spLocks noChangeArrowheads="1"/>
          </p:cNvSpPr>
          <p:nvPr/>
        </p:nvSpPr>
        <p:spPr bwMode="auto">
          <a:xfrm>
            <a:off x="7585075" y="4584700"/>
            <a:ext cx="1358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600">
                <a:solidFill>
                  <a:srgbClr val="FF0000"/>
                </a:solidFill>
                <a:latin typeface="Calibri" pitchFamily="34" charset="0"/>
              </a:rPr>
              <a:t>After He Proc</a:t>
            </a:r>
          </a:p>
        </p:txBody>
      </p:sp>
      <p:sp>
        <p:nvSpPr>
          <p:cNvPr id="38921" name="TextBox 8"/>
          <p:cNvSpPr txBox="1">
            <a:spLocks noChangeArrowheads="1"/>
          </p:cNvSpPr>
          <p:nvPr/>
        </p:nvSpPr>
        <p:spPr bwMode="auto">
          <a:xfrm>
            <a:off x="1647825" y="3430588"/>
            <a:ext cx="3932238" cy="584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600"/>
              <a:t>Representative gain (~4 MV/m) on one C100 cavity recently Helium processed</a:t>
            </a:r>
          </a:p>
        </p:txBody>
      </p:sp>
      <p:cxnSp>
        <p:nvCxnSpPr>
          <p:cNvPr id="11" name="Straight Arrow Connector 10"/>
          <p:cNvCxnSpPr/>
          <p:nvPr/>
        </p:nvCxnSpPr>
        <p:spPr>
          <a:xfrm flipH="1" flipV="1">
            <a:off x="8397875" y="3870325"/>
            <a:ext cx="66675" cy="7032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923" name="Footer Placeholder 1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rgbClr val="FFFFFF"/>
                </a:solidFill>
              </a:rPr>
              <a:t>SPIN 2016, Champaign-Urbana, IL   Sept. 25-30, 2016</a:t>
            </a:r>
          </a:p>
        </p:txBody>
      </p:sp>
      <p:sp>
        <p:nvSpPr>
          <p:cNvPr id="6" name="Right Arrow 5"/>
          <p:cNvSpPr/>
          <p:nvPr/>
        </p:nvSpPr>
        <p:spPr>
          <a:xfrm>
            <a:off x="5580063" y="3640138"/>
            <a:ext cx="255587" cy="23018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51206"/>
            <a:ext cx="8705088" cy="607162"/>
          </a:xfrm>
          <a:extLst/>
        </p:spPr>
        <p:txBody>
          <a:bodyPr rtlCol="0">
            <a:noAutofit/>
          </a:bodyPr>
          <a:lstStyle/>
          <a:p>
            <a:pPr eaLnBrk="1" fontAlgn="auto" hangingPunct="1">
              <a:spcAft>
                <a:spcPts val="0"/>
              </a:spcAft>
              <a:defRPr/>
            </a:pPr>
            <a:r>
              <a:rPr lang="en-US" sz="2800" dirty="0" smtClean="0">
                <a:ln w="1905"/>
                <a:effectLst>
                  <a:innerShdw blurRad="69850" dist="43180" dir="5400000">
                    <a:srgbClr val="000000">
                      <a:alpha val="65000"/>
                    </a:srgbClr>
                  </a:innerShdw>
                </a:effectLst>
              </a:rPr>
              <a:t>C100 Susceptibility to </a:t>
            </a:r>
            <a:r>
              <a:rPr lang="en-US" sz="2800" dirty="0" err="1" smtClean="0">
                <a:ln w="1905"/>
                <a:effectLst>
                  <a:innerShdw blurRad="69850" dist="43180" dir="5400000">
                    <a:srgbClr val="000000">
                      <a:alpha val="65000"/>
                    </a:srgbClr>
                  </a:innerShdw>
                </a:effectLst>
              </a:rPr>
              <a:t>Microphonics</a:t>
            </a:r>
            <a:endParaRPr lang="en-US" sz="2800" dirty="0">
              <a:ln w="1905"/>
              <a:effectLst>
                <a:innerShdw blurRad="69850" dist="43180" dir="5400000">
                  <a:srgbClr val="000000">
                    <a:alpha val="65000"/>
                  </a:srgbClr>
                </a:innerShdw>
              </a:effectLst>
            </a:endParaRPr>
          </a:p>
        </p:txBody>
      </p:sp>
      <p:sp>
        <p:nvSpPr>
          <p:cNvPr id="8" name="Content Placeholder 7"/>
          <p:cNvSpPr>
            <a:spLocks noGrp="1"/>
          </p:cNvSpPr>
          <p:nvPr>
            <p:ph sz="half" idx="2"/>
          </p:nvPr>
        </p:nvSpPr>
        <p:spPr>
          <a:xfrm>
            <a:off x="3395663" y="981075"/>
            <a:ext cx="5561012" cy="2882900"/>
          </a:xfrm>
        </p:spPr>
        <p:txBody>
          <a:bodyPr rtlCol="0">
            <a:normAutofit/>
          </a:bodyPr>
          <a:lstStyle/>
          <a:p>
            <a:pPr marL="0" indent="0" eaLnBrk="1" fontAlgn="auto" hangingPunct="1">
              <a:spcAft>
                <a:spcPts val="0"/>
              </a:spcAft>
              <a:buClr>
                <a:schemeClr val="accent6"/>
              </a:buClr>
              <a:buFont typeface="Arial"/>
              <a:buNone/>
              <a:defRPr/>
            </a:pPr>
            <a:r>
              <a:rPr lang="en-US" sz="2400" b="1" dirty="0" smtClean="0"/>
              <a:t>C100 Cavity gradients</a:t>
            </a:r>
          </a:p>
          <a:p>
            <a:pPr eaLnBrk="1" fontAlgn="auto" hangingPunct="1">
              <a:spcAft>
                <a:spcPts val="0"/>
              </a:spcAft>
              <a:buClr>
                <a:schemeClr val="accent6"/>
              </a:buClr>
              <a:buFont typeface="Arial"/>
              <a:buChar char="•"/>
              <a:defRPr/>
            </a:pPr>
            <a:r>
              <a:rPr lang="en-US" sz="2000" b="1" dirty="0" smtClean="0"/>
              <a:t>The drops in figure below show the cavity faulting OFF during the day due to construction and truck traffic (or any low frequency acoustic noise, e.g., fan)</a:t>
            </a:r>
          </a:p>
          <a:p>
            <a:pPr eaLnBrk="1" fontAlgn="auto" hangingPunct="1">
              <a:spcAft>
                <a:spcPts val="0"/>
              </a:spcAft>
              <a:buClr>
                <a:schemeClr val="accent6"/>
              </a:buClr>
              <a:buFont typeface="Arial"/>
              <a:buChar char="•"/>
              <a:defRPr/>
            </a:pPr>
            <a:r>
              <a:rPr lang="en-US" sz="2000" b="1" dirty="0" smtClean="0"/>
              <a:t>ESH&amp;Q Building construction halted</a:t>
            </a:r>
          </a:p>
          <a:p>
            <a:pPr eaLnBrk="1" fontAlgn="auto" hangingPunct="1">
              <a:spcAft>
                <a:spcPts val="0"/>
              </a:spcAft>
              <a:buClr>
                <a:schemeClr val="accent6"/>
              </a:buClr>
              <a:buFont typeface="Arial"/>
              <a:buChar char="•"/>
              <a:defRPr/>
            </a:pPr>
            <a:r>
              <a:rPr lang="en-US" sz="2000" b="1" dirty="0" smtClean="0"/>
              <a:t>Reason: RF Power could not compensate for the rapid cavity detuning</a:t>
            </a:r>
            <a:endParaRPr lang="en-US" sz="2000" b="1" dirty="0"/>
          </a:p>
        </p:txBody>
      </p:sp>
      <p:sp>
        <p:nvSpPr>
          <p:cNvPr id="3" name="Plus 2"/>
          <p:cNvSpPr/>
          <p:nvPr/>
        </p:nvSpPr>
        <p:spPr>
          <a:xfrm>
            <a:off x="1176338" y="3128963"/>
            <a:ext cx="1100137" cy="1035050"/>
          </a:xfrm>
          <a:prstGeom prst="mathPlus">
            <a:avLst>
              <a:gd name="adj1" fmla="val 12305"/>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Equal 3"/>
          <p:cNvSpPr/>
          <p:nvPr/>
        </p:nvSpPr>
        <p:spPr>
          <a:xfrm>
            <a:off x="3322638" y="4859338"/>
            <a:ext cx="1079500" cy="638175"/>
          </a:xfrm>
          <a:prstGeom prst="mathEqual">
            <a:avLst>
              <a:gd name="adj1" fmla="val 24938"/>
              <a:gd name="adj2" fmla="val 11760"/>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pic>
        <p:nvPicPr>
          <p:cNvPr id="3994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5163" y="4025900"/>
            <a:ext cx="4481512"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Content Placeholder 5" descr="IMG_3664.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39700" y="4270375"/>
            <a:ext cx="3078163" cy="2035175"/>
          </a:xfrm>
        </p:spPr>
      </p:pic>
      <p:sp>
        <p:nvSpPr>
          <p:cNvPr id="10" name="TextBox 9"/>
          <p:cNvSpPr txBox="1"/>
          <p:nvPr/>
        </p:nvSpPr>
        <p:spPr>
          <a:xfrm>
            <a:off x="5318125" y="5975350"/>
            <a:ext cx="2794000" cy="400050"/>
          </a:xfrm>
          <a:prstGeom prst="rect">
            <a:avLst/>
          </a:prstGeom>
          <a:noFill/>
        </p:spPr>
        <p:txBody>
          <a:bodyPr wrap="none">
            <a:spAutoFit/>
          </a:bodyPr>
          <a:lstStyle/>
          <a:p>
            <a:pPr fontAlgn="auto">
              <a:spcBef>
                <a:spcPts val="0"/>
              </a:spcBef>
              <a:spcAft>
                <a:spcPts val="0"/>
              </a:spcAft>
              <a:defRPr/>
            </a:pPr>
            <a:r>
              <a:rPr lang="en-US" sz="2000" dirty="0">
                <a:solidFill>
                  <a:schemeClr val="accent1">
                    <a:lumMod val="25000"/>
                  </a:schemeClr>
                </a:solidFill>
                <a:latin typeface="+mn-lt"/>
                <a:cs typeface="+mn-cs"/>
              </a:rPr>
              <a:t>C100 - 0 Cavity Gradients</a:t>
            </a:r>
          </a:p>
        </p:txBody>
      </p:sp>
      <p:pic>
        <p:nvPicPr>
          <p:cNvPr id="39945" name="Picture 2" descr="http://cdn1.viewpoints.com/pro-product-photos/000/004/284/300/1333038569-77164_fu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854075"/>
            <a:ext cx="225425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Box 4"/>
          <p:cNvSpPr txBox="1">
            <a:spLocks noChangeArrowheads="1"/>
          </p:cNvSpPr>
          <p:nvPr/>
        </p:nvSpPr>
        <p:spPr bwMode="auto">
          <a:xfrm>
            <a:off x="5916613" y="4359275"/>
            <a:ext cx="51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rgbClr val="FF0000"/>
                </a:solidFill>
                <a:latin typeface="Calibri" pitchFamily="34" charset="0"/>
              </a:rPr>
              <a:t>day</a:t>
            </a:r>
          </a:p>
        </p:txBody>
      </p:sp>
      <p:sp>
        <p:nvSpPr>
          <p:cNvPr id="39947" name="TextBox 10"/>
          <p:cNvSpPr txBox="1">
            <a:spLocks noChangeArrowheads="1"/>
          </p:cNvSpPr>
          <p:nvPr/>
        </p:nvSpPr>
        <p:spPr bwMode="auto">
          <a:xfrm>
            <a:off x="7288213" y="4359275"/>
            <a:ext cx="665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rgbClr val="FF0000"/>
                </a:solidFill>
                <a:latin typeface="Calibri" pitchFamily="34" charset="0"/>
              </a:rPr>
              <a:t>night</a:t>
            </a:r>
          </a:p>
        </p:txBody>
      </p:sp>
      <p:grpSp>
        <p:nvGrpSpPr>
          <p:cNvPr id="13" name="Group 12"/>
          <p:cNvGrpSpPr>
            <a:grpSpLocks/>
          </p:cNvGrpSpPr>
          <p:nvPr/>
        </p:nvGrpSpPr>
        <p:grpSpPr bwMode="auto">
          <a:xfrm>
            <a:off x="128588" y="4119563"/>
            <a:ext cx="3078162" cy="2301875"/>
            <a:chOff x="129090" y="4119933"/>
            <a:chExt cx="3077738" cy="2302148"/>
          </a:xfrm>
        </p:grpSpPr>
        <p:pic>
          <p:nvPicPr>
            <p:cNvPr id="39951"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090" y="4119933"/>
              <a:ext cx="3077738" cy="230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2" name="TextBox 5"/>
            <p:cNvSpPr txBox="1">
              <a:spLocks noChangeArrowheads="1"/>
            </p:cNvSpPr>
            <p:nvPr/>
          </p:nvSpPr>
          <p:spPr bwMode="auto">
            <a:xfrm>
              <a:off x="139391" y="4133572"/>
              <a:ext cx="206592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chemeClr val="bg1"/>
                  </a:solidFill>
                  <a:latin typeface="Calibri" pitchFamily="34" charset="0"/>
                </a:rPr>
                <a:t>Added waveguide supports, Stiffened the tuners….</a:t>
              </a:r>
            </a:p>
          </p:txBody>
        </p:sp>
      </p:grpSp>
      <p:sp>
        <p:nvSpPr>
          <p:cNvPr id="39949" name="Footer Placeholder 1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39950" name="Slide Number Placeholder 1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097EE04B-DCA0-49F2-8F78-A34D36402204}" type="slidenum">
              <a:rPr lang="en-US" altLang="en-US" sz="1000" smtClean="0">
                <a:solidFill>
                  <a:schemeClr val="bg1"/>
                </a:solidFill>
              </a:rPr>
              <a:pPr eaLnBrk="1" fontAlgn="base" hangingPunct="1">
                <a:spcBef>
                  <a:spcPct val="0"/>
                </a:spcBef>
                <a:spcAft>
                  <a:spcPct val="0"/>
                </a:spcAft>
                <a:buClrTx/>
                <a:buFontTx/>
                <a:buNone/>
              </a:pPr>
              <a:t>32</a:t>
            </a:fld>
            <a:endParaRPr lang="en-US" altLang="en-US" sz="100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3" descr="100_1597"/>
          <p:cNvPicPr>
            <a:picLocks noChangeAspect="1" noChangeArrowheads="1"/>
          </p:cNvPicPr>
          <p:nvPr/>
        </p:nvPicPr>
        <p:blipFill>
          <a:blip r:embed="rId2">
            <a:extLst>
              <a:ext uri="{28A0092B-C50C-407E-A947-70E740481C1C}">
                <a14:useLocalDpi xmlns:a14="http://schemas.microsoft.com/office/drawing/2010/main" val="0"/>
              </a:ext>
            </a:extLst>
          </a:blip>
          <a:srcRect t="19731" b="19489"/>
          <a:stretch>
            <a:fillRect/>
          </a:stretch>
        </p:blipFill>
        <p:spPr bwMode="auto">
          <a:xfrm>
            <a:off x="5397500" y="1216025"/>
            <a:ext cx="3259138" cy="26431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3" name="Line 22"/>
          <p:cNvSpPr>
            <a:spLocks noChangeShapeType="1"/>
          </p:cNvSpPr>
          <p:nvPr/>
        </p:nvSpPr>
        <p:spPr bwMode="auto">
          <a:xfrm>
            <a:off x="5803900" y="1538288"/>
            <a:ext cx="552450" cy="855662"/>
          </a:xfrm>
          <a:prstGeom prst="line">
            <a:avLst/>
          </a:prstGeom>
          <a:noFill/>
          <a:ln w="28575">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 name="Text Box 23"/>
          <p:cNvSpPr txBox="1">
            <a:spLocks noChangeArrowheads="1"/>
          </p:cNvSpPr>
          <p:nvPr/>
        </p:nvSpPr>
        <p:spPr bwMode="auto">
          <a:xfrm>
            <a:off x="5060950" y="1103313"/>
            <a:ext cx="1243013" cy="830262"/>
          </a:xfrm>
          <a:prstGeom prst="rect">
            <a:avLst/>
          </a:prstGeom>
          <a:solidFill>
            <a:schemeClr val="bg1"/>
          </a:solidFill>
          <a:ln w="6350">
            <a:solidFill>
              <a:srgbClr val="FF0000"/>
            </a:solidFill>
            <a:miter lim="800000"/>
            <a:headEnd/>
            <a:tailEnd/>
          </a:ln>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fontAlgn="auto">
              <a:spcBef>
                <a:spcPct val="50000"/>
              </a:spcBef>
              <a:spcAft>
                <a:spcPts val="0"/>
              </a:spcAft>
              <a:defRPr/>
            </a:pPr>
            <a:r>
              <a:rPr lang="en-US" altLang="en-US" sz="1600" dirty="0">
                <a:latin typeface="+mn-lt"/>
                <a:cs typeface="+mn-cs"/>
              </a:rPr>
              <a:t>Viewer &amp; pump drop cross</a:t>
            </a:r>
          </a:p>
        </p:txBody>
      </p:sp>
      <p:sp>
        <p:nvSpPr>
          <p:cNvPr id="40965" name="Line 24"/>
          <p:cNvSpPr>
            <a:spLocks noChangeShapeType="1"/>
          </p:cNvSpPr>
          <p:nvPr/>
        </p:nvSpPr>
        <p:spPr bwMode="auto">
          <a:xfrm flipH="1">
            <a:off x="6778625" y="1239838"/>
            <a:ext cx="306388" cy="1112837"/>
          </a:xfrm>
          <a:prstGeom prst="line">
            <a:avLst/>
          </a:prstGeom>
          <a:noFill/>
          <a:ln w="28575">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 name="Text Box 25"/>
          <p:cNvSpPr txBox="1">
            <a:spLocks noChangeArrowheads="1"/>
          </p:cNvSpPr>
          <p:nvPr/>
        </p:nvSpPr>
        <p:spPr bwMode="auto">
          <a:xfrm>
            <a:off x="6481763" y="768350"/>
            <a:ext cx="1149350" cy="1323975"/>
          </a:xfrm>
          <a:prstGeom prst="rect">
            <a:avLst/>
          </a:prstGeom>
          <a:solidFill>
            <a:schemeClr val="bg1"/>
          </a:solidFill>
          <a:ln w="6350">
            <a:solidFill>
              <a:srgbClr val="FF0000"/>
            </a:solidFill>
            <a:miter lim="800000"/>
            <a:headEnd/>
            <a:tailEnd/>
          </a:ln>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fontAlgn="auto">
              <a:spcBef>
                <a:spcPct val="50000"/>
              </a:spcBef>
              <a:spcAft>
                <a:spcPts val="0"/>
              </a:spcAft>
              <a:defRPr/>
            </a:pPr>
            <a:r>
              <a:rPr lang="en-US" altLang="en-US" sz="1600" dirty="0">
                <a:latin typeface="+mn-lt"/>
                <a:cs typeface="+mn-cs"/>
              </a:rPr>
              <a:t>H&amp;V nested </a:t>
            </a:r>
            <a:r>
              <a:rPr lang="en-US" altLang="en-US" sz="1600" i="1" dirty="0">
                <a:latin typeface="+mn-lt"/>
                <a:cs typeface="+mn-cs"/>
              </a:rPr>
              <a:t>Air Core</a:t>
            </a:r>
            <a:r>
              <a:rPr lang="en-US" altLang="en-US" sz="1600" dirty="0">
                <a:latin typeface="+mn-lt"/>
                <a:cs typeface="+mn-cs"/>
              </a:rPr>
              <a:t> correctors over BPM</a:t>
            </a:r>
          </a:p>
        </p:txBody>
      </p:sp>
      <p:sp>
        <p:nvSpPr>
          <p:cNvPr id="40967" name="Line 26"/>
          <p:cNvSpPr>
            <a:spLocks noChangeShapeType="1"/>
          </p:cNvSpPr>
          <p:nvPr/>
        </p:nvSpPr>
        <p:spPr bwMode="auto">
          <a:xfrm flipH="1">
            <a:off x="7304088" y="1419225"/>
            <a:ext cx="904875" cy="792163"/>
          </a:xfrm>
          <a:prstGeom prst="line">
            <a:avLst/>
          </a:prstGeom>
          <a:noFill/>
          <a:ln w="28575">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 name="Text Box 27"/>
          <p:cNvSpPr txBox="1">
            <a:spLocks noChangeArrowheads="1"/>
          </p:cNvSpPr>
          <p:nvPr/>
        </p:nvSpPr>
        <p:spPr bwMode="auto">
          <a:xfrm>
            <a:off x="7899400" y="1103313"/>
            <a:ext cx="731838" cy="338137"/>
          </a:xfrm>
          <a:prstGeom prst="rect">
            <a:avLst/>
          </a:prstGeom>
          <a:solidFill>
            <a:schemeClr val="bg1"/>
          </a:solidFill>
          <a:ln w="6350">
            <a:solidFill>
              <a:srgbClr val="FF0000"/>
            </a:solidFill>
            <a:miter lim="800000"/>
            <a:headEnd/>
            <a:tailEnd/>
          </a:ln>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fontAlgn="auto">
              <a:spcBef>
                <a:spcPct val="50000"/>
              </a:spcBef>
              <a:spcAft>
                <a:spcPts val="0"/>
              </a:spcAft>
              <a:defRPr/>
            </a:pPr>
            <a:r>
              <a:rPr lang="en-US" altLang="en-US" sz="1600" dirty="0">
                <a:latin typeface="+mn-lt"/>
                <a:cs typeface="+mn-cs"/>
              </a:rPr>
              <a:t>Quad</a:t>
            </a:r>
          </a:p>
        </p:txBody>
      </p:sp>
      <p:sp>
        <p:nvSpPr>
          <p:cNvPr id="12" name="TextBox 11"/>
          <p:cNvSpPr txBox="1"/>
          <p:nvPr/>
        </p:nvSpPr>
        <p:spPr>
          <a:xfrm>
            <a:off x="198438" y="965200"/>
            <a:ext cx="4862512" cy="2970213"/>
          </a:xfrm>
          <a:prstGeom prst="rect">
            <a:avLst/>
          </a:prstGeom>
          <a:noFill/>
        </p:spPr>
        <p:txBody>
          <a:bodyPr>
            <a:spAutoFit/>
          </a:bodyPr>
          <a:lstStyle/>
          <a:p>
            <a:pPr marL="169863" indent="-169863" fontAlgn="auto">
              <a:spcBef>
                <a:spcPts val="0"/>
              </a:spcBef>
              <a:spcAft>
                <a:spcPts val="600"/>
              </a:spcAft>
              <a:buFont typeface="Arial" panose="020B0604020202020204" pitchFamily="34" charset="0"/>
              <a:buChar char="•"/>
              <a:defRPr/>
            </a:pPr>
            <a:r>
              <a:rPr lang="en-US" sz="2000" dirty="0">
                <a:solidFill>
                  <a:schemeClr val="accent1">
                    <a:lumMod val="25000"/>
                  </a:schemeClr>
                </a:solidFill>
              </a:rPr>
              <a:t>Field emission heats nearby beamline, stimulates gas desorption</a:t>
            </a:r>
          </a:p>
          <a:p>
            <a:pPr marL="169863" indent="-169863" fontAlgn="auto">
              <a:spcBef>
                <a:spcPts val="0"/>
              </a:spcBef>
              <a:spcAft>
                <a:spcPts val="600"/>
              </a:spcAft>
              <a:buFont typeface="Arial" panose="020B0604020202020204" pitchFamily="34" charset="0"/>
              <a:buChar char="•"/>
              <a:defRPr/>
            </a:pPr>
            <a:r>
              <a:rPr lang="en-US" sz="2000" dirty="0">
                <a:solidFill>
                  <a:schemeClr val="accent1">
                    <a:lumMod val="25000"/>
                  </a:schemeClr>
                </a:solidFill>
              </a:rPr>
              <a:t>Vacuum pump faults</a:t>
            </a:r>
          </a:p>
          <a:p>
            <a:pPr marL="169863" indent="-169863" fontAlgn="auto">
              <a:spcBef>
                <a:spcPts val="0"/>
              </a:spcBef>
              <a:spcAft>
                <a:spcPts val="600"/>
              </a:spcAft>
              <a:buFont typeface="Arial" panose="020B0604020202020204" pitchFamily="34" charset="0"/>
              <a:buChar char="•"/>
              <a:defRPr/>
            </a:pPr>
            <a:r>
              <a:rPr lang="en-US" sz="2000" dirty="0">
                <a:solidFill>
                  <a:schemeClr val="accent1">
                    <a:lumMod val="25000"/>
                  </a:schemeClr>
                </a:solidFill>
              </a:rPr>
              <a:t>Vacuum interlock drops cryomodule out of RF</a:t>
            </a:r>
          </a:p>
          <a:p>
            <a:pPr marL="169863" indent="-169863" fontAlgn="auto">
              <a:spcBef>
                <a:spcPts val="0"/>
              </a:spcBef>
              <a:spcAft>
                <a:spcPts val="600"/>
              </a:spcAft>
              <a:buFont typeface="Arial" panose="020B0604020202020204" pitchFamily="34" charset="0"/>
              <a:buChar char="•"/>
              <a:defRPr/>
            </a:pPr>
            <a:r>
              <a:rPr lang="en-US" sz="2000" dirty="0">
                <a:solidFill>
                  <a:schemeClr val="accent1">
                    <a:lumMod val="25000"/>
                  </a:schemeClr>
                </a:solidFill>
              </a:rPr>
              <a:t>Can damage equipment and activate material</a:t>
            </a:r>
          </a:p>
          <a:p>
            <a:pPr fontAlgn="auto">
              <a:lnSpc>
                <a:spcPct val="150000"/>
              </a:lnSpc>
              <a:spcBef>
                <a:spcPts val="0"/>
              </a:spcBef>
              <a:spcAft>
                <a:spcPts val="0"/>
              </a:spcAft>
              <a:defRPr/>
            </a:pPr>
            <a:endParaRPr lang="en-US" dirty="0">
              <a:solidFill>
                <a:schemeClr val="accent1">
                  <a:lumMod val="25000"/>
                </a:schemeClr>
              </a:solidFill>
            </a:endParaRPr>
          </a:p>
        </p:txBody>
      </p:sp>
      <p:sp>
        <p:nvSpPr>
          <p:cNvPr id="25" name="Title 4"/>
          <p:cNvSpPr>
            <a:spLocks noGrp="1"/>
          </p:cNvSpPr>
          <p:nvPr>
            <p:ph type="title"/>
          </p:nvPr>
        </p:nvSpPr>
        <p:spPr>
          <a:xfrm>
            <a:off x="400938" y="192228"/>
            <a:ext cx="8229600" cy="397933"/>
          </a:xfrm>
          <a:extLst/>
        </p:spPr>
        <p:txBody>
          <a:bodyPr rtlCol="0">
            <a:noAutofit/>
          </a:bodyPr>
          <a:lstStyle/>
          <a:p>
            <a:pPr eaLnBrk="1" fontAlgn="auto" hangingPunct="1">
              <a:spcAft>
                <a:spcPts val="0"/>
              </a:spcAft>
              <a:defRPr/>
            </a:pPr>
            <a:r>
              <a:rPr lang="en-US" sz="2800" dirty="0" smtClean="0">
                <a:ln w="1905"/>
                <a:effectLst>
                  <a:innerShdw blurRad="69850" dist="43180" dir="5400000">
                    <a:srgbClr val="000000">
                      <a:alpha val="65000"/>
                    </a:srgbClr>
                  </a:innerShdw>
                </a:effectLst>
              </a:rPr>
              <a:t>C100 Operational </a:t>
            </a:r>
            <a:r>
              <a:rPr lang="en-US" sz="2800" dirty="0">
                <a:ln w="1905"/>
                <a:effectLst>
                  <a:innerShdw blurRad="69850" dist="43180" dir="5400000">
                    <a:srgbClr val="000000">
                      <a:alpha val="65000"/>
                    </a:srgbClr>
                  </a:innerShdw>
                </a:effectLst>
              </a:rPr>
              <a:t>Experience - Field Emission</a:t>
            </a:r>
          </a:p>
        </p:txBody>
      </p:sp>
      <p:pic>
        <p:nvPicPr>
          <p:cNvPr id="40971" name="Picture 2" descr="http://opsweb.acc.jlab.org/CSUEApps/atlis/view_attachment.php?attachment_id=81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0" y="4000500"/>
            <a:ext cx="3290888"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6778625" y="4521200"/>
            <a:ext cx="914400" cy="9144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Text Box 23"/>
          <p:cNvSpPr txBox="1">
            <a:spLocks noChangeArrowheads="1"/>
          </p:cNvSpPr>
          <p:nvPr/>
        </p:nvSpPr>
        <p:spPr bwMode="auto">
          <a:xfrm>
            <a:off x="5784850" y="5980113"/>
            <a:ext cx="2246313" cy="400050"/>
          </a:xfrm>
          <a:prstGeom prst="rect">
            <a:avLst/>
          </a:prstGeom>
          <a:solidFill>
            <a:schemeClr val="bg1"/>
          </a:solidFill>
          <a:ln w="6350">
            <a:solidFill>
              <a:srgbClr val="FF0000"/>
            </a:solidFill>
            <a:miter lim="800000"/>
            <a:headEnd/>
            <a:tailEnd/>
          </a:ln>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fontAlgn="auto">
              <a:spcBef>
                <a:spcPct val="50000"/>
              </a:spcBef>
              <a:spcAft>
                <a:spcPts val="0"/>
              </a:spcAft>
              <a:defRPr/>
            </a:pPr>
            <a:r>
              <a:rPr lang="en-US" altLang="en-US" sz="2000" dirty="0" smtClean="0">
                <a:solidFill>
                  <a:srgbClr val="FF0000"/>
                </a:solidFill>
                <a:latin typeface="+mn-lt"/>
                <a:cs typeface="+mn-cs"/>
              </a:rPr>
              <a:t>Radiation Damage</a:t>
            </a:r>
            <a:endParaRPr lang="en-US" altLang="en-US" sz="2000" dirty="0">
              <a:solidFill>
                <a:srgbClr val="FF0000"/>
              </a:solidFill>
              <a:latin typeface="+mn-lt"/>
              <a:cs typeface="+mn-cs"/>
            </a:endParaRPr>
          </a:p>
        </p:txBody>
      </p:sp>
      <p:sp>
        <p:nvSpPr>
          <p:cNvPr id="40974" name="Line 28"/>
          <p:cNvSpPr>
            <a:spLocks noChangeShapeType="1"/>
          </p:cNvSpPr>
          <p:nvPr/>
        </p:nvSpPr>
        <p:spPr bwMode="auto">
          <a:xfrm flipV="1">
            <a:off x="6591300" y="5321300"/>
            <a:ext cx="347663" cy="688975"/>
          </a:xfrm>
          <a:prstGeom prst="line">
            <a:avLst/>
          </a:prstGeom>
          <a:noFill/>
          <a:ln w="28575">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75" name="Footer Placeholder 27"/>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40976" name="Slide Number Placeholder 28"/>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C9B3CB35-5F87-403A-B2CC-F33B6C278946}" type="slidenum">
              <a:rPr lang="en-US" altLang="en-US" sz="1000" smtClean="0">
                <a:solidFill>
                  <a:schemeClr val="bg1"/>
                </a:solidFill>
              </a:rPr>
              <a:pPr eaLnBrk="1" fontAlgn="base" hangingPunct="1">
                <a:spcBef>
                  <a:spcPct val="0"/>
                </a:spcBef>
                <a:spcAft>
                  <a:spcPct val="0"/>
                </a:spcAft>
                <a:buClrTx/>
                <a:buFontTx/>
                <a:buNone/>
              </a:pPr>
              <a:t>33</a:t>
            </a:fld>
            <a:endParaRPr lang="en-US" altLang="en-US" sz="1000" smtClean="0">
              <a:solidFill>
                <a:schemeClr val="bg1"/>
              </a:solidFill>
            </a:endParaRPr>
          </a:p>
        </p:txBody>
      </p:sp>
      <p:grpSp>
        <p:nvGrpSpPr>
          <p:cNvPr id="40977" name="Group 2047"/>
          <p:cNvGrpSpPr>
            <a:grpSpLocks/>
          </p:cNvGrpSpPr>
          <p:nvPr/>
        </p:nvGrpSpPr>
        <p:grpSpPr bwMode="auto">
          <a:xfrm>
            <a:off x="119063" y="3716338"/>
            <a:ext cx="5146675" cy="2463800"/>
            <a:chOff x="5457805" y="3746925"/>
            <a:chExt cx="5145671" cy="2463188"/>
          </a:xfrm>
        </p:grpSpPr>
        <p:sp>
          <p:nvSpPr>
            <p:cNvPr id="30" name="Rectangle 29"/>
            <p:cNvSpPr/>
            <p:nvPr/>
          </p:nvSpPr>
          <p:spPr>
            <a:xfrm>
              <a:off x="5457805" y="3746925"/>
              <a:ext cx="5145671" cy="2463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0979"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4610" y="3805905"/>
              <a:ext cx="4537364" cy="234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 y="850900"/>
            <a:ext cx="9067800" cy="5334000"/>
          </a:xfrm>
        </p:spPr>
        <p:txBody>
          <a:bodyPr rtlCol="0">
            <a:normAutofit lnSpcReduction="10000"/>
          </a:bodyPr>
          <a:lstStyle/>
          <a:p>
            <a:pPr eaLnBrk="1" fontAlgn="auto" hangingPunct="1">
              <a:spcAft>
                <a:spcPts val="0"/>
              </a:spcAft>
              <a:buClr>
                <a:schemeClr val="accent6"/>
              </a:buClr>
              <a:buFont typeface="Arial"/>
              <a:buChar char="•"/>
              <a:defRPr/>
            </a:pPr>
            <a:r>
              <a:rPr lang="en-US" sz="2000" dirty="0" smtClean="0"/>
              <a:t>Gradient insufficient to support reliable 12 </a:t>
            </a:r>
            <a:r>
              <a:rPr lang="en-US" sz="2000" dirty="0" err="1" smtClean="0"/>
              <a:t>GeV</a:t>
            </a:r>
            <a:r>
              <a:rPr lang="en-US" sz="2000" dirty="0" smtClean="0"/>
              <a:t>  operations</a:t>
            </a:r>
          </a:p>
          <a:p>
            <a:pPr lvl="1" eaLnBrk="1" fontAlgn="auto" hangingPunct="1">
              <a:spcAft>
                <a:spcPts val="0"/>
              </a:spcAft>
              <a:defRPr/>
            </a:pPr>
            <a:r>
              <a:rPr lang="en-US" sz="2000" dirty="0" smtClean="0"/>
              <a:t>Average C100 performance below design</a:t>
            </a:r>
          </a:p>
          <a:p>
            <a:pPr lvl="2" eaLnBrk="1" fontAlgn="auto" hangingPunct="1">
              <a:spcAft>
                <a:spcPts val="0"/>
              </a:spcAft>
              <a:buFont typeface="Arial"/>
              <a:buChar char="•"/>
              <a:defRPr/>
            </a:pPr>
            <a:r>
              <a:rPr lang="en-US" sz="2000" dirty="0" smtClean="0">
                <a:solidFill>
                  <a:srgbClr val="0000FF"/>
                </a:solidFill>
              </a:rPr>
              <a:t>Gradient Team</a:t>
            </a:r>
            <a:r>
              <a:rPr lang="en-US" sz="2000" dirty="0"/>
              <a:t> </a:t>
            </a:r>
            <a:r>
              <a:rPr lang="en-US" sz="2000" dirty="0" smtClean="0"/>
              <a:t>to solve the problem</a:t>
            </a:r>
          </a:p>
          <a:p>
            <a:pPr eaLnBrk="1" fontAlgn="auto" hangingPunct="1">
              <a:spcAft>
                <a:spcPts val="0"/>
              </a:spcAft>
              <a:buClr>
                <a:schemeClr val="accent6"/>
              </a:buClr>
              <a:buFont typeface="Arial"/>
              <a:buChar char="•"/>
              <a:defRPr/>
            </a:pPr>
            <a:r>
              <a:rPr lang="en-US" sz="2000" dirty="0" smtClean="0"/>
              <a:t>Gradient Degradation (~34 MeV/pass/year)</a:t>
            </a:r>
          </a:p>
          <a:p>
            <a:pPr lvl="1" eaLnBrk="1" fontAlgn="auto" hangingPunct="1">
              <a:spcAft>
                <a:spcPts val="0"/>
              </a:spcAft>
              <a:defRPr/>
            </a:pPr>
            <a:r>
              <a:rPr lang="en-US" sz="2000" dirty="0" smtClean="0"/>
              <a:t>Accumulation of new field emitters, particulate on the cavity surface</a:t>
            </a:r>
          </a:p>
          <a:p>
            <a:pPr lvl="2" eaLnBrk="1" fontAlgn="auto" hangingPunct="1">
              <a:spcAft>
                <a:spcPts val="0"/>
              </a:spcAft>
              <a:buFont typeface="Arial"/>
              <a:buChar char="•"/>
              <a:defRPr/>
            </a:pPr>
            <a:r>
              <a:rPr lang="en-US" sz="2000" dirty="0" smtClean="0"/>
              <a:t>Identify source of particulate (in progress)</a:t>
            </a:r>
          </a:p>
          <a:p>
            <a:pPr lvl="2" eaLnBrk="1" fontAlgn="auto" hangingPunct="1">
              <a:spcAft>
                <a:spcPts val="0"/>
              </a:spcAft>
              <a:buFont typeface="Arial"/>
              <a:buChar char="•"/>
              <a:defRPr/>
            </a:pPr>
            <a:r>
              <a:rPr lang="en-US" sz="2000" dirty="0" smtClean="0"/>
              <a:t>Mitigate: Develop the plan, approve the plan, implement </a:t>
            </a:r>
          </a:p>
          <a:p>
            <a:pPr lvl="1" eaLnBrk="1" fontAlgn="auto" hangingPunct="1">
              <a:spcAft>
                <a:spcPts val="0"/>
              </a:spcAft>
              <a:defRPr/>
            </a:pPr>
            <a:r>
              <a:rPr lang="en-US" sz="2000" dirty="0" smtClean="0"/>
              <a:t>C20 refurbishment program (C50-&gt;C75) in place until degradation is mitigated </a:t>
            </a:r>
          </a:p>
          <a:p>
            <a:pPr eaLnBrk="1" fontAlgn="auto" hangingPunct="1">
              <a:spcAft>
                <a:spcPts val="0"/>
              </a:spcAft>
              <a:buClr>
                <a:schemeClr val="accent6"/>
              </a:buClr>
              <a:buFont typeface="Arial"/>
              <a:buChar char="•"/>
              <a:defRPr/>
            </a:pPr>
            <a:r>
              <a:rPr lang="en-US" sz="2000" dirty="0" smtClean="0"/>
              <a:t>Radiation Damage of components</a:t>
            </a:r>
          </a:p>
          <a:p>
            <a:pPr lvl="1" eaLnBrk="1" fontAlgn="auto" hangingPunct="1">
              <a:spcAft>
                <a:spcPts val="0"/>
              </a:spcAft>
              <a:defRPr/>
            </a:pPr>
            <a:r>
              <a:rPr lang="en-US" sz="2000" dirty="0" smtClean="0"/>
              <a:t>C100 gradient large enough to accelerate field </a:t>
            </a:r>
            <a:r>
              <a:rPr lang="en-US" sz="2000" dirty="0"/>
              <a:t>e</a:t>
            </a:r>
            <a:r>
              <a:rPr lang="en-US" sz="2000" dirty="0" smtClean="0"/>
              <a:t>mitted electrons to energies above Neutron threshold (~10 MeV)</a:t>
            </a:r>
          </a:p>
          <a:p>
            <a:pPr lvl="2" eaLnBrk="1" fontAlgn="auto" hangingPunct="1">
              <a:spcAft>
                <a:spcPts val="0"/>
              </a:spcAft>
              <a:buFont typeface="Arial"/>
              <a:buChar char="•"/>
              <a:defRPr/>
            </a:pPr>
            <a:r>
              <a:rPr lang="en-US" sz="2000" dirty="0" smtClean="0"/>
              <a:t>Optimize C100 gradient/field emission ratio (Gradient Team) </a:t>
            </a:r>
          </a:p>
          <a:p>
            <a:pPr lvl="2" eaLnBrk="1" fontAlgn="auto" hangingPunct="1">
              <a:spcAft>
                <a:spcPts val="0"/>
              </a:spcAft>
              <a:buFont typeface="Arial"/>
              <a:buChar char="•"/>
              <a:defRPr/>
            </a:pPr>
            <a:r>
              <a:rPr lang="en-US" sz="2000" dirty="0" smtClean="0"/>
              <a:t>Helium process to reduce </a:t>
            </a:r>
            <a:r>
              <a:rPr lang="en-US" sz="2000" dirty="0"/>
              <a:t>f</a:t>
            </a:r>
            <a:r>
              <a:rPr lang="en-US" sz="2000" dirty="0" smtClean="0"/>
              <a:t>ield emitter sites</a:t>
            </a:r>
          </a:p>
          <a:p>
            <a:pPr lvl="2" eaLnBrk="1" fontAlgn="auto" hangingPunct="1">
              <a:spcAft>
                <a:spcPts val="0"/>
              </a:spcAft>
              <a:buFont typeface="Arial"/>
              <a:buChar char="•"/>
              <a:defRPr/>
            </a:pPr>
            <a:r>
              <a:rPr lang="en-US" sz="2000" dirty="0" smtClean="0"/>
              <a:t>Improve particulate control, maintain low FE state post </a:t>
            </a:r>
            <a:r>
              <a:rPr lang="en-US" sz="2000" dirty="0" err="1" smtClean="0"/>
              <a:t>HeProc</a:t>
            </a:r>
            <a:endParaRPr lang="en-US" sz="2000" dirty="0"/>
          </a:p>
        </p:txBody>
      </p:sp>
      <p:sp>
        <p:nvSpPr>
          <p:cNvPr id="41987"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6E21E753-9061-4929-BE72-86A762093D95}" type="slidenum">
              <a:rPr lang="en-US" altLang="en-US" sz="1000" smtClean="0">
                <a:solidFill>
                  <a:schemeClr val="bg1"/>
                </a:solidFill>
              </a:rPr>
              <a:pPr eaLnBrk="1" fontAlgn="base" hangingPunct="1">
                <a:spcBef>
                  <a:spcPct val="0"/>
                </a:spcBef>
                <a:spcAft>
                  <a:spcPct val="0"/>
                </a:spcAft>
                <a:buClrTx/>
                <a:buFontTx/>
                <a:buNone/>
              </a:pPr>
              <a:t>34</a:t>
            </a:fld>
            <a:endParaRPr lang="en-US" altLang="en-US" sz="1000" smtClean="0">
              <a:solidFill>
                <a:schemeClr val="bg1"/>
              </a:solidFill>
            </a:endParaRPr>
          </a:p>
        </p:txBody>
      </p:sp>
      <p:sp>
        <p:nvSpPr>
          <p:cNvPr id="41988" name="Title 3"/>
          <p:cNvSpPr>
            <a:spLocks noGrp="1"/>
          </p:cNvSpPr>
          <p:nvPr>
            <p:ph type="title"/>
          </p:nvPr>
        </p:nvSpPr>
        <p:spPr/>
        <p:txBody>
          <a:bodyPr/>
          <a:lstStyle/>
          <a:p>
            <a:pPr eaLnBrk="1" hangingPunct="1"/>
            <a:r>
              <a:rPr lang="en-US" altLang="en-US" smtClean="0"/>
              <a:t>Energy Reach</a:t>
            </a:r>
          </a:p>
        </p:txBody>
      </p:sp>
      <p:sp>
        <p:nvSpPr>
          <p:cNvPr id="41989"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altLang="en-US" smtClean="0"/>
              <a:t>CEBAF Parity Violation Experiments</a:t>
            </a:r>
          </a:p>
        </p:txBody>
      </p:sp>
      <p:sp>
        <p:nvSpPr>
          <p:cNvPr id="43011"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43012"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38D7A744-FF5E-4878-964C-3A64F89A274A}" type="slidenum">
              <a:rPr lang="en-US" altLang="en-US" sz="1000" smtClean="0">
                <a:solidFill>
                  <a:schemeClr val="bg1"/>
                </a:solidFill>
              </a:rPr>
              <a:pPr eaLnBrk="1" fontAlgn="base" hangingPunct="1">
                <a:spcBef>
                  <a:spcPct val="0"/>
                </a:spcBef>
                <a:spcAft>
                  <a:spcPct val="0"/>
                </a:spcAft>
                <a:buClrTx/>
                <a:buFontTx/>
                <a:buNone/>
              </a:pPr>
              <a:t>35</a:t>
            </a:fld>
            <a:endParaRPr lang="en-US" altLang="en-US" sz="1000" smtClean="0">
              <a:solidFill>
                <a:schemeClr val="bg1"/>
              </a:solidFill>
            </a:endParaRPr>
          </a:p>
        </p:txBody>
      </p:sp>
      <p:pic>
        <p:nvPicPr>
          <p:cNvPr id="430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819150"/>
            <a:ext cx="9026525"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t="7027"/>
          <a:stretch>
            <a:fillRect/>
          </a:stretch>
        </p:blipFill>
        <p:spPr bwMode="auto">
          <a:xfrm>
            <a:off x="479425" y="869950"/>
            <a:ext cx="8310563"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le 1"/>
          <p:cNvSpPr>
            <a:spLocks noGrp="1"/>
          </p:cNvSpPr>
          <p:nvPr>
            <p:ph type="title"/>
          </p:nvPr>
        </p:nvSpPr>
        <p:spPr/>
        <p:txBody>
          <a:bodyPr/>
          <a:lstStyle/>
          <a:p>
            <a:pPr eaLnBrk="1" hangingPunct="1"/>
            <a:r>
              <a:rPr lang="en-US" altLang="en-US" smtClean="0"/>
              <a:t>CEBAF Injector Upgrade</a:t>
            </a:r>
          </a:p>
        </p:txBody>
      </p:sp>
      <p:sp>
        <p:nvSpPr>
          <p:cNvPr id="44036"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44037" name="Slide Number Placeholder 3"/>
          <p:cNvSpPr>
            <a:spLocks noGrp="1"/>
          </p:cNvSpPr>
          <p:nvPr>
            <p:ph type="sldNum" sz="quarter" idx="11"/>
          </p:nvPr>
        </p:nvSpPr>
        <p:spPr bwMode="auto">
          <a:xfrm>
            <a:off x="5494338" y="6608763"/>
            <a:ext cx="2133600" cy="212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44874BED-F167-42E0-9C89-424FA07E6D04}" type="slidenum">
              <a:rPr lang="en-US" altLang="en-US" sz="1000" smtClean="0">
                <a:solidFill>
                  <a:schemeClr val="bg1"/>
                </a:solidFill>
              </a:rPr>
              <a:pPr eaLnBrk="1" fontAlgn="base" hangingPunct="1">
                <a:spcBef>
                  <a:spcPct val="0"/>
                </a:spcBef>
                <a:spcAft>
                  <a:spcPct val="0"/>
                </a:spcAft>
                <a:buClrTx/>
                <a:buFontTx/>
                <a:buNone/>
              </a:pPr>
              <a:t>36</a:t>
            </a:fld>
            <a:endParaRPr lang="en-US" altLang="en-US" sz="1000" smtClean="0">
              <a:solidFill>
                <a:schemeClr val="bg1"/>
              </a:solidFill>
            </a:endParaRPr>
          </a:p>
        </p:txBody>
      </p:sp>
      <p:sp>
        <p:nvSpPr>
          <p:cNvPr id="44038" name="Footer Placeholder 2"/>
          <p:cNvSpPr txBox="1">
            <a:spLocks/>
          </p:cNvSpPr>
          <p:nvPr/>
        </p:nvSpPr>
        <p:spPr bwMode="auto">
          <a:xfrm>
            <a:off x="639763" y="6608763"/>
            <a:ext cx="41021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000">
                <a:solidFill>
                  <a:schemeClr val="bg1"/>
                </a:solidFill>
              </a:rPr>
              <a:t>SPIN2016, Champaign Urbana, IL, Sept. 25 – 30, 2016</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2544817D-5578-43B4-B4A3-F5E8AAA8A430}" type="slidenum">
              <a:rPr lang="en-US" altLang="en-US" sz="1000" smtClean="0">
                <a:solidFill>
                  <a:schemeClr val="bg1"/>
                </a:solidFill>
              </a:rPr>
              <a:pPr eaLnBrk="1" fontAlgn="base" hangingPunct="1">
                <a:spcBef>
                  <a:spcPct val="0"/>
                </a:spcBef>
                <a:spcAft>
                  <a:spcPct val="0"/>
                </a:spcAft>
                <a:buClrTx/>
                <a:buFontTx/>
                <a:buNone/>
              </a:pPr>
              <a:t>37</a:t>
            </a:fld>
            <a:endParaRPr lang="en-US" altLang="en-US" sz="1000" smtClean="0">
              <a:solidFill>
                <a:schemeClr val="bg1"/>
              </a:solidFill>
            </a:endParaRPr>
          </a:p>
        </p:txBody>
      </p:sp>
      <p:sp>
        <p:nvSpPr>
          <p:cNvPr id="4" name="Title 1"/>
          <p:cNvSpPr txBox="1">
            <a:spLocks/>
          </p:cNvSpPr>
          <p:nvPr/>
        </p:nvSpPr>
        <p:spPr bwMode="auto">
          <a:xfrm>
            <a:off x="1474788" y="36513"/>
            <a:ext cx="6542087" cy="641350"/>
          </a:xfrm>
          <a:prstGeom prst="rect">
            <a:avLst/>
          </a:prstGeom>
          <a:noFill/>
          <a:ln w="9525">
            <a:noFill/>
            <a:miter lim="800000"/>
            <a:headEnd/>
            <a:tailEnd/>
          </a:ln>
        </p:spPr>
        <p:txBody>
          <a:bodyPr anchor="ctr"/>
          <a:lstStyle/>
          <a:p>
            <a:pPr eaLnBrk="0" fontAlgn="auto" hangingPunct="0">
              <a:spcBef>
                <a:spcPts val="0"/>
              </a:spcBef>
              <a:spcAft>
                <a:spcPts val="0"/>
              </a:spcAft>
              <a:defRPr/>
            </a:pPr>
            <a:r>
              <a:rPr lang="en-US" sz="3600" b="1" kern="0" dirty="0">
                <a:latin typeface="+mj-lt"/>
                <a:ea typeface="+mj-ea"/>
                <a:cs typeface="+mj-cs"/>
              </a:rPr>
              <a:t>CEBAF – ILC 200 kV Inverted Gun</a:t>
            </a:r>
          </a:p>
        </p:txBody>
      </p:sp>
      <p:sp>
        <p:nvSpPr>
          <p:cNvPr id="5" name="Rectangle 4"/>
          <p:cNvSpPr/>
          <p:nvPr/>
        </p:nvSpPr>
        <p:spPr>
          <a:xfrm>
            <a:off x="144463" y="846138"/>
            <a:ext cx="8788400" cy="1570037"/>
          </a:xfrm>
          <a:prstGeom prst="rect">
            <a:avLst/>
          </a:prstGeom>
        </p:spPr>
        <p:txBody>
          <a:bodyPr>
            <a:spAutoFit/>
          </a:bodyPr>
          <a:lstStyle/>
          <a:p>
            <a:pPr fontAlgn="auto">
              <a:spcBef>
                <a:spcPts val="0"/>
              </a:spcBef>
              <a:spcAft>
                <a:spcPts val="0"/>
              </a:spcAft>
              <a:defRPr/>
            </a:pPr>
            <a:r>
              <a:rPr lang="en-US" sz="2400" dirty="0">
                <a:latin typeface="Arial"/>
                <a:cs typeface="Arial"/>
              </a:rPr>
              <a:t>Developed and ready for installation</a:t>
            </a:r>
          </a:p>
          <a:p>
            <a:pPr marL="342900" indent="-342900" fontAlgn="auto">
              <a:spcBef>
                <a:spcPts val="0"/>
              </a:spcBef>
              <a:spcAft>
                <a:spcPts val="0"/>
              </a:spcAft>
              <a:buFontTx/>
              <a:buChar char="-"/>
              <a:defRPr/>
            </a:pPr>
            <a:r>
              <a:rPr lang="en-US" sz="2400" dirty="0">
                <a:latin typeface="Arial"/>
                <a:cs typeface="Arial"/>
              </a:rPr>
              <a:t>Commissioned at Test Cave to 225 kV w/o field emission</a:t>
            </a:r>
          </a:p>
          <a:p>
            <a:pPr marL="342900" indent="-342900" fontAlgn="auto">
              <a:spcBef>
                <a:spcPts val="0"/>
              </a:spcBef>
              <a:spcAft>
                <a:spcPts val="0"/>
              </a:spcAft>
              <a:buFontTx/>
              <a:buChar char="-"/>
              <a:defRPr/>
            </a:pPr>
            <a:r>
              <a:rPr lang="en-US" sz="2400" dirty="0">
                <a:latin typeface="Arial"/>
                <a:cs typeface="Arial"/>
              </a:rPr>
              <a:t>Large Grain Niobium electrode</a:t>
            </a:r>
          </a:p>
          <a:p>
            <a:pPr marL="342900" indent="-342900" fontAlgn="auto">
              <a:spcBef>
                <a:spcPts val="0"/>
              </a:spcBef>
              <a:spcAft>
                <a:spcPts val="0"/>
              </a:spcAft>
              <a:buFontTx/>
              <a:buChar char="-"/>
              <a:defRPr/>
            </a:pPr>
            <a:r>
              <a:rPr lang="en-US" sz="2400" dirty="0">
                <a:latin typeface="Arial"/>
                <a:cs typeface="Arial"/>
              </a:rPr>
              <a:t>But prefer a bit more voltage headroom….</a:t>
            </a:r>
          </a:p>
        </p:txBody>
      </p:sp>
      <p:sp>
        <p:nvSpPr>
          <p:cNvPr id="45061"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grpSp>
        <p:nvGrpSpPr>
          <p:cNvPr id="45062" name="Group 32"/>
          <p:cNvGrpSpPr>
            <a:grpSpLocks/>
          </p:cNvGrpSpPr>
          <p:nvPr/>
        </p:nvGrpSpPr>
        <p:grpSpPr bwMode="auto">
          <a:xfrm>
            <a:off x="198438" y="2695575"/>
            <a:ext cx="8659812" cy="3341688"/>
            <a:chOff x="145011" y="2767428"/>
            <a:chExt cx="8659852" cy="3342234"/>
          </a:xfrm>
        </p:grpSpPr>
        <p:pic>
          <p:nvPicPr>
            <p:cNvPr id="45063" name="Picture 22" descr="C:\Documents and Settings\poelker\My Documents\My Pictures\inverted gun\DSCF0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11" y="2767428"/>
              <a:ext cx="4347705" cy="326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4" name="Group 31"/>
            <p:cNvGrpSpPr>
              <a:grpSpLocks/>
            </p:cNvGrpSpPr>
            <p:nvPr/>
          </p:nvGrpSpPr>
          <p:grpSpPr bwMode="auto">
            <a:xfrm>
              <a:off x="4745738" y="2840214"/>
              <a:ext cx="4059125" cy="3269448"/>
              <a:chOff x="4745738" y="2840214"/>
              <a:chExt cx="4059125" cy="3269448"/>
            </a:xfrm>
          </p:grpSpPr>
          <p:grpSp>
            <p:nvGrpSpPr>
              <p:cNvPr id="45065" name="Group 20"/>
              <p:cNvGrpSpPr>
                <a:grpSpLocks/>
              </p:cNvGrpSpPr>
              <p:nvPr/>
            </p:nvGrpSpPr>
            <p:grpSpPr bwMode="auto">
              <a:xfrm>
                <a:off x="4745738" y="2840214"/>
                <a:ext cx="4059125" cy="3269448"/>
                <a:chOff x="4880213" y="2929864"/>
                <a:chExt cx="4059125" cy="3269448"/>
              </a:xfrm>
            </p:grpSpPr>
            <p:grpSp>
              <p:nvGrpSpPr>
                <p:cNvPr id="45067" name="Group 5"/>
                <p:cNvGrpSpPr>
                  <a:grpSpLocks/>
                </p:cNvGrpSpPr>
                <p:nvPr/>
              </p:nvGrpSpPr>
              <p:grpSpPr bwMode="auto">
                <a:xfrm>
                  <a:off x="4880213" y="2929864"/>
                  <a:ext cx="4059125" cy="3269448"/>
                  <a:chOff x="3652974" y="3449669"/>
                  <a:chExt cx="4059125" cy="3124200"/>
                </a:xfrm>
              </p:grpSpPr>
              <p:grpSp>
                <p:nvGrpSpPr>
                  <p:cNvPr id="45069" name="Group 10"/>
                  <p:cNvGrpSpPr>
                    <a:grpSpLocks/>
                  </p:cNvGrpSpPr>
                  <p:nvPr/>
                </p:nvGrpSpPr>
                <p:grpSpPr bwMode="auto">
                  <a:xfrm>
                    <a:off x="3652974" y="3449669"/>
                    <a:ext cx="3505200" cy="3124200"/>
                    <a:chOff x="3352800" y="1371600"/>
                    <a:chExt cx="3505200" cy="3124200"/>
                  </a:xfrm>
                </p:grpSpPr>
                <p:grpSp>
                  <p:nvGrpSpPr>
                    <p:cNvPr id="45073" name="Group 11"/>
                    <p:cNvGrpSpPr>
                      <a:grpSpLocks/>
                    </p:cNvGrpSpPr>
                    <p:nvPr/>
                  </p:nvGrpSpPr>
                  <p:grpSpPr bwMode="auto">
                    <a:xfrm>
                      <a:off x="3352800" y="1371600"/>
                      <a:ext cx="3505200" cy="3124200"/>
                      <a:chOff x="3352800" y="1371600"/>
                      <a:chExt cx="3505200" cy="3124200"/>
                    </a:xfrm>
                  </p:grpSpPr>
                  <p:grpSp>
                    <p:nvGrpSpPr>
                      <p:cNvPr id="45076" name="Group 20"/>
                      <p:cNvGrpSpPr>
                        <a:grpSpLocks/>
                      </p:cNvGrpSpPr>
                      <p:nvPr/>
                    </p:nvGrpSpPr>
                    <p:grpSpPr bwMode="auto">
                      <a:xfrm>
                        <a:off x="3352800" y="1371600"/>
                        <a:ext cx="3505200" cy="3124200"/>
                        <a:chOff x="5257800" y="3505200"/>
                        <a:chExt cx="3505200" cy="3124200"/>
                      </a:xfrm>
                    </p:grpSpPr>
                    <p:pic>
                      <p:nvPicPr>
                        <p:cNvPr id="450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505200"/>
                          <a:ext cx="3505200" cy="307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153282" y="6248577"/>
                          <a:ext cx="533402" cy="380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sp>
                    <p:nvSpPr>
                      <p:cNvPr id="45077" name="TextBox 13"/>
                      <p:cNvSpPr txBox="1">
                        <a:spLocks noChangeArrowheads="1"/>
                      </p:cNvSpPr>
                      <p:nvPr/>
                    </p:nvSpPr>
                    <p:spPr bwMode="auto">
                      <a:xfrm>
                        <a:off x="4201034" y="1908775"/>
                        <a:ext cx="846514" cy="29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400" b="1">
                            <a:solidFill>
                              <a:srgbClr val="002060"/>
                            </a:solidFill>
                            <a:latin typeface="Calibri" pitchFamily="34" charset="0"/>
                          </a:rPr>
                          <a:t>insulator</a:t>
                        </a:r>
                      </a:p>
                    </p:txBody>
                  </p:sp>
                </p:grpSp>
                <p:sp>
                  <p:nvSpPr>
                    <p:cNvPr id="12" name="Right Arrow 11"/>
                    <p:cNvSpPr/>
                    <p:nvPr/>
                  </p:nvSpPr>
                  <p:spPr bwMode="auto">
                    <a:xfrm>
                      <a:off x="5699005" y="2895131"/>
                      <a:ext cx="1066805" cy="153240"/>
                    </a:xfrm>
                    <a:prstGeom prst="rightArrow">
                      <a:avLst/>
                    </a:prstGeom>
                    <a:solidFill>
                      <a:srgbClr val="00B050"/>
                    </a:solidFill>
                    <a:ln w="9525" cap="flat" cmpd="sng" algn="ctr">
                      <a:solidFill>
                        <a:schemeClr val="accent2">
                          <a:lumMod val="50000"/>
                        </a:schemeClr>
                      </a:solidFill>
                      <a:prstDash val="solid"/>
                      <a:round/>
                      <a:headEnd type="none" w="med" len="med"/>
                      <a:tailEnd type="none" w="med" len="med"/>
                    </a:ln>
                    <a:effectLst/>
                  </p:spPr>
                  <p:txBody>
                    <a:bodyPr/>
                    <a:lstStyle/>
                    <a:p>
                      <a:pPr eaLnBrk="0" fontAlgn="auto" hangingPunct="0">
                        <a:spcBef>
                          <a:spcPts val="0"/>
                        </a:spcBef>
                        <a:spcAft>
                          <a:spcPts val="0"/>
                        </a:spcAft>
                        <a:defRPr/>
                      </a:pPr>
                      <a:endParaRPr lang="en-US" sz="2400">
                        <a:solidFill>
                          <a:prstClr val="black"/>
                        </a:solidFill>
                        <a:latin typeface="Times"/>
                        <a:cs typeface="+mn-cs"/>
                      </a:endParaRPr>
                    </a:p>
                  </p:txBody>
                </p:sp>
                <p:sp>
                  <p:nvSpPr>
                    <p:cNvPr id="23" name="Right Arrow 22"/>
                    <p:cNvSpPr/>
                    <p:nvPr/>
                  </p:nvSpPr>
                  <p:spPr bwMode="auto">
                    <a:xfrm flipH="1">
                      <a:off x="5656142" y="2728236"/>
                      <a:ext cx="1066805" cy="153240"/>
                    </a:xfrm>
                    <a:prstGeom prst="rightArrow">
                      <a:avLst/>
                    </a:prstGeom>
                    <a:solidFill>
                      <a:srgbClr val="FF0000"/>
                    </a:solidFill>
                    <a:ln w="9525" cap="flat" cmpd="sng" algn="ctr">
                      <a:solidFill>
                        <a:schemeClr val="accent2">
                          <a:lumMod val="50000"/>
                        </a:schemeClr>
                      </a:solidFill>
                      <a:prstDash val="solid"/>
                      <a:round/>
                      <a:headEnd type="none" w="med" len="med"/>
                      <a:tailEnd type="none" w="med" len="med"/>
                    </a:ln>
                    <a:effectLst/>
                  </p:spPr>
                  <p:txBody>
                    <a:bodyPr/>
                    <a:lstStyle/>
                    <a:p>
                      <a:pPr eaLnBrk="0" fontAlgn="auto" hangingPunct="0">
                        <a:spcBef>
                          <a:spcPts val="0"/>
                        </a:spcBef>
                        <a:spcAft>
                          <a:spcPts val="0"/>
                        </a:spcAft>
                        <a:defRPr/>
                      </a:pPr>
                      <a:endParaRPr lang="en-US" sz="2400">
                        <a:solidFill>
                          <a:prstClr val="black"/>
                        </a:solidFill>
                        <a:latin typeface="Times"/>
                        <a:cs typeface="+mn-cs"/>
                      </a:endParaRPr>
                    </a:p>
                  </p:txBody>
                </p:sp>
              </p:grpSp>
              <p:sp>
                <p:nvSpPr>
                  <p:cNvPr id="45070" name="TextBox 7"/>
                  <p:cNvSpPr txBox="1">
                    <a:spLocks noChangeArrowheads="1"/>
                  </p:cNvSpPr>
                  <p:nvPr/>
                </p:nvSpPr>
                <p:spPr bwMode="auto">
                  <a:xfrm>
                    <a:off x="7014472" y="4714240"/>
                    <a:ext cx="69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400" b="1">
                        <a:solidFill>
                          <a:srgbClr val="FF0000"/>
                        </a:solidFill>
                        <a:latin typeface="Calibri" pitchFamily="34" charset="0"/>
                      </a:rPr>
                      <a:t>light in</a:t>
                    </a:r>
                  </a:p>
                </p:txBody>
              </p:sp>
              <p:sp>
                <p:nvSpPr>
                  <p:cNvPr id="45071" name="TextBox 8"/>
                  <p:cNvSpPr txBox="1">
                    <a:spLocks noChangeArrowheads="1"/>
                  </p:cNvSpPr>
                  <p:nvPr/>
                </p:nvSpPr>
                <p:spPr bwMode="auto">
                  <a:xfrm>
                    <a:off x="7046532" y="4879235"/>
                    <a:ext cx="623889" cy="29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400" b="1">
                        <a:solidFill>
                          <a:srgbClr val="00B050"/>
                        </a:solidFill>
                        <a:latin typeface="Calibri" pitchFamily="34" charset="0"/>
                      </a:rPr>
                      <a:t>e- out</a:t>
                    </a:r>
                  </a:p>
                </p:txBody>
              </p:sp>
              <p:sp>
                <p:nvSpPr>
                  <p:cNvPr id="45072" name="TextBox 9"/>
                  <p:cNvSpPr txBox="1">
                    <a:spLocks noChangeArrowheads="1"/>
                  </p:cNvSpPr>
                  <p:nvPr/>
                </p:nvSpPr>
                <p:spPr bwMode="auto">
                  <a:xfrm>
                    <a:off x="6126664" y="6090019"/>
                    <a:ext cx="12318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400" b="1">
                        <a:solidFill>
                          <a:srgbClr val="7030A0"/>
                        </a:solidFill>
                        <a:latin typeface="Calibri" pitchFamily="34" charset="0"/>
                      </a:rPr>
                      <a:t>photocathode</a:t>
                    </a:r>
                  </a:p>
                </p:txBody>
              </p:sp>
            </p:grpSp>
            <p:sp>
              <p:nvSpPr>
                <p:cNvPr id="2" name="Rectangle 1"/>
                <p:cNvSpPr/>
                <p:nvPr/>
              </p:nvSpPr>
              <p:spPr>
                <a:xfrm>
                  <a:off x="5324584" y="5683290"/>
                  <a:ext cx="403227" cy="5160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31" name="Straight Arrow Connector 30"/>
              <p:cNvCxnSpPr>
                <a:stCxn id="45072" idx="0"/>
              </p:cNvCxnSpPr>
              <p:nvPr/>
            </p:nvCxnSpPr>
            <p:spPr>
              <a:xfrm flipH="1" flipV="1">
                <a:off x="7091943" y="4594940"/>
                <a:ext cx="742953" cy="1008227"/>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gr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60351E01-6AE2-4F1B-84D0-E9D99E29717F}" type="slidenum">
              <a:rPr lang="en-US" altLang="en-US" sz="1000" smtClean="0">
                <a:solidFill>
                  <a:schemeClr val="bg1"/>
                </a:solidFill>
              </a:rPr>
              <a:pPr eaLnBrk="1" fontAlgn="base" hangingPunct="1">
                <a:spcBef>
                  <a:spcPct val="0"/>
                </a:spcBef>
                <a:spcAft>
                  <a:spcPct val="0"/>
                </a:spcAft>
                <a:buClrTx/>
                <a:buFontTx/>
                <a:buNone/>
              </a:pPr>
              <a:t>38</a:t>
            </a:fld>
            <a:endParaRPr lang="en-US" altLang="en-US" sz="1000" smtClean="0">
              <a:solidFill>
                <a:schemeClr val="bg1"/>
              </a:solidFill>
            </a:endParaRPr>
          </a:p>
        </p:txBody>
      </p:sp>
      <p:pic>
        <p:nvPicPr>
          <p:cNvPr id="4608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7788" y="1581150"/>
            <a:ext cx="6315075"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554163" y="36513"/>
            <a:ext cx="6354762" cy="641350"/>
          </a:xfrm>
          <a:prstGeom prst="rect">
            <a:avLst/>
          </a:prstGeom>
          <a:noFill/>
          <a:ln w="9525">
            <a:noFill/>
            <a:miter lim="800000"/>
            <a:headEnd/>
            <a:tailEnd/>
          </a:ln>
        </p:spPr>
        <p:txBody>
          <a:bodyPr anchor="ctr"/>
          <a:lstStyle/>
          <a:p>
            <a:pPr eaLnBrk="0" fontAlgn="auto" hangingPunct="0">
              <a:spcBef>
                <a:spcPts val="0"/>
              </a:spcBef>
              <a:spcAft>
                <a:spcPts val="0"/>
              </a:spcAft>
              <a:defRPr/>
            </a:pPr>
            <a:r>
              <a:rPr lang="en-US" sz="3600" b="1" kern="0" dirty="0">
                <a:latin typeface="+mj-lt"/>
                <a:ea typeface="+mj-ea"/>
                <a:cs typeface="+mj-cs"/>
              </a:rPr>
              <a:t>Testing &gt; 300 kV Inverted Guns</a:t>
            </a:r>
          </a:p>
        </p:txBody>
      </p:sp>
      <p:pic>
        <p:nvPicPr>
          <p:cNvPr id="460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854075"/>
            <a:ext cx="28194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Box 6"/>
          <p:cNvSpPr txBox="1">
            <a:spLocks noChangeArrowheads="1"/>
          </p:cNvSpPr>
          <p:nvPr/>
        </p:nvSpPr>
        <p:spPr bwMode="auto">
          <a:xfrm>
            <a:off x="223838" y="3532188"/>
            <a:ext cx="955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chemeClr val="bg1"/>
                </a:solidFill>
                <a:latin typeface="Calibri" pitchFamily="34" charset="0"/>
              </a:rPr>
              <a:t>8 MV/m</a:t>
            </a:r>
          </a:p>
        </p:txBody>
      </p:sp>
      <p:sp>
        <p:nvSpPr>
          <p:cNvPr id="46087" name="TextBox 7"/>
          <p:cNvSpPr txBox="1">
            <a:spLocks noChangeArrowheads="1"/>
          </p:cNvSpPr>
          <p:nvPr/>
        </p:nvSpPr>
        <p:spPr bwMode="auto">
          <a:xfrm>
            <a:off x="223838" y="1306513"/>
            <a:ext cx="1071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chemeClr val="bg1"/>
                </a:solidFill>
                <a:latin typeface="Calibri" pitchFamily="34" charset="0"/>
              </a:rPr>
              <a:t>11 MV/m</a:t>
            </a:r>
          </a:p>
        </p:txBody>
      </p:sp>
      <p:cxnSp>
        <p:nvCxnSpPr>
          <p:cNvPr id="10" name="Straight Arrow Connector 9"/>
          <p:cNvCxnSpPr/>
          <p:nvPr/>
        </p:nvCxnSpPr>
        <p:spPr>
          <a:xfrm flipV="1">
            <a:off x="754063" y="3127375"/>
            <a:ext cx="577850" cy="404813"/>
          </a:xfrm>
          <a:prstGeom prst="straightConnector1">
            <a:avLst/>
          </a:prstGeom>
          <a:ln w="508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54063" y="1676400"/>
            <a:ext cx="476250" cy="249238"/>
          </a:xfrm>
          <a:prstGeom prst="straightConnector1">
            <a:avLst/>
          </a:prstGeom>
          <a:ln w="50800">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46090" name="Picture 2" descr="G:\my_pix\1020151312.jpg"/>
          <p:cNvPicPr>
            <a:picLocks noChangeAspect="1" noChangeArrowheads="1"/>
          </p:cNvPicPr>
          <p:nvPr/>
        </p:nvPicPr>
        <p:blipFill>
          <a:blip r:embed="rId4">
            <a:extLst>
              <a:ext uri="{28A0092B-C50C-407E-A947-70E740481C1C}">
                <a14:useLocalDpi xmlns:a14="http://schemas.microsoft.com/office/drawing/2010/main" val="0"/>
              </a:ext>
            </a:extLst>
          </a:blip>
          <a:srcRect l="14536" r="7481" b="7826"/>
          <a:stretch>
            <a:fillRect/>
          </a:stretch>
        </p:blipFill>
        <p:spPr bwMode="auto">
          <a:xfrm>
            <a:off x="754063" y="3957638"/>
            <a:ext cx="1549400"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6076950" y="5772150"/>
            <a:ext cx="2762250" cy="400050"/>
          </a:xfrm>
          <a:prstGeom prst="rect">
            <a:avLst/>
          </a:prstGeom>
          <a:solidFill>
            <a:schemeClr val="bg1">
              <a:lumMod val="75000"/>
            </a:schemeClr>
          </a:solidFill>
        </p:spPr>
        <p:txBody>
          <a:bodyPr wrap="none">
            <a:spAutoFit/>
          </a:bodyPr>
          <a:lstStyle/>
          <a:p>
            <a:pPr fontAlgn="auto">
              <a:spcBef>
                <a:spcPts val="0"/>
              </a:spcBef>
              <a:spcAft>
                <a:spcPts val="0"/>
              </a:spcAft>
              <a:defRPr/>
            </a:pPr>
            <a:r>
              <a:rPr lang="en-US" sz="2000" dirty="0">
                <a:latin typeface="+mn-lt"/>
                <a:cs typeface="+mn-cs"/>
              </a:rPr>
              <a:t>Commissioned to 325 kV</a:t>
            </a:r>
          </a:p>
        </p:txBody>
      </p:sp>
      <p:sp>
        <p:nvSpPr>
          <p:cNvPr id="46092"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46093" name="TextBox 1"/>
          <p:cNvSpPr txBox="1">
            <a:spLocks noChangeArrowheads="1"/>
          </p:cNvSpPr>
          <p:nvPr/>
        </p:nvSpPr>
        <p:spPr bwMode="auto">
          <a:xfrm>
            <a:off x="3135313" y="1085850"/>
            <a:ext cx="5522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2000">
                <a:latin typeface="Calibri" pitchFamily="34" charset="0"/>
              </a:rPr>
              <a:t>Magnetized beam generation – for electron cooling</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altLang="en-US" smtClean="0"/>
              <a:t>CEBAF Injector Upgrade Status</a:t>
            </a:r>
          </a:p>
        </p:txBody>
      </p:sp>
      <p:sp>
        <p:nvSpPr>
          <p:cNvPr id="47107" name="Footer Placeholder 2"/>
          <p:cNvSpPr>
            <a:spLocks noGrp="1"/>
          </p:cNvSpPr>
          <p:nvPr>
            <p:ph type="ftr" sz="quarter" idx="10"/>
          </p:nvPr>
        </p:nvSpPr>
        <p:spPr bwMode="auto">
          <a:xfrm>
            <a:off x="1222375" y="6510338"/>
            <a:ext cx="41021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47108"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62C5A446-2E3C-44E8-9E50-DDA8F1720CA0}" type="slidenum">
              <a:rPr lang="en-US" altLang="en-US" sz="1000" smtClean="0">
                <a:solidFill>
                  <a:schemeClr val="bg1"/>
                </a:solidFill>
              </a:rPr>
              <a:pPr eaLnBrk="1" fontAlgn="base" hangingPunct="1">
                <a:spcBef>
                  <a:spcPct val="0"/>
                </a:spcBef>
                <a:spcAft>
                  <a:spcPct val="0"/>
                </a:spcAft>
                <a:buClrTx/>
                <a:buFontTx/>
                <a:buNone/>
              </a:pPr>
              <a:t>39</a:t>
            </a:fld>
            <a:endParaRPr lang="en-US" altLang="en-US" sz="1000" smtClean="0">
              <a:solidFill>
                <a:schemeClr val="bg1"/>
              </a:solidFill>
            </a:endParaRPr>
          </a:p>
        </p:txBody>
      </p:sp>
      <p:pic>
        <p:nvPicPr>
          <p:cNvPr id="471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806450"/>
            <a:ext cx="90551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a:off x="1985963" y="836613"/>
            <a:ext cx="5140325" cy="2944812"/>
            <a:chOff x="-762001" y="806822"/>
            <a:chExt cx="5141262" cy="2945333"/>
          </a:xfrm>
        </p:grpSpPr>
        <p:sp>
          <p:nvSpPr>
            <p:cNvPr id="7" name="Rectangle 6"/>
            <p:cNvSpPr/>
            <p:nvPr/>
          </p:nvSpPr>
          <p:spPr>
            <a:xfrm>
              <a:off x="-762001" y="806822"/>
              <a:ext cx="5141262" cy="29421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7112" name="Picture 4"/>
            <p:cNvPicPr>
              <a:picLocks noChangeAspect="1"/>
            </p:cNvPicPr>
            <p:nvPr/>
          </p:nvPicPr>
          <p:blipFill>
            <a:blip r:embed="rId3">
              <a:extLst>
                <a:ext uri="{28A0092B-C50C-407E-A947-70E740481C1C}">
                  <a14:useLocalDpi xmlns:a14="http://schemas.microsoft.com/office/drawing/2010/main" val="0"/>
                </a:ext>
              </a:extLst>
            </a:blip>
            <a:srcRect t="31895" b="19347"/>
            <a:stretch>
              <a:fillRect/>
            </a:stretch>
          </p:blipFill>
          <p:spPr bwMode="auto">
            <a:xfrm>
              <a:off x="-527798" y="809725"/>
              <a:ext cx="4526056" cy="294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TextBox 5"/>
            <p:cNvSpPr txBox="1">
              <a:spLocks noChangeArrowheads="1"/>
            </p:cNvSpPr>
            <p:nvPr/>
          </p:nvSpPr>
          <p:spPr bwMode="auto">
            <a:xfrm>
              <a:off x="-527797" y="3102921"/>
              <a:ext cx="2263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b="1">
                  <a:solidFill>
                    <a:schemeClr val="bg1"/>
                  </a:solidFill>
                  <a:latin typeface="Calibri" pitchFamily="34" charset="0"/>
                </a:rPr>
                <a:t>Fabrication Complete </a:t>
              </a:r>
            </a:p>
            <a:p>
              <a:pPr algn="ctr" eaLnBrk="1" hangingPunct="1">
                <a:spcBef>
                  <a:spcPct val="0"/>
                </a:spcBef>
                <a:buClrTx/>
                <a:buFontTx/>
                <a:buNone/>
              </a:pPr>
              <a:r>
                <a:rPr lang="en-US" altLang="en-US" sz="1800" b="1">
                  <a:solidFill>
                    <a:schemeClr val="bg1"/>
                  </a:solidFill>
                  <a:latin typeface="Calibri" pitchFamily="34" charset="0"/>
                </a:rPr>
                <a:t>ready for testing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smtClean="0"/>
              <a:t>12 GeV Upgrade Overview</a:t>
            </a:r>
          </a:p>
        </p:txBody>
      </p:sp>
      <p:sp>
        <p:nvSpPr>
          <p:cNvPr id="11267"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4F8EAEA2-9EC6-4538-8546-5F35D1518889}" type="slidenum">
              <a:rPr lang="en-US" altLang="en-US" sz="1000" smtClean="0">
                <a:solidFill>
                  <a:schemeClr val="bg1"/>
                </a:solidFill>
              </a:rPr>
              <a:pPr eaLnBrk="1" fontAlgn="base" hangingPunct="1">
                <a:spcBef>
                  <a:spcPct val="0"/>
                </a:spcBef>
                <a:spcAft>
                  <a:spcPct val="0"/>
                </a:spcAft>
                <a:buClrTx/>
                <a:buFontTx/>
                <a:buNone/>
              </a:pPr>
              <a:t>4</a:t>
            </a:fld>
            <a:endParaRPr lang="en-US" altLang="en-US" sz="1000" smtClean="0">
              <a:solidFill>
                <a:schemeClr val="bg1"/>
              </a:solidFill>
            </a:endParaRPr>
          </a:p>
        </p:txBody>
      </p:sp>
      <p:pic>
        <p:nvPicPr>
          <p:cNvPr id="112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175" y="873125"/>
            <a:ext cx="8758238"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Footer Placeholder 5"/>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rgbClr val="FFFFFF"/>
                </a:solidFill>
              </a:rPr>
              <a:t>SPIN 2016, Champaign-Urbana, IL   Sept. 25-30, 2016</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l="768" t="12117" r="699" b="11919"/>
          <a:stretch>
            <a:fillRect/>
          </a:stretch>
        </p:blipFill>
        <p:spPr bwMode="auto">
          <a:xfrm>
            <a:off x="6350" y="2300288"/>
            <a:ext cx="9145588"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itle 2"/>
          <p:cNvSpPr>
            <a:spLocks noGrp="1"/>
          </p:cNvSpPr>
          <p:nvPr>
            <p:ph type="title"/>
          </p:nvPr>
        </p:nvSpPr>
        <p:spPr/>
        <p:txBody>
          <a:bodyPr/>
          <a:lstStyle/>
          <a:p>
            <a:pPr eaLnBrk="1" hangingPunct="1"/>
            <a:r>
              <a:rPr lang="en-US" altLang="en-US" smtClean="0"/>
              <a:t>Injector Test Facility</a:t>
            </a:r>
          </a:p>
        </p:txBody>
      </p:sp>
      <p:grpSp>
        <p:nvGrpSpPr>
          <p:cNvPr id="48132" name="Group 3"/>
          <p:cNvGrpSpPr>
            <a:grpSpLocks/>
          </p:cNvGrpSpPr>
          <p:nvPr/>
        </p:nvGrpSpPr>
        <p:grpSpPr bwMode="auto">
          <a:xfrm>
            <a:off x="373063" y="900113"/>
            <a:ext cx="8361362" cy="1289050"/>
            <a:chOff x="122549" y="965579"/>
            <a:chExt cx="8361576" cy="1290346"/>
          </a:xfrm>
        </p:grpSpPr>
        <p:pic>
          <p:nvPicPr>
            <p:cNvPr id="4814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549" y="965579"/>
              <a:ext cx="4572002" cy="129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26885" y="971900"/>
              <a:ext cx="4657240" cy="124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3" name="Rectangle 12"/>
          <p:cNvSpPr>
            <a:spLocks noChangeArrowheads="1"/>
          </p:cNvSpPr>
          <p:nvPr/>
        </p:nvSpPr>
        <p:spPr bwMode="auto">
          <a:xfrm>
            <a:off x="76200" y="4629150"/>
            <a:ext cx="517525" cy="773113"/>
          </a:xfrm>
          <a:prstGeom prst="rect">
            <a:avLst/>
          </a:prstGeom>
          <a:solidFill>
            <a:schemeClr val="bg1"/>
          </a:solidFill>
          <a:ln>
            <a:noFill/>
          </a:ln>
          <a:extLst>
            <a:ext uri="{91240B29-F687-4F45-9708-019B960494DF}">
              <a14:hiddenLine xmlns:a14="http://schemas.microsoft.com/office/drawing/2010/main" w="28575" algn="ctr">
                <a:solidFill>
                  <a:srgbClr val="000000"/>
                </a:solidFill>
                <a:round/>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defTabSz="914400">
              <a:spcBef>
                <a:spcPct val="0"/>
              </a:spcBef>
              <a:buClrTx/>
              <a:buFontTx/>
              <a:buNone/>
            </a:pPr>
            <a:endParaRPr lang="en-US" altLang="en-US" sz="3200" b="1">
              <a:latin typeface="Times New Roman" pitchFamily="18" charset="0"/>
            </a:endParaRPr>
          </a:p>
        </p:txBody>
      </p:sp>
      <p:sp>
        <p:nvSpPr>
          <p:cNvPr id="5" name="TextBox 4"/>
          <p:cNvSpPr txBox="1"/>
          <p:nvPr/>
        </p:nvSpPr>
        <p:spPr>
          <a:xfrm>
            <a:off x="31750" y="4748213"/>
            <a:ext cx="9078913" cy="1570037"/>
          </a:xfrm>
          <a:prstGeom prst="rect">
            <a:avLst/>
          </a:prstGeom>
          <a:noFill/>
        </p:spPr>
        <p:txBody>
          <a:bodyPr>
            <a:spAutoFit/>
          </a:bodyPr>
          <a:lstStyle/>
          <a:p>
            <a:pPr fontAlgn="auto">
              <a:spcBef>
                <a:spcPts val="0"/>
              </a:spcBef>
              <a:spcAft>
                <a:spcPts val="0"/>
              </a:spcAft>
              <a:defRPr/>
            </a:pPr>
            <a:r>
              <a:rPr lang="en-US" sz="2400" b="1" dirty="0">
                <a:latin typeface="+mn-lt"/>
                <a:cs typeface="+mn-cs"/>
              </a:rPr>
              <a:t>10 MeV accelerator </a:t>
            </a:r>
          </a:p>
          <a:p>
            <a:pPr marL="457200" indent="-457200" fontAlgn="auto">
              <a:spcBef>
                <a:spcPts val="0"/>
              </a:spcBef>
              <a:spcAft>
                <a:spcPts val="0"/>
              </a:spcAft>
              <a:buFont typeface="Arial" panose="020B0604020202020204" pitchFamily="34" charset="0"/>
              <a:buChar char="•"/>
              <a:defRPr/>
            </a:pPr>
            <a:r>
              <a:rPr lang="en-US" sz="2400" dirty="0">
                <a:latin typeface="+mn-lt"/>
                <a:cs typeface="+mn-cs"/>
              </a:rPr>
              <a:t>Commission </a:t>
            </a:r>
            <a:r>
              <a:rPr lang="en-US" sz="2400" dirty="0" err="1">
                <a:latin typeface="+mn-lt"/>
                <a:cs typeface="+mn-cs"/>
              </a:rPr>
              <a:t>HDIce</a:t>
            </a:r>
            <a:r>
              <a:rPr lang="en-US" sz="2400" dirty="0">
                <a:latin typeface="+mn-lt"/>
                <a:cs typeface="+mn-cs"/>
              </a:rPr>
              <a:t> and the new CEBAF injector</a:t>
            </a:r>
          </a:p>
          <a:p>
            <a:pPr marL="457200" indent="-457200" fontAlgn="auto">
              <a:spcBef>
                <a:spcPts val="0"/>
              </a:spcBef>
              <a:spcAft>
                <a:spcPts val="0"/>
              </a:spcAft>
              <a:buFont typeface="Arial" panose="020B0604020202020204" pitchFamily="34" charset="0"/>
              <a:buChar char="•"/>
              <a:defRPr/>
            </a:pPr>
            <a:r>
              <a:rPr lang="en-US" sz="2400" dirty="0">
                <a:latin typeface="+mn-lt"/>
                <a:cs typeface="+mn-cs"/>
              </a:rPr>
              <a:t>Expect </a:t>
            </a:r>
            <a:r>
              <a:rPr lang="en-US" sz="2400" dirty="0" err="1">
                <a:latin typeface="+mn-lt"/>
                <a:cs typeface="+mn-cs"/>
              </a:rPr>
              <a:t>keV</a:t>
            </a:r>
            <a:r>
              <a:rPr lang="en-US" sz="2400" dirty="0">
                <a:latin typeface="+mn-lt"/>
                <a:cs typeface="+mn-cs"/>
              </a:rPr>
              <a:t> operations soon </a:t>
            </a:r>
          </a:p>
          <a:p>
            <a:pPr marL="457200" indent="-457200" fontAlgn="auto">
              <a:spcBef>
                <a:spcPts val="0"/>
              </a:spcBef>
              <a:spcAft>
                <a:spcPts val="0"/>
              </a:spcAft>
              <a:buFont typeface="Arial" panose="020B0604020202020204" pitchFamily="34" charset="0"/>
              <a:buChar char="•"/>
              <a:defRPr/>
            </a:pPr>
            <a:r>
              <a:rPr lang="en-US" sz="2400" dirty="0">
                <a:latin typeface="+mn-lt"/>
                <a:cs typeface="+mn-cs"/>
              </a:rPr>
              <a:t>N</a:t>
            </a:r>
            <a:r>
              <a:rPr lang="en-US" sz="2400" dirty="0">
                <a:latin typeface="+mn-lt"/>
                <a:cs typeface="+mn-cs"/>
              </a:rPr>
              <a:t>ew </a:t>
            </a:r>
            <a:r>
              <a:rPr lang="en-US" sz="2400" dirty="0">
                <a:latin typeface="+mn-lt"/>
                <a:cs typeface="+mn-cs"/>
              </a:rPr>
              <a:t>gun and 200 kV Wien Filters at CEBAF during Summer 2017</a:t>
            </a:r>
          </a:p>
        </p:txBody>
      </p:sp>
      <p:sp>
        <p:nvSpPr>
          <p:cNvPr id="48135" name="Rectangle 68"/>
          <p:cNvSpPr>
            <a:spLocks noChangeArrowheads="1"/>
          </p:cNvSpPr>
          <p:nvPr/>
        </p:nvSpPr>
        <p:spPr bwMode="auto">
          <a:xfrm>
            <a:off x="82550" y="2452688"/>
            <a:ext cx="20383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solidFill>
                  <a:srgbClr val="FF0000"/>
                </a:solidFill>
                <a:latin typeface="Helvetica" pitchFamily="34" charset="0"/>
              </a:rPr>
              <a:t>INVERTED GUN</a:t>
            </a:r>
          </a:p>
        </p:txBody>
      </p:sp>
      <p:sp>
        <p:nvSpPr>
          <p:cNvPr id="48136" name="Rectangle 68"/>
          <p:cNvSpPr>
            <a:spLocks noChangeArrowheads="1"/>
          </p:cNvSpPr>
          <p:nvPr/>
        </p:nvSpPr>
        <p:spPr bwMode="auto">
          <a:xfrm>
            <a:off x="1985963" y="3017838"/>
            <a:ext cx="25876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solidFill>
                  <a:srgbClr val="FF0000"/>
                </a:solidFill>
                <a:latin typeface="Helvetica" pitchFamily="34" charset="0"/>
              </a:rPr>
              <a:t>NEW ¼ CRYO UNIT</a:t>
            </a:r>
          </a:p>
        </p:txBody>
      </p:sp>
      <p:sp>
        <p:nvSpPr>
          <p:cNvPr id="48137" name="Rectangle 68"/>
          <p:cNvSpPr>
            <a:spLocks noChangeArrowheads="1"/>
          </p:cNvSpPr>
          <p:nvPr/>
        </p:nvSpPr>
        <p:spPr bwMode="auto">
          <a:xfrm>
            <a:off x="373063" y="3868738"/>
            <a:ext cx="1725612" cy="554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solidFill>
                  <a:srgbClr val="FF0000"/>
                </a:solidFill>
                <a:latin typeface="Helvetica" pitchFamily="34" charset="0"/>
              </a:rPr>
              <a:t>200KV WIEN FILTER</a:t>
            </a:r>
          </a:p>
        </p:txBody>
      </p:sp>
      <p:sp>
        <p:nvSpPr>
          <p:cNvPr id="48138" name="Rectangle 68"/>
          <p:cNvSpPr>
            <a:spLocks noChangeArrowheads="1"/>
          </p:cNvSpPr>
          <p:nvPr/>
        </p:nvSpPr>
        <p:spPr bwMode="auto">
          <a:xfrm>
            <a:off x="7664450" y="3730625"/>
            <a:ext cx="106997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solidFill>
                  <a:srgbClr val="FF0000"/>
                </a:solidFill>
                <a:latin typeface="Helvetica" pitchFamily="34" charset="0"/>
              </a:rPr>
              <a:t>HDIce</a:t>
            </a:r>
          </a:p>
        </p:txBody>
      </p:sp>
      <p:sp>
        <p:nvSpPr>
          <p:cNvPr id="48139"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48140" name="Slide Number Placeholder 6"/>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A0BD0FE5-E513-4585-8963-DD0CAAFCF344}" type="slidenum">
              <a:rPr lang="en-US" altLang="en-US" sz="1000" smtClean="0">
                <a:solidFill>
                  <a:schemeClr val="bg1"/>
                </a:solidFill>
              </a:rPr>
              <a:pPr eaLnBrk="1" fontAlgn="base" hangingPunct="1">
                <a:spcBef>
                  <a:spcPct val="0"/>
                </a:spcBef>
                <a:spcAft>
                  <a:spcPct val="0"/>
                </a:spcAft>
                <a:buClrTx/>
                <a:buFontTx/>
                <a:buNone/>
              </a:pPr>
              <a:t>40</a:t>
            </a:fld>
            <a:endParaRPr lang="en-US" altLang="en-US" sz="1000" smtClean="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altLang="en-US" smtClean="0"/>
              <a:t>Thank You</a:t>
            </a:r>
          </a:p>
        </p:txBody>
      </p:sp>
      <p:pic>
        <p:nvPicPr>
          <p:cNvPr id="4915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866775"/>
            <a:ext cx="6934200"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49157"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4916AAC9-F4F5-43F3-8E08-775E3B6D1457}" type="slidenum">
              <a:rPr lang="en-US" altLang="en-US" sz="1000" smtClean="0">
                <a:solidFill>
                  <a:schemeClr val="bg1"/>
                </a:solidFill>
              </a:rPr>
              <a:pPr eaLnBrk="1" fontAlgn="base" hangingPunct="1">
                <a:spcBef>
                  <a:spcPct val="0"/>
                </a:spcBef>
                <a:spcAft>
                  <a:spcPct val="0"/>
                </a:spcAft>
                <a:buClrTx/>
                <a:buFontTx/>
                <a:buNone/>
              </a:pPr>
              <a:t>41</a:t>
            </a:fld>
            <a:endParaRPr lang="en-US" altLang="en-US" sz="1000" smtClean="0">
              <a:solidFill>
                <a:schemeClr val="bg1"/>
              </a:solidFill>
            </a:endParaRPr>
          </a:p>
        </p:txBody>
      </p:sp>
      <p:sp>
        <p:nvSpPr>
          <p:cNvPr id="49158" name="TextBox 5"/>
          <p:cNvSpPr txBox="1">
            <a:spLocks noChangeArrowheads="1"/>
          </p:cNvSpPr>
          <p:nvPr/>
        </p:nvSpPr>
        <p:spPr bwMode="auto">
          <a:xfrm>
            <a:off x="1089025" y="866775"/>
            <a:ext cx="7118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2000">
                <a:solidFill>
                  <a:schemeClr val="bg1"/>
                </a:solidFill>
                <a:latin typeface="Calibri" pitchFamily="34" charset="0"/>
              </a:rPr>
              <a:t>CEBAF Polarized Electron Beams - it started at University of Illinois!</a:t>
            </a:r>
          </a:p>
        </p:txBody>
      </p:sp>
      <p:sp>
        <p:nvSpPr>
          <p:cNvPr id="49159" name="TextBox 7"/>
          <p:cNvSpPr txBox="1">
            <a:spLocks noChangeArrowheads="1"/>
          </p:cNvSpPr>
          <p:nvPr/>
        </p:nvSpPr>
        <p:spPr bwMode="auto">
          <a:xfrm>
            <a:off x="2095500" y="1206500"/>
            <a:ext cx="5046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2000">
                <a:solidFill>
                  <a:schemeClr val="bg1"/>
                </a:solidFill>
                <a:latin typeface="Calibri" pitchFamily="34" charset="0"/>
              </a:rPr>
              <a:t>Bruce Dunham, Larry Cardman, Charlie Sinclair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50179"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F318F61F-9DE8-4CE0-B426-9BF72B9FB49E}" type="slidenum">
              <a:rPr lang="en-US" altLang="en-US" sz="1000" smtClean="0">
                <a:solidFill>
                  <a:schemeClr val="bg1"/>
                </a:solidFill>
              </a:rPr>
              <a:pPr eaLnBrk="1" fontAlgn="base" hangingPunct="1">
                <a:spcBef>
                  <a:spcPct val="0"/>
                </a:spcBef>
                <a:spcAft>
                  <a:spcPct val="0"/>
                </a:spcAft>
                <a:buClrTx/>
                <a:buFontTx/>
                <a:buNone/>
              </a:pPr>
              <a:t>42</a:t>
            </a:fld>
            <a:endParaRPr lang="en-US" altLang="en-US" sz="1000" smtClean="0">
              <a:solidFill>
                <a:schemeClr val="bg1"/>
              </a:solidFill>
            </a:endParaRPr>
          </a:p>
        </p:txBody>
      </p:sp>
      <p:sp>
        <p:nvSpPr>
          <p:cNvPr id="50180" name="Title 1"/>
          <p:cNvSpPr txBox="1">
            <a:spLocks/>
          </p:cNvSpPr>
          <p:nvPr/>
        </p:nvSpPr>
        <p:spPr bwMode="auto">
          <a:xfrm>
            <a:off x="182563" y="50800"/>
            <a:ext cx="870585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3200" b="1"/>
              <a:t>Backup Slides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altLang="en-US" smtClean="0"/>
              <a:t>JLab SPIN topics</a:t>
            </a:r>
          </a:p>
        </p:txBody>
      </p:sp>
      <p:sp>
        <p:nvSpPr>
          <p:cNvPr id="3" name="TextBox 2"/>
          <p:cNvSpPr txBox="1"/>
          <p:nvPr/>
        </p:nvSpPr>
        <p:spPr>
          <a:xfrm>
            <a:off x="571500" y="811213"/>
            <a:ext cx="7942263" cy="5241925"/>
          </a:xfrm>
          <a:prstGeom prst="rect">
            <a:avLst/>
          </a:prstGeom>
          <a:noFill/>
        </p:spPr>
        <p:txBody>
          <a:bodyPr>
            <a:spAutoFit/>
          </a:bodyPr>
          <a:lstStyle/>
          <a:p>
            <a:pPr fontAlgn="auto">
              <a:spcBef>
                <a:spcPts val="0"/>
              </a:spcBef>
              <a:spcAft>
                <a:spcPts val="800"/>
              </a:spcAft>
              <a:defRPr/>
            </a:pPr>
            <a:r>
              <a:rPr lang="en-US" dirty="0">
                <a:latin typeface="+mn-lt"/>
                <a:cs typeface="+mn-cs"/>
              </a:rPr>
              <a:t>More SPIN contributions by </a:t>
            </a:r>
            <a:r>
              <a:rPr lang="en-US" dirty="0" err="1">
                <a:latin typeface="+mn-lt"/>
                <a:cs typeface="+mn-cs"/>
              </a:rPr>
              <a:t>JLab</a:t>
            </a:r>
            <a:r>
              <a:rPr lang="en-US" dirty="0">
                <a:latin typeface="+mn-lt"/>
                <a:cs typeface="+mn-cs"/>
              </a:rPr>
              <a:t> source group members and collaborators:</a:t>
            </a:r>
          </a:p>
          <a:p>
            <a:pPr marL="285750" indent="-285750" fontAlgn="auto">
              <a:spcBef>
                <a:spcPts val="0"/>
              </a:spcBef>
              <a:spcAft>
                <a:spcPts val="800"/>
              </a:spcAft>
              <a:buFont typeface="Arial" panose="020B0604020202020204" pitchFamily="34" charset="0"/>
              <a:buChar char="•"/>
              <a:defRPr/>
            </a:pPr>
            <a:r>
              <a:rPr lang="en-US" dirty="0">
                <a:latin typeface="+mn-lt"/>
                <a:cs typeface="+mn-cs"/>
              </a:rPr>
              <a:t>Wednesday Sept. 27, 9:00, Parallel Session, Yoshitaka </a:t>
            </a:r>
            <a:r>
              <a:rPr lang="en-US" dirty="0" err="1">
                <a:latin typeface="+mn-lt"/>
                <a:cs typeface="+mn-cs"/>
              </a:rPr>
              <a:t>Taira</a:t>
            </a:r>
            <a:r>
              <a:rPr lang="en-US" dirty="0">
                <a:latin typeface="+mn-lt"/>
                <a:cs typeface="+mn-cs"/>
              </a:rPr>
              <a:t>, </a:t>
            </a:r>
            <a:r>
              <a:rPr lang="en-US" dirty="0" err="1">
                <a:latin typeface="+mn-lt"/>
                <a:cs typeface="+mn-cs"/>
              </a:rPr>
              <a:t>JLab</a:t>
            </a:r>
            <a:r>
              <a:rPr lang="en-US" dirty="0">
                <a:latin typeface="+mn-lt"/>
                <a:cs typeface="+mn-cs"/>
              </a:rPr>
              <a:t>, “High energy X-ray vortex generation using inverse Compton scattering”</a:t>
            </a:r>
          </a:p>
          <a:p>
            <a:pPr marL="285750" indent="-285750" fontAlgn="auto">
              <a:spcBef>
                <a:spcPts val="0"/>
              </a:spcBef>
              <a:spcAft>
                <a:spcPts val="800"/>
              </a:spcAft>
              <a:buFont typeface="Arial" panose="020B0604020202020204" pitchFamily="34" charset="0"/>
              <a:buChar char="•"/>
              <a:defRPr/>
            </a:pPr>
            <a:r>
              <a:rPr lang="en-US" dirty="0">
                <a:latin typeface="+mn-lt"/>
                <a:cs typeface="+mn-cs"/>
              </a:rPr>
              <a:t>Wednesday Sept. 27, 16:10, Parallel Session VI, Wei </a:t>
            </a:r>
            <a:r>
              <a:rPr lang="en-US" dirty="0" err="1">
                <a:latin typeface="+mn-lt"/>
                <a:cs typeface="+mn-cs"/>
              </a:rPr>
              <a:t>Lui</a:t>
            </a:r>
            <a:r>
              <a:rPr lang="en-US" dirty="0">
                <a:latin typeface="+mn-lt"/>
                <a:cs typeface="+mn-cs"/>
              </a:rPr>
              <a:t>, </a:t>
            </a:r>
            <a:r>
              <a:rPr lang="en-US" dirty="0" err="1">
                <a:latin typeface="+mn-lt"/>
                <a:cs typeface="+mn-cs"/>
              </a:rPr>
              <a:t>JLab</a:t>
            </a:r>
            <a:r>
              <a:rPr lang="en-US" dirty="0">
                <a:latin typeface="+mn-lt"/>
                <a:cs typeface="+mn-cs"/>
              </a:rPr>
              <a:t> and University of Chinese Academy of Sciences, “Record-level quantum efficiency from high polarization strained GaAs/</a:t>
            </a:r>
            <a:r>
              <a:rPr lang="en-US" dirty="0" err="1">
                <a:latin typeface="+mn-lt"/>
                <a:cs typeface="+mn-cs"/>
              </a:rPr>
              <a:t>GaAsP</a:t>
            </a:r>
            <a:r>
              <a:rPr lang="en-US" dirty="0">
                <a:latin typeface="+mn-lt"/>
                <a:cs typeface="+mn-cs"/>
              </a:rPr>
              <a:t> </a:t>
            </a:r>
            <a:r>
              <a:rPr lang="en-US" dirty="0" err="1">
                <a:latin typeface="+mn-lt"/>
                <a:cs typeface="+mn-cs"/>
              </a:rPr>
              <a:t>superlattice</a:t>
            </a:r>
            <a:r>
              <a:rPr lang="en-US" dirty="0">
                <a:latin typeface="+mn-lt"/>
                <a:cs typeface="+mn-cs"/>
              </a:rPr>
              <a:t> photocathodes with Distributed Bragg Reflector”</a:t>
            </a:r>
          </a:p>
          <a:p>
            <a:pPr marL="285750" indent="-285750" fontAlgn="auto">
              <a:spcBef>
                <a:spcPts val="0"/>
              </a:spcBef>
              <a:spcAft>
                <a:spcPts val="800"/>
              </a:spcAft>
              <a:buFont typeface="Arial" panose="020B0604020202020204" pitchFamily="34" charset="0"/>
              <a:buChar char="•"/>
              <a:defRPr/>
            </a:pPr>
            <a:r>
              <a:rPr lang="en-US" dirty="0">
                <a:latin typeface="+mn-lt"/>
                <a:cs typeface="+mn-cs"/>
              </a:rPr>
              <a:t>Thursday, Sept. 29, 15:05 Plenary Session, Joe </a:t>
            </a:r>
            <a:r>
              <a:rPr lang="en-US" dirty="0" err="1">
                <a:latin typeface="+mn-lt"/>
                <a:cs typeface="+mn-cs"/>
              </a:rPr>
              <a:t>Grames</a:t>
            </a:r>
            <a:r>
              <a:rPr lang="en-US" dirty="0">
                <a:latin typeface="+mn-lt"/>
                <a:cs typeface="+mn-cs"/>
              </a:rPr>
              <a:t>, </a:t>
            </a:r>
            <a:r>
              <a:rPr lang="en-US" dirty="0" err="1">
                <a:latin typeface="+mn-lt"/>
                <a:cs typeface="+mn-cs"/>
              </a:rPr>
              <a:t>Jlab</a:t>
            </a:r>
            <a:r>
              <a:rPr lang="en-US" dirty="0">
                <a:latin typeface="+mn-lt"/>
                <a:cs typeface="+mn-cs"/>
              </a:rPr>
              <a:t>, “Production of Highly Polarized Positrons Using Polarized Electrons at MeV Energies”</a:t>
            </a:r>
          </a:p>
          <a:p>
            <a:pPr marL="285750" indent="-285750" fontAlgn="auto">
              <a:spcBef>
                <a:spcPts val="0"/>
              </a:spcBef>
              <a:spcAft>
                <a:spcPts val="800"/>
              </a:spcAft>
              <a:buFont typeface="Arial" panose="020B0604020202020204" pitchFamily="34" charset="0"/>
              <a:buChar char="•"/>
              <a:defRPr/>
            </a:pPr>
            <a:r>
              <a:rPr lang="en-US" dirty="0">
                <a:latin typeface="+mn-lt"/>
                <a:cs typeface="+mn-cs"/>
              </a:rPr>
              <a:t>Tuesday Sept. 26, 15:20 Parallel Session, </a:t>
            </a:r>
            <a:r>
              <a:rPr lang="en-US" dirty="0" err="1">
                <a:latin typeface="+mn-lt"/>
                <a:cs typeface="+mn-cs"/>
              </a:rPr>
              <a:t>Adeleke</a:t>
            </a:r>
            <a:r>
              <a:rPr lang="en-US" dirty="0">
                <a:latin typeface="+mn-lt"/>
                <a:cs typeface="+mn-cs"/>
              </a:rPr>
              <a:t> </a:t>
            </a:r>
            <a:r>
              <a:rPr lang="en-US" dirty="0" err="1">
                <a:latin typeface="+mn-lt"/>
                <a:cs typeface="+mn-cs"/>
              </a:rPr>
              <a:t>Adeyemi</a:t>
            </a:r>
            <a:r>
              <a:rPr lang="en-US" dirty="0">
                <a:latin typeface="+mn-lt"/>
                <a:cs typeface="+mn-cs"/>
              </a:rPr>
              <a:t>, Hampton University, “</a:t>
            </a:r>
            <a:r>
              <a:rPr lang="en-US" dirty="0" err="1">
                <a:latin typeface="+mn-lt"/>
                <a:cs typeface="+mn-cs"/>
              </a:rPr>
              <a:t>PEPPo</a:t>
            </a:r>
            <a:r>
              <a:rPr lang="en-US" dirty="0">
                <a:latin typeface="+mn-lt"/>
                <a:cs typeface="+mn-cs"/>
              </a:rPr>
              <a:t>: The Calibration of the </a:t>
            </a:r>
            <a:r>
              <a:rPr lang="en-US" dirty="0" err="1">
                <a:latin typeface="+mn-lt"/>
                <a:cs typeface="+mn-cs"/>
              </a:rPr>
              <a:t>PEPPo</a:t>
            </a:r>
            <a:r>
              <a:rPr lang="en-US" dirty="0">
                <a:latin typeface="+mn-lt"/>
                <a:cs typeface="+mn-cs"/>
              </a:rPr>
              <a:t>  </a:t>
            </a:r>
            <a:r>
              <a:rPr lang="en-US" dirty="0" err="1">
                <a:latin typeface="+mn-lt"/>
                <a:cs typeface="+mn-cs"/>
              </a:rPr>
              <a:t>Polarimeter</a:t>
            </a:r>
            <a:r>
              <a:rPr lang="en-US" dirty="0">
                <a:latin typeface="+mn-lt"/>
                <a:cs typeface="+mn-cs"/>
              </a:rPr>
              <a:t>”</a:t>
            </a:r>
          </a:p>
          <a:p>
            <a:pPr marL="285750" indent="-285750" fontAlgn="auto">
              <a:spcBef>
                <a:spcPts val="0"/>
              </a:spcBef>
              <a:spcAft>
                <a:spcPts val="800"/>
              </a:spcAft>
              <a:buFont typeface="Arial" panose="020B0604020202020204" pitchFamily="34" charset="0"/>
              <a:buChar char="•"/>
              <a:defRPr/>
            </a:pPr>
            <a:r>
              <a:rPr lang="en-US" dirty="0">
                <a:latin typeface="+mn-lt"/>
                <a:cs typeface="+mn-cs"/>
              </a:rPr>
              <a:t>Parallel Session, Tim Gay, UNL, “High-Precision Mott Polarimetry at the </a:t>
            </a:r>
            <a:r>
              <a:rPr lang="en-US" dirty="0" err="1">
                <a:latin typeface="+mn-lt"/>
                <a:cs typeface="+mn-cs"/>
              </a:rPr>
              <a:t>JLab</a:t>
            </a:r>
            <a:r>
              <a:rPr lang="en-US" dirty="0">
                <a:latin typeface="+mn-lt"/>
                <a:cs typeface="+mn-cs"/>
              </a:rPr>
              <a:t> Injector”</a:t>
            </a:r>
          </a:p>
          <a:p>
            <a:pPr marL="285750" indent="-285750" fontAlgn="auto">
              <a:spcBef>
                <a:spcPts val="0"/>
              </a:spcBef>
              <a:spcAft>
                <a:spcPts val="800"/>
              </a:spcAft>
              <a:buFont typeface="Arial" panose="020B0604020202020204" pitchFamily="34" charset="0"/>
              <a:buChar char="•"/>
              <a:defRPr/>
            </a:pPr>
            <a:r>
              <a:rPr lang="en-US" dirty="0">
                <a:latin typeface="+mn-lt"/>
                <a:cs typeface="+mn-cs"/>
              </a:rPr>
              <a:t>Parallel Session, Charles </a:t>
            </a:r>
            <a:r>
              <a:rPr lang="en-US" dirty="0" err="1">
                <a:latin typeface="+mn-lt"/>
                <a:cs typeface="+mn-cs"/>
              </a:rPr>
              <a:t>Hanretty</a:t>
            </a:r>
            <a:r>
              <a:rPr lang="en-US" dirty="0">
                <a:latin typeface="+mn-lt"/>
                <a:cs typeface="+mn-cs"/>
              </a:rPr>
              <a:t>, </a:t>
            </a:r>
            <a:r>
              <a:rPr lang="en-US" dirty="0" err="1">
                <a:latin typeface="+mn-lt"/>
                <a:cs typeface="+mn-cs"/>
              </a:rPr>
              <a:t>JLab</a:t>
            </a:r>
            <a:r>
              <a:rPr lang="en-US" dirty="0">
                <a:latin typeface="+mn-lt"/>
                <a:cs typeface="+mn-cs"/>
              </a:rPr>
              <a:t>, “</a:t>
            </a:r>
            <a:r>
              <a:rPr lang="en-US" dirty="0" err="1">
                <a:latin typeface="+mn-lt"/>
                <a:cs typeface="+mn-cs"/>
              </a:rPr>
              <a:t>eHD</a:t>
            </a:r>
            <a:r>
              <a:rPr lang="en-US" dirty="0">
                <a:latin typeface="+mn-lt"/>
                <a:cs typeface="+mn-cs"/>
              </a:rPr>
              <a:t> at Jefferson Lab”</a:t>
            </a:r>
          </a:p>
          <a:p>
            <a:pPr marL="285750" indent="-285750" fontAlgn="auto">
              <a:spcBef>
                <a:spcPts val="0"/>
              </a:spcBef>
              <a:spcAft>
                <a:spcPts val="800"/>
              </a:spcAft>
              <a:buFont typeface="Arial" panose="020B0604020202020204" pitchFamily="34" charset="0"/>
              <a:buChar char="•"/>
              <a:defRPr/>
            </a:pPr>
            <a:r>
              <a:rPr lang="en-US" dirty="0">
                <a:latin typeface="+mn-lt"/>
                <a:cs typeface="+mn-cs"/>
              </a:rPr>
              <a:t>Parallel Session, Richard </a:t>
            </a:r>
            <a:r>
              <a:rPr lang="en-US" dirty="0" err="1">
                <a:latin typeface="+mn-lt"/>
                <a:cs typeface="+mn-cs"/>
              </a:rPr>
              <a:t>Talman</a:t>
            </a:r>
            <a:r>
              <a:rPr lang="en-US" dirty="0">
                <a:latin typeface="+mn-lt"/>
                <a:cs typeface="+mn-cs"/>
              </a:rPr>
              <a:t>, Cornell University, “The CEBAF Injection Line as Stern-</a:t>
            </a:r>
            <a:r>
              <a:rPr lang="en-US" dirty="0" err="1">
                <a:latin typeface="+mn-lt"/>
                <a:cs typeface="+mn-cs"/>
              </a:rPr>
              <a:t>Gerlach</a:t>
            </a:r>
            <a:r>
              <a:rPr lang="en-US" dirty="0">
                <a:latin typeface="+mn-lt"/>
                <a:cs typeface="+mn-cs"/>
              </a:rPr>
              <a:t> </a:t>
            </a:r>
            <a:r>
              <a:rPr lang="en-US" dirty="0" err="1">
                <a:latin typeface="+mn-lt"/>
                <a:cs typeface="+mn-cs"/>
              </a:rPr>
              <a:t>Polarimeter</a:t>
            </a:r>
            <a:r>
              <a:rPr lang="en-US" dirty="0">
                <a:latin typeface="+mn-lt"/>
                <a:cs typeface="+mn-cs"/>
              </a:rPr>
              <a:t>”</a:t>
            </a:r>
          </a:p>
        </p:txBody>
      </p:sp>
      <p:sp>
        <p:nvSpPr>
          <p:cNvPr id="51204"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51205"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C41D0014-6B0D-40D7-99BF-CE4F710B49D1}" type="slidenum">
              <a:rPr lang="en-US" altLang="en-US" sz="1000" smtClean="0">
                <a:solidFill>
                  <a:schemeClr val="bg1"/>
                </a:solidFill>
              </a:rPr>
              <a:pPr eaLnBrk="1" fontAlgn="base" hangingPunct="1">
                <a:spcBef>
                  <a:spcPct val="0"/>
                </a:spcBef>
                <a:spcAft>
                  <a:spcPct val="0"/>
                </a:spcAft>
                <a:buClrTx/>
                <a:buFontTx/>
                <a:buNone/>
              </a:pPr>
              <a:t>43</a:t>
            </a:fld>
            <a:endParaRPr lang="en-US" altLang="en-US" sz="1000" smtClean="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2"/>
          <p:cNvSpPr>
            <a:spLocks noGrp="1"/>
          </p:cNvSpPr>
          <p:nvPr>
            <p:ph type="sldNum" sz="quarter" idx="11"/>
          </p:nvPr>
        </p:nvSpPr>
        <p:spPr bwMode="auto">
          <a:xfrm>
            <a:off x="5340350" y="64817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F78EC23D-0969-403D-8130-E009097C71F6}" type="slidenum">
              <a:rPr lang="en-US" altLang="en-US" sz="1000" smtClean="0">
                <a:solidFill>
                  <a:schemeClr val="bg1"/>
                </a:solidFill>
              </a:rPr>
              <a:pPr eaLnBrk="1" fontAlgn="base" hangingPunct="1">
                <a:spcBef>
                  <a:spcPct val="0"/>
                </a:spcBef>
                <a:spcAft>
                  <a:spcPct val="0"/>
                </a:spcAft>
                <a:buClrTx/>
                <a:buFontTx/>
                <a:buNone/>
              </a:pPr>
              <a:t>44</a:t>
            </a:fld>
            <a:endParaRPr lang="en-US" altLang="en-US" sz="1000" smtClean="0">
              <a:solidFill>
                <a:schemeClr val="bg1"/>
              </a:solidFill>
            </a:endParaRPr>
          </a:p>
        </p:txBody>
      </p:sp>
      <p:sp>
        <p:nvSpPr>
          <p:cNvPr id="4" name="Title 1"/>
          <p:cNvSpPr txBox="1">
            <a:spLocks/>
          </p:cNvSpPr>
          <p:nvPr/>
        </p:nvSpPr>
        <p:spPr bwMode="auto">
          <a:xfrm>
            <a:off x="144463" y="0"/>
            <a:ext cx="8448675" cy="641350"/>
          </a:xfrm>
          <a:prstGeom prst="rect">
            <a:avLst/>
          </a:prstGeom>
          <a:noFill/>
          <a:ln w="9525">
            <a:noFill/>
            <a:miter lim="800000"/>
            <a:headEnd/>
            <a:tailEnd/>
          </a:ln>
        </p:spPr>
        <p:txBody>
          <a:bodyPr anchor="ctr"/>
          <a:lstStyle/>
          <a:p>
            <a:pPr eaLnBrk="0" fontAlgn="auto" hangingPunct="0">
              <a:spcBef>
                <a:spcPts val="0"/>
              </a:spcBef>
              <a:spcAft>
                <a:spcPts val="0"/>
              </a:spcAft>
              <a:defRPr/>
            </a:pPr>
            <a:r>
              <a:rPr lang="en-US" sz="3600" b="1" kern="0" dirty="0">
                <a:latin typeface="+mj-lt"/>
                <a:ea typeface="+mj-ea"/>
                <a:cs typeface="+mj-cs"/>
              </a:rPr>
              <a:t>6 GeV Laser Table</a:t>
            </a:r>
          </a:p>
        </p:txBody>
      </p:sp>
      <p:grpSp>
        <p:nvGrpSpPr>
          <p:cNvPr id="52228" name="Group 1"/>
          <p:cNvGrpSpPr>
            <a:grpSpLocks/>
          </p:cNvGrpSpPr>
          <p:nvPr/>
        </p:nvGrpSpPr>
        <p:grpSpPr bwMode="auto">
          <a:xfrm>
            <a:off x="444500" y="871538"/>
            <a:ext cx="8104188" cy="5505450"/>
            <a:chOff x="443914" y="872121"/>
            <a:chExt cx="8104927" cy="5505450"/>
          </a:xfrm>
        </p:grpSpPr>
        <p:pic>
          <p:nvPicPr>
            <p:cNvPr id="522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472" y="872121"/>
              <a:ext cx="741045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9"/>
            <p:cNvSpPr txBox="1">
              <a:spLocks noChangeArrowheads="1"/>
            </p:cNvSpPr>
            <p:nvPr/>
          </p:nvSpPr>
          <p:spPr bwMode="auto">
            <a:xfrm>
              <a:off x="443914" y="5437038"/>
              <a:ext cx="18585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2400">
                  <a:solidFill>
                    <a:srgbClr val="FF0000"/>
                  </a:solidFill>
                  <a:latin typeface="Calibri" pitchFamily="34" charset="0"/>
                </a:rPr>
                <a:t>3-laser</a:t>
              </a:r>
            </a:p>
            <a:p>
              <a:pPr algn="ctr" eaLnBrk="1" hangingPunct="1">
                <a:spcBef>
                  <a:spcPct val="0"/>
                </a:spcBef>
                <a:buClrTx/>
                <a:buFontTx/>
                <a:buNone/>
              </a:pPr>
              <a:r>
                <a:rPr lang="en-US" altLang="en-US" sz="2400">
                  <a:solidFill>
                    <a:srgbClr val="FF0000"/>
                  </a:solidFill>
                  <a:latin typeface="Calibri" pitchFamily="34" charset="0"/>
                </a:rPr>
                <a:t>configuration</a:t>
              </a:r>
            </a:p>
          </p:txBody>
        </p:sp>
        <p:sp>
          <p:nvSpPr>
            <p:cNvPr id="52232" name="TextBox 11"/>
            <p:cNvSpPr txBox="1">
              <a:spLocks noChangeArrowheads="1"/>
            </p:cNvSpPr>
            <p:nvPr/>
          </p:nvSpPr>
          <p:spPr bwMode="auto">
            <a:xfrm>
              <a:off x="7266481" y="4659061"/>
              <a:ext cx="12823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rgbClr val="FF0000"/>
                  </a:solidFill>
                  <a:latin typeface="Calibri" pitchFamily="34" charset="0"/>
                </a:rPr>
                <a:t>Pockels Cell</a:t>
              </a:r>
            </a:p>
          </p:txBody>
        </p:sp>
        <p:sp>
          <p:nvSpPr>
            <p:cNvPr id="52233" name="TextBox 12"/>
            <p:cNvSpPr txBox="1">
              <a:spLocks noChangeArrowheads="1"/>
            </p:cNvSpPr>
            <p:nvPr/>
          </p:nvSpPr>
          <p:spPr bwMode="auto">
            <a:xfrm>
              <a:off x="6557720" y="3544164"/>
              <a:ext cx="6346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rgbClr val="FF0000"/>
                  </a:solidFill>
                  <a:latin typeface="Calibri" pitchFamily="34" charset="0"/>
                </a:rPr>
                <a:t>RWP</a:t>
              </a:r>
            </a:p>
          </p:txBody>
        </p:sp>
        <p:sp>
          <p:nvSpPr>
            <p:cNvPr id="52234" name="TextBox 13"/>
            <p:cNvSpPr txBox="1">
              <a:spLocks noChangeArrowheads="1"/>
            </p:cNvSpPr>
            <p:nvPr/>
          </p:nvSpPr>
          <p:spPr bwMode="auto">
            <a:xfrm>
              <a:off x="4389217" y="1155253"/>
              <a:ext cx="3770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rgbClr val="FF0000"/>
                  </a:solidFill>
                  <a:latin typeface="Calibri" pitchFamily="34" charset="0"/>
                </a:rPr>
                <a:t>IA</a:t>
              </a:r>
            </a:p>
          </p:txBody>
        </p:sp>
        <p:sp>
          <p:nvSpPr>
            <p:cNvPr id="52235" name="TextBox 10"/>
            <p:cNvSpPr txBox="1">
              <a:spLocks noChangeArrowheads="1"/>
            </p:cNvSpPr>
            <p:nvPr/>
          </p:nvSpPr>
          <p:spPr bwMode="auto">
            <a:xfrm>
              <a:off x="6052063" y="4924409"/>
              <a:ext cx="711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rgbClr val="FF0000"/>
                  </a:solidFill>
                  <a:latin typeface="Calibri" pitchFamily="34" charset="0"/>
                </a:rPr>
                <a:t>IHWP</a:t>
              </a:r>
            </a:p>
          </p:txBody>
        </p:sp>
        <p:sp>
          <p:nvSpPr>
            <p:cNvPr id="52236" name="TextBox 14"/>
            <p:cNvSpPr txBox="1">
              <a:spLocks noChangeArrowheads="1"/>
            </p:cNvSpPr>
            <p:nvPr/>
          </p:nvSpPr>
          <p:spPr bwMode="auto">
            <a:xfrm>
              <a:off x="6299566" y="881084"/>
              <a:ext cx="1785526" cy="66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solidFill>
                    <a:srgbClr val="FF0000"/>
                  </a:solidFill>
                  <a:latin typeface="Calibri" pitchFamily="34" charset="0"/>
                </a:rPr>
                <a:t>Beamline vacuum window</a:t>
              </a:r>
            </a:p>
          </p:txBody>
        </p:sp>
        <p:sp>
          <p:nvSpPr>
            <p:cNvPr id="52237" name="TextBox 15"/>
            <p:cNvSpPr txBox="1">
              <a:spLocks noChangeArrowheads="1"/>
            </p:cNvSpPr>
            <p:nvPr/>
          </p:nvSpPr>
          <p:spPr bwMode="auto">
            <a:xfrm>
              <a:off x="1179445" y="1026420"/>
              <a:ext cx="2262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solidFill>
                    <a:srgbClr val="FF0000"/>
                  </a:solidFill>
                  <a:latin typeface="Calibri" pitchFamily="34" charset="0"/>
                </a:rPr>
                <a:t>Tune Mode Generator</a:t>
              </a:r>
            </a:p>
          </p:txBody>
        </p:sp>
      </p:grpSp>
      <p:sp>
        <p:nvSpPr>
          <p:cNvPr id="52229"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53251"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23EF23F4-1919-4D38-B295-695DEEC2708B}" type="slidenum">
              <a:rPr lang="en-US" altLang="en-US" sz="1000" smtClean="0">
                <a:solidFill>
                  <a:schemeClr val="bg1"/>
                </a:solidFill>
              </a:rPr>
              <a:pPr eaLnBrk="1" fontAlgn="base" hangingPunct="1">
                <a:spcBef>
                  <a:spcPct val="0"/>
                </a:spcBef>
                <a:spcAft>
                  <a:spcPct val="0"/>
                </a:spcAft>
                <a:buClrTx/>
                <a:buFontTx/>
                <a:buNone/>
              </a:pPr>
              <a:t>45</a:t>
            </a:fld>
            <a:endParaRPr lang="en-US" altLang="en-US" sz="1000" smtClean="0">
              <a:solidFill>
                <a:schemeClr val="bg1"/>
              </a:solidFill>
            </a:endParaRPr>
          </a:p>
        </p:txBody>
      </p:sp>
      <p:pic>
        <p:nvPicPr>
          <p:cNvPr id="532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1163" y="995363"/>
            <a:ext cx="6186487"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5"/>
          <p:cNvSpPr txBox="1">
            <a:spLocks noChangeArrowheads="1"/>
          </p:cNvSpPr>
          <p:nvPr/>
        </p:nvSpPr>
        <p:spPr bwMode="auto">
          <a:xfrm>
            <a:off x="92075" y="1052513"/>
            <a:ext cx="29305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latin typeface="Calibri" pitchFamily="34" charset="0"/>
              </a:rPr>
              <a:t>Comprehensive </a:t>
            </a:r>
            <a:r>
              <a:rPr lang="en-US" altLang="en-US" sz="1800" b="1">
                <a:solidFill>
                  <a:srgbClr val="008000"/>
                </a:solidFill>
                <a:latin typeface="Calibri" pitchFamily="34" charset="0"/>
              </a:rPr>
              <a:t>measurement</a:t>
            </a:r>
            <a:r>
              <a:rPr lang="en-US" altLang="en-US" sz="1800">
                <a:solidFill>
                  <a:srgbClr val="008000"/>
                </a:solidFill>
                <a:latin typeface="Calibri" pitchFamily="34" charset="0"/>
              </a:rPr>
              <a:t> </a:t>
            </a:r>
            <a:r>
              <a:rPr lang="en-US" altLang="en-US" sz="1800">
                <a:latin typeface="Calibri" pitchFamily="34" charset="0"/>
              </a:rPr>
              <a:t>and </a:t>
            </a:r>
            <a:r>
              <a:rPr lang="en-US" altLang="en-US" sz="1800" b="1">
                <a:solidFill>
                  <a:srgbClr val="008000"/>
                </a:solidFill>
                <a:latin typeface="Calibri" pitchFamily="34" charset="0"/>
              </a:rPr>
              <a:t>control</a:t>
            </a:r>
            <a:r>
              <a:rPr lang="en-US" altLang="en-US" sz="1800">
                <a:solidFill>
                  <a:srgbClr val="008000"/>
                </a:solidFill>
                <a:latin typeface="Calibri" pitchFamily="34" charset="0"/>
              </a:rPr>
              <a:t> </a:t>
            </a:r>
            <a:r>
              <a:rPr lang="en-US" altLang="en-US" sz="1800">
                <a:latin typeface="Calibri" pitchFamily="34" charset="0"/>
              </a:rPr>
              <a:t>of the electron beam during helicity reversal remains the critical strategy</a:t>
            </a:r>
          </a:p>
        </p:txBody>
      </p:sp>
      <p:sp>
        <p:nvSpPr>
          <p:cNvPr id="53254" name="TextBox 6"/>
          <p:cNvSpPr txBox="1">
            <a:spLocks noChangeArrowheads="1"/>
          </p:cNvSpPr>
          <p:nvPr/>
        </p:nvSpPr>
        <p:spPr bwMode="auto">
          <a:xfrm>
            <a:off x="88900" y="2684463"/>
            <a:ext cx="2862263"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latin typeface="Calibri" pitchFamily="34" charset="0"/>
              </a:rPr>
              <a:t>During Summer 2016 the source laser table will be configured with an additional laser, enabling </a:t>
            </a:r>
            <a:r>
              <a:rPr lang="en-US" altLang="en-US" sz="1800" b="1">
                <a:solidFill>
                  <a:srgbClr val="660066"/>
                </a:solidFill>
                <a:latin typeface="Calibri" pitchFamily="34" charset="0"/>
              </a:rPr>
              <a:t>simultaneous 4-Hall </a:t>
            </a:r>
            <a:r>
              <a:rPr lang="en-US" altLang="en-US" sz="1800">
                <a:latin typeface="Calibri" pitchFamily="34" charset="0"/>
              </a:rPr>
              <a:t>capability</a:t>
            </a:r>
          </a:p>
        </p:txBody>
      </p:sp>
      <p:sp>
        <p:nvSpPr>
          <p:cNvPr id="53255" name="TextBox 7"/>
          <p:cNvSpPr txBox="1">
            <a:spLocks noChangeArrowheads="1"/>
          </p:cNvSpPr>
          <p:nvPr/>
        </p:nvSpPr>
        <p:spPr bwMode="auto">
          <a:xfrm>
            <a:off x="88900" y="4625975"/>
            <a:ext cx="286226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latin typeface="Calibri" pitchFamily="34" charset="0"/>
              </a:rPr>
              <a:t>Completion of the </a:t>
            </a:r>
            <a:r>
              <a:rPr lang="en-US" altLang="en-US" sz="1800" b="1">
                <a:solidFill>
                  <a:srgbClr val="008000"/>
                </a:solidFill>
                <a:latin typeface="Calibri" pitchFamily="34" charset="0"/>
              </a:rPr>
              <a:t>Injector Upgrade</a:t>
            </a:r>
            <a:r>
              <a:rPr lang="en-US" altLang="en-US" sz="1800">
                <a:latin typeface="Calibri" pitchFamily="34" charset="0"/>
              </a:rPr>
              <a:t> includes a </a:t>
            </a:r>
            <a:r>
              <a:rPr lang="en-US" altLang="en-US" sz="1800" b="1">
                <a:solidFill>
                  <a:srgbClr val="FF0000"/>
                </a:solidFill>
                <a:latin typeface="Calibri" pitchFamily="34" charset="0"/>
              </a:rPr>
              <a:t>higher voltage gun</a:t>
            </a:r>
            <a:r>
              <a:rPr lang="en-US" altLang="en-US" sz="1800">
                <a:latin typeface="Calibri" pitchFamily="34" charset="0"/>
              </a:rPr>
              <a:t> and </a:t>
            </a:r>
            <a:r>
              <a:rPr lang="en-US" altLang="en-US" sz="1800" b="1">
                <a:solidFill>
                  <a:srgbClr val="0000FF"/>
                </a:solidFill>
                <a:latin typeface="Calibri" pitchFamily="34" charset="0"/>
              </a:rPr>
              <a:t>improved cryounit</a:t>
            </a:r>
            <a:r>
              <a:rPr lang="en-US" altLang="en-US" sz="1800">
                <a:latin typeface="Calibri" pitchFamily="34" charset="0"/>
              </a:rPr>
              <a:t> to better retain the PQB generated at the source</a:t>
            </a:r>
          </a:p>
        </p:txBody>
      </p:sp>
      <p:sp>
        <p:nvSpPr>
          <p:cNvPr id="9" name="Title 1"/>
          <p:cNvSpPr txBox="1">
            <a:spLocks/>
          </p:cNvSpPr>
          <p:nvPr/>
        </p:nvSpPr>
        <p:spPr bwMode="auto">
          <a:xfrm>
            <a:off x="144463" y="0"/>
            <a:ext cx="7135812" cy="641350"/>
          </a:xfrm>
          <a:prstGeom prst="rect">
            <a:avLst/>
          </a:prstGeom>
          <a:noFill/>
          <a:ln w="9525">
            <a:noFill/>
            <a:miter lim="800000"/>
            <a:headEnd/>
            <a:tailEnd/>
          </a:ln>
        </p:spPr>
        <p:txBody>
          <a:bodyPr anchor="ctr"/>
          <a:lstStyle/>
          <a:p>
            <a:pPr eaLnBrk="0" fontAlgn="auto" hangingPunct="0">
              <a:spcBef>
                <a:spcPts val="0"/>
              </a:spcBef>
              <a:spcAft>
                <a:spcPts val="0"/>
              </a:spcAft>
              <a:defRPr/>
            </a:pPr>
            <a:r>
              <a:rPr lang="en-US" sz="3600" b="1" kern="0" dirty="0">
                <a:latin typeface="+mj-lt"/>
                <a:ea typeface="+mj-ea"/>
                <a:cs typeface="+mj-cs"/>
              </a:rPr>
              <a:t>CEBAF Polarized Electron Injector</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noRot="1" noChangeAspect="1" noMove="1" noResize="1" noEditPoints="1" noAdjustHandles="1" noChangeArrowheads="1" noChangeShapeType="1" noTextEdit="1"/>
          </p:cNvSpPr>
          <p:nvPr>
            <p:ph idx="1"/>
          </p:nvPr>
        </p:nvSpPr>
        <p:spPr>
          <a:xfrm>
            <a:off x="-3582" y="806922"/>
            <a:ext cx="9144000" cy="5589395"/>
          </a:xfrm>
          <a:blipFill rotWithShape="1">
            <a:blip r:embed="rId4"/>
            <a:stretch>
              <a:fillRect t="-436" b="-1963"/>
            </a:stretch>
          </a:blipFill>
          <a:extLst/>
        </p:spPr>
        <p:txBody>
          <a:bodyPr rtlCol="0">
            <a:normAutofit/>
          </a:bodyPr>
          <a:lstStyle/>
          <a:p>
            <a:pPr eaLnBrk="1" fontAlgn="auto" hangingPunct="1">
              <a:spcAft>
                <a:spcPts val="0"/>
              </a:spcAft>
              <a:buClr>
                <a:schemeClr val="accent6"/>
              </a:buClr>
              <a:buFont typeface="Arial"/>
              <a:buChar char="•"/>
              <a:defRPr/>
            </a:pPr>
            <a:r>
              <a:rPr lang="en-US">
                <a:noFill/>
              </a:rPr>
              <a:t> </a:t>
            </a:r>
          </a:p>
        </p:txBody>
      </p:sp>
      <p:sp>
        <p:nvSpPr>
          <p:cNvPr id="54275" name="Slide Number Placeholder 4"/>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2D87E1CB-03B9-4C69-983B-11825CE33661}" type="slidenum">
              <a:rPr lang="en-US" altLang="en-US" sz="1000" smtClean="0">
                <a:solidFill>
                  <a:schemeClr val="bg1"/>
                </a:solidFill>
              </a:rPr>
              <a:pPr eaLnBrk="1" fontAlgn="base" hangingPunct="1">
                <a:spcBef>
                  <a:spcPct val="0"/>
                </a:spcBef>
                <a:spcAft>
                  <a:spcPct val="0"/>
                </a:spcAft>
                <a:buClrTx/>
                <a:buFontTx/>
                <a:buNone/>
              </a:pPr>
              <a:t>46</a:t>
            </a:fld>
            <a:endParaRPr lang="en-US" altLang="en-US" sz="1000" smtClean="0">
              <a:solidFill>
                <a:schemeClr val="bg1"/>
              </a:solidFill>
            </a:endParaRPr>
          </a:p>
        </p:txBody>
      </p:sp>
      <p:graphicFrame>
        <p:nvGraphicFramePr>
          <p:cNvPr id="54276" name="Object 179"/>
          <p:cNvGraphicFramePr>
            <a:graphicFrameLocks noChangeAspect="1"/>
          </p:cNvGraphicFramePr>
          <p:nvPr/>
        </p:nvGraphicFramePr>
        <p:xfrm>
          <a:off x="2433638" y="4286250"/>
          <a:ext cx="3124200" cy="785813"/>
        </p:xfrm>
        <a:graphic>
          <a:graphicData uri="http://schemas.openxmlformats.org/presentationml/2006/ole">
            <mc:AlternateContent xmlns:mc="http://schemas.openxmlformats.org/markup-compatibility/2006">
              <mc:Choice xmlns:v="urn:schemas-microsoft-com:vml" Requires="v">
                <p:oleObj spid="_x0000_s54280" name="Equation" r:id="rId5" imgW="1651000" imgH="431800" progId="Equation.3">
                  <p:embed/>
                </p:oleObj>
              </mc:Choice>
              <mc:Fallback>
                <p:oleObj name="Equation" r:id="rId5" imgW="1651000" imgH="431800" progId="Equation.3">
                  <p:embed/>
                  <p:pic>
                    <p:nvPicPr>
                      <p:cNvPr id="0" name="Object 1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3638" y="4286250"/>
                        <a:ext cx="3124200" cy="785813"/>
                      </a:xfrm>
                      <a:prstGeom prst="rect">
                        <a:avLst/>
                      </a:prstGeom>
                      <a:solidFill>
                        <a:srgbClr val="E6E0EC"/>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ounded Rectangular Callout 5"/>
          <p:cNvSpPr/>
          <p:nvPr/>
        </p:nvSpPr>
        <p:spPr>
          <a:xfrm>
            <a:off x="6723063" y="4300538"/>
            <a:ext cx="1828800" cy="681037"/>
          </a:xfrm>
          <a:prstGeom prst="wedgeRoundRectCallout">
            <a:avLst>
              <a:gd name="adj1" fmla="val -34210"/>
              <a:gd name="adj2" fmla="val -66700"/>
              <a:gd name="adj3" fmla="val 16667"/>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dirty="0"/>
              <a:t>Both cancel with helicity reversal</a:t>
            </a:r>
          </a:p>
        </p:txBody>
      </p:sp>
      <p:sp>
        <p:nvSpPr>
          <p:cNvPr id="54278" name="TextBox 3"/>
          <p:cNvSpPr txBox="1">
            <a:spLocks noChangeArrowheads="1"/>
          </p:cNvSpPr>
          <p:nvPr/>
        </p:nvSpPr>
        <p:spPr bwMode="auto">
          <a:xfrm>
            <a:off x="288925" y="9525"/>
            <a:ext cx="8397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marL="0" lvl="1" eaLnBrk="1" hangingPunct="1">
              <a:spcBef>
                <a:spcPct val="0"/>
              </a:spcBef>
              <a:buClrTx/>
              <a:buFontTx/>
              <a:buNone/>
            </a:pPr>
            <a:r>
              <a:rPr lang="en-US" altLang="en-US" sz="4000">
                <a:latin typeface="Calibri" pitchFamily="34" charset="0"/>
              </a:rPr>
              <a:t>Issues? Any polarization dependencies?</a:t>
            </a:r>
          </a:p>
        </p:txBody>
      </p:sp>
      <p:sp>
        <p:nvSpPr>
          <p:cNvPr id="54279"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0" y="95250"/>
            <a:ext cx="9144000" cy="571500"/>
          </a:xfrm>
        </p:spPr>
        <p:txBody>
          <a:bodyPr/>
          <a:lstStyle/>
          <a:p>
            <a:pPr eaLnBrk="1" hangingPunct="1"/>
            <a:r>
              <a:rPr lang="en-US" altLang="en-US" sz="3200" smtClean="0"/>
              <a:t>World Record High Polarization Photocathode</a:t>
            </a:r>
          </a:p>
        </p:txBody>
      </p:sp>
      <p:sp>
        <p:nvSpPr>
          <p:cNvPr id="55299" name="Slide Number Placeholder 2"/>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B71D7218-CA45-4CF2-AFEA-8EC77973ED42}" type="slidenum">
              <a:rPr lang="en-US" altLang="en-US" sz="1000" smtClean="0">
                <a:solidFill>
                  <a:schemeClr val="bg1"/>
                </a:solidFill>
              </a:rPr>
              <a:pPr eaLnBrk="1" fontAlgn="base" hangingPunct="1">
                <a:spcBef>
                  <a:spcPct val="0"/>
                </a:spcBef>
                <a:spcAft>
                  <a:spcPct val="0"/>
                </a:spcAft>
                <a:buClrTx/>
                <a:buFontTx/>
                <a:buNone/>
              </a:pPr>
              <a:t>47</a:t>
            </a:fld>
            <a:endParaRPr lang="en-US" altLang="en-US" sz="1000" smtClean="0">
              <a:solidFill>
                <a:schemeClr val="bg1"/>
              </a:solidFill>
            </a:endParaRPr>
          </a:p>
        </p:txBody>
      </p:sp>
      <p:sp>
        <p:nvSpPr>
          <p:cNvPr id="5" name="Text Placeholder 4"/>
          <p:cNvSpPr>
            <a:spLocks noGrp="1"/>
          </p:cNvSpPr>
          <p:nvPr>
            <p:ph type="body" sz="quarter" idx="12"/>
          </p:nvPr>
        </p:nvSpPr>
        <p:spPr>
          <a:xfrm>
            <a:off x="95250" y="866775"/>
            <a:ext cx="5945188" cy="3429000"/>
          </a:xfrm>
        </p:spPr>
        <p:txBody>
          <a:bodyPr rtlCol="0">
            <a:normAutofit/>
          </a:bodyPr>
          <a:lstStyle/>
          <a:p>
            <a:pPr eaLnBrk="1" fontAlgn="auto" hangingPunct="1">
              <a:spcAft>
                <a:spcPts val="0"/>
              </a:spcAft>
              <a:buClr>
                <a:schemeClr val="tx1"/>
              </a:buClr>
              <a:buFont typeface="Wingdings" charset="2"/>
              <a:buChar char="§"/>
              <a:defRPr/>
            </a:pPr>
            <a:r>
              <a:rPr lang="en-US" sz="2400" dirty="0" smtClean="0"/>
              <a:t>6.4% QE &amp; 84% polarization at 776 </a:t>
            </a:r>
            <a:r>
              <a:rPr lang="en-US" sz="2400" dirty="0"/>
              <a:t>nm </a:t>
            </a:r>
            <a:r>
              <a:rPr lang="en-US" sz="2400" dirty="0" smtClean="0"/>
              <a:t>from strained </a:t>
            </a:r>
            <a:r>
              <a:rPr lang="en-US" sz="2400" dirty="0" err="1"/>
              <a:t>GaAs</a:t>
            </a:r>
            <a:r>
              <a:rPr lang="en-US" sz="2400" dirty="0"/>
              <a:t>/</a:t>
            </a:r>
            <a:r>
              <a:rPr lang="en-US" sz="2400" dirty="0" err="1"/>
              <a:t>GaAsP</a:t>
            </a:r>
            <a:r>
              <a:rPr lang="en-US" sz="2400" dirty="0"/>
              <a:t> </a:t>
            </a:r>
            <a:r>
              <a:rPr lang="en-US" sz="2400" dirty="0" err="1"/>
              <a:t>superlattice</a:t>
            </a:r>
            <a:r>
              <a:rPr lang="en-US" sz="2400" dirty="0"/>
              <a:t> photocathode with </a:t>
            </a:r>
            <a:r>
              <a:rPr lang="en-US" sz="2400" dirty="0" err="1"/>
              <a:t>GaAsP</a:t>
            </a:r>
            <a:r>
              <a:rPr lang="en-US" sz="2400" dirty="0"/>
              <a:t>/</a:t>
            </a:r>
            <a:r>
              <a:rPr lang="en-US" sz="2400" dirty="0" err="1" smtClean="0"/>
              <a:t>AlAsP</a:t>
            </a:r>
            <a:r>
              <a:rPr lang="en-US" sz="2400" dirty="0" smtClean="0"/>
              <a:t> </a:t>
            </a:r>
            <a:r>
              <a:rPr lang="en-US" sz="2400" b="1" i="1" dirty="0"/>
              <a:t>Distributed Bragg Reflector</a:t>
            </a:r>
            <a:r>
              <a:rPr lang="en-US" sz="2400" i="1" dirty="0"/>
              <a:t> </a:t>
            </a:r>
            <a:r>
              <a:rPr lang="en-US" sz="2400" dirty="0" smtClean="0"/>
              <a:t>(DBR)</a:t>
            </a:r>
          </a:p>
          <a:p>
            <a:pPr eaLnBrk="1" fontAlgn="auto" hangingPunct="1">
              <a:spcAft>
                <a:spcPts val="0"/>
              </a:spcAft>
              <a:buClr>
                <a:schemeClr val="tx1"/>
              </a:buClr>
              <a:buFont typeface="Wingdings" charset="2"/>
              <a:buChar char="§"/>
              <a:defRPr/>
            </a:pPr>
            <a:r>
              <a:rPr lang="en-US" sz="2400" dirty="0"/>
              <a:t>T</a:t>
            </a:r>
            <a:r>
              <a:rPr lang="en-US" sz="2400" dirty="0" smtClean="0"/>
              <a:t>he </a:t>
            </a:r>
            <a:r>
              <a:rPr lang="en-US" sz="2400" dirty="0"/>
              <a:t>highest </a:t>
            </a:r>
            <a:r>
              <a:rPr lang="en-US" sz="2400" dirty="0" smtClean="0"/>
              <a:t>QE &amp; FOM </a:t>
            </a:r>
            <a:r>
              <a:rPr lang="en-US" sz="2400" dirty="0"/>
              <a:t>of any reported </a:t>
            </a:r>
            <a:r>
              <a:rPr lang="en-US" sz="2400" dirty="0" smtClean="0"/>
              <a:t>high polarization </a:t>
            </a:r>
            <a:r>
              <a:rPr lang="en-US" sz="2400" dirty="0"/>
              <a:t>photocathode </a:t>
            </a:r>
            <a:r>
              <a:rPr lang="en-US" sz="2400" dirty="0" smtClean="0"/>
              <a:t> </a:t>
            </a:r>
          </a:p>
          <a:p>
            <a:pPr eaLnBrk="1" fontAlgn="auto" hangingPunct="1">
              <a:spcAft>
                <a:spcPts val="0"/>
              </a:spcAft>
              <a:buClr>
                <a:schemeClr val="tx1"/>
              </a:buClr>
              <a:buFont typeface="Wingdings" charset="2"/>
              <a:buChar char="§"/>
              <a:defRPr/>
            </a:pPr>
            <a:r>
              <a:rPr lang="en-US" sz="2400" dirty="0" smtClean="0"/>
              <a:t>Possible to improve both QE &amp; Pol</a:t>
            </a:r>
          </a:p>
          <a:p>
            <a:pPr eaLnBrk="1" fontAlgn="auto" hangingPunct="1">
              <a:spcAft>
                <a:spcPts val="0"/>
              </a:spcAft>
              <a:buClr>
                <a:schemeClr val="tx1"/>
              </a:buClr>
              <a:buFont typeface="Wingdings" charset="2"/>
              <a:buChar char="§"/>
              <a:defRPr/>
            </a:pPr>
            <a:r>
              <a:rPr lang="en-US" sz="2400" dirty="0" smtClean="0"/>
              <a:t>SBIR partnership</a:t>
            </a:r>
            <a:endParaRPr lang="en-US" dirty="0" smtClean="0"/>
          </a:p>
          <a:p>
            <a:pPr marL="0" indent="0" eaLnBrk="1" fontAlgn="auto" hangingPunct="1">
              <a:spcAft>
                <a:spcPts val="0"/>
              </a:spcAft>
              <a:buClr>
                <a:schemeClr val="accent6"/>
              </a:buClr>
              <a:buFont typeface="Arial"/>
              <a:buNone/>
              <a:defRPr/>
            </a:pPr>
            <a:endParaRPr lang="en-US" sz="1500" dirty="0" smtClean="0"/>
          </a:p>
        </p:txBody>
      </p:sp>
      <p:sp>
        <p:nvSpPr>
          <p:cNvPr id="55301" name="Rectangle 7"/>
          <p:cNvSpPr>
            <a:spLocks noChangeArrowheads="1"/>
          </p:cNvSpPr>
          <p:nvPr/>
        </p:nvSpPr>
        <p:spPr bwMode="auto">
          <a:xfrm>
            <a:off x="207963" y="6157913"/>
            <a:ext cx="904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400">
                <a:latin typeface="Calibri" pitchFamily="34" charset="0"/>
              </a:rPr>
              <a:t>Paper ready for SPIN and APL submission: W. Liu, S. Zhang, M. Stutzman, M. Poelker, Y. Chen, W. Lu, and A. Moy</a:t>
            </a:r>
          </a:p>
        </p:txBody>
      </p:sp>
      <p:pic>
        <p:nvPicPr>
          <p:cNvPr id="55302"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0" y="4148138"/>
            <a:ext cx="653256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0438" y="823913"/>
            <a:ext cx="3051175"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nut 11"/>
          <p:cNvSpPr/>
          <p:nvPr/>
        </p:nvSpPr>
        <p:spPr>
          <a:xfrm>
            <a:off x="3635375" y="5622925"/>
            <a:ext cx="3265488" cy="442913"/>
          </a:xfrm>
          <a:prstGeom prst="donut">
            <a:avLst>
              <a:gd name="adj" fmla="val 5683"/>
            </a:avLst>
          </a:prstGeom>
          <a:noFill/>
          <a:ln w="19050" cmpd="sng">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n>
                <a:solidFill>
                  <a:srgbClr val="FF0000"/>
                </a:solidFill>
              </a:ln>
              <a:solidFill>
                <a:srgbClr val="FF0000"/>
              </a:solidFill>
            </a:endParaRPr>
          </a:p>
        </p:txBody>
      </p:sp>
      <p:cxnSp>
        <p:nvCxnSpPr>
          <p:cNvPr id="13" name="Straight Arrow Connector 12"/>
          <p:cNvCxnSpPr/>
          <p:nvPr/>
        </p:nvCxnSpPr>
        <p:spPr>
          <a:xfrm flipH="1" flipV="1">
            <a:off x="7600950" y="3743325"/>
            <a:ext cx="398463" cy="1228725"/>
          </a:xfrm>
          <a:prstGeom prst="straightConnector1">
            <a:avLst/>
          </a:prstGeom>
          <a:ln w="38100" cmpd="sng">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55306" name="Rectangle 15"/>
          <p:cNvSpPr>
            <a:spLocks noChangeArrowheads="1"/>
          </p:cNvSpPr>
          <p:nvPr/>
        </p:nvSpPr>
        <p:spPr bwMode="auto">
          <a:xfrm>
            <a:off x="7883525" y="4908550"/>
            <a:ext cx="839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latin typeface="Calibri" pitchFamily="34" charset="0"/>
              </a:rPr>
              <a:t>DBR</a:t>
            </a:r>
          </a:p>
        </p:txBody>
      </p:sp>
      <p:sp>
        <p:nvSpPr>
          <p:cNvPr id="55307" name="Rectangle 16"/>
          <p:cNvSpPr>
            <a:spLocks noChangeArrowheads="1"/>
          </p:cNvSpPr>
          <p:nvPr/>
        </p:nvSpPr>
        <p:spPr bwMode="auto">
          <a:xfrm>
            <a:off x="7088188" y="5287963"/>
            <a:ext cx="1330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latin typeface="Calibri" pitchFamily="34" charset="0"/>
              </a:rPr>
              <a:t>Substrate</a:t>
            </a:r>
          </a:p>
        </p:txBody>
      </p:sp>
      <p:cxnSp>
        <p:nvCxnSpPr>
          <p:cNvPr id="18" name="Straight Arrow Connector 17"/>
          <p:cNvCxnSpPr>
            <a:stCxn id="55307" idx="0"/>
          </p:cNvCxnSpPr>
          <p:nvPr/>
        </p:nvCxnSpPr>
        <p:spPr>
          <a:xfrm flipH="1" flipV="1">
            <a:off x="7343775" y="4014788"/>
            <a:ext cx="409575" cy="1273175"/>
          </a:xfrm>
          <a:prstGeom prst="straightConnector1">
            <a:avLst/>
          </a:prstGeom>
          <a:ln w="38100" cmpd="sng">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8181975" y="2544763"/>
            <a:ext cx="400050" cy="1435100"/>
          </a:xfrm>
          <a:prstGeom prst="straightConnector1">
            <a:avLst/>
          </a:prstGeom>
          <a:ln w="38100" cmpd="sng">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55310" name="Rectangle 18"/>
          <p:cNvSpPr>
            <a:spLocks noChangeArrowheads="1"/>
          </p:cNvSpPr>
          <p:nvPr/>
        </p:nvSpPr>
        <p:spPr bwMode="auto">
          <a:xfrm>
            <a:off x="7937500" y="3937000"/>
            <a:ext cx="1204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latin typeface="Calibri" pitchFamily="34" charset="0"/>
              </a:rPr>
              <a:t>Photo-cathode</a:t>
            </a:r>
          </a:p>
        </p:txBody>
      </p:sp>
      <p:sp>
        <p:nvSpPr>
          <p:cNvPr id="55311" name="Footer Placeholder 3"/>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rgbClr val="FFFFFF"/>
                </a:solidFill>
              </a:rPr>
              <a:t>SPIN 2016, Champaign-Urbana, IL   Sept. 25-30, 2016</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366713" y="0"/>
            <a:ext cx="8328025" cy="693738"/>
          </a:xfrm>
          <a:solidFill>
            <a:schemeClr val="bg1"/>
          </a:solidFill>
        </p:spPr>
        <p:txBody>
          <a:bodyPr/>
          <a:lstStyle/>
          <a:p>
            <a:pPr eaLnBrk="1" hangingPunct="1"/>
            <a:r>
              <a:rPr lang="en-US" altLang="en-US" smtClean="0"/>
              <a:t>Magnetized Beam</a:t>
            </a:r>
          </a:p>
        </p:txBody>
      </p:sp>
      <p:pic>
        <p:nvPicPr>
          <p:cNvPr id="56323" name="Content Placeholder 4" descr="Prep Chamber, Gun &amp; Beamline 02.jpg"/>
          <p:cNvPicPr>
            <a:picLocks noGrp="1" noChangeAspect="1"/>
          </p:cNvPicPr>
          <p:nvPr>
            <p:ph idx="1"/>
          </p:nvPr>
        </p:nvPicPr>
        <p:blipFill>
          <a:blip r:embed="rId2">
            <a:extLst>
              <a:ext uri="{28A0092B-C50C-407E-A947-70E740481C1C}">
                <a14:useLocalDpi xmlns:a14="http://schemas.microsoft.com/office/drawing/2010/main" val="0"/>
              </a:ext>
            </a:extLst>
          </a:blip>
          <a:srcRect t="4248" b="4248"/>
          <a:stretch>
            <a:fillRect/>
          </a:stretch>
        </p:blipFill>
        <p:spPr>
          <a:xfrm>
            <a:off x="1360488" y="1050925"/>
            <a:ext cx="4298950" cy="2949575"/>
          </a:xfrm>
        </p:spPr>
      </p:pic>
      <p:pic>
        <p:nvPicPr>
          <p:cNvPr id="56324" name="Picture 2" descr="C:\Users\poelker\AppData\Local\Temp\LDRD_Magnet_GTS_phot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113" y="969963"/>
            <a:ext cx="301307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5" name="Group 3"/>
          <p:cNvGrpSpPr>
            <a:grpSpLocks/>
          </p:cNvGrpSpPr>
          <p:nvPr/>
        </p:nvGrpSpPr>
        <p:grpSpPr bwMode="auto">
          <a:xfrm>
            <a:off x="73025" y="4235450"/>
            <a:ext cx="5943600" cy="1966913"/>
            <a:chOff x="237744" y="4261193"/>
            <a:chExt cx="5943601" cy="1966964"/>
          </a:xfrm>
        </p:grpSpPr>
        <p:pic>
          <p:nvPicPr>
            <p:cNvPr id="56334" name="Picture 4" descr="File:MagBeam.JPEG"/>
            <p:cNvPicPr>
              <a:picLocks noChangeAspect="1" noChangeArrowheads="1"/>
            </p:cNvPicPr>
            <p:nvPr/>
          </p:nvPicPr>
          <p:blipFill>
            <a:blip r:embed="rId4">
              <a:extLst>
                <a:ext uri="{28A0092B-C50C-407E-A947-70E740481C1C}">
                  <a14:useLocalDpi xmlns:a14="http://schemas.microsoft.com/office/drawing/2010/main" val="0"/>
                </a:ext>
              </a:extLst>
            </a:blip>
            <a:srcRect l="16772" t="8006" r="9137" b="13750"/>
            <a:stretch>
              <a:fillRect/>
            </a:stretch>
          </p:blipFill>
          <p:spPr bwMode="auto">
            <a:xfrm>
              <a:off x="237744" y="4261193"/>
              <a:ext cx="1907284" cy="189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35" name="Group 6"/>
            <p:cNvGrpSpPr>
              <a:grpSpLocks noChangeAspect="1"/>
            </p:cNvGrpSpPr>
            <p:nvPr/>
          </p:nvGrpSpPr>
          <p:grpSpPr bwMode="auto">
            <a:xfrm>
              <a:off x="2063138" y="4343055"/>
              <a:ext cx="4118207" cy="1885102"/>
              <a:chOff x="0" y="0"/>
              <a:chExt cx="5056436" cy="2314575"/>
            </a:xfrm>
          </p:grpSpPr>
          <p:pic>
            <p:nvPicPr>
              <p:cNvPr id="56336"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8575"/>
                <a:ext cx="24669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Picture 8"/>
              <p:cNvPicPr>
                <a:picLocks noChangeAspect="1"/>
              </p:cNvPicPr>
              <p:nvPr/>
            </p:nvPicPr>
            <p:blipFill>
              <a:blip r:embed="rId6">
                <a:extLst>
                  <a:ext uri="{28A0092B-C50C-407E-A947-70E740481C1C}">
                    <a14:useLocalDpi xmlns:a14="http://schemas.microsoft.com/office/drawing/2010/main" val="0"/>
                  </a:ext>
                </a:extLst>
              </a:blip>
              <a:srcRect r="6279"/>
              <a:stretch>
                <a:fillRect/>
              </a:stretch>
            </p:blipFill>
            <p:spPr bwMode="auto">
              <a:xfrm>
                <a:off x="2619376" y="0"/>
                <a:ext cx="243706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6326" name="TextBox 9"/>
          <p:cNvSpPr txBox="1">
            <a:spLocks noChangeArrowheads="1"/>
          </p:cNvSpPr>
          <p:nvPr/>
        </p:nvSpPr>
        <p:spPr bwMode="auto">
          <a:xfrm>
            <a:off x="6203950" y="5060950"/>
            <a:ext cx="2479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t>Solenoid installed in front of gun table</a:t>
            </a:r>
          </a:p>
        </p:txBody>
      </p:sp>
      <p:sp>
        <p:nvSpPr>
          <p:cNvPr id="56327" name="TextBox 12"/>
          <p:cNvSpPr txBox="1">
            <a:spLocks noChangeArrowheads="1"/>
          </p:cNvSpPr>
          <p:nvPr/>
        </p:nvSpPr>
        <p:spPr bwMode="auto">
          <a:xfrm>
            <a:off x="2168525" y="4000500"/>
            <a:ext cx="384651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t>slits used to evaluate magnetization</a:t>
            </a:r>
          </a:p>
        </p:txBody>
      </p:sp>
      <p:sp>
        <p:nvSpPr>
          <p:cNvPr id="56328" name="TextBox 13"/>
          <p:cNvSpPr txBox="1">
            <a:spLocks noChangeArrowheads="1"/>
          </p:cNvSpPr>
          <p:nvPr/>
        </p:nvSpPr>
        <p:spPr bwMode="auto">
          <a:xfrm>
            <a:off x="1588" y="808038"/>
            <a:ext cx="1566862" cy="175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t>Rebuilding </a:t>
            </a:r>
          </a:p>
          <a:p>
            <a:pPr algn="ctr" eaLnBrk="1" hangingPunct="1">
              <a:spcBef>
                <a:spcPct val="0"/>
              </a:spcBef>
              <a:buClrTx/>
              <a:buFontTx/>
              <a:buNone/>
            </a:pPr>
            <a:r>
              <a:rPr lang="en-US" altLang="en-US" sz="1800"/>
              <a:t>the alkali-antimonide photocathode deposition chamber</a:t>
            </a:r>
          </a:p>
        </p:txBody>
      </p:sp>
      <p:sp>
        <p:nvSpPr>
          <p:cNvPr id="56329" name="TextBox 16"/>
          <p:cNvSpPr txBox="1">
            <a:spLocks noChangeArrowheads="1"/>
          </p:cNvSpPr>
          <p:nvPr/>
        </p:nvSpPr>
        <p:spPr bwMode="auto">
          <a:xfrm>
            <a:off x="5734050" y="881063"/>
            <a:ext cx="31718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t>Magnetizing solenoid</a:t>
            </a:r>
          </a:p>
        </p:txBody>
      </p:sp>
      <p:sp>
        <p:nvSpPr>
          <p:cNvPr id="56330" name="Rectangle 27"/>
          <p:cNvSpPr>
            <a:spLocks noChangeArrowheads="1"/>
          </p:cNvSpPr>
          <p:nvPr/>
        </p:nvSpPr>
        <p:spPr bwMode="auto">
          <a:xfrm>
            <a:off x="15875" y="6154738"/>
            <a:ext cx="3567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400"/>
              <a:t>Beam with mechanical angular momentum</a:t>
            </a:r>
          </a:p>
        </p:txBody>
      </p:sp>
      <p:cxnSp>
        <p:nvCxnSpPr>
          <p:cNvPr id="30" name="Straight Arrow Connector 29"/>
          <p:cNvCxnSpPr/>
          <p:nvPr/>
        </p:nvCxnSpPr>
        <p:spPr bwMode="auto">
          <a:xfrm>
            <a:off x="331788" y="2600325"/>
            <a:ext cx="10033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56332"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56333"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1CE4A0D9-3E87-474C-8126-C5AC6AF7ED9E}" type="slidenum">
              <a:rPr lang="en-US" altLang="en-US" sz="1000" smtClean="0">
                <a:solidFill>
                  <a:schemeClr val="bg1"/>
                </a:solidFill>
              </a:rPr>
              <a:pPr eaLnBrk="1" fontAlgn="base" hangingPunct="1">
                <a:spcBef>
                  <a:spcPct val="0"/>
                </a:spcBef>
                <a:spcAft>
                  <a:spcPct val="0"/>
                </a:spcAft>
                <a:buClrTx/>
                <a:buFontTx/>
                <a:buNone/>
              </a:pPr>
              <a:t>48</a:t>
            </a:fld>
            <a:endParaRPr lang="en-US" altLang="en-US" sz="1000" smtClean="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0"/>
          <p:cNvSpPr>
            <a:spLocks noChangeArrowheads="1"/>
          </p:cNvSpPr>
          <p:nvPr/>
        </p:nvSpPr>
        <p:spPr bwMode="auto">
          <a:xfrm>
            <a:off x="2836863" y="66675"/>
            <a:ext cx="5378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3600">
                <a:latin typeface="Calibri" pitchFamily="34" charset="0"/>
              </a:rPr>
              <a:t>…DC Light = bleedthrough…</a:t>
            </a:r>
          </a:p>
        </p:txBody>
      </p:sp>
      <p:pic>
        <p:nvPicPr>
          <p:cNvPr id="57347" name="Picture 4"/>
          <p:cNvPicPr>
            <a:picLocks noChangeAspect="1" noChangeArrowheads="1"/>
          </p:cNvPicPr>
          <p:nvPr/>
        </p:nvPicPr>
        <p:blipFill>
          <a:blip r:embed="rId2">
            <a:extLst>
              <a:ext uri="{28A0092B-C50C-407E-A947-70E740481C1C}">
                <a14:useLocalDpi xmlns:a14="http://schemas.microsoft.com/office/drawing/2010/main" val="0"/>
              </a:ext>
            </a:extLst>
          </a:blip>
          <a:srcRect t="37939" b="8803"/>
          <a:stretch>
            <a:fillRect/>
          </a:stretch>
        </p:blipFill>
        <p:spPr bwMode="auto">
          <a:xfrm>
            <a:off x="439738" y="5295900"/>
            <a:ext cx="8704262"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38113"/>
            <a:ext cx="2309813"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7" name="Rectangle 27"/>
          <p:cNvSpPr>
            <a:spLocks noChangeArrowheads="1"/>
          </p:cNvSpPr>
          <p:nvPr/>
        </p:nvSpPr>
        <p:spPr bwMode="auto">
          <a:xfrm>
            <a:off x="3305175" y="942975"/>
            <a:ext cx="5534025" cy="461963"/>
          </a:xfrm>
          <a:prstGeom prst="rect">
            <a:avLst/>
          </a:prstGeom>
          <a:noFill/>
          <a:ln w="9525">
            <a:noFill/>
            <a:miter lim="800000"/>
            <a:headEnd/>
            <a:tailEnd/>
          </a:ln>
          <a:effectLst/>
        </p:spPr>
        <p:txBody>
          <a:bodyPr>
            <a:spAutoFit/>
          </a:bodyPr>
          <a:lstStyle/>
          <a:p>
            <a:pPr eaLnBrk="0" fontAlgn="auto" hangingPunct="0">
              <a:spcBef>
                <a:spcPts val="0"/>
              </a:spcBef>
              <a:spcAft>
                <a:spcPts val="0"/>
              </a:spcAft>
              <a:defRPr/>
            </a:pPr>
            <a:r>
              <a:rPr lang="en-US" sz="2400" dirty="0">
                <a:solidFill>
                  <a:srgbClr val="00B050"/>
                </a:solidFill>
                <a:latin typeface="+mj-lt"/>
                <a:cs typeface="+mn-cs"/>
              </a:rPr>
              <a:t>A</a:t>
            </a:r>
            <a:r>
              <a:rPr lang="en-US" sz="2400" dirty="0">
                <a:solidFill>
                  <a:srgbClr val="33CC33"/>
                </a:solidFill>
                <a:latin typeface="+mj-lt"/>
                <a:cs typeface="+mn-cs"/>
              </a:rPr>
              <a:t>	      </a:t>
            </a:r>
            <a:r>
              <a:rPr lang="en-US" sz="2400" dirty="0">
                <a:solidFill>
                  <a:srgbClr val="7030A0"/>
                </a:solidFill>
                <a:latin typeface="+mj-lt"/>
                <a:cs typeface="+mn-cs"/>
              </a:rPr>
              <a:t>B</a:t>
            </a:r>
            <a:r>
              <a:rPr lang="en-US" sz="2400" dirty="0">
                <a:latin typeface="+mj-lt"/>
                <a:cs typeface="+mn-cs"/>
              </a:rPr>
              <a:t>          </a:t>
            </a:r>
            <a:r>
              <a:rPr lang="en-US" sz="2400" dirty="0">
                <a:solidFill>
                  <a:srgbClr val="FF0000"/>
                </a:solidFill>
                <a:latin typeface="+mj-lt"/>
                <a:cs typeface="+mn-cs"/>
              </a:rPr>
              <a:t>C</a:t>
            </a:r>
            <a:r>
              <a:rPr lang="en-US" sz="2400" dirty="0">
                <a:latin typeface="+mj-lt"/>
                <a:cs typeface="+mn-cs"/>
              </a:rPr>
              <a:t>          </a:t>
            </a:r>
            <a:r>
              <a:rPr lang="en-US" sz="2400" dirty="0">
                <a:solidFill>
                  <a:srgbClr val="00B050"/>
                </a:solidFill>
                <a:latin typeface="+mj-lt"/>
                <a:cs typeface="+mn-cs"/>
              </a:rPr>
              <a:t>A          </a:t>
            </a:r>
            <a:r>
              <a:rPr lang="en-US" sz="2400" dirty="0">
                <a:solidFill>
                  <a:srgbClr val="7030A0"/>
                </a:solidFill>
                <a:latin typeface="+mj-lt"/>
                <a:cs typeface="+mn-cs"/>
              </a:rPr>
              <a:t>B</a:t>
            </a:r>
            <a:r>
              <a:rPr lang="en-US" sz="2400" dirty="0">
                <a:latin typeface="+mj-lt"/>
                <a:cs typeface="+mn-cs"/>
              </a:rPr>
              <a:t>	        </a:t>
            </a:r>
            <a:r>
              <a:rPr lang="en-US" sz="2400" dirty="0">
                <a:solidFill>
                  <a:srgbClr val="FF0000"/>
                </a:solidFill>
                <a:latin typeface="+mj-lt"/>
                <a:cs typeface="+mn-cs"/>
              </a:rPr>
              <a:t>C….</a:t>
            </a:r>
          </a:p>
        </p:txBody>
      </p:sp>
      <p:sp>
        <p:nvSpPr>
          <p:cNvPr id="61476" name="Text Box 36"/>
          <p:cNvSpPr txBox="1">
            <a:spLocks noChangeArrowheads="1"/>
          </p:cNvSpPr>
          <p:nvPr/>
        </p:nvSpPr>
        <p:spPr bwMode="auto">
          <a:xfrm>
            <a:off x="6811963" y="3517900"/>
            <a:ext cx="1712912" cy="457200"/>
          </a:xfrm>
          <a:prstGeom prst="rect">
            <a:avLst/>
          </a:prstGeom>
          <a:noFill/>
          <a:ln w="9525">
            <a:noFill/>
            <a:miter lim="800000"/>
            <a:headEnd/>
            <a:tailEnd/>
          </a:ln>
          <a:effectLst/>
        </p:spPr>
        <p:txBody>
          <a:bodyPr wrap="none">
            <a:spAutoFit/>
          </a:bodyPr>
          <a:lstStyle/>
          <a:p>
            <a:pPr eaLnBrk="0" fontAlgn="auto" hangingPunct="0">
              <a:spcBef>
                <a:spcPts val="0"/>
              </a:spcBef>
              <a:spcAft>
                <a:spcPts val="0"/>
              </a:spcAft>
              <a:defRPr/>
            </a:pPr>
            <a:r>
              <a:rPr lang="en-US" sz="2400" dirty="0">
                <a:latin typeface="+mj-lt"/>
                <a:cs typeface="+mn-cs"/>
              </a:rPr>
              <a:t>1497 MHz </a:t>
            </a:r>
          </a:p>
        </p:txBody>
      </p:sp>
      <p:sp>
        <p:nvSpPr>
          <p:cNvPr id="61477" name="Text Box 37"/>
          <p:cNvSpPr txBox="1">
            <a:spLocks noChangeArrowheads="1"/>
          </p:cNvSpPr>
          <p:nvPr/>
        </p:nvSpPr>
        <p:spPr bwMode="auto">
          <a:xfrm>
            <a:off x="3119438" y="3575050"/>
            <a:ext cx="809625" cy="400050"/>
          </a:xfrm>
          <a:prstGeom prst="rect">
            <a:avLst/>
          </a:prstGeom>
          <a:noFill/>
          <a:ln w="9525">
            <a:noFill/>
            <a:miter lim="800000"/>
            <a:headEnd/>
            <a:tailEnd/>
          </a:ln>
          <a:effectLst/>
        </p:spPr>
        <p:txBody>
          <a:bodyPr wrap="none">
            <a:spAutoFit/>
          </a:bodyPr>
          <a:lstStyle/>
          <a:p>
            <a:pPr eaLnBrk="0" fontAlgn="auto" hangingPunct="0">
              <a:spcBef>
                <a:spcPts val="0"/>
              </a:spcBef>
              <a:spcAft>
                <a:spcPts val="0"/>
              </a:spcAft>
              <a:defRPr/>
            </a:pPr>
            <a:r>
              <a:rPr lang="en-US" sz="2000" dirty="0">
                <a:latin typeface="+mj-lt"/>
                <a:cs typeface="+mn-cs"/>
              </a:rPr>
              <a:t>111ps</a:t>
            </a:r>
          </a:p>
        </p:txBody>
      </p:sp>
      <p:sp>
        <p:nvSpPr>
          <p:cNvPr id="61445" name="Arc 5"/>
          <p:cNvSpPr>
            <a:spLocks/>
          </p:cNvSpPr>
          <p:nvPr/>
        </p:nvSpPr>
        <p:spPr bwMode="auto">
          <a:xfrm>
            <a:off x="3516313" y="1431925"/>
            <a:ext cx="212725" cy="10715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46" name="Arc 6"/>
          <p:cNvSpPr>
            <a:spLocks/>
          </p:cNvSpPr>
          <p:nvPr/>
        </p:nvSpPr>
        <p:spPr bwMode="auto">
          <a:xfrm rot="10800000">
            <a:off x="3729038" y="2397125"/>
            <a:ext cx="211137" cy="10699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47" name="Arc 7"/>
          <p:cNvSpPr>
            <a:spLocks/>
          </p:cNvSpPr>
          <p:nvPr/>
        </p:nvSpPr>
        <p:spPr bwMode="auto">
          <a:xfrm flipV="1">
            <a:off x="3940175" y="2397125"/>
            <a:ext cx="211138" cy="10699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48" name="Arc 8"/>
          <p:cNvSpPr>
            <a:spLocks/>
          </p:cNvSpPr>
          <p:nvPr/>
        </p:nvSpPr>
        <p:spPr bwMode="auto">
          <a:xfrm rot="10800000" flipV="1">
            <a:off x="3305175" y="1431925"/>
            <a:ext cx="211138" cy="10715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49" name="Arc 9"/>
          <p:cNvSpPr>
            <a:spLocks/>
          </p:cNvSpPr>
          <p:nvPr/>
        </p:nvSpPr>
        <p:spPr bwMode="auto">
          <a:xfrm>
            <a:off x="4362450" y="1431925"/>
            <a:ext cx="212725" cy="10715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50" name="Arc 10"/>
          <p:cNvSpPr>
            <a:spLocks/>
          </p:cNvSpPr>
          <p:nvPr/>
        </p:nvSpPr>
        <p:spPr bwMode="auto">
          <a:xfrm rot="10800000">
            <a:off x="4575175" y="2397125"/>
            <a:ext cx="211138" cy="10699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51" name="Arc 11"/>
          <p:cNvSpPr>
            <a:spLocks/>
          </p:cNvSpPr>
          <p:nvPr/>
        </p:nvSpPr>
        <p:spPr bwMode="auto">
          <a:xfrm flipV="1">
            <a:off x="4786313" y="2397125"/>
            <a:ext cx="211137" cy="10699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52" name="Arc 12"/>
          <p:cNvSpPr>
            <a:spLocks/>
          </p:cNvSpPr>
          <p:nvPr/>
        </p:nvSpPr>
        <p:spPr bwMode="auto">
          <a:xfrm rot="10800000" flipV="1">
            <a:off x="4151313" y="1431925"/>
            <a:ext cx="211137" cy="10715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53" name="Arc 13"/>
          <p:cNvSpPr>
            <a:spLocks/>
          </p:cNvSpPr>
          <p:nvPr/>
        </p:nvSpPr>
        <p:spPr bwMode="auto">
          <a:xfrm>
            <a:off x="5208588" y="1431925"/>
            <a:ext cx="212725" cy="10715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54" name="Arc 14"/>
          <p:cNvSpPr>
            <a:spLocks/>
          </p:cNvSpPr>
          <p:nvPr/>
        </p:nvSpPr>
        <p:spPr bwMode="auto">
          <a:xfrm rot="10800000">
            <a:off x="5421313" y="2397125"/>
            <a:ext cx="211137" cy="10699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55" name="Arc 15"/>
          <p:cNvSpPr>
            <a:spLocks/>
          </p:cNvSpPr>
          <p:nvPr/>
        </p:nvSpPr>
        <p:spPr bwMode="auto">
          <a:xfrm flipV="1">
            <a:off x="5632450" y="2397125"/>
            <a:ext cx="211138" cy="10699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56" name="Arc 16"/>
          <p:cNvSpPr>
            <a:spLocks/>
          </p:cNvSpPr>
          <p:nvPr/>
        </p:nvSpPr>
        <p:spPr bwMode="auto">
          <a:xfrm rot="10800000" flipV="1">
            <a:off x="4997450" y="1431925"/>
            <a:ext cx="211138" cy="10715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57" name="Arc 17"/>
          <p:cNvSpPr>
            <a:spLocks/>
          </p:cNvSpPr>
          <p:nvPr/>
        </p:nvSpPr>
        <p:spPr bwMode="auto">
          <a:xfrm>
            <a:off x="6054725" y="1431925"/>
            <a:ext cx="211138" cy="10715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58" name="Arc 18"/>
          <p:cNvSpPr>
            <a:spLocks/>
          </p:cNvSpPr>
          <p:nvPr/>
        </p:nvSpPr>
        <p:spPr bwMode="auto">
          <a:xfrm rot="10800000">
            <a:off x="6265863" y="2397125"/>
            <a:ext cx="212725" cy="10699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59" name="Arc 19"/>
          <p:cNvSpPr>
            <a:spLocks/>
          </p:cNvSpPr>
          <p:nvPr/>
        </p:nvSpPr>
        <p:spPr bwMode="auto">
          <a:xfrm flipV="1">
            <a:off x="6478588" y="2397125"/>
            <a:ext cx="211137" cy="10699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60" name="Arc 20"/>
          <p:cNvSpPr>
            <a:spLocks/>
          </p:cNvSpPr>
          <p:nvPr/>
        </p:nvSpPr>
        <p:spPr bwMode="auto">
          <a:xfrm rot="10800000" flipV="1">
            <a:off x="5843588" y="1431925"/>
            <a:ext cx="211137" cy="10715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61" name="Arc 21"/>
          <p:cNvSpPr>
            <a:spLocks/>
          </p:cNvSpPr>
          <p:nvPr/>
        </p:nvSpPr>
        <p:spPr bwMode="auto">
          <a:xfrm>
            <a:off x="6900863" y="1431925"/>
            <a:ext cx="211137" cy="10715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62" name="Arc 22"/>
          <p:cNvSpPr>
            <a:spLocks/>
          </p:cNvSpPr>
          <p:nvPr/>
        </p:nvSpPr>
        <p:spPr bwMode="auto">
          <a:xfrm rot="10800000" flipV="1">
            <a:off x="6689725" y="1431925"/>
            <a:ext cx="211138" cy="10715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63" name="Line 23"/>
          <p:cNvSpPr>
            <a:spLocks noChangeShapeType="1"/>
          </p:cNvSpPr>
          <p:nvPr/>
        </p:nvSpPr>
        <p:spPr bwMode="auto">
          <a:xfrm flipV="1">
            <a:off x="3148013" y="1004888"/>
            <a:ext cx="0" cy="2427287"/>
          </a:xfrm>
          <a:prstGeom prst="line">
            <a:avLst/>
          </a:prstGeom>
          <a:noFill/>
          <a:ln w="9525">
            <a:solidFill>
              <a:srgbClr val="000000"/>
            </a:solidFill>
            <a:round/>
            <a:headEnd/>
            <a:tailEnd type="triangle" w="med" len="med"/>
          </a:ln>
        </p:spPr>
        <p:txBody>
          <a:bodyPr/>
          <a:lstStyle/>
          <a:p>
            <a:pPr fontAlgn="auto">
              <a:spcBef>
                <a:spcPts val="0"/>
              </a:spcBef>
              <a:spcAft>
                <a:spcPts val="0"/>
              </a:spcAft>
              <a:defRPr/>
            </a:pPr>
            <a:endParaRPr lang="en-US">
              <a:latin typeface="+mj-lt"/>
              <a:cs typeface="+mn-cs"/>
            </a:endParaRPr>
          </a:p>
        </p:txBody>
      </p:sp>
      <p:sp>
        <p:nvSpPr>
          <p:cNvPr id="61464" name="Line 24"/>
          <p:cNvSpPr>
            <a:spLocks noChangeShapeType="1"/>
          </p:cNvSpPr>
          <p:nvPr/>
        </p:nvSpPr>
        <p:spPr bwMode="auto">
          <a:xfrm>
            <a:off x="3163888" y="2503488"/>
            <a:ext cx="5218112" cy="0"/>
          </a:xfrm>
          <a:prstGeom prst="line">
            <a:avLst/>
          </a:prstGeom>
          <a:noFill/>
          <a:ln w="9525">
            <a:solidFill>
              <a:srgbClr val="000000"/>
            </a:solidFill>
            <a:round/>
            <a:headEnd/>
            <a:tailEnd type="triangle" w="med" len="med"/>
          </a:ln>
        </p:spPr>
        <p:txBody>
          <a:bodyPr/>
          <a:lstStyle/>
          <a:p>
            <a:pPr fontAlgn="auto">
              <a:spcBef>
                <a:spcPts val="0"/>
              </a:spcBef>
              <a:spcAft>
                <a:spcPts val="0"/>
              </a:spcAft>
              <a:defRPr/>
            </a:pPr>
            <a:endParaRPr lang="en-US">
              <a:latin typeface="+mj-lt"/>
              <a:cs typeface="+mn-cs"/>
            </a:endParaRPr>
          </a:p>
        </p:txBody>
      </p:sp>
      <p:sp>
        <p:nvSpPr>
          <p:cNvPr id="61465" name="Rectangle 25"/>
          <p:cNvSpPr>
            <a:spLocks noChangeArrowheads="1"/>
          </p:cNvSpPr>
          <p:nvPr/>
        </p:nvSpPr>
        <p:spPr bwMode="auto">
          <a:xfrm>
            <a:off x="3446463" y="1431925"/>
            <a:ext cx="125412" cy="1071563"/>
          </a:xfrm>
          <a:prstGeom prst="rect">
            <a:avLst/>
          </a:prstGeom>
          <a:solidFill>
            <a:srgbClr val="00B05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j-lt"/>
              <a:cs typeface="+mn-cs"/>
            </a:endParaRPr>
          </a:p>
        </p:txBody>
      </p:sp>
      <p:sp>
        <p:nvSpPr>
          <p:cNvPr id="61466" name="Rectangle 26"/>
          <p:cNvSpPr>
            <a:spLocks noChangeArrowheads="1"/>
          </p:cNvSpPr>
          <p:nvPr/>
        </p:nvSpPr>
        <p:spPr bwMode="auto">
          <a:xfrm>
            <a:off x="5984875" y="1431925"/>
            <a:ext cx="141288" cy="1071563"/>
          </a:xfrm>
          <a:prstGeom prst="rect">
            <a:avLst/>
          </a:prstGeom>
          <a:solidFill>
            <a:srgbClr val="00B05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j-lt"/>
              <a:cs typeface="+mn-cs"/>
            </a:endParaRPr>
          </a:p>
        </p:txBody>
      </p:sp>
      <p:sp>
        <p:nvSpPr>
          <p:cNvPr id="61468" name="Rectangle 28"/>
          <p:cNvSpPr>
            <a:spLocks noChangeArrowheads="1"/>
          </p:cNvSpPr>
          <p:nvPr/>
        </p:nvSpPr>
        <p:spPr bwMode="auto">
          <a:xfrm>
            <a:off x="4292600" y="2289175"/>
            <a:ext cx="141288" cy="214313"/>
          </a:xfrm>
          <a:prstGeom prst="rect">
            <a:avLst/>
          </a:prstGeom>
          <a:solidFill>
            <a:srgbClr val="7030A0"/>
          </a:solidFill>
          <a:ln w="9525">
            <a:solidFill>
              <a:schemeClr val="accent2"/>
            </a:solidFill>
            <a:miter lim="800000"/>
            <a:headEnd/>
            <a:tailEnd/>
          </a:ln>
          <a:effectLst/>
        </p:spPr>
        <p:txBody>
          <a:bodyPr wrap="none" anchor="ctr"/>
          <a:lstStyle/>
          <a:p>
            <a:pPr fontAlgn="auto">
              <a:spcBef>
                <a:spcPts val="0"/>
              </a:spcBef>
              <a:spcAft>
                <a:spcPts val="0"/>
              </a:spcAft>
              <a:defRPr/>
            </a:pPr>
            <a:endParaRPr lang="en-US">
              <a:latin typeface="+mj-lt"/>
              <a:cs typeface="+mn-cs"/>
            </a:endParaRPr>
          </a:p>
        </p:txBody>
      </p:sp>
      <p:sp>
        <p:nvSpPr>
          <p:cNvPr id="61469" name="Rectangle 29"/>
          <p:cNvSpPr>
            <a:spLocks noChangeArrowheads="1"/>
          </p:cNvSpPr>
          <p:nvPr/>
        </p:nvSpPr>
        <p:spPr bwMode="auto">
          <a:xfrm>
            <a:off x="6831013" y="2289175"/>
            <a:ext cx="141287" cy="214313"/>
          </a:xfrm>
          <a:prstGeom prst="rect">
            <a:avLst/>
          </a:prstGeom>
          <a:solidFill>
            <a:srgbClr val="7030A0"/>
          </a:solidFill>
          <a:ln w="9525">
            <a:solidFill>
              <a:schemeClr val="accent2"/>
            </a:solidFill>
            <a:miter lim="800000"/>
            <a:headEnd/>
            <a:tailEnd/>
          </a:ln>
          <a:effectLst/>
        </p:spPr>
        <p:txBody>
          <a:bodyPr wrap="none" anchor="ctr"/>
          <a:lstStyle/>
          <a:p>
            <a:pPr fontAlgn="auto">
              <a:spcBef>
                <a:spcPts val="0"/>
              </a:spcBef>
              <a:spcAft>
                <a:spcPts val="0"/>
              </a:spcAft>
              <a:defRPr/>
            </a:pPr>
            <a:endParaRPr lang="en-US">
              <a:latin typeface="+mj-lt"/>
              <a:cs typeface="+mn-cs"/>
            </a:endParaRPr>
          </a:p>
        </p:txBody>
      </p:sp>
      <p:sp>
        <p:nvSpPr>
          <p:cNvPr id="61470" name="Rectangle 30"/>
          <p:cNvSpPr>
            <a:spLocks noChangeArrowheads="1"/>
          </p:cNvSpPr>
          <p:nvPr/>
        </p:nvSpPr>
        <p:spPr bwMode="auto">
          <a:xfrm>
            <a:off x="5138738" y="1860550"/>
            <a:ext cx="141287" cy="642938"/>
          </a:xfrm>
          <a:prstGeom prst="rect">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j-lt"/>
              <a:cs typeface="+mn-cs"/>
            </a:endParaRPr>
          </a:p>
        </p:txBody>
      </p:sp>
      <p:sp>
        <p:nvSpPr>
          <p:cNvPr id="61471" name="Arc 31"/>
          <p:cNvSpPr>
            <a:spLocks/>
          </p:cNvSpPr>
          <p:nvPr/>
        </p:nvSpPr>
        <p:spPr bwMode="auto">
          <a:xfrm rot="10800000">
            <a:off x="7112000" y="2397125"/>
            <a:ext cx="212725" cy="10699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72" name="Arc 32"/>
          <p:cNvSpPr>
            <a:spLocks/>
          </p:cNvSpPr>
          <p:nvPr/>
        </p:nvSpPr>
        <p:spPr bwMode="auto">
          <a:xfrm flipV="1">
            <a:off x="7324725" y="2397125"/>
            <a:ext cx="211138" cy="10699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73" name="Arc 33"/>
          <p:cNvSpPr>
            <a:spLocks/>
          </p:cNvSpPr>
          <p:nvPr/>
        </p:nvSpPr>
        <p:spPr bwMode="auto">
          <a:xfrm>
            <a:off x="7747000" y="1431925"/>
            <a:ext cx="211138" cy="10715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74" name="Arc 34"/>
          <p:cNvSpPr>
            <a:spLocks/>
          </p:cNvSpPr>
          <p:nvPr/>
        </p:nvSpPr>
        <p:spPr bwMode="auto">
          <a:xfrm rot="10800000" flipV="1">
            <a:off x="7535863" y="1431925"/>
            <a:ext cx="211137" cy="10715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auto">
              <a:spcBef>
                <a:spcPts val="0"/>
              </a:spcBef>
              <a:spcAft>
                <a:spcPts val="0"/>
              </a:spcAft>
              <a:defRPr/>
            </a:pPr>
            <a:endParaRPr lang="en-US">
              <a:latin typeface="+mj-lt"/>
              <a:cs typeface="+mn-cs"/>
            </a:endParaRPr>
          </a:p>
        </p:txBody>
      </p:sp>
      <p:sp>
        <p:nvSpPr>
          <p:cNvPr id="61475" name="Rectangle 35"/>
          <p:cNvSpPr>
            <a:spLocks noChangeArrowheads="1"/>
          </p:cNvSpPr>
          <p:nvPr/>
        </p:nvSpPr>
        <p:spPr bwMode="auto">
          <a:xfrm>
            <a:off x="7677150" y="1860550"/>
            <a:ext cx="139700" cy="642938"/>
          </a:xfrm>
          <a:prstGeom prst="rect">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j-lt"/>
              <a:cs typeface="+mn-cs"/>
            </a:endParaRPr>
          </a:p>
        </p:txBody>
      </p:sp>
      <p:sp>
        <p:nvSpPr>
          <p:cNvPr id="61478" name="Line 38"/>
          <p:cNvSpPr>
            <a:spLocks noChangeShapeType="1"/>
          </p:cNvSpPr>
          <p:nvPr/>
        </p:nvSpPr>
        <p:spPr bwMode="auto">
          <a:xfrm flipV="1">
            <a:off x="3500438" y="2574925"/>
            <a:ext cx="0" cy="928688"/>
          </a:xfrm>
          <a:prstGeom prst="line">
            <a:avLst/>
          </a:prstGeom>
          <a:noFill/>
          <a:ln w="9525">
            <a:solidFill>
              <a:schemeClr val="tx1"/>
            </a:solidFill>
            <a:round/>
            <a:headEnd/>
            <a:tailEnd type="triangle" w="med" len="med"/>
          </a:ln>
          <a:effectLst/>
        </p:spPr>
        <p:txBody>
          <a:bodyPr/>
          <a:lstStyle/>
          <a:p>
            <a:pPr fontAlgn="auto">
              <a:spcBef>
                <a:spcPts val="0"/>
              </a:spcBef>
              <a:spcAft>
                <a:spcPts val="0"/>
              </a:spcAft>
              <a:defRPr/>
            </a:pPr>
            <a:endParaRPr lang="en-US">
              <a:latin typeface="+mj-lt"/>
              <a:cs typeface="+mn-cs"/>
            </a:endParaRPr>
          </a:p>
        </p:txBody>
      </p:sp>
      <p:sp>
        <p:nvSpPr>
          <p:cNvPr id="57383" name="TextBox 43"/>
          <p:cNvSpPr txBox="1">
            <a:spLocks noChangeArrowheads="1"/>
          </p:cNvSpPr>
          <p:nvPr/>
        </p:nvSpPr>
        <p:spPr bwMode="auto">
          <a:xfrm rot="-5400000">
            <a:off x="2074069" y="1677194"/>
            <a:ext cx="1620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latin typeface="Calibri" pitchFamily="34" charset="0"/>
              </a:rPr>
              <a:t>Beam Current</a:t>
            </a:r>
          </a:p>
        </p:txBody>
      </p:sp>
      <p:sp>
        <p:nvSpPr>
          <p:cNvPr id="45" name="TextBox 44"/>
          <p:cNvSpPr txBox="1"/>
          <p:nvPr/>
        </p:nvSpPr>
        <p:spPr>
          <a:xfrm>
            <a:off x="2747963" y="4016375"/>
            <a:ext cx="5889625" cy="1200150"/>
          </a:xfrm>
          <a:prstGeom prst="rect">
            <a:avLst/>
          </a:prstGeom>
          <a:solidFill>
            <a:schemeClr val="bg1">
              <a:lumMod val="95000"/>
            </a:schemeClr>
          </a:solidFill>
          <a:ln>
            <a:solidFill>
              <a:schemeClr val="tx1"/>
            </a:solidFill>
          </a:ln>
        </p:spPr>
        <p:txBody>
          <a:bodyPr>
            <a:spAutoFit/>
          </a:bodyPr>
          <a:lstStyle/>
          <a:p>
            <a:pPr algn="ctr" fontAlgn="auto">
              <a:spcBef>
                <a:spcPts val="0"/>
              </a:spcBef>
              <a:spcAft>
                <a:spcPts val="0"/>
              </a:spcAft>
              <a:defRPr/>
            </a:pPr>
            <a:r>
              <a:rPr lang="en-US" dirty="0">
                <a:latin typeface="+mn-lt"/>
                <a:cs typeface="+mn-cs"/>
              </a:rPr>
              <a:t>Gain switched laser systems generate some DC light, which bleeds into adjacent chopper slits (and into Hall D bucket).  </a:t>
            </a:r>
            <a:r>
              <a:rPr lang="en-US" dirty="0" err="1">
                <a:latin typeface="+mn-lt"/>
                <a:cs typeface="+mn-cs"/>
              </a:rPr>
              <a:t>Modelocked</a:t>
            </a:r>
            <a:r>
              <a:rPr lang="en-US" dirty="0">
                <a:latin typeface="+mn-lt"/>
                <a:cs typeface="+mn-cs"/>
              </a:rPr>
              <a:t> lasers generate less </a:t>
            </a:r>
            <a:r>
              <a:rPr lang="en-US" dirty="0" err="1">
                <a:latin typeface="+mn-lt"/>
                <a:cs typeface="+mn-cs"/>
              </a:rPr>
              <a:t>bleedthrough</a:t>
            </a:r>
            <a:r>
              <a:rPr lang="en-US" dirty="0">
                <a:latin typeface="+mn-lt"/>
                <a:cs typeface="+mn-cs"/>
              </a:rPr>
              <a:t>, but very reluctant to revisit them….</a:t>
            </a:r>
          </a:p>
        </p:txBody>
      </p:sp>
      <p:sp>
        <p:nvSpPr>
          <p:cNvPr id="57385" name="TextBox 49"/>
          <p:cNvSpPr txBox="1">
            <a:spLocks noChangeArrowheads="1"/>
          </p:cNvSpPr>
          <p:nvPr/>
        </p:nvSpPr>
        <p:spPr bwMode="auto">
          <a:xfrm>
            <a:off x="6831013" y="5938838"/>
            <a:ext cx="1992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a:latin typeface="Calibri" pitchFamily="34" charset="0"/>
              </a:rPr>
              <a:t>RF Chopper</a:t>
            </a:r>
          </a:p>
          <a:p>
            <a:pPr algn="ctr" eaLnBrk="1" hangingPunct="1">
              <a:spcBef>
                <a:spcPct val="0"/>
              </a:spcBef>
              <a:buClrTx/>
              <a:buFontTx/>
              <a:buNone/>
            </a:pPr>
            <a:r>
              <a:rPr lang="en-US" altLang="en-US" sz="1800">
                <a:latin typeface="Calibri" pitchFamily="34" charset="0"/>
              </a:rPr>
              <a:t>Sets Bunchlength</a:t>
            </a:r>
          </a:p>
        </p:txBody>
      </p:sp>
      <p:grpSp>
        <p:nvGrpSpPr>
          <p:cNvPr id="47" name="Group 46"/>
          <p:cNvGrpSpPr>
            <a:grpSpLocks/>
          </p:cNvGrpSpPr>
          <p:nvPr/>
        </p:nvGrpSpPr>
        <p:grpSpPr bwMode="auto">
          <a:xfrm>
            <a:off x="3148013" y="2387600"/>
            <a:ext cx="5653087" cy="563563"/>
            <a:chOff x="3148330" y="2387594"/>
            <a:chExt cx="5652370" cy="563406"/>
          </a:xfrm>
        </p:grpSpPr>
        <p:sp>
          <p:nvSpPr>
            <p:cNvPr id="48" name="Rectangle 47"/>
            <p:cNvSpPr/>
            <p:nvPr/>
          </p:nvSpPr>
          <p:spPr>
            <a:xfrm>
              <a:off x="3148330" y="2387594"/>
              <a:ext cx="5117451" cy="106333"/>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390" name="TextBox 48"/>
            <p:cNvSpPr txBox="1">
              <a:spLocks noChangeArrowheads="1"/>
            </p:cNvSpPr>
            <p:nvPr/>
          </p:nvSpPr>
          <p:spPr bwMode="auto">
            <a:xfrm>
              <a:off x="6266545" y="2581668"/>
              <a:ext cx="2534155"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latin typeface="Calibri" pitchFamily="34" charset="0"/>
                </a:rPr>
                <a:t>DC beam = bleedthrough</a:t>
              </a:r>
            </a:p>
          </p:txBody>
        </p:sp>
      </p:grpSp>
      <p:sp>
        <p:nvSpPr>
          <p:cNvPr id="57387"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57388"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A904A338-9D57-49CB-A158-A01E6E05536D}" type="slidenum">
              <a:rPr lang="en-US" altLang="en-US" sz="1000" smtClean="0">
                <a:solidFill>
                  <a:schemeClr val="bg1"/>
                </a:solidFill>
              </a:rPr>
              <a:pPr eaLnBrk="1" fontAlgn="base" hangingPunct="1">
                <a:spcBef>
                  <a:spcPct val="0"/>
                </a:spcBef>
                <a:spcAft>
                  <a:spcPct val="0"/>
                </a:spcAft>
                <a:buClrTx/>
                <a:buFontTx/>
                <a:buNone/>
              </a:pPr>
              <a:t>49</a:t>
            </a:fld>
            <a:endParaRPr lang="en-US" altLang="en-US" sz="100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12291"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3CBA28B3-D54E-4A65-BD62-C302FC0E84BB}" type="slidenum">
              <a:rPr lang="en-US" altLang="en-US" sz="1000" smtClean="0">
                <a:solidFill>
                  <a:schemeClr val="bg1"/>
                </a:solidFill>
              </a:rPr>
              <a:pPr eaLnBrk="1" fontAlgn="base" hangingPunct="1">
                <a:spcBef>
                  <a:spcPct val="0"/>
                </a:spcBef>
                <a:spcAft>
                  <a:spcPct val="0"/>
                </a:spcAft>
                <a:buClrTx/>
                <a:buFontTx/>
                <a:buNone/>
              </a:pPr>
              <a:t>5</a:t>
            </a:fld>
            <a:endParaRPr lang="en-US" altLang="en-US" sz="1000" smtClean="0">
              <a:solidFill>
                <a:schemeClr val="bg1"/>
              </a:solidFill>
            </a:endParaRPr>
          </a:p>
        </p:txBody>
      </p:sp>
      <p:sp>
        <p:nvSpPr>
          <p:cNvPr id="12292" name="Title 1"/>
          <p:cNvSpPr txBox="1">
            <a:spLocks/>
          </p:cNvSpPr>
          <p:nvPr/>
        </p:nvSpPr>
        <p:spPr bwMode="auto">
          <a:xfrm>
            <a:off x="457200" y="0"/>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3200" b="1"/>
              <a:t>CEBAF 12 GeV Upgrade Schedule</a:t>
            </a:r>
          </a:p>
        </p:txBody>
      </p:sp>
      <p:grpSp>
        <p:nvGrpSpPr>
          <p:cNvPr id="12293" name="Group 28"/>
          <p:cNvGrpSpPr>
            <a:grpSpLocks/>
          </p:cNvGrpSpPr>
          <p:nvPr/>
        </p:nvGrpSpPr>
        <p:grpSpPr bwMode="auto">
          <a:xfrm>
            <a:off x="196850" y="914400"/>
            <a:ext cx="8750300" cy="5441950"/>
            <a:chOff x="197224" y="986118"/>
            <a:chExt cx="8749552" cy="5441578"/>
          </a:xfrm>
        </p:grpSpPr>
        <p:pic>
          <p:nvPicPr>
            <p:cNvPr id="12294" name="Picture 2"/>
            <p:cNvPicPr>
              <a:picLocks noChangeAspect="1" noChangeArrowheads="1"/>
            </p:cNvPicPr>
            <p:nvPr/>
          </p:nvPicPr>
          <p:blipFill>
            <a:blip r:embed="rId2">
              <a:extLst>
                <a:ext uri="{28A0092B-C50C-407E-A947-70E740481C1C}">
                  <a14:useLocalDpi xmlns:a14="http://schemas.microsoft.com/office/drawing/2010/main" val="0"/>
                </a:ext>
              </a:extLst>
            </a:blip>
            <a:srcRect t="2864" b="1292"/>
            <a:stretch>
              <a:fillRect/>
            </a:stretch>
          </p:blipFill>
          <p:spPr bwMode="auto">
            <a:xfrm>
              <a:off x="197224" y="986118"/>
              <a:ext cx="8749552" cy="544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flipH="1">
              <a:off x="4610097" y="1484559"/>
              <a:ext cx="490496" cy="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600573" y="1479797"/>
              <a:ext cx="0" cy="230171"/>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1997295" y="1709969"/>
              <a:ext cx="2612802" cy="200011"/>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997295" y="1909980"/>
              <a:ext cx="0" cy="252396"/>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997295" y="2157613"/>
              <a:ext cx="707964" cy="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123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584" y="1947863"/>
              <a:ext cx="492343" cy="18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591127" y="2176662"/>
              <a:ext cx="733362" cy="704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375088" y="2560810"/>
              <a:ext cx="353983" cy="239697"/>
            </a:xfrm>
            <a:prstGeom prst="rect">
              <a:avLst/>
            </a:prstGeom>
            <a:solidFill>
              <a:srgbClr val="6633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altLang="en-US" smtClean="0"/>
              <a:t>12 GeV Bleedthrough</a:t>
            </a:r>
          </a:p>
        </p:txBody>
      </p:sp>
      <p:sp>
        <p:nvSpPr>
          <p:cNvPr id="58371" name="Content Placeholder 2"/>
          <p:cNvSpPr>
            <a:spLocks noGrp="1"/>
          </p:cNvSpPr>
          <p:nvPr>
            <p:ph idx="1"/>
          </p:nvPr>
        </p:nvSpPr>
        <p:spPr>
          <a:xfrm>
            <a:off x="71438" y="787400"/>
            <a:ext cx="9001125" cy="5248275"/>
          </a:xfrm>
        </p:spPr>
        <p:txBody>
          <a:bodyPr/>
          <a:lstStyle/>
          <a:p>
            <a:pPr eaLnBrk="1" hangingPunct="1"/>
            <a:r>
              <a:rPr lang="en-US" altLang="en-US" sz="2800" smtClean="0"/>
              <a:t>Same as 6 GeV bleedthrough – DC beam bleeding through neighboring chopper slits… </a:t>
            </a:r>
          </a:p>
          <a:p>
            <a:pPr eaLnBrk="1" hangingPunct="1"/>
            <a:r>
              <a:rPr lang="en-US" altLang="en-US" sz="2800" smtClean="0"/>
              <a:t>…and now with 249.5 MHz lasers, bleedthrough can pass through the same slit (what Joe calls self-leakage) producing a bleedthrough bunch 2ns behind “good” bunch. </a:t>
            </a:r>
          </a:p>
          <a:p>
            <a:pPr eaLnBrk="1" hangingPunct="1"/>
            <a:r>
              <a:rPr lang="en-US" altLang="en-US" sz="2800" smtClean="0"/>
              <a:t>Halls expecting 249.5 MHz beam also get beam at 499 MHz</a:t>
            </a:r>
          </a:p>
          <a:p>
            <a:pPr eaLnBrk="1" hangingPunct="1"/>
            <a:r>
              <a:rPr lang="en-US" altLang="en-US" sz="2800" smtClean="0"/>
              <a:t>New 12 GeV bleedthrough problem:  Hall D gets beam when their laser is OFF, problematic when radiator is inserted or retracted, can’t just close slit</a:t>
            </a:r>
          </a:p>
          <a:p>
            <a:pPr eaLnBrk="1" hangingPunct="1"/>
            <a:r>
              <a:rPr lang="en-US" altLang="en-US" sz="2800" smtClean="0"/>
              <a:t>Solution: turn OFF ALL lasers or insert a beam dump </a:t>
            </a:r>
          </a:p>
        </p:txBody>
      </p:sp>
      <p:sp>
        <p:nvSpPr>
          <p:cNvPr id="58372"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58373"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DC957EA6-DE82-4786-852C-8C072894E3E9}" type="slidenum">
              <a:rPr lang="en-US" altLang="en-US" sz="1000" smtClean="0">
                <a:solidFill>
                  <a:schemeClr val="bg1"/>
                </a:solidFill>
              </a:rPr>
              <a:pPr eaLnBrk="1" fontAlgn="base" hangingPunct="1">
                <a:spcBef>
                  <a:spcPct val="0"/>
                </a:spcBef>
                <a:spcAft>
                  <a:spcPct val="0"/>
                </a:spcAft>
                <a:buClrTx/>
                <a:buFontTx/>
                <a:buNone/>
              </a:pPr>
              <a:t>50</a:t>
            </a:fld>
            <a:endParaRPr lang="en-US" altLang="en-US" sz="1000" smtClean="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altLang="en-US" smtClean="0"/>
              <a:t>Bleedthrough “Conclusions”</a:t>
            </a:r>
          </a:p>
        </p:txBody>
      </p:sp>
      <p:sp>
        <p:nvSpPr>
          <p:cNvPr id="59395" name="Content Placeholder 2"/>
          <p:cNvSpPr>
            <a:spLocks noGrp="1"/>
          </p:cNvSpPr>
          <p:nvPr>
            <p:ph idx="1"/>
          </p:nvPr>
        </p:nvSpPr>
        <p:spPr>
          <a:xfrm>
            <a:off x="71438" y="976313"/>
            <a:ext cx="9001125" cy="5248275"/>
          </a:xfrm>
        </p:spPr>
        <p:txBody>
          <a:bodyPr/>
          <a:lstStyle/>
          <a:p>
            <a:pPr eaLnBrk="1" hangingPunct="1"/>
            <a:r>
              <a:rPr lang="en-US" altLang="en-US" sz="2800" smtClean="0"/>
              <a:t>Bleedthrough electrons originate at the injector chopper, and are delivered to an unintended hall</a:t>
            </a:r>
          </a:p>
          <a:p>
            <a:pPr eaLnBrk="1" hangingPunct="1"/>
            <a:r>
              <a:rPr lang="en-US" altLang="en-US" sz="2800" smtClean="0"/>
              <a:t>Bleedthrough electrons are produced at the photocathode by DC laser light</a:t>
            </a:r>
          </a:p>
          <a:p>
            <a:pPr eaLnBrk="1" hangingPunct="1"/>
            <a:r>
              <a:rPr lang="en-US" altLang="en-US" sz="2800" smtClean="0"/>
              <a:t>Bleedthrough electrons pass through neighboring chopper slits (“old” 6 GeV bleedthrough)</a:t>
            </a:r>
          </a:p>
          <a:p>
            <a:pPr eaLnBrk="1" hangingPunct="1"/>
            <a:r>
              <a:rPr lang="en-US" altLang="en-US" sz="2800" smtClean="0"/>
              <a:t>Now in 12 GeV era with 249.5 MHz lasers, bleedthrough electrons can also pass through the intended hall slit, producing a bleedthrough bunch delayed by 2ns from “good” bunch</a:t>
            </a:r>
          </a:p>
        </p:txBody>
      </p:sp>
      <p:sp>
        <p:nvSpPr>
          <p:cNvPr id="59396"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59397"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4068E935-8CFE-44DA-9DAD-10DFBF1D790D}" type="slidenum">
              <a:rPr lang="en-US" altLang="en-US" sz="1000" smtClean="0">
                <a:solidFill>
                  <a:schemeClr val="bg1"/>
                </a:solidFill>
              </a:rPr>
              <a:pPr eaLnBrk="1" fontAlgn="base" hangingPunct="1">
                <a:spcBef>
                  <a:spcPct val="0"/>
                </a:spcBef>
                <a:spcAft>
                  <a:spcPct val="0"/>
                </a:spcAft>
                <a:buClrTx/>
                <a:buFontTx/>
                <a:buNone/>
              </a:pPr>
              <a:t>51</a:t>
            </a:fld>
            <a:endParaRPr lang="en-US" altLang="en-US" sz="1000" smtClean="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altLang="en-US" smtClean="0"/>
              <a:t>Bleedthrough “Conclusions” continued</a:t>
            </a:r>
          </a:p>
        </p:txBody>
      </p:sp>
      <p:sp>
        <p:nvSpPr>
          <p:cNvPr id="60419" name="Content Placeholder 2"/>
          <p:cNvSpPr>
            <a:spLocks noGrp="1"/>
          </p:cNvSpPr>
          <p:nvPr>
            <p:ph idx="1"/>
          </p:nvPr>
        </p:nvSpPr>
        <p:spPr>
          <a:xfrm>
            <a:off x="71438" y="976313"/>
            <a:ext cx="9001125" cy="5248275"/>
          </a:xfrm>
        </p:spPr>
        <p:txBody>
          <a:bodyPr/>
          <a:lstStyle/>
          <a:p>
            <a:pPr eaLnBrk="1" hangingPunct="1"/>
            <a:r>
              <a:rPr lang="en-US" altLang="en-US" sz="2800" smtClean="0"/>
              <a:t>Mostly, bleedthrough is a problem for Hall B – polarization dilution.   Solve this problem by extracting ~ 10uA for Hall B and “neck down” their slit</a:t>
            </a:r>
          </a:p>
          <a:p>
            <a:pPr eaLnBrk="1" hangingPunct="1"/>
            <a:r>
              <a:rPr lang="en-US" altLang="en-US" sz="2800" smtClean="0"/>
              <a:t>For 249.5 MHz lasers, the bleedthrough beam that is produced by A, B and C lasers will be delivered to Hall D.  Only a problem when Hall D wants to insert or retract their radiator</a:t>
            </a:r>
          </a:p>
          <a:p>
            <a:pPr eaLnBrk="1" hangingPunct="1"/>
            <a:r>
              <a:rPr lang="en-US" altLang="en-US" sz="2800" smtClean="0"/>
              <a:t>Hall D’s bleedthrough beam will go to the hall of shared chopper slit., i.e., Hall A or Hall C</a:t>
            </a:r>
          </a:p>
        </p:txBody>
      </p:sp>
      <p:sp>
        <p:nvSpPr>
          <p:cNvPr id="60420"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6042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85835232-23D1-48F8-8BC4-DC8F13E13944}" type="slidenum">
              <a:rPr lang="en-US" altLang="en-US" sz="1000" smtClean="0">
                <a:solidFill>
                  <a:schemeClr val="bg1"/>
                </a:solidFill>
              </a:rPr>
              <a:pPr eaLnBrk="1" fontAlgn="base" hangingPunct="1">
                <a:spcBef>
                  <a:spcPct val="0"/>
                </a:spcBef>
                <a:spcAft>
                  <a:spcPct val="0"/>
                </a:spcAft>
                <a:buClrTx/>
                <a:buFontTx/>
                <a:buNone/>
              </a:pPr>
              <a:t>52</a:t>
            </a:fld>
            <a:endParaRPr lang="en-US" altLang="en-US" sz="1000" smtClean="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separator beam pipes shaded"/>
          <p:cNvSpPr/>
          <p:nvPr/>
        </p:nvSpPr>
        <p:spPr>
          <a:xfrm>
            <a:off x="6065838" y="1997075"/>
            <a:ext cx="2933700" cy="2682875"/>
          </a:xfrm>
          <a:custGeom>
            <a:avLst/>
            <a:gdLst>
              <a:gd name="connsiteX0" fmla="*/ 0 w 2819400"/>
              <a:gd name="connsiteY0" fmla="*/ 1054769 h 2683042"/>
              <a:gd name="connsiteX1" fmla="*/ 0 w 2819400"/>
              <a:gd name="connsiteY1" fmla="*/ 1608221 h 2683042"/>
              <a:gd name="connsiteX2" fmla="*/ 2819400 w 2819400"/>
              <a:gd name="connsiteY2" fmla="*/ 2683042 h 2683042"/>
              <a:gd name="connsiteX3" fmla="*/ 2815390 w 2819400"/>
              <a:gd name="connsiteY3" fmla="*/ 2133600 h 2683042"/>
              <a:gd name="connsiteX4" fmla="*/ 705853 w 2819400"/>
              <a:gd name="connsiteY4" fmla="*/ 1327484 h 2683042"/>
              <a:gd name="connsiteX5" fmla="*/ 2787316 w 2819400"/>
              <a:gd name="connsiteY5" fmla="*/ 533400 h 2683042"/>
              <a:gd name="connsiteX6" fmla="*/ 2779295 w 2819400"/>
              <a:gd name="connsiteY6" fmla="*/ 0 h 2683042"/>
              <a:gd name="connsiteX7" fmla="*/ 0 w 2819400"/>
              <a:gd name="connsiteY7" fmla="*/ 1054769 h 2683042"/>
              <a:gd name="connsiteX0" fmla="*/ 0 w 2933438"/>
              <a:gd name="connsiteY0" fmla="*/ 1055093 h 2683042"/>
              <a:gd name="connsiteX1" fmla="*/ 114038 w 2933438"/>
              <a:gd name="connsiteY1" fmla="*/ 1608221 h 2683042"/>
              <a:gd name="connsiteX2" fmla="*/ 2933438 w 2933438"/>
              <a:gd name="connsiteY2" fmla="*/ 2683042 h 2683042"/>
              <a:gd name="connsiteX3" fmla="*/ 2929428 w 2933438"/>
              <a:gd name="connsiteY3" fmla="*/ 2133600 h 2683042"/>
              <a:gd name="connsiteX4" fmla="*/ 819891 w 2933438"/>
              <a:gd name="connsiteY4" fmla="*/ 1327484 h 2683042"/>
              <a:gd name="connsiteX5" fmla="*/ 2901354 w 2933438"/>
              <a:gd name="connsiteY5" fmla="*/ 533400 h 2683042"/>
              <a:gd name="connsiteX6" fmla="*/ 2893333 w 2933438"/>
              <a:gd name="connsiteY6" fmla="*/ 0 h 2683042"/>
              <a:gd name="connsiteX7" fmla="*/ 0 w 2933438"/>
              <a:gd name="connsiteY7" fmla="*/ 1055093 h 2683042"/>
              <a:gd name="connsiteX0" fmla="*/ 0 w 2933438"/>
              <a:gd name="connsiteY0" fmla="*/ 1055093 h 2683042"/>
              <a:gd name="connsiteX1" fmla="*/ 0 w 2933438"/>
              <a:gd name="connsiteY1" fmla="*/ 1601603 h 2683042"/>
              <a:gd name="connsiteX2" fmla="*/ 2933438 w 2933438"/>
              <a:gd name="connsiteY2" fmla="*/ 2683042 h 2683042"/>
              <a:gd name="connsiteX3" fmla="*/ 2929428 w 2933438"/>
              <a:gd name="connsiteY3" fmla="*/ 2133600 h 2683042"/>
              <a:gd name="connsiteX4" fmla="*/ 819891 w 2933438"/>
              <a:gd name="connsiteY4" fmla="*/ 1327484 h 2683042"/>
              <a:gd name="connsiteX5" fmla="*/ 2901354 w 2933438"/>
              <a:gd name="connsiteY5" fmla="*/ 533400 h 2683042"/>
              <a:gd name="connsiteX6" fmla="*/ 2893333 w 2933438"/>
              <a:gd name="connsiteY6" fmla="*/ 0 h 2683042"/>
              <a:gd name="connsiteX7" fmla="*/ 0 w 2933438"/>
              <a:gd name="connsiteY7" fmla="*/ 1055093 h 2683042"/>
              <a:gd name="connsiteX0" fmla="*/ 0 w 2933438"/>
              <a:gd name="connsiteY0" fmla="*/ 1055093 h 2683042"/>
              <a:gd name="connsiteX1" fmla="*/ 0 w 2933438"/>
              <a:gd name="connsiteY1" fmla="*/ 1601603 h 2683042"/>
              <a:gd name="connsiteX2" fmla="*/ 2933438 w 2933438"/>
              <a:gd name="connsiteY2" fmla="*/ 2683042 h 2683042"/>
              <a:gd name="connsiteX3" fmla="*/ 2929428 w 2933438"/>
              <a:gd name="connsiteY3" fmla="*/ 2133600 h 2683042"/>
              <a:gd name="connsiteX4" fmla="*/ 696829 w 2933438"/>
              <a:gd name="connsiteY4" fmla="*/ 1330858 h 2683042"/>
              <a:gd name="connsiteX5" fmla="*/ 2901354 w 2933438"/>
              <a:gd name="connsiteY5" fmla="*/ 533400 h 2683042"/>
              <a:gd name="connsiteX6" fmla="*/ 2893333 w 2933438"/>
              <a:gd name="connsiteY6" fmla="*/ 0 h 2683042"/>
              <a:gd name="connsiteX7" fmla="*/ 0 w 2933438"/>
              <a:gd name="connsiteY7" fmla="*/ 1055093 h 268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3438" h="2683042">
                <a:moveTo>
                  <a:pt x="0" y="1055093"/>
                </a:moveTo>
                <a:lnTo>
                  <a:pt x="0" y="1601603"/>
                </a:lnTo>
                <a:lnTo>
                  <a:pt x="2933438" y="2683042"/>
                </a:lnTo>
                <a:cubicBezTo>
                  <a:pt x="2932101" y="2499895"/>
                  <a:pt x="2930765" y="2316747"/>
                  <a:pt x="2929428" y="2133600"/>
                </a:cubicBezTo>
                <a:lnTo>
                  <a:pt x="696829" y="1330858"/>
                </a:lnTo>
                <a:lnTo>
                  <a:pt x="2901354" y="533400"/>
                </a:lnTo>
                <a:lnTo>
                  <a:pt x="2893333" y="0"/>
                </a:lnTo>
                <a:lnTo>
                  <a:pt x="0" y="1055093"/>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2" name="separation beam pipe" hidden="1"/>
          <p:cNvGrpSpPr>
            <a:grpSpLocks/>
          </p:cNvGrpSpPr>
          <p:nvPr/>
        </p:nvGrpSpPr>
        <p:grpSpPr bwMode="auto">
          <a:xfrm>
            <a:off x="6186488" y="1981200"/>
            <a:ext cx="2806700" cy="2689225"/>
            <a:chOff x="6187244" y="1980710"/>
            <a:chExt cx="2805628" cy="2690447"/>
          </a:xfrm>
        </p:grpSpPr>
        <p:cxnSp>
          <p:nvCxnSpPr>
            <p:cNvPr id="735" name="Straight Connector 734"/>
            <p:cNvCxnSpPr/>
            <p:nvPr/>
          </p:nvCxnSpPr>
          <p:spPr>
            <a:xfrm flipV="1">
              <a:off x="6187244" y="1980710"/>
              <a:ext cx="2805628" cy="1070461"/>
            </a:xfrm>
            <a:prstGeom prst="line">
              <a:avLst/>
            </a:prstGeom>
            <a:ln w="28575" cap="rnd">
              <a:solidFill>
                <a:srgbClr val="E1C8E2"/>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p:cNvCxnSpPr/>
            <p:nvPr/>
          </p:nvCxnSpPr>
          <p:spPr>
            <a:xfrm flipV="1">
              <a:off x="6877542" y="2531823"/>
              <a:ext cx="2078831" cy="786169"/>
            </a:xfrm>
            <a:prstGeom prst="line">
              <a:avLst/>
            </a:prstGeom>
            <a:ln w="28575" cap="rnd">
              <a:solidFill>
                <a:srgbClr val="E1C8E2"/>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p:cNvCxnSpPr/>
            <p:nvPr/>
          </p:nvCxnSpPr>
          <p:spPr>
            <a:xfrm>
              <a:off x="6187244" y="3603872"/>
              <a:ext cx="2796107" cy="1067285"/>
            </a:xfrm>
            <a:prstGeom prst="line">
              <a:avLst/>
            </a:prstGeom>
            <a:ln w="28575" cap="rnd">
              <a:solidFill>
                <a:srgbClr val="E1C8E2"/>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p:cNvCxnSpPr/>
            <p:nvPr/>
          </p:nvCxnSpPr>
          <p:spPr>
            <a:xfrm>
              <a:off x="6877542" y="3322758"/>
              <a:ext cx="2102635" cy="803640"/>
            </a:xfrm>
            <a:prstGeom prst="line">
              <a:avLst/>
            </a:prstGeom>
            <a:ln w="28575" cap="rnd">
              <a:solidFill>
                <a:srgbClr val="E1C8E2"/>
              </a:solidFill>
            </a:ln>
          </p:spPr>
          <p:style>
            <a:lnRef idx="1">
              <a:schemeClr val="accent1"/>
            </a:lnRef>
            <a:fillRef idx="0">
              <a:schemeClr val="accent1"/>
            </a:fillRef>
            <a:effectRef idx="0">
              <a:schemeClr val="accent1"/>
            </a:effectRef>
            <a:fontRef idx="minor">
              <a:schemeClr val="tx1"/>
            </a:fontRef>
          </p:style>
        </p:cxnSp>
      </p:grpSp>
      <p:sp>
        <p:nvSpPr>
          <p:cNvPr id="126" name="Separator Cavity Outline"/>
          <p:cNvSpPr/>
          <p:nvPr/>
        </p:nvSpPr>
        <p:spPr>
          <a:xfrm>
            <a:off x="2259590" y="1796562"/>
            <a:ext cx="3798972" cy="3065951"/>
          </a:xfrm>
          <a:prstGeom prst="rect">
            <a:avLst/>
          </a:prstGeom>
          <a:solidFill>
            <a:schemeClr val="bg1"/>
          </a:solidFill>
          <a:ln w="53975">
            <a:solidFill>
              <a:srgbClr val="783F79"/>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719" name="Cavity center line"/>
          <p:cNvCxnSpPr>
            <a:stCxn id="134" idx="3"/>
          </p:cNvCxnSpPr>
          <p:nvPr/>
        </p:nvCxnSpPr>
        <p:spPr>
          <a:xfrm>
            <a:off x="2195513" y="3328988"/>
            <a:ext cx="3862387"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 name="Beginning of pulse train"/>
          <p:cNvGrpSpPr>
            <a:grpSpLocks/>
          </p:cNvGrpSpPr>
          <p:nvPr/>
        </p:nvGrpSpPr>
        <p:grpSpPr bwMode="auto">
          <a:xfrm>
            <a:off x="146050" y="3176588"/>
            <a:ext cx="2112963" cy="304800"/>
            <a:chOff x="146050" y="3175794"/>
            <a:chExt cx="2113540" cy="304800"/>
          </a:xfrm>
        </p:grpSpPr>
        <p:cxnSp>
          <p:nvCxnSpPr>
            <p:cNvPr id="495" name="Straight Connector 494"/>
            <p:cNvCxnSpPr/>
            <p:nvPr/>
          </p:nvCxnSpPr>
          <p:spPr>
            <a:xfrm>
              <a:off x="146050" y="3328194"/>
              <a:ext cx="2113540" cy="1587"/>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1950" name="Start of pulse train"/>
            <p:cNvGrpSpPr>
              <a:grpSpLocks/>
            </p:cNvGrpSpPr>
            <p:nvPr/>
          </p:nvGrpSpPr>
          <p:grpSpPr bwMode="auto">
            <a:xfrm>
              <a:off x="206887" y="3175794"/>
              <a:ext cx="1989379" cy="304800"/>
              <a:chOff x="518037" y="3715544"/>
              <a:chExt cx="1989379" cy="304800"/>
            </a:xfrm>
          </p:grpSpPr>
          <p:sp>
            <p:nvSpPr>
              <p:cNvPr id="131" name="Rounded Rectangle 130"/>
              <p:cNvSpPr/>
              <p:nvPr/>
            </p:nvSpPr>
            <p:spPr>
              <a:xfrm>
                <a:off x="939932" y="3715544"/>
                <a:ext cx="304883" cy="304800"/>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133" name="Rounded Rectangle 132"/>
              <p:cNvSpPr/>
              <p:nvPr/>
            </p:nvSpPr>
            <p:spPr>
              <a:xfrm>
                <a:off x="1362322" y="3715544"/>
                <a:ext cx="304883" cy="30480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134" name="Rounded Rectangle 133"/>
              <p:cNvSpPr/>
              <p:nvPr/>
            </p:nvSpPr>
            <p:spPr>
              <a:xfrm>
                <a:off x="2202340" y="3715544"/>
                <a:ext cx="304883" cy="304800"/>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135" name="Rounded Rectangle 134"/>
              <p:cNvSpPr/>
              <p:nvPr/>
            </p:nvSpPr>
            <p:spPr>
              <a:xfrm>
                <a:off x="1779949" y="3715544"/>
                <a:ext cx="304883" cy="30480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132" name="Rounded Rectangle 131"/>
              <p:cNvSpPr/>
              <p:nvPr/>
            </p:nvSpPr>
            <p:spPr>
              <a:xfrm>
                <a:off x="517542" y="3715544"/>
                <a:ext cx="304883" cy="30480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grpSp>
      <p:pic>
        <p:nvPicPr>
          <p:cNvPr id="61449" name="Picture 2" descr="C:\Users\kazimi\Desktop\Capture15.PNG" hidde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100" y="-457200"/>
            <a:ext cx="66103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50" name="Group 689" hidden="1"/>
          <p:cNvGrpSpPr>
            <a:grpSpLocks/>
          </p:cNvGrpSpPr>
          <p:nvPr/>
        </p:nvGrpSpPr>
        <p:grpSpPr bwMode="auto">
          <a:xfrm>
            <a:off x="673100" y="922338"/>
            <a:ext cx="1149350" cy="304800"/>
            <a:chOff x="673588" y="922704"/>
            <a:chExt cx="1149350" cy="304800"/>
          </a:xfrm>
        </p:grpSpPr>
        <p:sp>
          <p:nvSpPr>
            <p:cNvPr id="12" name="Rounded Rectangle 11"/>
            <p:cNvSpPr/>
            <p:nvPr/>
          </p:nvSpPr>
          <p:spPr>
            <a:xfrm>
              <a:off x="1095863" y="922704"/>
              <a:ext cx="304800" cy="304800"/>
            </a:xfrm>
            <a:prstGeom prst="round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11" name="Rounded Rectangle 10"/>
            <p:cNvSpPr/>
            <p:nvPr/>
          </p:nvSpPr>
          <p:spPr>
            <a:xfrm>
              <a:off x="673588" y="922704"/>
              <a:ext cx="304800" cy="3048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13" name="Rounded Rectangle 12"/>
            <p:cNvSpPr/>
            <p:nvPr/>
          </p:nvSpPr>
          <p:spPr>
            <a:xfrm>
              <a:off x="1518138" y="922704"/>
              <a:ext cx="304800" cy="304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cxnSp>
        <p:nvCxnSpPr>
          <p:cNvPr id="301" name="Straight Connector 300" hidden="1"/>
          <p:cNvCxnSpPr/>
          <p:nvPr/>
        </p:nvCxnSpPr>
        <p:spPr>
          <a:xfrm>
            <a:off x="-747713" y="6318250"/>
            <a:ext cx="8809038"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1452" name="spare pulses" hidden="1"/>
          <p:cNvGrpSpPr>
            <a:grpSpLocks/>
          </p:cNvGrpSpPr>
          <p:nvPr/>
        </p:nvGrpSpPr>
        <p:grpSpPr bwMode="auto">
          <a:xfrm>
            <a:off x="212725" y="6165850"/>
            <a:ext cx="9996488" cy="304800"/>
            <a:chOff x="213237" y="6165850"/>
            <a:chExt cx="9995370" cy="304800"/>
          </a:xfrm>
        </p:grpSpPr>
        <p:sp>
          <p:nvSpPr>
            <p:cNvPr id="302" name="Rounded Rectangle 301"/>
            <p:cNvSpPr/>
            <p:nvPr/>
          </p:nvSpPr>
          <p:spPr>
            <a:xfrm>
              <a:off x="635465" y="6165850"/>
              <a:ext cx="304766" cy="304800"/>
            </a:xfrm>
            <a:prstGeom prst="round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303" name="Rounded Rectangle 302"/>
            <p:cNvSpPr/>
            <p:nvPr/>
          </p:nvSpPr>
          <p:spPr>
            <a:xfrm>
              <a:off x="213237" y="6165850"/>
              <a:ext cx="304766" cy="3048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304" name="Rounded Rectangle 303"/>
            <p:cNvSpPr/>
            <p:nvPr/>
          </p:nvSpPr>
          <p:spPr>
            <a:xfrm>
              <a:off x="1057693" y="6165850"/>
              <a:ext cx="304766" cy="304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305" name="Rounded Rectangle 304"/>
            <p:cNvSpPr/>
            <p:nvPr/>
          </p:nvSpPr>
          <p:spPr>
            <a:xfrm>
              <a:off x="1897387" y="6165850"/>
              <a:ext cx="304766" cy="304800"/>
            </a:xfrm>
            <a:prstGeom prst="round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306" name="Rounded Rectangle 305"/>
            <p:cNvSpPr/>
            <p:nvPr/>
          </p:nvSpPr>
          <p:spPr>
            <a:xfrm>
              <a:off x="1475159" y="6165850"/>
              <a:ext cx="304766" cy="3048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307" name="Rounded Rectangle 306"/>
            <p:cNvSpPr/>
            <p:nvPr/>
          </p:nvSpPr>
          <p:spPr>
            <a:xfrm>
              <a:off x="2319614" y="6165850"/>
              <a:ext cx="304766" cy="304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308" name="Rounded Rectangle 307"/>
            <p:cNvSpPr/>
            <p:nvPr/>
          </p:nvSpPr>
          <p:spPr>
            <a:xfrm>
              <a:off x="3162482" y="6165850"/>
              <a:ext cx="304766" cy="304800"/>
            </a:xfrm>
            <a:prstGeom prst="round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309" name="Rounded Rectangle 308"/>
            <p:cNvSpPr/>
            <p:nvPr/>
          </p:nvSpPr>
          <p:spPr>
            <a:xfrm>
              <a:off x="2740254" y="6165850"/>
              <a:ext cx="304766" cy="3048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310" name="Rounded Rectangle 309"/>
            <p:cNvSpPr/>
            <p:nvPr/>
          </p:nvSpPr>
          <p:spPr>
            <a:xfrm>
              <a:off x="3584710" y="6165850"/>
              <a:ext cx="304766" cy="304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311" name="Rounded Rectangle 310"/>
            <p:cNvSpPr/>
            <p:nvPr/>
          </p:nvSpPr>
          <p:spPr>
            <a:xfrm>
              <a:off x="4424404" y="6165850"/>
              <a:ext cx="306353" cy="304800"/>
            </a:xfrm>
            <a:prstGeom prst="round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312" name="Rounded Rectangle 311"/>
            <p:cNvSpPr/>
            <p:nvPr/>
          </p:nvSpPr>
          <p:spPr>
            <a:xfrm>
              <a:off x="4002176" y="6165850"/>
              <a:ext cx="304766" cy="3048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313" name="Rounded Rectangle 312"/>
            <p:cNvSpPr/>
            <p:nvPr/>
          </p:nvSpPr>
          <p:spPr>
            <a:xfrm>
              <a:off x="4848219" y="6165850"/>
              <a:ext cx="304766" cy="304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314" name="Rounded Rectangle 313"/>
            <p:cNvSpPr/>
            <p:nvPr/>
          </p:nvSpPr>
          <p:spPr>
            <a:xfrm>
              <a:off x="5691087" y="6165850"/>
              <a:ext cx="306353" cy="304800"/>
            </a:xfrm>
            <a:prstGeom prst="round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315" name="Rounded Rectangle 314"/>
            <p:cNvSpPr/>
            <p:nvPr/>
          </p:nvSpPr>
          <p:spPr>
            <a:xfrm>
              <a:off x="5268860" y="6165850"/>
              <a:ext cx="304766" cy="3048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316" name="Rounded Rectangle 315"/>
            <p:cNvSpPr/>
            <p:nvPr/>
          </p:nvSpPr>
          <p:spPr>
            <a:xfrm>
              <a:off x="6114902" y="6165850"/>
              <a:ext cx="304766" cy="304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317" name="Rounded Rectangle 316"/>
            <p:cNvSpPr/>
            <p:nvPr/>
          </p:nvSpPr>
          <p:spPr>
            <a:xfrm>
              <a:off x="6954596" y="6165850"/>
              <a:ext cx="304766" cy="304800"/>
            </a:xfrm>
            <a:prstGeom prst="round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318" name="Rounded Rectangle 317"/>
            <p:cNvSpPr/>
            <p:nvPr/>
          </p:nvSpPr>
          <p:spPr>
            <a:xfrm>
              <a:off x="6532368" y="6165850"/>
              <a:ext cx="304766" cy="3048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319" name="Rounded Rectangle 318"/>
            <p:cNvSpPr/>
            <p:nvPr/>
          </p:nvSpPr>
          <p:spPr>
            <a:xfrm>
              <a:off x="7376824" y="6165850"/>
              <a:ext cx="304766" cy="304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320" name="Rounded Rectangle 319"/>
            <p:cNvSpPr/>
            <p:nvPr/>
          </p:nvSpPr>
          <p:spPr>
            <a:xfrm>
              <a:off x="8219691" y="6165850"/>
              <a:ext cx="304766" cy="304800"/>
            </a:xfrm>
            <a:prstGeom prst="round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321" name="Rounded Rectangle 320"/>
            <p:cNvSpPr/>
            <p:nvPr/>
          </p:nvSpPr>
          <p:spPr>
            <a:xfrm>
              <a:off x="7797464" y="6165850"/>
              <a:ext cx="304766" cy="3048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322" name="Rounded Rectangle 321"/>
            <p:cNvSpPr/>
            <p:nvPr/>
          </p:nvSpPr>
          <p:spPr>
            <a:xfrm>
              <a:off x="8641919" y="6165850"/>
              <a:ext cx="304766" cy="304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323" name="Rounded Rectangle 322"/>
            <p:cNvSpPr/>
            <p:nvPr/>
          </p:nvSpPr>
          <p:spPr>
            <a:xfrm>
              <a:off x="9481613" y="6165850"/>
              <a:ext cx="304766" cy="304800"/>
            </a:xfrm>
            <a:prstGeom prst="round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324" name="Rounded Rectangle 323"/>
            <p:cNvSpPr/>
            <p:nvPr/>
          </p:nvSpPr>
          <p:spPr>
            <a:xfrm>
              <a:off x="9059386" y="6165850"/>
              <a:ext cx="304766" cy="3048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325" name="Rounded Rectangle 324"/>
            <p:cNvSpPr/>
            <p:nvPr/>
          </p:nvSpPr>
          <p:spPr>
            <a:xfrm>
              <a:off x="9903841" y="6165850"/>
              <a:ext cx="304766" cy="304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cxnSp>
        <p:nvCxnSpPr>
          <p:cNvPr id="624" name="spare V line" hidden="1"/>
          <p:cNvCxnSpPr/>
          <p:nvPr/>
        </p:nvCxnSpPr>
        <p:spPr>
          <a:xfrm flipV="1">
            <a:off x="6165850" y="5908675"/>
            <a:ext cx="2773363" cy="17463"/>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1454" name="baseline ticks" hidden="1"/>
          <p:cNvGrpSpPr>
            <a:grpSpLocks/>
          </p:cNvGrpSpPr>
          <p:nvPr/>
        </p:nvGrpSpPr>
        <p:grpSpPr bwMode="auto">
          <a:xfrm>
            <a:off x="-61913" y="3222625"/>
            <a:ext cx="8856663" cy="652463"/>
            <a:chOff x="242523" y="3390901"/>
            <a:chExt cx="8857485" cy="652462"/>
          </a:xfrm>
        </p:grpSpPr>
        <p:cxnSp>
          <p:nvCxnSpPr>
            <p:cNvPr id="49" name="Straight Connector 48"/>
            <p:cNvCxnSpPr/>
            <p:nvPr/>
          </p:nvCxnSpPr>
          <p:spPr>
            <a:xfrm>
              <a:off x="242523"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64838"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87152"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509467"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930193"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352507"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774821"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197135"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619449"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041764"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464078"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886392"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307119"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729433"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151747"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574062"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996376"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418690"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841004"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263318"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677694"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9100008" y="3667126"/>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58" name="Straight Connector 757"/>
            <p:cNvCxnSpPr/>
            <p:nvPr/>
          </p:nvCxnSpPr>
          <p:spPr>
            <a:xfrm>
              <a:off x="2354095" y="3390901"/>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59" name="Straight Connector 758"/>
            <p:cNvCxnSpPr/>
            <p:nvPr/>
          </p:nvCxnSpPr>
          <p:spPr>
            <a:xfrm>
              <a:off x="2565252" y="3390901"/>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60" name="Straight Connector 759"/>
            <p:cNvCxnSpPr/>
            <p:nvPr/>
          </p:nvCxnSpPr>
          <p:spPr>
            <a:xfrm>
              <a:off x="2774821" y="3390901"/>
              <a:ext cx="0" cy="37623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72" name="Straight Connector 771"/>
            <p:cNvCxnSpPr/>
            <p:nvPr/>
          </p:nvCxnSpPr>
          <p:spPr>
            <a:xfrm>
              <a:off x="6154923" y="3516314"/>
              <a:ext cx="0" cy="376236"/>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73" name="Straight Connector 772"/>
            <p:cNvCxnSpPr/>
            <p:nvPr/>
          </p:nvCxnSpPr>
          <p:spPr>
            <a:xfrm>
              <a:off x="6364492" y="3516314"/>
              <a:ext cx="0" cy="376236"/>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74" name="Straight Connector 773"/>
            <p:cNvCxnSpPr/>
            <p:nvPr/>
          </p:nvCxnSpPr>
          <p:spPr>
            <a:xfrm>
              <a:off x="6574062" y="3516314"/>
              <a:ext cx="0" cy="376236"/>
            </a:xfrm>
            <a:prstGeom prst="line">
              <a:avLst/>
            </a:prstGeom>
            <a:ln w="3175"/>
          </p:spPr>
          <p:style>
            <a:lnRef idx="1">
              <a:schemeClr val="accent1"/>
            </a:lnRef>
            <a:fillRef idx="0">
              <a:schemeClr val="accent1"/>
            </a:fillRef>
            <a:effectRef idx="0">
              <a:schemeClr val="accent1"/>
            </a:effectRef>
            <a:fontRef idx="minor">
              <a:schemeClr val="tx1"/>
            </a:fontRef>
          </p:style>
        </p:cxnSp>
      </p:grpSp>
      <p:grpSp>
        <p:nvGrpSpPr>
          <p:cNvPr id="61455" name="Group 78" hidden="1"/>
          <p:cNvGrpSpPr>
            <a:grpSpLocks/>
          </p:cNvGrpSpPr>
          <p:nvPr/>
        </p:nvGrpSpPr>
        <p:grpSpPr bwMode="auto">
          <a:xfrm>
            <a:off x="-217488" y="2547938"/>
            <a:ext cx="9228138" cy="2641600"/>
            <a:chOff x="87923" y="2547144"/>
            <a:chExt cx="9227527" cy="2641600"/>
          </a:xfrm>
        </p:grpSpPr>
        <p:cxnSp>
          <p:nvCxnSpPr>
            <p:cNvPr id="75" name="Straight Connector 74"/>
            <p:cNvCxnSpPr/>
            <p:nvPr/>
          </p:nvCxnSpPr>
          <p:spPr>
            <a:xfrm>
              <a:off x="87923" y="3867944"/>
              <a:ext cx="922752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87923" y="2547144"/>
              <a:ext cx="922752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87923" y="5188744"/>
              <a:ext cx="9227527" cy="0"/>
            </a:xfrm>
            <a:prstGeom prst="line">
              <a:avLst/>
            </a:prstGeom>
            <a:ln w="3175"/>
          </p:spPr>
          <p:style>
            <a:lnRef idx="1">
              <a:schemeClr val="accent1"/>
            </a:lnRef>
            <a:fillRef idx="0">
              <a:schemeClr val="accent1"/>
            </a:fillRef>
            <a:effectRef idx="0">
              <a:schemeClr val="accent1"/>
            </a:effectRef>
            <a:fontRef idx="minor">
              <a:schemeClr val="tx1"/>
            </a:fontRef>
          </p:style>
        </p:cxnSp>
      </p:grpSp>
      <p:grpSp>
        <p:nvGrpSpPr>
          <p:cNvPr id="61456" name="Group 79" hidden="1"/>
          <p:cNvGrpSpPr>
            <a:grpSpLocks/>
          </p:cNvGrpSpPr>
          <p:nvPr/>
        </p:nvGrpSpPr>
        <p:grpSpPr bwMode="auto">
          <a:xfrm>
            <a:off x="-61913" y="2365375"/>
            <a:ext cx="8856663" cy="376238"/>
            <a:chOff x="242523" y="3667125"/>
            <a:chExt cx="8857485" cy="376238"/>
          </a:xfrm>
        </p:grpSpPr>
        <p:cxnSp>
          <p:nvCxnSpPr>
            <p:cNvPr id="81" name="Straight Connector 80"/>
            <p:cNvCxnSpPr/>
            <p:nvPr/>
          </p:nvCxnSpPr>
          <p:spPr>
            <a:xfrm>
              <a:off x="242523"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64838"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087152"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509467"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930193"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352507"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774821"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197135"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619449"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041764"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464078"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886392"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07119"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729433"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151747"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574062"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996376"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7418690"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841004"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8263318"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8677694"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9100008"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grpSp>
      <p:grpSp>
        <p:nvGrpSpPr>
          <p:cNvPr id="61457" name="Group 102" hidden="1"/>
          <p:cNvGrpSpPr>
            <a:grpSpLocks/>
          </p:cNvGrpSpPr>
          <p:nvPr/>
        </p:nvGrpSpPr>
        <p:grpSpPr bwMode="auto">
          <a:xfrm>
            <a:off x="-61913" y="4981575"/>
            <a:ext cx="8856663" cy="376238"/>
            <a:chOff x="242523" y="3667125"/>
            <a:chExt cx="8857485" cy="376238"/>
          </a:xfrm>
        </p:grpSpPr>
        <p:cxnSp>
          <p:nvCxnSpPr>
            <p:cNvPr id="104" name="Straight Connector 103"/>
            <p:cNvCxnSpPr/>
            <p:nvPr/>
          </p:nvCxnSpPr>
          <p:spPr>
            <a:xfrm>
              <a:off x="242523"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64838"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087152"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509467"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930193"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352507"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774821"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3197135"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619449"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041764"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464078"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886392"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5307119"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5729433"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6151747"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6574062"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996376"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418690"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841004"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8263318"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8677694"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100008" y="3667125"/>
              <a:ext cx="0" cy="376238"/>
            </a:xfrm>
            <a:prstGeom prst="line">
              <a:avLst/>
            </a:prstGeom>
            <a:ln w="3175"/>
          </p:spPr>
          <p:style>
            <a:lnRef idx="1">
              <a:schemeClr val="accent1"/>
            </a:lnRef>
            <a:fillRef idx="0">
              <a:schemeClr val="accent1"/>
            </a:fillRef>
            <a:effectRef idx="0">
              <a:schemeClr val="accent1"/>
            </a:effectRef>
            <a:fontRef idx="minor">
              <a:schemeClr val="tx1"/>
            </a:fontRef>
          </p:style>
        </p:cxnSp>
      </p:grpSp>
      <p:sp>
        <p:nvSpPr>
          <p:cNvPr id="158" name="Rectangle 157" hidden="1"/>
          <p:cNvSpPr/>
          <p:nvPr/>
        </p:nvSpPr>
        <p:spPr>
          <a:xfrm>
            <a:off x="4624388" y="8113713"/>
            <a:ext cx="3798887" cy="29924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9" name="Freeform 158" hidden="1"/>
          <p:cNvSpPr/>
          <p:nvPr/>
        </p:nvSpPr>
        <p:spPr>
          <a:xfrm>
            <a:off x="4308475" y="8113713"/>
            <a:ext cx="4719638" cy="2865437"/>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19637" h="2866231">
                <a:moveTo>
                  <a:pt x="0" y="1320006"/>
                </a:moveTo>
                <a:cubicBezTo>
                  <a:pt x="35719" y="1667668"/>
                  <a:pt x="110026" y="2639769"/>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8369" y="2642393"/>
                  <a:pt x="3600450" y="2643187"/>
                </a:cubicBezTo>
                <a:cubicBezTo>
                  <a:pt x="3742531" y="2643981"/>
                  <a:pt x="3888581" y="3968"/>
                  <a:pt x="4029075" y="4762"/>
                </a:cubicBezTo>
                <a:cubicBezTo>
                  <a:pt x="4169569" y="5556"/>
                  <a:pt x="4328318" y="2429669"/>
                  <a:pt x="4443412" y="2647950"/>
                </a:cubicBezTo>
                <a:cubicBezTo>
                  <a:pt x="4558506" y="2866231"/>
                  <a:pt x="4648200" y="1754981"/>
                  <a:pt x="4719637" y="131445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162" name="waveform" hidden="1"/>
          <p:cNvSpPr/>
          <p:nvPr/>
        </p:nvSpPr>
        <p:spPr>
          <a:xfrm>
            <a:off x="3771900" y="7885113"/>
            <a:ext cx="7045325" cy="2865437"/>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19637" h="2866231">
                <a:moveTo>
                  <a:pt x="0" y="1320006"/>
                </a:moveTo>
                <a:cubicBezTo>
                  <a:pt x="35719" y="1667668"/>
                  <a:pt x="110026" y="2639769"/>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8369" y="2642393"/>
                  <a:pt x="3600450" y="2643187"/>
                </a:cubicBezTo>
                <a:cubicBezTo>
                  <a:pt x="3742531" y="2643981"/>
                  <a:pt x="3888581" y="3968"/>
                  <a:pt x="4029075" y="4762"/>
                </a:cubicBezTo>
                <a:cubicBezTo>
                  <a:pt x="4169569" y="5556"/>
                  <a:pt x="4328318" y="2429669"/>
                  <a:pt x="4443412" y="2647950"/>
                </a:cubicBezTo>
                <a:cubicBezTo>
                  <a:pt x="4558506" y="2866231"/>
                  <a:pt x="4648200" y="1754981"/>
                  <a:pt x="4719637" y="131445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cxnSp>
        <p:nvCxnSpPr>
          <p:cNvPr id="130" name="center line for reference when drawing" hidden="1"/>
          <p:cNvCxnSpPr/>
          <p:nvPr/>
        </p:nvCxnSpPr>
        <p:spPr>
          <a:xfrm>
            <a:off x="-747713" y="3868738"/>
            <a:ext cx="8809038"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 name="End of pulse train" hidden="1"/>
          <p:cNvGrpSpPr>
            <a:grpSpLocks/>
          </p:cNvGrpSpPr>
          <p:nvPr/>
        </p:nvGrpSpPr>
        <p:grpSpPr bwMode="auto">
          <a:xfrm>
            <a:off x="6418263" y="3716338"/>
            <a:ext cx="2832100" cy="304800"/>
            <a:chOff x="6418926" y="3715544"/>
            <a:chExt cx="2832177" cy="304800"/>
          </a:xfrm>
        </p:grpSpPr>
        <p:sp>
          <p:nvSpPr>
            <p:cNvPr id="145" name="Rounded Rectangle 144"/>
            <p:cNvSpPr/>
            <p:nvPr/>
          </p:nvSpPr>
          <p:spPr>
            <a:xfrm>
              <a:off x="6418926" y="3715544"/>
              <a:ext cx="304808" cy="304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146" name="Rounded Rectangle 145"/>
            <p:cNvSpPr/>
            <p:nvPr/>
          </p:nvSpPr>
          <p:spPr>
            <a:xfrm>
              <a:off x="7258736" y="3715544"/>
              <a:ext cx="304808" cy="304800"/>
            </a:xfrm>
            <a:prstGeom prst="round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147" name="Rounded Rectangle 146"/>
            <p:cNvSpPr/>
            <p:nvPr/>
          </p:nvSpPr>
          <p:spPr>
            <a:xfrm>
              <a:off x="6836449" y="3715544"/>
              <a:ext cx="304808" cy="3048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148" name="Rounded Rectangle 147"/>
            <p:cNvSpPr/>
            <p:nvPr/>
          </p:nvSpPr>
          <p:spPr>
            <a:xfrm>
              <a:off x="7681022" y="3715544"/>
              <a:ext cx="304808" cy="304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149" name="Rounded Rectangle 148"/>
            <p:cNvSpPr/>
            <p:nvPr/>
          </p:nvSpPr>
          <p:spPr>
            <a:xfrm>
              <a:off x="8524008" y="3715544"/>
              <a:ext cx="304808" cy="304800"/>
            </a:xfrm>
            <a:prstGeom prst="round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150" name="Rounded Rectangle 149"/>
            <p:cNvSpPr/>
            <p:nvPr/>
          </p:nvSpPr>
          <p:spPr>
            <a:xfrm>
              <a:off x="8101722" y="3715544"/>
              <a:ext cx="304808" cy="3048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151" name="Rounded Rectangle 150"/>
            <p:cNvSpPr/>
            <p:nvPr/>
          </p:nvSpPr>
          <p:spPr>
            <a:xfrm>
              <a:off x="8946295" y="3715544"/>
              <a:ext cx="304808" cy="304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grpSp>
        <p:nvGrpSpPr>
          <p:cNvPr id="61463" name="final angle vertical tick marks" hidden="1"/>
          <p:cNvGrpSpPr>
            <a:grpSpLocks/>
          </p:cNvGrpSpPr>
          <p:nvPr/>
        </p:nvGrpSpPr>
        <p:grpSpPr bwMode="auto">
          <a:xfrm>
            <a:off x="8961438" y="2798763"/>
            <a:ext cx="46037" cy="2133600"/>
            <a:chOff x="8961315" y="2799477"/>
            <a:chExt cx="45720" cy="2133600"/>
          </a:xfrm>
        </p:grpSpPr>
        <p:cxnSp>
          <p:nvCxnSpPr>
            <p:cNvPr id="441" name="Straight Connector 440"/>
            <p:cNvCxnSpPr/>
            <p:nvPr/>
          </p:nvCxnSpPr>
          <p:spPr>
            <a:xfrm flipH="1">
              <a:off x="8961315" y="2799477"/>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flipH="1">
              <a:off x="8961315" y="2905839"/>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H="1">
              <a:off x="8961315" y="3012202"/>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flipH="1">
              <a:off x="8961315" y="3120152"/>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flipH="1">
              <a:off x="8961315" y="3226514"/>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p:cNvCxnSpPr/>
            <p:nvPr/>
          </p:nvCxnSpPr>
          <p:spPr>
            <a:xfrm flipH="1">
              <a:off x="8961315" y="3332877"/>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p:cNvCxnSpPr/>
            <p:nvPr/>
          </p:nvCxnSpPr>
          <p:spPr>
            <a:xfrm flipH="1">
              <a:off x="8961315" y="3439239"/>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p:cNvCxnSpPr/>
            <p:nvPr/>
          </p:nvCxnSpPr>
          <p:spPr>
            <a:xfrm flipH="1">
              <a:off x="8961315" y="3545602"/>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p:cNvCxnSpPr/>
            <p:nvPr/>
          </p:nvCxnSpPr>
          <p:spPr>
            <a:xfrm flipH="1">
              <a:off x="8961315" y="3759914"/>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flipH="1">
              <a:off x="8961315" y="3972639"/>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flipH="1">
              <a:off x="8961315" y="4186952"/>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p:nvPr/>
          </p:nvCxnSpPr>
          <p:spPr>
            <a:xfrm flipH="1">
              <a:off x="8961315" y="4399677"/>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flipH="1">
              <a:off x="8961315" y="4612402"/>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p:cNvCxnSpPr/>
            <p:nvPr/>
          </p:nvCxnSpPr>
          <p:spPr>
            <a:xfrm flipH="1">
              <a:off x="8961315" y="4826714"/>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p:nvPr/>
          </p:nvCxnSpPr>
          <p:spPr>
            <a:xfrm flipH="1">
              <a:off x="8961315" y="4933077"/>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p:cNvCxnSpPr/>
            <p:nvPr/>
          </p:nvCxnSpPr>
          <p:spPr>
            <a:xfrm flipH="1">
              <a:off x="8961315" y="3653552"/>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p:cNvCxnSpPr/>
            <p:nvPr/>
          </p:nvCxnSpPr>
          <p:spPr>
            <a:xfrm flipH="1">
              <a:off x="8961315" y="3866277"/>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flipH="1">
              <a:off x="8961315" y="4079002"/>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p:nvPr/>
          </p:nvCxnSpPr>
          <p:spPr>
            <a:xfrm flipH="1">
              <a:off x="8961315" y="4293314"/>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flipH="1">
              <a:off x="8961315" y="4506039"/>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flipH="1">
              <a:off x="8961315" y="4720352"/>
              <a:ext cx="457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464" name="extra separator pulse set" hidden="1"/>
          <p:cNvGrpSpPr>
            <a:grpSpLocks/>
          </p:cNvGrpSpPr>
          <p:nvPr/>
        </p:nvGrpSpPr>
        <p:grpSpPr bwMode="auto">
          <a:xfrm>
            <a:off x="2312988" y="1122363"/>
            <a:ext cx="3676650" cy="304800"/>
            <a:chOff x="2313741" y="4313350"/>
            <a:chExt cx="3676560" cy="304800"/>
          </a:xfrm>
        </p:grpSpPr>
        <p:sp>
          <p:nvSpPr>
            <p:cNvPr id="779" name="Rounded Rectangle 778"/>
            <p:cNvSpPr/>
            <p:nvPr/>
          </p:nvSpPr>
          <p:spPr>
            <a:xfrm>
              <a:off x="2313741" y="4313350"/>
              <a:ext cx="304793" cy="30480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780" name="Rounded Rectangle 779"/>
            <p:cNvSpPr/>
            <p:nvPr/>
          </p:nvSpPr>
          <p:spPr>
            <a:xfrm>
              <a:off x="3156682" y="4313350"/>
              <a:ext cx="304793" cy="304800"/>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781" name="Rounded Rectangle 780"/>
            <p:cNvSpPr/>
            <p:nvPr/>
          </p:nvSpPr>
          <p:spPr>
            <a:xfrm>
              <a:off x="2734418" y="4313350"/>
              <a:ext cx="304793" cy="30480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782" name="Rounded Rectangle 781"/>
            <p:cNvSpPr/>
            <p:nvPr/>
          </p:nvSpPr>
          <p:spPr>
            <a:xfrm>
              <a:off x="3578947" y="4313350"/>
              <a:ext cx="304793" cy="30480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783" name="Rounded Rectangle 782"/>
            <p:cNvSpPr/>
            <p:nvPr/>
          </p:nvSpPr>
          <p:spPr>
            <a:xfrm>
              <a:off x="4418714" y="4313350"/>
              <a:ext cx="304793" cy="304800"/>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784" name="Rounded Rectangle 783"/>
            <p:cNvSpPr/>
            <p:nvPr/>
          </p:nvSpPr>
          <p:spPr>
            <a:xfrm>
              <a:off x="3996450" y="4313350"/>
              <a:ext cx="304793" cy="30480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785" name="Rounded Rectangle 784"/>
            <p:cNvSpPr/>
            <p:nvPr/>
          </p:nvSpPr>
          <p:spPr>
            <a:xfrm>
              <a:off x="4840979" y="4313350"/>
              <a:ext cx="304793" cy="30480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786" name="Rounded Rectangle 785"/>
            <p:cNvSpPr/>
            <p:nvPr/>
          </p:nvSpPr>
          <p:spPr>
            <a:xfrm>
              <a:off x="5685508" y="4313350"/>
              <a:ext cx="304793" cy="304800"/>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787" name="Rounded Rectangle 786"/>
            <p:cNvSpPr/>
            <p:nvPr/>
          </p:nvSpPr>
          <p:spPr>
            <a:xfrm>
              <a:off x="5263244" y="4313350"/>
              <a:ext cx="304793" cy="30480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sp>
        <p:nvSpPr>
          <p:cNvPr id="692" name="Separator freq 750 MHz"/>
          <p:cNvSpPr txBox="1"/>
          <p:nvPr/>
        </p:nvSpPr>
        <p:spPr>
          <a:xfrm>
            <a:off x="2292350" y="4926013"/>
            <a:ext cx="3743325" cy="646112"/>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b="1" dirty="0">
                <a:solidFill>
                  <a:prstClr val="black"/>
                </a:solidFill>
                <a:ea typeface="Tahoma" pitchFamily="34" charset="0"/>
              </a:rPr>
              <a:t>5</a:t>
            </a:r>
            <a:r>
              <a:rPr lang="en-US" b="1" baseline="30000" dirty="0">
                <a:solidFill>
                  <a:prstClr val="black"/>
                </a:solidFill>
                <a:ea typeface="Tahoma" pitchFamily="34" charset="0"/>
              </a:rPr>
              <a:t>th</a:t>
            </a:r>
            <a:r>
              <a:rPr lang="en-US" b="1" dirty="0">
                <a:solidFill>
                  <a:prstClr val="black"/>
                </a:solidFill>
                <a:ea typeface="Tahoma" pitchFamily="34" charset="0"/>
              </a:rPr>
              <a:t> Pass </a:t>
            </a:r>
            <a:r>
              <a:rPr lang="en-US" b="1" dirty="0" err="1">
                <a:solidFill>
                  <a:prstClr val="black"/>
                </a:solidFill>
                <a:ea typeface="Tahoma" pitchFamily="34" charset="0"/>
              </a:rPr>
              <a:t>RF</a:t>
            </a:r>
            <a:r>
              <a:rPr lang="en-US" b="1" dirty="0">
                <a:solidFill>
                  <a:prstClr val="black"/>
                </a:solidFill>
                <a:ea typeface="Tahoma" pitchFamily="34" charset="0"/>
              </a:rPr>
              <a:t> Separator Cavity</a:t>
            </a:r>
          </a:p>
          <a:p>
            <a:pPr algn="ctr" fontAlgn="auto">
              <a:spcBef>
                <a:spcPts val="0"/>
              </a:spcBef>
              <a:spcAft>
                <a:spcPts val="0"/>
              </a:spcAft>
              <a:defRPr/>
            </a:pPr>
            <a:r>
              <a:rPr lang="en-US" b="1" dirty="0">
                <a:solidFill>
                  <a:prstClr val="black"/>
                </a:solidFill>
                <a:ea typeface="Tahoma" pitchFamily="34" charset="0"/>
              </a:rPr>
              <a:t>750 MHz</a:t>
            </a:r>
          </a:p>
        </p:txBody>
      </p:sp>
      <p:sp>
        <p:nvSpPr>
          <p:cNvPr id="693" name="text To Halls"/>
          <p:cNvSpPr txBox="1"/>
          <p:nvPr/>
        </p:nvSpPr>
        <p:spPr>
          <a:xfrm>
            <a:off x="6851650" y="1722438"/>
            <a:ext cx="1911350" cy="369887"/>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b="1" dirty="0">
                <a:solidFill>
                  <a:prstClr val="black"/>
                </a:solidFill>
                <a:ea typeface="Tahoma" pitchFamily="34" charset="0"/>
              </a:rPr>
              <a:t>Beam to Halls</a:t>
            </a:r>
          </a:p>
        </p:txBody>
      </p:sp>
      <p:sp>
        <p:nvSpPr>
          <p:cNvPr id="694" name="text Hall D Beam"/>
          <p:cNvSpPr txBox="1"/>
          <p:nvPr/>
        </p:nvSpPr>
        <p:spPr>
          <a:xfrm>
            <a:off x="7021513" y="4537075"/>
            <a:ext cx="1630362" cy="646113"/>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b="1" dirty="0">
                <a:solidFill>
                  <a:prstClr val="black"/>
                </a:solidFill>
                <a:ea typeface="Tahoma" pitchFamily="34" charset="0"/>
              </a:rPr>
              <a:t>Hall D</a:t>
            </a:r>
          </a:p>
          <a:p>
            <a:pPr algn="ctr" fontAlgn="auto">
              <a:spcBef>
                <a:spcPts val="0"/>
              </a:spcBef>
              <a:spcAft>
                <a:spcPts val="0"/>
              </a:spcAft>
              <a:defRPr/>
            </a:pPr>
            <a:r>
              <a:rPr lang="en-US" b="1" dirty="0">
                <a:solidFill>
                  <a:prstClr val="black"/>
                </a:solidFill>
                <a:ea typeface="Tahoma" pitchFamily="34" charset="0"/>
              </a:rPr>
              <a:t>Beam</a:t>
            </a:r>
          </a:p>
        </p:txBody>
      </p:sp>
      <p:grpSp>
        <p:nvGrpSpPr>
          <p:cNvPr id="18" name="1/2 of fundamental frequency"/>
          <p:cNvGrpSpPr>
            <a:grpSpLocks/>
          </p:cNvGrpSpPr>
          <p:nvPr/>
        </p:nvGrpSpPr>
        <p:grpSpPr bwMode="auto">
          <a:xfrm>
            <a:off x="187325" y="4457700"/>
            <a:ext cx="2409825" cy="1231900"/>
            <a:chOff x="187081" y="4457700"/>
            <a:chExt cx="2409781" cy="1232494"/>
          </a:xfrm>
        </p:grpSpPr>
        <p:sp>
          <p:nvSpPr>
            <p:cNvPr id="699" name="text Laser Pulses 1499 MHz"/>
            <p:cNvSpPr txBox="1"/>
            <p:nvPr/>
          </p:nvSpPr>
          <p:spPr>
            <a:xfrm>
              <a:off x="187081" y="4951651"/>
              <a:ext cx="2219284" cy="738543"/>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1400" b="1" dirty="0">
                  <a:solidFill>
                    <a:srgbClr val="783F79"/>
                  </a:solidFill>
                  <a:ea typeface="Tahoma" pitchFamily="34" charset="0"/>
                </a:rPr>
                <a:t>Separator frequency is 1/2 of the fundamental frequency</a:t>
              </a:r>
            </a:p>
          </p:txBody>
        </p:sp>
        <p:cxnSp>
          <p:nvCxnSpPr>
            <p:cNvPr id="704" name="Straight Arrow Connector 703"/>
            <p:cNvCxnSpPr/>
            <p:nvPr/>
          </p:nvCxnSpPr>
          <p:spPr>
            <a:xfrm flipV="1">
              <a:off x="2336517" y="5121595"/>
              <a:ext cx="260345" cy="9530"/>
            </a:xfrm>
            <a:prstGeom prst="straightConnector1">
              <a:avLst/>
            </a:prstGeom>
            <a:ln w="25400" cap="rnd">
              <a:solidFill>
                <a:srgbClr val="783F79"/>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5" name="Straight Arrow Connector 704"/>
            <p:cNvCxnSpPr/>
            <p:nvPr/>
          </p:nvCxnSpPr>
          <p:spPr>
            <a:xfrm flipV="1">
              <a:off x="1345935" y="4457700"/>
              <a:ext cx="0" cy="501892"/>
            </a:xfrm>
            <a:prstGeom prst="straightConnector1">
              <a:avLst/>
            </a:prstGeom>
            <a:ln w="25400" cap="rnd">
              <a:solidFill>
                <a:srgbClr val="783F79"/>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 name="Beam Direction Arrow"/>
          <p:cNvGrpSpPr>
            <a:grpSpLocks/>
          </p:cNvGrpSpPr>
          <p:nvPr/>
        </p:nvGrpSpPr>
        <p:grpSpPr bwMode="auto">
          <a:xfrm>
            <a:off x="542925" y="2652713"/>
            <a:ext cx="1304925" cy="338137"/>
            <a:chOff x="3489080" y="2633297"/>
            <a:chExt cx="1305170" cy="338554"/>
          </a:xfrm>
        </p:grpSpPr>
        <p:sp>
          <p:nvSpPr>
            <p:cNvPr id="695" name="text Laser Pulses 1500 MHz"/>
            <p:cNvSpPr txBox="1"/>
            <p:nvPr/>
          </p:nvSpPr>
          <p:spPr>
            <a:xfrm>
              <a:off x="3489080" y="2633297"/>
              <a:ext cx="898694" cy="338554"/>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1600" b="1" dirty="0">
                  <a:solidFill>
                    <a:prstClr val="black"/>
                  </a:solidFill>
                  <a:ea typeface="Tahoma" pitchFamily="34" charset="0"/>
                </a:rPr>
                <a:t>Beam </a:t>
              </a:r>
            </a:p>
          </p:txBody>
        </p:sp>
        <p:cxnSp>
          <p:nvCxnSpPr>
            <p:cNvPr id="697" name="Straight Arrow Connector 696"/>
            <p:cNvCxnSpPr/>
            <p:nvPr/>
          </p:nvCxnSpPr>
          <p:spPr>
            <a:xfrm>
              <a:off x="4260750" y="2819263"/>
              <a:ext cx="533500" cy="0"/>
            </a:xfrm>
            <a:prstGeom prst="straightConnector1">
              <a:avLst/>
            </a:prstGeom>
            <a:ln w="31750">
              <a:solidFill>
                <a:schemeClr val="tx1"/>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707" name="Turn on cavity RF"/>
          <p:cNvSpPr txBox="1"/>
          <p:nvPr/>
        </p:nvSpPr>
        <p:spPr>
          <a:xfrm>
            <a:off x="2841625" y="1260475"/>
            <a:ext cx="2781300" cy="400050"/>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2000" b="1" dirty="0">
                <a:solidFill>
                  <a:srgbClr val="783F79"/>
                </a:solidFill>
                <a:ea typeface="Tahoma" pitchFamily="34" charset="0"/>
              </a:rPr>
              <a:t>Turn on RF separator</a:t>
            </a:r>
          </a:p>
        </p:txBody>
      </p:sp>
      <p:sp>
        <p:nvSpPr>
          <p:cNvPr id="61471" name="Title 1"/>
          <p:cNvSpPr txBox="1">
            <a:spLocks/>
          </p:cNvSpPr>
          <p:nvPr/>
        </p:nvSpPr>
        <p:spPr bwMode="auto">
          <a:xfrm>
            <a:off x="679450" y="889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3600" b="1">
                <a:solidFill>
                  <a:srgbClr val="000000"/>
                </a:solidFill>
                <a:latin typeface="Calibri" pitchFamily="34" charset="0"/>
              </a:rPr>
              <a:t>RF Separation – Proposed (750 MHz)</a:t>
            </a:r>
          </a:p>
        </p:txBody>
      </p:sp>
      <p:grpSp>
        <p:nvGrpSpPr>
          <p:cNvPr id="20" name="waveform0"/>
          <p:cNvGrpSpPr>
            <a:grpSpLocks/>
          </p:cNvGrpSpPr>
          <p:nvPr/>
        </p:nvGrpSpPr>
        <p:grpSpPr bwMode="auto">
          <a:xfrm>
            <a:off x="2262188" y="3175000"/>
            <a:ext cx="6688137" cy="306388"/>
            <a:chOff x="2268436" y="3715543"/>
            <a:chExt cx="6687995" cy="304984"/>
          </a:xfrm>
        </p:grpSpPr>
        <p:grpSp>
          <p:nvGrpSpPr>
            <p:cNvPr id="61784" name="Group 472"/>
            <p:cNvGrpSpPr>
              <a:grpSpLocks/>
            </p:cNvGrpSpPr>
            <p:nvPr/>
          </p:nvGrpSpPr>
          <p:grpSpPr bwMode="auto">
            <a:xfrm>
              <a:off x="2268436" y="3715543"/>
              <a:ext cx="6687995" cy="304800"/>
              <a:chOff x="2268436" y="3715543"/>
              <a:chExt cx="6687995" cy="304800"/>
            </a:xfrm>
          </p:grpSpPr>
          <p:grpSp>
            <p:nvGrpSpPr>
              <p:cNvPr id="61792" name="waveform0 group"/>
              <p:cNvGrpSpPr>
                <a:grpSpLocks/>
              </p:cNvGrpSpPr>
              <p:nvPr/>
            </p:nvGrpSpPr>
            <p:grpSpPr bwMode="auto">
              <a:xfrm>
                <a:off x="2268436" y="3715543"/>
                <a:ext cx="3798974" cy="304800"/>
                <a:chOff x="2573236" y="3715544"/>
                <a:chExt cx="3798974" cy="304800"/>
              </a:xfrm>
            </p:grpSpPr>
            <p:cxnSp>
              <p:nvCxnSpPr>
                <p:cNvPr id="199" name="waveform0"/>
                <p:cNvCxnSpPr/>
                <p:nvPr/>
              </p:nvCxnSpPr>
              <p:spPr>
                <a:xfrm>
                  <a:off x="2573236" y="3868826"/>
                  <a:ext cx="37988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1795" name="pulses 0"/>
                <p:cNvGrpSpPr>
                  <a:grpSpLocks/>
                </p:cNvGrpSpPr>
                <p:nvPr/>
              </p:nvGrpSpPr>
              <p:grpSpPr bwMode="auto">
                <a:xfrm>
                  <a:off x="2624891" y="3715544"/>
                  <a:ext cx="3676560" cy="304800"/>
                  <a:chOff x="2624891" y="3715544"/>
                  <a:chExt cx="3676560" cy="304800"/>
                </a:xfrm>
              </p:grpSpPr>
              <p:sp>
                <p:nvSpPr>
                  <p:cNvPr id="136" name="Rounded Rectangle 135"/>
                  <p:cNvSpPr/>
                  <p:nvPr/>
                </p:nvSpPr>
                <p:spPr>
                  <a:xfrm>
                    <a:off x="2625622" y="3715544"/>
                    <a:ext cx="304794" cy="304984"/>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137" name="Rounded Rectangle 136"/>
                  <p:cNvSpPr/>
                  <p:nvPr/>
                </p:nvSpPr>
                <p:spPr>
                  <a:xfrm>
                    <a:off x="3468567" y="3715544"/>
                    <a:ext cx="304794" cy="304984"/>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138" name="Rounded Rectangle 137"/>
                  <p:cNvSpPr/>
                  <p:nvPr/>
                </p:nvSpPr>
                <p:spPr>
                  <a:xfrm>
                    <a:off x="3046301" y="3715544"/>
                    <a:ext cx="304794" cy="304984"/>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139" name="Rounded Rectangle 138"/>
                  <p:cNvSpPr/>
                  <p:nvPr/>
                </p:nvSpPr>
                <p:spPr>
                  <a:xfrm>
                    <a:off x="3890833" y="3715544"/>
                    <a:ext cx="303206" cy="304984"/>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140" name="Rounded Rectangle 139"/>
                  <p:cNvSpPr/>
                  <p:nvPr/>
                </p:nvSpPr>
                <p:spPr>
                  <a:xfrm>
                    <a:off x="4730602" y="3715544"/>
                    <a:ext cx="303207" cy="304984"/>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141" name="Rounded Rectangle 140"/>
                  <p:cNvSpPr/>
                  <p:nvPr/>
                </p:nvSpPr>
                <p:spPr>
                  <a:xfrm>
                    <a:off x="4308336" y="3715544"/>
                    <a:ext cx="304794" cy="304984"/>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142" name="Rounded Rectangle 141"/>
                  <p:cNvSpPr/>
                  <p:nvPr/>
                </p:nvSpPr>
                <p:spPr>
                  <a:xfrm>
                    <a:off x="5151281" y="3715544"/>
                    <a:ext cx="304794" cy="304984"/>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143" name="Rounded Rectangle 142"/>
                  <p:cNvSpPr/>
                  <p:nvPr/>
                </p:nvSpPr>
                <p:spPr>
                  <a:xfrm>
                    <a:off x="5995813" y="3715544"/>
                    <a:ext cx="290506" cy="304984"/>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144" name="Rounded Rectangle 143"/>
                  <p:cNvSpPr/>
                  <p:nvPr/>
                </p:nvSpPr>
                <p:spPr>
                  <a:xfrm>
                    <a:off x="5573547" y="3715544"/>
                    <a:ext cx="304794" cy="304984"/>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grpSp>
          <p:cxnSp>
            <p:nvCxnSpPr>
              <p:cNvPr id="468" name="Straight Connector 467"/>
              <p:cNvCxnSpPr/>
              <p:nvPr/>
            </p:nvCxnSpPr>
            <p:spPr>
              <a:xfrm>
                <a:off x="6072005" y="3867245"/>
                <a:ext cx="2884426" cy="0"/>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474" name="Rounded Rectangle 473"/>
            <p:cNvSpPr/>
            <p:nvPr/>
          </p:nvSpPr>
          <p:spPr>
            <a:xfrm>
              <a:off x="6114866" y="3715543"/>
              <a:ext cx="304794" cy="304984"/>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475" name="Rounded Rectangle 474"/>
            <p:cNvSpPr/>
            <p:nvPr/>
          </p:nvSpPr>
          <p:spPr>
            <a:xfrm>
              <a:off x="6954637" y="3715543"/>
              <a:ext cx="304794" cy="304984"/>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476" name="Rounded Rectangle 475"/>
            <p:cNvSpPr/>
            <p:nvPr/>
          </p:nvSpPr>
          <p:spPr>
            <a:xfrm>
              <a:off x="6532370" y="3715543"/>
              <a:ext cx="304794" cy="304984"/>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477" name="Rounded Rectangle 476"/>
            <p:cNvSpPr/>
            <p:nvPr/>
          </p:nvSpPr>
          <p:spPr>
            <a:xfrm>
              <a:off x="7376903" y="3715543"/>
              <a:ext cx="304794" cy="304984"/>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478" name="Rounded Rectangle 477"/>
            <p:cNvSpPr/>
            <p:nvPr/>
          </p:nvSpPr>
          <p:spPr>
            <a:xfrm>
              <a:off x="8219847" y="3715543"/>
              <a:ext cx="304794" cy="304984"/>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479" name="Rounded Rectangle 478"/>
            <p:cNvSpPr/>
            <p:nvPr/>
          </p:nvSpPr>
          <p:spPr>
            <a:xfrm>
              <a:off x="7797581" y="3715543"/>
              <a:ext cx="304794" cy="304984"/>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480" name="Rounded Rectangle 479"/>
            <p:cNvSpPr/>
            <p:nvPr/>
          </p:nvSpPr>
          <p:spPr>
            <a:xfrm>
              <a:off x="8642113" y="3715543"/>
              <a:ext cx="304794" cy="304984"/>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grpSp>
        <p:nvGrpSpPr>
          <p:cNvPr id="24" name="waveform 1"/>
          <p:cNvGrpSpPr>
            <a:grpSpLocks/>
          </p:cNvGrpSpPr>
          <p:nvPr/>
        </p:nvGrpSpPr>
        <p:grpSpPr bwMode="auto">
          <a:xfrm>
            <a:off x="2260600" y="3079750"/>
            <a:ext cx="6689725" cy="481013"/>
            <a:chOff x="2260767" y="3079250"/>
            <a:chExt cx="6689314" cy="482002"/>
          </a:xfrm>
        </p:grpSpPr>
        <p:grpSp>
          <p:nvGrpSpPr>
            <p:cNvPr id="61762" name="wave1 vee"/>
            <p:cNvGrpSpPr>
              <a:grpSpLocks/>
            </p:cNvGrpSpPr>
            <p:nvPr/>
          </p:nvGrpSpPr>
          <p:grpSpPr bwMode="auto">
            <a:xfrm>
              <a:off x="6059117" y="3079250"/>
              <a:ext cx="2890964" cy="482002"/>
              <a:chOff x="6059117" y="3079250"/>
              <a:chExt cx="2890964" cy="482002"/>
            </a:xfrm>
          </p:grpSpPr>
          <p:cxnSp>
            <p:nvCxnSpPr>
              <p:cNvPr id="483" name="Straight Connector 482"/>
              <p:cNvCxnSpPr>
                <a:stCxn id="756" idx="10"/>
              </p:cNvCxnSpPr>
              <p:nvPr/>
            </p:nvCxnSpPr>
            <p:spPr>
              <a:xfrm flipV="1">
                <a:off x="6059422" y="3224010"/>
                <a:ext cx="2890659" cy="104990"/>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p:cNvCxnSpPr/>
              <p:nvPr/>
            </p:nvCxnSpPr>
            <p:spPr>
              <a:xfrm>
                <a:off x="6065772" y="3322637"/>
                <a:ext cx="2877960" cy="111353"/>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7" name="Rounded Rectangle 486"/>
              <p:cNvSpPr/>
              <p:nvPr/>
            </p:nvSpPr>
            <p:spPr>
              <a:xfrm>
                <a:off x="6108631" y="3166743"/>
                <a:ext cx="304781" cy="305427"/>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488" name="Rounded Rectangle 487"/>
              <p:cNvSpPr/>
              <p:nvPr/>
            </p:nvSpPr>
            <p:spPr>
              <a:xfrm>
                <a:off x="6948367" y="3138109"/>
                <a:ext cx="304781" cy="303835"/>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489" name="Rounded Rectangle 488"/>
              <p:cNvSpPr/>
              <p:nvPr/>
            </p:nvSpPr>
            <p:spPr>
              <a:xfrm>
                <a:off x="6526118" y="3195376"/>
                <a:ext cx="304781" cy="303835"/>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490" name="Rounded Rectangle 489"/>
              <p:cNvSpPr/>
              <p:nvPr/>
            </p:nvSpPr>
            <p:spPr>
              <a:xfrm>
                <a:off x="7370616" y="3225600"/>
                <a:ext cx="304781" cy="303836"/>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491" name="Rounded Rectangle 490"/>
              <p:cNvSpPr/>
              <p:nvPr/>
            </p:nvSpPr>
            <p:spPr>
              <a:xfrm>
                <a:off x="8213526" y="3255825"/>
                <a:ext cx="304781" cy="305427"/>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492" name="Rounded Rectangle 491"/>
              <p:cNvSpPr/>
              <p:nvPr/>
            </p:nvSpPr>
            <p:spPr>
              <a:xfrm>
                <a:off x="7791277" y="3106293"/>
                <a:ext cx="304781" cy="305427"/>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493" name="Rounded Rectangle 492"/>
              <p:cNvSpPr/>
              <p:nvPr/>
            </p:nvSpPr>
            <p:spPr>
              <a:xfrm>
                <a:off x="8635775" y="3079250"/>
                <a:ext cx="304781" cy="305427"/>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grpSp>
          <p:nvGrpSpPr>
            <p:cNvPr id="61763" name="wave1"/>
            <p:cNvGrpSpPr>
              <a:grpSpLocks/>
            </p:cNvGrpSpPr>
            <p:nvPr/>
          </p:nvGrpSpPr>
          <p:grpSpPr bwMode="auto">
            <a:xfrm>
              <a:off x="2260767" y="3164905"/>
              <a:ext cx="3798350" cy="337461"/>
              <a:chOff x="2260767" y="3164905"/>
              <a:chExt cx="3798350" cy="337461"/>
            </a:xfrm>
          </p:grpSpPr>
          <p:sp>
            <p:nvSpPr>
              <p:cNvPr id="756" name="wave1"/>
              <p:cNvSpPr/>
              <p:nvPr/>
            </p:nvSpPr>
            <p:spPr>
              <a:xfrm>
                <a:off x="2260767" y="3284459"/>
                <a:ext cx="3798655" cy="90673"/>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nvGrpSpPr>
              <p:cNvPr id="61765" name="Group 788"/>
              <p:cNvGrpSpPr>
                <a:grpSpLocks/>
              </p:cNvGrpSpPr>
              <p:nvPr/>
            </p:nvGrpSpPr>
            <p:grpSpPr bwMode="auto">
              <a:xfrm>
                <a:off x="2313741" y="3164905"/>
                <a:ext cx="3676560" cy="337461"/>
                <a:chOff x="2313741" y="4295205"/>
                <a:chExt cx="3676560" cy="337461"/>
              </a:xfrm>
            </p:grpSpPr>
            <p:sp>
              <p:nvSpPr>
                <p:cNvPr id="790" name="Rounded Rectangle 789"/>
                <p:cNvSpPr/>
                <p:nvPr/>
              </p:nvSpPr>
              <p:spPr>
                <a:xfrm>
                  <a:off x="2313152" y="4328858"/>
                  <a:ext cx="304781" cy="303835"/>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791" name="Rounded Rectangle 790"/>
                <p:cNvSpPr/>
                <p:nvPr/>
              </p:nvSpPr>
              <p:spPr>
                <a:xfrm>
                  <a:off x="3156062" y="4328858"/>
                  <a:ext cx="304781" cy="303835"/>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792" name="Rounded Rectangle 791"/>
                <p:cNvSpPr/>
                <p:nvPr/>
              </p:nvSpPr>
              <p:spPr>
                <a:xfrm>
                  <a:off x="2733813" y="4295452"/>
                  <a:ext cx="304781" cy="303836"/>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793" name="Rounded Rectangle 792"/>
                <p:cNvSpPr/>
                <p:nvPr/>
              </p:nvSpPr>
              <p:spPr>
                <a:xfrm>
                  <a:off x="3578311" y="4295452"/>
                  <a:ext cx="304781" cy="303836"/>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794" name="Rounded Rectangle 793"/>
                <p:cNvSpPr/>
                <p:nvPr/>
              </p:nvSpPr>
              <p:spPr>
                <a:xfrm>
                  <a:off x="4419635" y="4295452"/>
                  <a:ext cx="304781" cy="303836"/>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795" name="Rounded Rectangle 794"/>
                <p:cNvSpPr/>
                <p:nvPr/>
              </p:nvSpPr>
              <p:spPr>
                <a:xfrm>
                  <a:off x="3997386" y="4328858"/>
                  <a:ext cx="304781" cy="303835"/>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796" name="Rounded Rectangle 795"/>
                <p:cNvSpPr/>
                <p:nvPr/>
              </p:nvSpPr>
              <p:spPr>
                <a:xfrm>
                  <a:off x="4841884" y="4328858"/>
                  <a:ext cx="304781" cy="303835"/>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797" name="Rounded Rectangle 796"/>
                <p:cNvSpPr/>
                <p:nvPr/>
              </p:nvSpPr>
              <p:spPr>
                <a:xfrm>
                  <a:off x="5686382" y="4328858"/>
                  <a:ext cx="319068" cy="303835"/>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798" name="Rounded Rectangle 797"/>
                <p:cNvSpPr/>
                <p:nvPr/>
              </p:nvSpPr>
              <p:spPr>
                <a:xfrm>
                  <a:off x="5264133" y="4295452"/>
                  <a:ext cx="304781" cy="303836"/>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grpSp>
      </p:grpSp>
      <p:grpSp>
        <p:nvGrpSpPr>
          <p:cNvPr id="28" name="waveform 2"/>
          <p:cNvGrpSpPr>
            <a:grpSpLocks/>
          </p:cNvGrpSpPr>
          <p:nvPr/>
        </p:nvGrpSpPr>
        <p:grpSpPr bwMode="auto">
          <a:xfrm>
            <a:off x="2260600" y="2976563"/>
            <a:ext cx="6689725" cy="669925"/>
            <a:chOff x="2260767" y="2976951"/>
            <a:chExt cx="6689314" cy="669814"/>
          </a:xfrm>
        </p:grpSpPr>
        <p:grpSp>
          <p:nvGrpSpPr>
            <p:cNvPr id="61740" name="wave2 vee"/>
            <p:cNvGrpSpPr>
              <a:grpSpLocks/>
            </p:cNvGrpSpPr>
            <p:nvPr/>
          </p:nvGrpSpPr>
          <p:grpSpPr bwMode="auto">
            <a:xfrm>
              <a:off x="6058562" y="2976951"/>
              <a:ext cx="2891519" cy="669814"/>
              <a:chOff x="6058562" y="2976951"/>
              <a:chExt cx="2891519" cy="669814"/>
            </a:xfrm>
          </p:grpSpPr>
          <p:cxnSp>
            <p:nvCxnSpPr>
              <p:cNvPr id="498" name="Straight Connector 497"/>
              <p:cNvCxnSpPr/>
              <p:nvPr/>
            </p:nvCxnSpPr>
            <p:spPr>
              <a:xfrm flipV="1">
                <a:off x="6057834" y="3118215"/>
                <a:ext cx="2892247" cy="204754"/>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p:cNvCxnSpPr/>
              <p:nvPr/>
            </p:nvCxnSpPr>
            <p:spPr>
              <a:xfrm>
                <a:off x="6057834" y="3334079"/>
                <a:ext cx="2881136" cy="206341"/>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11" name="Rounded Rectangle 510"/>
              <p:cNvSpPr/>
              <p:nvPr/>
            </p:nvSpPr>
            <p:spPr>
              <a:xfrm>
                <a:off x="6107044" y="3151547"/>
                <a:ext cx="304781" cy="304749"/>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512" name="Rounded Rectangle 511"/>
              <p:cNvSpPr/>
              <p:nvPr/>
            </p:nvSpPr>
            <p:spPr>
              <a:xfrm>
                <a:off x="6946779" y="3092819"/>
                <a:ext cx="304781" cy="304749"/>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513" name="Rounded Rectangle 512"/>
              <p:cNvSpPr/>
              <p:nvPr/>
            </p:nvSpPr>
            <p:spPr>
              <a:xfrm>
                <a:off x="6524530" y="3230909"/>
                <a:ext cx="304781" cy="304749"/>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514" name="Rounded Rectangle 513"/>
              <p:cNvSpPr/>
              <p:nvPr/>
            </p:nvSpPr>
            <p:spPr>
              <a:xfrm>
                <a:off x="7369028" y="3283287"/>
                <a:ext cx="304781" cy="304749"/>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515" name="Rounded Rectangle 514"/>
              <p:cNvSpPr/>
              <p:nvPr/>
            </p:nvSpPr>
            <p:spPr>
              <a:xfrm>
                <a:off x="8211939" y="3342016"/>
                <a:ext cx="306368" cy="304749"/>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516" name="Rounded Rectangle 515"/>
              <p:cNvSpPr/>
              <p:nvPr/>
            </p:nvSpPr>
            <p:spPr>
              <a:xfrm>
                <a:off x="7789690" y="3034092"/>
                <a:ext cx="304781" cy="304749"/>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517" name="Rounded Rectangle 516"/>
              <p:cNvSpPr/>
              <p:nvPr/>
            </p:nvSpPr>
            <p:spPr>
              <a:xfrm>
                <a:off x="8635775" y="2976951"/>
                <a:ext cx="304781" cy="304749"/>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grpSp>
          <p:nvGrpSpPr>
            <p:cNvPr id="61741" name="wave2"/>
            <p:cNvGrpSpPr>
              <a:grpSpLocks/>
            </p:cNvGrpSpPr>
            <p:nvPr/>
          </p:nvGrpSpPr>
          <p:grpSpPr bwMode="auto">
            <a:xfrm>
              <a:off x="2260767" y="3048778"/>
              <a:ext cx="3798350" cy="569717"/>
              <a:chOff x="2260767" y="3048778"/>
              <a:chExt cx="3798350" cy="569717"/>
            </a:xfrm>
          </p:grpSpPr>
          <p:sp>
            <p:nvSpPr>
              <p:cNvPr id="755" name="wave2"/>
              <p:cNvSpPr/>
              <p:nvPr/>
            </p:nvSpPr>
            <p:spPr>
              <a:xfrm>
                <a:off x="2260767" y="3146785"/>
                <a:ext cx="3798655" cy="365065"/>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nvGrpSpPr>
              <p:cNvPr id="61743" name="group 1"/>
              <p:cNvGrpSpPr>
                <a:grpSpLocks/>
              </p:cNvGrpSpPr>
              <p:nvPr/>
            </p:nvGrpSpPr>
            <p:grpSpPr bwMode="auto">
              <a:xfrm>
                <a:off x="2313741" y="3048778"/>
                <a:ext cx="3676560" cy="569717"/>
                <a:chOff x="2313741" y="4182706"/>
                <a:chExt cx="3676560" cy="569717"/>
              </a:xfrm>
            </p:grpSpPr>
            <p:sp>
              <p:nvSpPr>
                <p:cNvPr id="800" name="Rounded Rectangle 799"/>
                <p:cNvSpPr/>
                <p:nvPr/>
              </p:nvSpPr>
              <p:spPr>
                <a:xfrm>
                  <a:off x="2313152" y="4447373"/>
                  <a:ext cx="304781" cy="30475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01" name="Rounded Rectangle 800"/>
                <p:cNvSpPr/>
                <p:nvPr/>
              </p:nvSpPr>
              <p:spPr>
                <a:xfrm>
                  <a:off x="3156062" y="4447373"/>
                  <a:ext cx="304781" cy="304750"/>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02" name="Rounded Rectangle 801"/>
                <p:cNvSpPr/>
                <p:nvPr/>
              </p:nvSpPr>
              <p:spPr>
                <a:xfrm>
                  <a:off x="2733813" y="4182304"/>
                  <a:ext cx="304781" cy="30475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03" name="Rounded Rectangle 802"/>
                <p:cNvSpPr/>
                <p:nvPr/>
              </p:nvSpPr>
              <p:spPr>
                <a:xfrm>
                  <a:off x="3578311" y="4182304"/>
                  <a:ext cx="304781" cy="30475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04" name="Rounded Rectangle 803"/>
                <p:cNvSpPr/>
                <p:nvPr/>
              </p:nvSpPr>
              <p:spPr>
                <a:xfrm>
                  <a:off x="4419635" y="4182304"/>
                  <a:ext cx="304781" cy="304750"/>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05" name="Rounded Rectangle 804"/>
                <p:cNvSpPr/>
                <p:nvPr/>
              </p:nvSpPr>
              <p:spPr>
                <a:xfrm>
                  <a:off x="3997386" y="4447373"/>
                  <a:ext cx="304781" cy="30475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06" name="Rounded Rectangle 805"/>
                <p:cNvSpPr/>
                <p:nvPr/>
              </p:nvSpPr>
              <p:spPr>
                <a:xfrm>
                  <a:off x="4841884" y="4447373"/>
                  <a:ext cx="304781" cy="30475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07" name="Rounded Rectangle 806"/>
                <p:cNvSpPr/>
                <p:nvPr/>
              </p:nvSpPr>
              <p:spPr>
                <a:xfrm>
                  <a:off x="5686382" y="4447373"/>
                  <a:ext cx="319068" cy="304750"/>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08" name="Rounded Rectangle 807"/>
                <p:cNvSpPr/>
                <p:nvPr/>
              </p:nvSpPr>
              <p:spPr>
                <a:xfrm>
                  <a:off x="5264133" y="4182304"/>
                  <a:ext cx="304781" cy="30475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grpSp>
      </p:grpSp>
      <p:grpSp>
        <p:nvGrpSpPr>
          <p:cNvPr id="739" name="waveform 3"/>
          <p:cNvGrpSpPr>
            <a:grpSpLocks/>
          </p:cNvGrpSpPr>
          <p:nvPr/>
        </p:nvGrpSpPr>
        <p:grpSpPr bwMode="auto">
          <a:xfrm>
            <a:off x="2260600" y="2870200"/>
            <a:ext cx="6700838" cy="922338"/>
            <a:chOff x="2260767" y="2869867"/>
            <a:chExt cx="6701037" cy="922799"/>
          </a:xfrm>
        </p:grpSpPr>
        <p:grpSp>
          <p:nvGrpSpPr>
            <p:cNvPr id="61718" name="wave3 vee"/>
            <p:cNvGrpSpPr>
              <a:grpSpLocks/>
            </p:cNvGrpSpPr>
            <p:nvPr/>
          </p:nvGrpSpPr>
          <p:grpSpPr bwMode="auto">
            <a:xfrm>
              <a:off x="6059117" y="2869867"/>
              <a:ext cx="2902687" cy="865600"/>
              <a:chOff x="6059117" y="2869867"/>
              <a:chExt cx="2902687" cy="865600"/>
            </a:xfrm>
          </p:grpSpPr>
          <p:cxnSp>
            <p:nvCxnSpPr>
              <p:cNvPr id="519" name="Straight Connector 518"/>
              <p:cNvCxnSpPr>
                <a:stCxn id="754" idx="10"/>
              </p:cNvCxnSpPr>
              <p:nvPr/>
            </p:nvCxnSpPr>
            <p:spPr>
              <a:xfrm flipV="1">
                <a:off x="6059768" y="3006460"/>
                <a:ext cx="2902036" cy="322424"/>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a:stCxn id="754" idx="10"/>
              </p:cNvCxnSpPr>
              <p:nvPr/>
            </p:nvCxnSpPr>
            <p:spPr>
              <a:xfrm>
                <a:off x="6059768" y="3328884"/>
                <a:ext cx="2902036" cy="322423"/>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32" name="Rounded Rectangle 531"/>
              <p:cNvSpPr/>
              <p:nvPr/>
            </p:nvSpPr>
            <p:spPr>
              <a:xfrm>
                <a:off x="6108981" y="3150995"/>
                <a:ext cx="304809" cy="30495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533" name="Rounded Rectangle 532"/>
              <p:cNvSpPr/>
              <p:nvPr/>
            </p:nvSpPr>
            <p:spPr>
              <a:xfrm>
                <a:off x="6948794" y="3060462"/>
                <a:ext cx="304809" cy="30495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534" name="Rounded Rectangle 533"/>
              <p:cNvSpPr/>
              <p:nvPr/>
            </p:nvSpPr>
            <p:spPr>
              <a:xfrm>
                <a:off x="6526507" y="3243116"/>
                <a:ext cx="304809" cy="30495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535" name="Rounded Rectangle 534"/>
              <p:cNvSpPr/>
              <p:nvPr/>
            </p:nvSpPr>
            <p:spPr>
              <a:xfrm>
                <a:off x="7371082" y="3338414"/>
                <a:ext cx="304809" cy="30495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536" name="Rounded Rectangle 535"/>
              <p:cNvSpPr/>
              <p:nvPr/>
            </p:nvSpPr>
            <p:spPr>
              <a:xfrm>
                <a:off x="8212482" y="3430535"/>
                <a:ext cx="304809" cy="30495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537" name="Rounded Rectangle 536"/>
              <p:cNvSpPr/>
              <p:nvPr/>
            </p:nvSpPr>
            <p:spPr>
              <a:xfrm>
                <a:off x="7790194" y="2963577"/>
                <a:ext cx="304809" cy="30495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538" name="Rounded Rectangle 537"/>
              <p:cNvSpPr/>
              <p:nvPr/>
            </p:nvSpPr>
            <p:spPr>
              <a:xfrm>
                <a:off x="8634769" y="2869867"/>
                <a:ext cx="304809" cy="30495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grpSp>
          <p:nvGrpSpPr>
            <p:cNvPr id="61719" name="wave3"/>
            <p:cNvGrpSpPr>
              <a:grpSpLocks/>
            </p:cNvGrpSpPr>
            <p:nvPr/>
          </p:nvGrpSpPr>
          <p:grpSpPr bwMode="auto">
            <a:xfrm>
              <a:off x="2260767" y="2881823"/>
              <a:ext cx="3798350" cy="910843"/>
              <a:chOff x="2260767" y="2881823"/>
              <a:chExt cx="3798350" cy="910843"/>
            </a:xfrm>
          </p:grpSpPr>
          <p:sp>
            <p:nvSpPr>
              <p:cNvPr id="754" name="wave3"/>
              <p:cNvSpPr/>
              <p:nvPr/>
            </p:nvSpPr>
            <p:spPr>
              <a:xfrm>
                <a:off x="2260767" y="3009637"/>
                <a:ext cx="3799001" cy="640083"/>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nvGrpSpPr>
              <p:cNvPr id="61721" name="Group 809"/>
              <p:cNvGrpSpPr>
                <a:grpSpLocks/>
              </p:cNvGrpSpPr>
              <p:nvPr/>
            </p:nvGrpSpPr>
            <p:grpSpPr bwMode="auto">
              <a:xfrm>
                <a:off x="2313741" y="2881823"/>
                <a:ext cx="3676560" cy="910843"/>
                <a:chOff x="2313741" y="3841580"/>
                <a:chExt cx="3676560" cy="910843"/>
              </a:xfrm>
            </p:grpSpPr>
            <p:sp>
              <p:nvSpPr>
                <p:cNvPr id="811" name="Rounded Rectangle 810"/>
                <p:cNvSpPr/>
                <p:nvPr/>
              </p:nvSpPr>
              <p:spPr>
                <a:xfrm>
                  <a:off x="2313157" y="4447471"/>
                  <a:ext cx="304809" cy="30495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12" name="Rounded Rectangle 811"/>
                <p:cNvSpPr/>
                <p:nvPr/>
              </p:nvSpPr>
              <p:spPr>
                <a:xfrm>
                  <a:off x="3156144" y="4447471"/>
                  <a:ext cx="304809" cy="30495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13" name="Rounded Rectangle 812"/>
                <p:cNvSpPr/>
                <p:nvPr/>
              </p:nvSpPr>
              <p:spPr>
                <a:xfrm>
                  <a:off x="2733856" y="3842330"/>
                  <a:ext cx="304809" cy="30495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14" name="Rounded Rectangle 813"/>
                <p:cNvSpPr/>
                <p:nvPr/>
              </p:nvSpPr>
              <p:spPr>
                <a:xfrm>
                  <a:off x="3578431" y="3842330"/>
                  <a:ext cx="304809" cy="30495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15" name="Rounded Rectangle 814"/>
                <p:cNvSpPr/>
                <p:nvPr/>
              </p:nvSpPr>
              <p:spPr>
                <a:xfrm>
                  <a:off x="4419831" y="3842330"/>
                  <a:ext cx="304809" cy="30495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16" name="Rounded Rectangle 815"/>
                <p:cNvSpPr/>
                <p:nvPr/>
              </p:nvSpPr>
              <p:spPr>
                <a:xfrm>
                  <a:off x="3997544" y="4447471"/>
                  <a:ext cx="304809" cy="30495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17" name="Rounded Rectangle 816"/>
                <p:cNvSpPr/>
                <p:nvPr/>
              </p:nvSpPr>
              <p:spPr>
                <a:xfrm>
                  <a:off x="4842119" y="4447471"/>
                  <a:ext cx="304809" cy="30495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18" name="Rounded Rectangle 817"/>
                <p:cNvSpPr/>
                <p:nvPr/>
              </p:nvSpPr>
              <p:spPr>
                <a:xfrm>
                  <a:off x="5700982" y="4447471"/>
                  <a:ext cx="304809" cy="30495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19" name="Rounded Rectangle 818"/>
                <p:cNvSpPr/>
                <p:nvPr/>
              </p:nvSpPr>
              <p:spPr>
                <a:xfrm>
                  <a:off x="5278695" y="3842330"/>
                  <a:ext cx="304809" cy="30495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grpSp>
      </p:grpSp>
      <p:grpSp>
        <p:nvGrpSpPr>
          <p:cNvPr id="743" name="waveform 4"/>
          <p:cNvGrpSpPr>
            <a:grpSpLocks/>
          </p:cNvGrpSpPr>
          <p:nvPr/>
        </p:nvGrpSpPr>
        <p:grpSpPr bwMode="auto">
          <a:xfrm>
            <a:off x="2260600" y="2747963"/>
            <a:ext cx="6707188" cy="1171575"/>
            <a:chOff x="2260767" y="2747535"/>
            <a:chExt cx="6706898" cy="1172131"/>
          </a:xfrm>
        </p:grpSpPr>
        <p:grpSp>
          <p:nvGrpSpPr>
            <p:cNvPr id="61696" name="wave4 vee"/>
            <p:cNvGrpSpPr>
              <a:grpSpLocks/>
            </p:cNvGrpSpPr>
            <p:nvPr/>
          </p:nvGrpSpPr>
          <p:grpSpPr bwMode="auto">
            <a:xfrm>
              <a:off x="6058562" y="2780087"/>
              <a:ext cx="2909103" cy="1036103"/>
              <a:chOff x="6058562" y="2780087"/>
              <a:chExt cx="2909103" cy="1036103"/>
            </a:xfrm>
          </p:grpSpPr>
          <p:cxnSp>
            <p:nvCxnSpPr>
              <p:cNvPr id="540" name="Straight Connector 539"/>
              <p:cNvCxnSpPr/>
              <p:nvPr/>
            </p:nvCxnSpPr>
            <p:spPr>
              <a:xfrm flipV="1">
                <a:off x="6057903" y="2906360"/>
                <a:ext cx="2909762" cy="416122"/>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a:stCxn id="753" idx="10"/>
              </p:cNvCxnSpPr>
              <p:nvPr/>
            </p:nvCxnSpPr>
            <p:spPr>
              <a:xfrm>
                <a:off x="6057903" y="3328835"/>
                <a:ext cx="2898649" cy="422475"/>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53" name="Rounded Rectangle 552"/>
              <p:cNvSpPr/>
              <p:nvPr/>
            </p:nvSpPr>
            <p:spPr>
              <a:xfrm>
                <a:off x="6107114" y="3136656"/>
                <a:ext cx="304787" cy="306533"/>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554" name="Rounded Rectangle 553"/>
              <p:cNvSpPr/>
              <p:nvPr/>
            </p:nvSpPr>
            <p:spPr>
              <a:xfrm>
                <a:off x="6946865" y="3014361"/>
                <a:ext cx="304787" cy="304945"/>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555" name="Rounded Rectangle 554"/>
              <p:cNvSpPr/>
              <p:nvPr/>
            </p:nvSpPr>
            <p:spPr>
              <a:xfrm>
                <a:off x="6524608" y="3263716"/>
                <a:ext cx="304787" cy="304945"/>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556" name="Rounded Rectangle 555"/>
              <p:cNvSpPr/>
              <p:nvPr/>
            </p:nvSpPr>
            <p:spPr>
              <a:xfrm>
                <a:off x="7369121" y="3382836"/>
                <a:ext cx="304787" cy="304945"/>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557" name="Rounded Rectangle 556"/>
              <p:cNvSpPr/>
              <p:nvPr/>
            </p:nvSpPr>
            <p:spPr>
              <a:xfrm>
                <a:off x="8212048" y="3511484"/>
                <a:ext cx="304787" cy="304945"/>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558" name="Rounded Rectangle 557"/>
              <p:cNvSpPr/>
              <p:nvPr/>
            </p:nvSpPr>
            <p:spPr>
              <a:xfrm>
                <a:off x="7789791" y="2900007"/>
                <a:ext cx="304787" cy="304945"/>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559" name="Rounded Rectangle 558"/>
              <p:cNvSpPr/>
              <p:nvPr/>
            </p:nvSpPr>
            <p:spPr>
              <a:xfrm>
                <a:off x="8634304" y="2779300"/>
                <a:ext cx="306374" cy="304945"/>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grpSp>
          <p:nvGrpSpPr>
            <p:cNvPr id="61697" name="wave4"/>
            <p:cNvGrpSpPr>
              <a:grpSpLocks/>
            </p:cNvGrpSpPr>
            <p:nvPr/>
          </p:nvGrpSpPr>
          <p:grpSpPr bwMode="auto">
            <a:xfrm>
              <a:off x="2260767" y="2747535"/>
              <a:ext cx="3798350" cy="1172131"/>
              <a:chOff x="2260767" y="2747535"/>
              <a:chExt cx="3798350" cy="1172131"/>
            </a:xfrm>
          </p:grpSpPr>
          <p:sp>
            <p:nvSpPr>
              <p:cNvPr id="753" name="wave4"/>
              <p:cNvSpPr/>
              <p:nvPr/>
            </p:nvSpPr>
            <p:spPr>
              <a:xfrm>
                <a:off x="2260767" y="2873007"/>
                <a:ext cx="3798724" cy="913246"/>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prstClr val="black"/>
                  </a:solidFill>
                </a:endParaRPr>
              </a:p>
            </p:txBody>
          </p:sp>
          <p:grpSp>
            <p:nvGrpSpPr>
              <p:cNvPr id="61699" name="Group 821"/>
              <p:cNvGrpSpPr>
                <a:grpSpLocks/>
              </p:cNvGrpSpPr>
              <p:nvPr/>
            </p:nvGrpSpPr>
            <p:grpSpPr bwMode="auto">
              <a:xfrm>
                <a:off x="2313741" y="2747535"/>
                <a:ext cx="3676560" cy="1172131"/>
                <a:chOff x="2313741" y="3580292"/>
                <a:chExt cx="3676560" cy="1172131"/>
              </a:xfrm>
            </p:grpSpPr>
            <p:sp>
              <p:nvSpPr>
                <p:cNvPr id="823" name="Rounded Rectangle 822"/>
                <p:cNvSpPr/>
                <p:nvPr/>
              </p:nvSpPr>
              <p:spPr>
                <a:xfrm>
                  <a:off x="2313153" y="4447478"/>
                  <a:ext cx="304787" cy="304945"/>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24" name="Rounded Rectangle 823"/>
                <p:cNvSpPr/>
                <p:nvPr/>
              </p:nvSpPr>
              <p:spPr>
                <a:xfrm>
                  <a:off x="3156079" y="4447478"/>
                  <a:ext cx="304787" cy="304945"/>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25" name="Rounded Rectangle 824"/>
                <p:cNvSpPr/>
                <p:nvPr/>
              </p:nvSpPr>
              <p:spPr>
                <a:xfrm>
                  <a:off x="2733822" y="3580292"/>
                  <a:ext cx="304787" cy="304945"/>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26" name="Rounded Rectangle 825"/>
                <p:cNvSpPr/>
                <p:nvPr/>
              </p:nvSpPr>
              <p:spPr>
                <a:xfrm>
                  <a:off x="3578335" y="3580292"/>
                  <a:ext cx="304787" cy="304945"/>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27" name="Rounded Rectangle 826"/>
                <p:cNvSpPr/>
                <p:nvPr/>
              </p:nvSpPr>
              <p:spPr>
                <a:xfrm>
                  <a:off x="4419674" y="3580292"/>
                  <a:ext cx="304787" cy="304945"/>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28" name="Rounded Rectangle 827"/>
                <p:cNvSpPr/>
                <p:nvPr/>
              </p:nvSpPr>
              <p:spPr>
                <a:xfrm>
                  <a:off x="3997417" y="4447478"/>
                  <a:ext cx="304787" cy="304945"/>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29" name="Rounded Rectangle 828"/>
                <p:cNvSpPr/>
                <p:nvPr/>
              </p:nvSpPr>
              <p:spPr>
                <a:xfrm>
                  <a:off x="4841931" y="4447478"/>
                  <a:ext cx="304787" cy="304945"/>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30" name="Rounded Rectangle 829"/>
                <p:cNvSpPr/>
                <p:nvPr/>
              </p:nvSpPr>
              <p:spPr>
                <a:xfrm>
                  <a:off x="5700732" y="4447478"/>
                  <a:ext cx="304787" cy="304945"/>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31" name="Rounded Rectangle 830"/>
                <p:cNvSpPr/>
                <p:nvPr/>
              </p:nvSpPr>
              <p:spPr>
                <a:xfrm>
                  <a:off x="5264187" y="3580292"/>
                  <a:ext cx="304787" cy="304945"/>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grpSp>
      </p:grpSp>
      <p:grpSp>
        <p:nvGrpSpPr>
          <p:cNvPr id="761" name="waveform 5"/>
          <p:cNvGrpSpPr>
            <a:grpSpLocks/>
          </p:cNvGrpSpPr>
          <p:nvPr/>
        </p:nvGrpSpPr>
        <p:grpSpPr bwMode="auto">
          <a:xfrm>
            <a:off x="2260600" y="2620963"/>
            <a:ext cx="6700838" cy="1447800"/>
            <a:chOff x="2260767" y="2620503"/>
            <a:chExt cx="6701037" cy="1447935"/>
          </a:xfrm>
        </p:grpSpPr>
        <p:grpSp>
          <p:nvGrpSpPr>
            <p:cNvPr id="61674" name="wave5 vee"/>
            <p:cNvGrpSpPr>
              <a:grpSpLocks/>
            </p:cNvGrpSpPr>
            <p:nvPr/>
          </p:nvGrpSpPr>
          <p:grpSpPr bwMode="auto">
            <a:xfrm>
              <a:off x="6058562" y="2678850"/>
              <a:ext cx="2903242" cy="1228454"/>
              <a:chOff x="6058562" y="2678850"/>
              <a:chExt cx="2903242" cy="1228454"/>
            </a:xfrm>
          </p:grpSpPr>
          <p:cxnSp>
            <p:nvCxnSpPr>
              <p:cNvPr id="561" name="Straight Connector 560"/>
              <p:cNvCxnSpPr/>
              <p:nvPr/>
            </p:nvCxnSpPr>
            <p:spPr>
              <a:xfrm flipV="1">
                <a:off x="6058180" y="2795144"/>
                <a:ext cx="2903624" cy="533450"/>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p:cNvCxnSpPr>
                <a:stCxn id="752" idx="10"/>
              </p:cNvCxnSpPr>
              <p:nvPr/>
            </p:nvCxnSpPr>
            <p:spPr>
              <a:xfrm>
                <a:off x="6058180" y="3330181"/>
                <a:ext cx="2892511" cy="533450"/>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74" name="Rounded Rectangle 573"/>
              <p:cNvSpPr/>
              <p:nvPr/>
            </p:nvSpPr>
            <p:spPr>
              <a:xfrm>
                <a:off x="6107394" y="3138076"/>
                <a:ext cx="304809" cy="304829"/>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575" name="Rounded Rectangle 574"/>
              <p:cNvSpPr/>
              <p:nvPr/>
            </p:nvSpPr>
            <p:spPr>
              <a:xfrm>
                <a:off x="6947206" y="2982486"/>
                <a:ext cx="304809" cy="304829"/>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576" name="Rounded Rectangle 575"/>
              <p:cNvSpPr/>
              <p:nvPr/>
            </p:nvSpPr>
            <p:spPr>
              <a:xfrm>
                <a:off x="6524919" y="3288902"/>
                <a:ext cx="304809" cy="304829"/>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577" name="Rounded Rectangle 576"/>
              <p:cNvSpPr/>
              <p:nvPr/>
            </p:nvSpPr>
            <p:spPr>
              <a:xfrm>
                <a:off x="7369494" y="3447667"/>
                <a:ext cx="304809" cy="304829"/>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578" name="Rounded Rectangle 577"/>
              <p:cNvSpPr/>
              <p:nvPr/>
            </p:nvSpPr>
            <p:spPr>
              <a:xfrm>
                <a:off x="8212482" y="3603257"/>
                <a:ext cx="304809" cy="304829"/>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579" name="Rounded Rectangle 578"/>
              <p:cNvSpPr/>
              <p:nvPr/>
            </p:nvSpPr>
            <p:spPr>
              <a:xfrm>
                <a:off x="7790194" y="2830072"/>
                <a:ext cx="304809" cy="304829"/>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580" name="Rounded Rectangle 579"/>
              <p:cNvSpPr/>
              <p:nvPr/>
            </p:nvSpPr>
            <p:spPr>
              <a:xfrm>
                <a:off x="8634769" y="2679245"/>
                <a:ext cx="304809" cy="304829"/>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grpSp>
          <p:nvGrpSpPr>
            <p:cNvPr id="61675" name="wave5"/>
            <p:cNvGrpSpPr>
              <a:grpSpLocks/>
            </p:cNvGrpSpPr>
            <p:nvPr/>
          </p:nvGrpSpPr>
          <p:grpSpPr bwMode="auto">
            <a:xfrm>
              <a:off x="2260767" y="2620503"/>
              <a:ext cx="3798350" cy="1447935"/>
              <a:chOff x="2260767" y="2620503"/>
              <a:chExt cx="3798350" cy="1447935"/>
            </a:xfrm>
          </p:grpSpPr>
          <p:sp>
            <p:nvSpPr>
              <p:cNvPr id="752" name="wave5"/>
              <p:cNvSpPr/>
              <p:nvPr/>
            </p:nvSpPr>
            <p:spPr>
              <a:xfrm>
                <a:off x="2260767" y="2734814"/>
                <a:ext cx="3799001" cy="1189148"/>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nvGrpSpPr>
              <p:cNvPr id="61677" name="Group 832"/>
              <p:cNvGrpSpPr>
                <a:grpSpLocks/>
              </p:cNvGrpSpPr>
              <p:nvPr/>
            </p:nvGrpSpPr>
            <p:grpSpPr bwMode="auto">
              <a:xfrm>
                <a:off x="2313741" y="2620503"/>
                <a:ext cx="3676560" cy="1447935"/>
                <a:chOff x="2313741" y="3304488"/>
                <a:chExt cx="3676560" cy="1447935"/>
              </a:xfrm>
            </p:grpSpPr>
            <p:sp>
              <p:nvSpPr>
                <p:cNvPr id="834" name="Rounded Rectangle 833"/>
                <p:cNvSpPr/>
                <p:nvPr/>
              </p:nvSpPr>
              <p:spPr>
                <a:xfrm>
                  <a:off x="2313157" y="4447595"/>
                  <a:ext cx="304809" cy="304828"/>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35" name="Rounded Rectangle 834"/>
                <p:cNvSpPr/>
                <p:nvPr/>
              </p:nvSpPr>
              <p:spPr>
                <a:xfrm>
                  <a:off x="3156144" y="4447595"/>
                  <a:ext cx="304809" cy="304828"/>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36" name="Rounded Rectangle 835"/>
                <p:cNvSpPr/>
                <p:nvPr/>
              </p:nvSpPr>
              <p:spPr>
                <a:xfrm>
                  <a:off x="2733856" y="3304488"/>
                  <a:ext cx="304809" cy="304828"/>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37" name="Rounded Rectangle 836"/>
                <p:cNvSpPr/>
                <p:nvPr/>
              </p:nvSpPr>
              <p:spPr>
                <a:xfrm>
                  <a:off x="3578431" y="3304488"/>
                  <a:ext cx="304809" cy="304828"/>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38" name="Rounded Rectangle 837"/>
                <p:cNvSpPr/>
                <p:nvPr/>
              </p:nvSpPr>
              <p:spPr>
                <a:xfrm>
                  <a:off x="4419831" y="3304488"/>
                  <a:ext cx="304809" cy="304828"/>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39" name="Rounded Rectangle 838"/>
                <p:cNvSpPr/>
                <p:nvPr/>
              </p:nvSpPr>
              <p:spPr>
                <a:xfrm>
                  <a:off x="3997544" y="4447595"/>
                  <a:ext cx="304809" cy="304828"/>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40" name="Rounded Rectangle 839"/>
                <p:cNvSpPr/>
                <p:nvPr/>
              </p:nvSpPr>
              <p:spPr>
                <a:xfrm>
                  <a:off x="4842119" y="4447595"/>
                  <a:ext cx="304809" cy="304828"/>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41" name="Rounded Rectangle 840"/>
                <p:cNvSpPr/>
                <p:nvPr/>
              </p:nvSpPr>
              <p:spPr>
                <a:xfrm>
                  <a:off x="5700982" y="4447595"/>
                  <a:ext cx="304809" cy="304828"/>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42" name="Rounded Rectangle 841"/>
                <p:cNvSpPr/>
                <p:nvPr/>
              </p:nvSpPr>
              <p:spPr>
                <a:xfrm>
                  <a:off x="5278695" y="3304488"/>
                  <a:ext cx="304809" cy="304828"/>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grpSp>
      </p:grpSp>
      <p:grpSp>
        <p:nvGrpSpPr>
          <p:cNvPr id="766" name="waveform 6"/>
          <p:cNvGrpSpPr>
            <a:grpSpLocks/>
          </p:cNvGrpSpPr>
          <p:nvPr/>
        </p:nvGrpSpPr>
        <p:grpSpPr bwMode="auto">
          <a:xfrm>
            <a:off x="2260600" y="2501900"/>
            <a:ext cx="6696075" cy="1690688"/>
            <a:chOff x="2260767" y="2501304"/>
            <a:chExt cx="6695175" cy="1691775"/>
          </a:xfrm>
        </p:grpSpPr>
        <p:grpSp>
          <p:nvGrpSpPr>
            <p:cNvPr id="61652" name="wave6 vee"/>
            <p:cNvGrpSpPr>
              <a:grpSpLocks/>
            </p:cNvGrpSpPr>
            <p:nvPr/>
          </p:nvGrpSpPr>
          <p:grpSpPr bwMode="auto">
            <a:xfrm>
              <a:off x="6059117" y="2576500"/>
              <a:ext cx="2896825" cy="1408369"/>
              <a:chOff x="6059117" y="2576500"/>
              <a:chExt cx="2896825" cy="1408369"/>
            </a:xfrm>
          </p:grpSpPr>
          <p:cxnSp>
            <p:nvCxnSpPr>
              <p:cNvPr id="582" name="Straight Connector 581"/>
              <p:cNvCxnSpPr>
                <a:stCxn id="751" idx="10"/>
              </p:cNvCxnSpPr>
              <p:nvPr/>
            </p:nvCxnSpPr>
            <p:spPr>
              <a:xfrm flipV="1">
                <a:off x="6059144" y="2688749"/>
                <a:ext cx="2890449" cy="640174"/>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p:cNvCxnSpPr>
                <a:stCxn id="751" idx="10"/>
              </p:cNvCxnSpPr>
              <p:nvPr/>
            </p:nvCxnSpPr>
            <p:spPr>
              <a:xfrm>
                <a:off x="6059144" y="3328923"/>
                <a:ext cx="2896798" cy="638585"/>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95" name="Rounded Rectangle 594"/>
              <p:cNvSpPr/>
              <p:nvPr/>
            </p:nvSpPr>
            <p:spPr>
              <a:xfrm>
                <a:off x="6108349" y="3131947"/>
                <a:ext cx="304759" cy="304996"/>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596" name="Rounded Rectangle 595"/>
              <p:cNvSpPr/>
              <p:nvPr/>
            </p:nvSpPr>
            <p:spPr>
              <a:xfrm>
                <a:off x="6948025" y="2950856"/>
                <a:ext cx="304759" cy="304996"/>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597" name="Rounded Rectangle 596"/>
              <p:cNvSpPr/>
              <p:nvPr/>
            </p:nvSpPr>
            <p:spPr>
              <a:xfrm>
                <a:off x="6525806" y="3308272"/>
                <a:ext cx="304759" cy="304996"/>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598" name="Rounded Rectangle 597"/>
              <p:cNvSpPr/>
              <p:nvPr/>
            </p:nvSpPr>
            <p:spPr>
              <a:xfrm>
                <a:off x="7370243" y="3494130"/>
                <a:ext cx="304759" cy="304996"/>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599" name="Rounded Rectangle 598"/>
              <p:cNvSpPr/>
              <p:nvPr/>
            </p:nvSpPr>
            <p:spPr>
              <a:xfrm>
                <a:off x="8213092" y="3679986"/>
                <a:ext cx="304759" cy="304996"/>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00" name="Rounded Rectangle 599"/>
              <p:cNvSpPr/>
              <p:nvPr/>
            </p:nvSpPr>
            <p:spPr>
              <a:xfrm>
                <a:off x="7790873" y="2757056"/>
                <a:ext cx="304759" cy="304996"/>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01" name="Rounded Rectangle 600"/>
              <p:cNvSpPr/>
              <p:nvPr/>
            </p:nvSpPr>
            <p:spPr>
              <a:xfrm>
                <a:off x="8635310" y="2575965"/>
                <a:ext cx="304759" cy="304996"/>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grpSp>
          <p:nvGrpSpPr>
            <p:cNvPr id="61653" name="wave6"/>
            <p:cNvGrpSpPr>
              <a:grpSpLocks/>
            </p:cNvGrpSpPr>
            <p:nvPr/>
          </p:nvGrpSpPr>
          <p:grpSpPr bwMode="auto">
            <a:xfrm>
              <a:off x="2260767" y="2501304"/>
              <a:ext cx="3798350" cy="1691775"/>
              <a:chOff x="2260767" y="2501304"/>
              <a:chExt cx="3798350" cy="1691775"/>
            </a:xfrm>
          </p:grpSpPr>
          <p:sp>
            <p:nvSpPr>
              <p:cNvPr id="751" name="wave6"/>
              <p:cNvSpPr/>
              <p:nvPr/>
            </p:nvSpPr>
            <p:spPr>
              <a:xfrm>
                <a:off x="2260767" y="2598204"/>
                <a:ext cx="3798377" cy="1463027"/>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nvGrpSpPr>
              <p:cNvPr id="61655" name="Group 843"/>
              <p:cNvGrpSpPr>
                <a:grpSpLocks/>
              </p:cNvGrpSpPr>
              <p:nvPr/>
            </p:nvGrpSpPr>
            <p:grpSpPr bwMode="auto">
              <a:xfrm>
                <a:off x="2313741" y="2501304"/>
                <a:ext cx="3676560" cy="1691775"/>
                <a:chOff x="2313741" y="3060648"/>
                <a:chExt cx="3676560" cy="1691775"/>
              </a:xfrm>
            </p:grpSpPr>
            <p:sp>
              <p:nvSpPr>
                <p:cNvPr id="845" name="Rounded Rectangle 844"/>
                <p:cNvSpPr/>
                <p:nvPr/>
              </p:nvSpPr>
              <p:spPr>
                <a:xfrm>
                  <a:off x="2313148" y="4447427"/>
                  <a:ext cx="304759" cy="304996"/>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46" name="Rounded Rectangle 845"/>
                <p:cNvSpPr/>
                <p:nvPr/>
              </p:nvSpPr>
              <p:spPr>
                <a:xfrm>
                  <a:off x="3155997" y="4447427"/>
                  <a:ext cx="304759" cy="304996"/>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47" name="Rounded Rectangle 846"/>
                <p:cNvSpPr/>
                <p:nvPr/>
              </p:nvSpPr>
              <p:spPr>
                <a:xfrm>
                  <a:off x="2733778" y="3060648"/>
                  <a:ext cx="304759" cy="304996"/>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48" name="Rounded Rectangle 847"/>
                <p:cNvSpPr/>
                <p:nvPr/>
              </p:nvSpPr>
              <p:spPr>
                <a:xfrm>
                  <a:off x="3578215" y="3060648"/>
                  <a:ext cx="304759" cy="304996"/>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49" name="Rounded Rectangle 848"/>
                <p:cNvSpPr/>
                <p:nvPr/>
              </p:nvSpPr>
              <p:spPr>
                <a:xfrm>
                  <a:off x="4419476" y="3060648"/>
                  <a:ext cx="304759" cy="304996"/>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50" name="Rounded Rectangle 849"/>
                <p:cNvSpPr/>
                <p:nvPr/>
              </p:nvSpPr>
              <p:spPr>
                <a:xfrm>
                  <a:off x="3997258" y="4447427"/>
                  <a:ext cx="304759" cy="304996"/>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51" name="Rounded Rectangle 850"/>
                <p:cNvSpPr/>
                <p:nvPr/>
              </p:nvSpPr>
              <p:spPr>
                <a:xfrm>
                  <a:off x="4841695" y="4447427"/>
                  <a:ext cx="304759" cy="304996"/>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52" name="Rounded Rectangle 851"/>
                <p:cNvSpPr/>
                <p:nvPr/>
              </p:nvSpPr>
              <p:spPr>
                <a:xfrm>
                  <a:off x="5686131" y="4447427"/>
                  <a:ext cx="304759" cy="304996"/>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53" name="Rounded Rectangle 852"/>
                <p:cNvSpPr/>
                <p:nvPr/>
              </p:nvSpPr>
              <p:spPr>
                <a:xfrm>
                  <a:off x="5263913" y="3060648"/>
                  <a:ext cx="304759" cy="304996"/>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grpSp>
      </p:grpSp>
      <p:grpSp>
        <p:nvGrpSpPr>
          <p:cNvPr id="770" name="waveform 7"/>
          <p:cNvGrpSpPr>
            <a:grpSpLocks/>
          </p:cNvGrpSpPr>
          <p:nvPr/>
        </p:nvGrpSpPr>
        <p:grpSpPr bwMode="auto">
          <a:xfrm>
            <a:off x="2260600" y="2325688"/>
            <a:ext cx="6700838" cy="2000250"/>
            <a:chOff x="2260767" y="2326044"/>
            <a:chExt cx="6701037" cy="2000385"/>
          </a:xfrm>
        </p:grpSpPr>
        <p:grpSp>
          <p:nvGrpSpPr>
            <p:cNvPr id="61630" name="wave 7 vee"/>
            <p:cNvGrpSpPr>
              <a:grpSpLocks/>
            </p:cNvGrpSpPr>
            <p:nvPr/>
          </p:nvGrpSpPr>
          <p:grpSpPr bwMode="auto">
            <a:xfrm>
              <a:off x="6059117" y="2473924"/>
              <a:ext cx="2902687" cy="1599357"/>
              <a:chOff x="6059117" y="2473924"/>
              <a:chExt cx="2902687" cy="1599357"/>
            </a:xfrm>
          </p:grpSpPr>
          <p:cxnSp>
            <p:nvCxnSpPr>
              <p:cNvPr id="482" name="Straight Connector 481"/>
              <p:cNvCxnSpPr>
                <a:stCxn id="750" idx="10"/>
              </p:cNvCxnSpPr>
              <p:nvPr/>
            </p:nvCxnSpPr>
            <p:spPr>
              <a:xfrm>
                <a:off x="6059768" y="3329412"/>
                <a:ext cx="2902036" cy="744587"/>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p:cNvCxnSpPr/>
              <p:nvPr/>
            </p:nvCxnSpPr>
            <p:spPr>
              <a:xfrm flipV="1">
                <a:off x="6066118" y="2584823"/>
                <a:ext cx="2889336" cy="747763"/>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15" name="Rounded Rectangle 614"/>
              <p:cNvSpPr/>
              <p:nvPr/>
            </p:nvSpPr>
            <p:spPr>
              <a:xfrm>
                <a:off x="6108981" y="3124610"/>
                <a:ext cx="304809" cy="304821"/>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16" name="Rounded Rectangle 615"/>
              <p:cNvSpPr/>
              <p:nvPr/>
            </p:nvSpPr>
            <p:spPr>
              <a:xfrm>
                <a:off x="6948794" y="2911871"/>
                <a:ext cx="304809" cy="304821"/>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17" name="Rounded Rectangle 616"/>
              <p:cNvSpPr/>
              <p:nvPr/>
            </p:nvSpPr>
            <p:spPr>
              <a:xfrm>
                <a:off x="6526507" y="3332587"/>
                <a:ext cx="304809" cy="304821"/>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18" name="Rounded Rectangle 617"/>
              <p:cNvSpPr/>
              <p:nvPr/>
            </p:nvSpPr>
            <p:spPr>
              <a:xfrm>
                <a:off x="7371082" y="3546913"/>
                <a:ext cx="304809" cy="304821"/>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19" name="Rounded Rectangle 618"/>
              <p:cNvSpPr/>
              <p:nvPr/>
            </p:nvSpPr>
            <p:spPr>
              <a:xfrm>
                <a:off x="8212482" y="3762828"/>
                <a:ext cx="304809" cy="304821"/>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20" name="Rounded Rectangle 619"/>
              <p:cNvSpPr/>
              <p:nvPr/>
            </p:nvSpPr>
            <p:spPr>
              <a:xfrm>
                <a:off x="7790194" y="2688018"/>
                <a:ext cx="304809" cy="304821"/>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21" name="Rounded Rectangle 620"/>
              <p:cNvSpPr/>
              <p:nvPr/>
            </p:nvSpPr>
            <p:spPr>
              <a:xfrm>
                <a:off x="8634769" y="2473691"/>
                <a:ext cx="304809" cy="304821"/>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grpSp>
          <p:nvGrpSpPr>
            <p:cNvPr id="61631" name="wave7"/>
            <p:cNvGrpSpPr>
              <a:grpSpLocks/>
            </p:cNvGrpSpPr>
            <p:nvPr/>
          </p:nvGrpSpPr>
          <p:grpSpPr bwMode="auto">
            <a:xfrm>
              <a:off x="2260767" y="2326044"/>
              <a:ext cx="3798350" cy="2000385"/>
              <a:chOff x="2260767" y="2326044"/>
              <a:chExt cx="3798350" cy="2000385"/>
            </a:xfrm>
          </p:grpSpPr>
          <p:sp>
            <p:nvSpPr>
              <p:cNvPr id="750" name="wave7"/>
              <p:cNvSpPr/>
              <p:nvPr/>
            </p:nvSpPr>
            <p:spPr>
              <a:xfrm>
                <a:off x="2260767" y="2460990"/>
                <a:ext cx="3799001" cy="1736842"/>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nvGrpSpPr>
              <p:cNvPr id="61633" name="Group 854"/>
              <p:cNvGrpSpPr>
                <a:grpSpLocks/>
              </p:cNvGrpSpPr>
              <p:nvPr/>
            </p:nvGrpSpPr>
            <p:grpSpPr bwMode="auto">
              <a:xfrm>
                <a:off x="2313741" y="2326044"/>
                <a:ext cx="3676560" cy="2000385"/>
                <a:chOff x="2313741" y="2752038"/>
                <a:chExt cx="3676560" cy="2000385"/>
              </a:xfrm>
            </p:grpSpPr>
            <p:sp>
              <p:nvSpPr>
                <p:cNvPr id="856" name="Rounded Rectangle 855"/>
                <p:cNvSpPr/>
                <p:nvPr/>
              </p:nvSpPr>
              <p:spPr>
                <a:xfrm>
                  <a:off x="2313157" y="4447602"/>
                  <a:ext cx="304809" cy="304821"/>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57" name="Rounded Rectangle 856"/>
                <p:cNvSpPr/>
                <p:nvPr/>
              </p:nvSpPr>
              <p:spPr>
                <a:xfrm>
                  <a:off x="3156144" y="4447602"/>
                  <a:ext cx="304809" cy="304821"/>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58" name="Rounded Rectangle 857"/>
                <p:cNvSpPr/>
                <p:nvPr/>
              </p:nvSpPr>
              <p:spPr>
                <a:xfrm>
                  <a:off x="2733856" y="2752038"/>
                  <a:ext cx="304809" cy="304821"/>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59" name="Rounded Rectangle 858"/>
                <p:cNvSpPr/>
                <p:nvPr/>
              </p:nvSpPr>
              <p:spPr>
                <a:xfrm>
                  <a:off x="3578431" y="2752038"/>
                  <a:ext cx="304809" cy="304821"/>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60" name="Rounded Rectangle 859"/>
                <p:cNvSpPr/>
                <p:nvPr/>
              </p:nvSpPr>
              <p:spPr>
                <a:xfrm>
                  <a:off x="4419831" y="2752038"/>
                  <a:ext cx="304809" cy="304821"/>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61" name="Rounded Rectangle 860"/>
                <p:cNvSpPr/>
                <p:nvPr/>
              </p:nvSpPr>
              <p:spPr>
                <a:xfrm>
                  <a:off x="3997544" y="4447602"/>
                  <a:ext cx="304809" cy="304821"/>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62" name="Rounded Rectangle 861"/>
                <p:cNvSpPr/>
                <p:nvPr/>
              </p:nvSpPr>
              <p:spPr>
                <a:xfrm>
                  <a:off x="4842119" y="4447602"/>
                  <a:ext cx="304809" cy="304821"/>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63" name="Rounded Rectangle 862"/>
                <p:cNvSpPr/>
                <p:nvPr/>
              </p:nvSpPr>
              <p:spPr>
                <a:xfrm>
                  <a:off x="5700982" y="4447602"/>
                  <a:ext cx="304809" cy="304821"/>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64" name="Rounded Rectangle 863"/>
                <p:cNvSpPr/>
                <p:nvPr/>
              </p:nvSpPr>
              <p:spPr>
                <a:xfrm>
                  <a:off x="5278695" y="2752038"/>
                  <a:ext cx="304809" cy="304821"/>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grpSp>
      </p:grpSp>
      <p:grpSp>
        <p:nvGrpSpPr>
          <p:cNvPr id="789" name="waveform 8"/>
          <p:cNvGrpSpPr>
            <a:grpSpLocks/>
          </p:cNvGrpSpPr>
          <p:nvPr/>
        </p:nvGrpSpPr>
        <p:grpSpPr bwMode="auto">
          <a:xfrm>
            <a:off x="2260600" y="2227263"/>
            <a:ext cx="6696075" cy="2228850"/>
            <a:chOff x="2260767" y="2226984"/>
            <a:chExt cx="6695175" cy="2228985"/>
          </a:xfrm>
        </p:grpSpPr>
        <p:grpSp>
          <p:nvGrpSpPr>
            <p:cNvPr id="61608" name="wave8 vee"/>
            <p:cNvGrpSpPr>
              <a:grpSpLocks/>
            </p:cNvGrpSpPr>
            <p:nvPr/>
          </p:nvGrpSpPr>
          <p:grpSpPr bwMode="auto">
            <a:xfrm>
              <a:off x="6059117" y="2370547"/>
              <a:ext cx="2896825" cy="1808241"/>
              <a:chOff x="6059117" y="2370547"/>
              <a:chExt cx="2896825" cy="1808241"/>
            </a:xfrm>
          </p:grpSpPr>
          <p:cxnSp>
            <p:nvCxnSpPr>
              <p:cNvPr id="626" name="Straight Connector 625"/>
              <p:cNvCxnSpPr/>
              <p:nvPr/>
            </p:nvCxnSpPr>
            <p:spPr>
              <a:xfrm flipV="1">
                <a:off x="6065493" y="2473061"/>
                <a:ext cx="2890449" cy="854127"/>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p:cNvCxnSpPr>
                <a:stCxn id="749" idx="10"/>
              </p:cNvCxnSpPr>
              <p:nvPr/>
            </p:nvCxnSpPr>
            <p:spPr>
              <a:xfrm>
                <a:off x="6059144" y="3327188"/>
                <a:ext cx="2890449" cy="850952"/>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39" name="Rounded Rectangle 638"/>
              <p:cNvSpPr/>
              <p:nvPr/>
            </p:nvSpPr>
            <p:spPr>
              <a:xfrm>
                <a:off x="6108349" y="3116038"/>
                <a:ext cx="304759" cy="304819"/>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40" name="Rounded Rectangle 639"/>
              <p:cNvSpPr/>
              <p:nvPr/>
            </p:nvSpPr>
            <p:spPr>
              <a:xfrm>
                <a:off x="6948025" y="2868373"/>
                <a:ext cx="304759" cy="304819"/>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41" name="Rounded Rectangle 640"/>
              <p:cNvSpPr/>
              <p:nvPr/>
            </p:nvSpPr>
            <p:spPr>
              <a:xfrm>
                <a:off x="6525806" y="3354178"/>
                <a:ext cx="304759" cy="304819"/>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42" name="Rounded Rectangle 641"/>
              <p:cNvSpPr/>
              <p:nvPr/>
            </p:nvSpPr>
            <p:spPr>
              <a:xfrm>
                <a:off x="7370243" y="3606605"/>
                <a:ext cx="304759" cy="304819"/>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43" name="Rounded Rectangle 642"/>
              <p:cNvSpPr/>
              <p:nvPr/>
            </p:nvSpPr>
            <p:spPr>
              <a:xfrm>
                <a:off x="8213092" y="3851095"/>
                <a:ext cx="304759" cy="304819"/>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44" name="Rounded Rectangle 643"/>
              <p:cNvSpPr/>
              <p:nvPr/>
            </p:nvSpPr>
            <p:spPr>
              <a:xfrm>
                <a:off x="7790873" y="2619120"/>
                <a:ext cx="304759" cy="304819"/>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45" name="Rounded Rectangle 644"/>
              <p:cNvSpPr/>
              <p:nvPr/>
            </p:nvSpPr>
            <p:spPr>
              <a:xfrm>
                <a:off x="8635310" y="2369868"/>
                <a:ext cx="304759" cy="304819"/>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grpSp>
          <p:nvGrpSpPr>
            <p:cNvPr id="61609" name="wave8"/>
            <p:cNvGrpSpPr>
              <a:grpSpLocks/>
            </p:cNvGrpSpPr>
            <p:nvPr/>
          </p:nvGrpSpPr>
          <p:grpSpPr bwMode="auto">
            <a:xfrm>
              <a:off x="2260767" y="2226984"/>
              <a:ext cx="3798350" cy="2228985"/>
              <a:chOff x="2260767" y="2226984"/>
              <a:chExt cx="3798350" cy="2228985"/>
            </a:xfrm>
          </p:grpSpPr>
          <p:sp>
            <p:nvSpPr>
              <p:cNvPr id="749" name="wave8"/>
              <p:cNvSpPr/>
              <p:nvPr/>
            </p:nvSpPr>
            <p:spPr>
              <a:xfrm>
                <a:off x="2260767" y="2323827"/>
                <a:ext cx="3798377" cy="2011485"/>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nvGrpSpPr>
              <p:cNvPr id="61611" name="Group 865"/>
              <p:cNvGrpSpPr>
                <a:grpSpLocks/>
              </p:cNvGrpSpPr>
              <p:nvPr/>
            </p:nvGrpSpPr>
            <p:grpSpPr bwMode="auto">
              <a:xfrm>
                <a:off x="2313741" y="2226984"/>
                <a:ext cx="3676560" cy="2228985"/>
                <a:chOff x="2313741" y="2523438"/>
                <a:chExt cx="3676560" cy="2228985"/>
              </a:xfrm>
            </p:grpSpPr>
            <p:sp>
              <p:nvSpPr>
                <p:cNvPr id="867" name="Rounded Rectangle 866"/>
                <p:cNvSpPr/>
                <p:nvPr/>
              </p:nvSpPr>
              <p:spPr>
                <a:xfrm>
                  <a:off x="2313148" y="4447605"/>
                  <a:ext cx="304759" cy="304818"/>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68" name="Rounded Rectangle 867"/>
                <p:cNvSpPr/>
                <p:nvPr/>
              </p:nvSpPr>
              <p:spPr>
                <a:xfrm>
                  <a:off x="3155997" y="4447605"/>
                  <a:ext cx="304759" cy="304818"/>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69" name="Rounded Rectangle 868"/>
                <p:cNvSpPr/>
                <p:nvPr/>
              </p:nvSpPr>
              <p:spPr>
                <a:xfrm>
                  <a:off x="2733778" y="2523438"/>
                  <a:ext cx="304759" cy="304818"/>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70" name="Rounded Rectangle 869"/>
                <p:cNvSpPr/>
                <p:nvPr/>
              </p:nvSpPr>
              <p:spPr>
                <a:xfrm>
                  <a:off x="3578215" y="2523438"/>
                  <a:ext cx="304759" cy="304818"/>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71" name="Rounded Rectangle 870"/>
                <p:cNvSpPr/>
                <p:nvPr/>
              </p:nvSpPr>
              <p:spPr>
                <a:xfrm>
                  <a:off x="4419476" y="2523438"/>
                  <a:ext cx="304759" cy="304818"/>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72" name="Rounded Rectangle 871"/>
                <p:cNvSpPr/>
                <p:nvPr/>
              </p:nvSpPr>
              <p:spPr>
                <a:xfrm>
                  <a:off x="3997258" y="4447605"/>
                  <a:ext cx="304759" cy="304818"/>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73" name="Rounded Rectangle 872"/>
                <p:cNvSpPr/>
                <p:nvPr/>
              </p:nvSpPr>
              <p:spPr>
                <a:xfrm>
                  <a:off x="4841695" y="4447605"/>
                  <a:ext cx="304759" cy="304818"/>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74" name="Rounded Rectangle 873"/>
                <p:cNvSpPr/>
                <p:nvPr/>
              </p:nvSpPr>
              <p:spPr>
                <a:xfrm>
                  <a:off x="5686131" y="4447605"/>
                  <a:ext cx="304759" cy="304818"/>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75" name="Rounded Rectangle 874"/>
                <p:cNvSpPr/>
                <p:nvPr/>
              </p:nvSpPr>
              <p:spPr>
                <a:xfrm>
                  <a:off x="5263913" y="2523438"/>
                  <a:ext cx="304759" cy="304818"/>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grpSp>
      </p:grpSp>
      <p:grpSp>
        <p:nvGrpSpPr>
          <p:cNvPr id="34" name="waveform 9"/>
          <p:cNvGrpSpPr>
            <a:grpSpLocks/>
          </p:cNvGrpSpPr>
          <p:nvPr/>
        </p:nvGrpSpPr>
        <p:grpSpPr bwMode="auto">
          <a:xfrm>
            <a:off x="2260600" y="2078038"/>
            <a:ext cx="6696075" cy="2489200"/>
            <a:chOff x="2260767" y="2078394"/>
            <a:chExt cx="6695175" cy="2488065"/>
          </a:xfrm>
        </p:grpSpPr>
        <p:grpSp>
          <p:nvGrpSpPr>
            <p:cNvPr id="61586" name="wave9 vee"/>
            <p:cNvGrpSpPr>
              <a:grpSpLocks/>
            </p:cNvGrpSpPr>
            <p:nvPr/>
          </p:nvGrpSpPr>
          <p:grpSpPr bwMode="auto">
            <a:xfrm>
              <a:off x="6059117" y="2271699"/>
              <a:ext cx="2896825" cy="2018459"/>
              <a:chOff x="6059117" y="2271699"/>
              <a:chExt cx="2896825" cy="2018459"/>
            </a:xfrm>
          </p:grpSpPr>
          <p:cxnSp>
            <p:nvCxnSpPr>
              <p:cNvPr id="647" name="Straight Connector 646"/>
              <p:cNvCxnSpPr>
                <a:stCxn id="748" idx="10"/>
              </p:cNvCxnSpPr>
              <p:nvPr/>
            </p:nvCxnSpPr>
            <p:spPr>
              <a:xfrm flipV="1">
                <a:off x="6059144" y="2373535"/>
                <a:ext cx="2896798" cy="955239"/>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p:cNvCxnSpPr>
                <a:stCxn id="748" idx="10"/>
              </p:cNvCxnSpPr>
              <p:nvPr/>
            </p:nvCxnSpPr>
            <p:spPr>
              <a:xfrm>
                <a:off x="6059144" y="3328774"/>
                <a:ext cx="2890449" cy="961586"/>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60" name="Rounded Rectangle 659"/>
              <p:cNvSpPr/>
              <p:nvPr/>
            </p:nvSpPr>
            <p:spPr>
              <a:xfrm>
                <a:off x="6108349" y="3108211"/>
                <a:ext cx="304759" cy="304661"/>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61" name="Rounded Rectangle 660"/>
              <p:cNvSpPr/>
              <p:nvPr/>
            </p:nvSpPr>
            <p:spPr>
              <a:xfrm>
                <a:off x="6948025" y="2832112"/>
                <a:ext cx="304759" cy="304661"/>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62" name="Rounded Rectangle 661"/>
              <p:cNvSpPr/>
              <p:nvPr/>
            </p:nvSpPr>
            <p:spPr>
              <a:xfrm>
                <a:off x="6525806" y="3381137"/>
                <a:ext cx="304759" cy="306248"/>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63" name="Rounded Rectangle 662"/>
              <p:cNvSpPr/>
              <p:nvPr/>
            </p:nvSpPr>
            <p:spPr>
              <a:xfrm>
                <a:off x="7370243" y="3657236"/>
                <a:ext cx="304759" cy="304661"/>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64" name="Rounded Rectangle 663"/>
              <p:cNvSpPr/>
              <p:nvPr/>
            </p:nvSpPr>
            <p:spPr>
              <a:xfrm>
                <a:off x="8213092" y="3938096"/>
                <a:ext cx="304759" cy="304661"/>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65" name="Rounded Rectangle 664"/>
              <p:cNvSpPr/>
              <p:nvPr/>
            </p:nvSpPr>
            <p:spPr>
              <a:xfrm>
                <a:off x="7790873" y="2551253"/>
                <a:ext cx="304759" cy="304661"/>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66" name="Rounded Rectangle 665"/>
              <p:cNvSpPr/>
              <p:nvPr/>
            </p:nvSpPr>
            <p:spPr>
              <a:xfrm>
                <a:off x="8635310" y="2271981"/>
                <a:ext cx="304759" cy="304661"/>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grpSp>
          <p:nvGrpSpPr>
            <p:cNvPr id="61587" name="Wave9"/>
            <p:cNvGrpSpPr>
              <a:grpSpLocks/>
            </p:cNvGrpSpPr>
            <p:nvPr/>
          </p:nvGrpSpPr>
          <p:grpSpPr bwMode="auto">
            <a:xfrm>
              <a:off x="2260767" y="2078394"/>
              <a:ext cx="3798350" cy="2488065"/>
              <a:chOff x="2260767" y="2078394"/>
              <a:chExt cx="3798350" cy="2488065"/>
            </a:xfrm>
          </p:grpSpPr>
          <p:sp>
            <p:nvSpPr>
              <p:cNvPr id="748" name="wave9"/>
              <p:cNvSpPr/>
              <p:nvPr/>
            </p:nvSpPr>
            <p:spPr>
              <a:xfrm>
                <a:off x="2260767" y="2186295"/>
                <a:ext cx="3798377" cy="2286544"/>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nvGrpSpPr>
              <p:cNvPr id="61589" name="Group 876"/>
              <p:cNvGrpSpPr>
                <a:grpSpLocks/>
              </p:cNvGrpSpPr>
              <p:nvPr/>
            </p:nvGrpSpPr>
            <p:grpSpPr bwMode="auto">
              <a:xfrm>
                <a:off x="2313741" y="2078394"/>
                <a:ext cx="3676560" cy="2488065"/>
                <a:chOff x="2313741" y="2264358"/>
                <a:chExt cx="3676560" cy="2488065"/>
              </a:xfrm>
            </p:grpSpPr>
            <p:sp>
              <p:nvSpPr>
                <p:cNvPr id="878" name="Rounded Rectangle 877"/>
                <p:cNvSpPr/>
                <p:nvPr/>
              </p:nvSpPr>
              <p:spPr>
                <a:xfrm>
                  <a:off x="2313148" y="4447762"/>
                  <a:ext cx="304759" cy="304661"/>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79" name="Rounded Rectangle 878"/>
                <p:cNvSpPr/>
                <p:nvPr/>
              </p:nvSpPr>
              <p:spPr>
                <a:xfrm>
                  <a:off x="3155997" y="4447762"/>
                  <a:ext cx="304759" cy="304661"/>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80" name="Rounded Rectangle 879"/>
                <p:cNvSpPr/>
                <p:nvPr/>
              </p:nvSpPr>
              <p:spPr>
                <a:xfrm>
                  <a:off x="2733778" y="2264358"/>
                  <a:ext cx="304759" cy="304661"/>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81" name="Rounded Rectangle 880"/>
                <p:cNvSpPr/>
                <p:nvPr/>
              </p:nvSpPr>
              <p:spPr>
                <a:xfrm>
                  <a:off x="3578215" y="2264358"/>
                  <a:ext cx="304759" cy="304661"/>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82" name="Rounded Rectangle 881"/>
                <p:cNvSpPr/>
                <p:nvPr/>
              </p:nvSpPr>
              <p:spPr>
                <a:xfrm>
                  <a:off x="4419476" y="2264358"/>
                  <a:ext cx="304759" cy="304661"/>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83" name="Rounded Rectangle 882"/>
                <p:cNvSpPr/>
                <p:nvPr/>
              </p:nvSpPr>
              <p:spPr>
                <a:xfrm>
                  <a:off x="3997258" y="4447762"/>
                  <a:ext cx="304759" cy="304661"/>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84" name="Rounded Rectangle 883"/>
                <p:cNvSpPr/>
                <p:nvPr/>
              </p:nvSpPr>
              <p:spPr>
                <a:xfrm>
                  <a:off x="4841695" y="4447762"/>
                  <a:ext cx="304759" cy="304661"/>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85" name="Rounded Rectangle 884"/>
                <p:cNvSpPr/>
                <p:nvPr/>
              </p:nvSpPr>
              <p:spPr>
                <a:xfrm>
                  <a:off x="5686131" y="4447762"/>
                  <a:ext cx="304759" cy="304661"/>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86" name="Rounded Rectangle 885"/>
                <p:cNvSpPr/>
                <p:nvPr/>
              </p:nvSpPr>
              <p:spPr>
                <a:xfrm>
                  <a:off x="5263913" y="2264358"/>
                  <a:ext cx="304759" cy="304661"/>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grpSp>
      </p:grpSp>
      <p:grpSp>
        <p:nvGrpSpPr>
          <p:cNvPr id="38" name="waveform 10"/>
          <p:cNvGrpSpPr>
            <a:grpSpLocks/>
          </p:cNvGrpSpPr>
          <p:nvPr/>
        </p:nvGrpSpPr>
        <p:grpSpPr bwMode="auto">
          <a:xfrm>
            <a:off x="2260600" y="1925638"/>
            <a:ext cx="6696075" cy="2824162"/>
            <a:chOff x="2260767" y="1925994"/>
            <a:chExt cx="6695175" cy="2823345"/>
          </a:xfrm>
        </p:grpSpPr>
        <p:grpSp>
          <p:nvGrpSpPr>
            <p:cNvPr id="61564" name="wave10 vee"/>
            <p:cNvGrpSpPr>
              <a:grpSpLocks/>
            </p:cNvGrpSpPr>
            <p:nvPr/>
          </p:nvGrpSpPr>
          <p:grpSpPr bwMode="auto">
            <a:xfrm>
              <a:off x="6059117" y="2174984"/>
              <a:ext cx="2896825" cy="2220681"/>
              <a:chOff x="6059117" y="2174984"/>
              <a:chExt cx="2896825" cy="2220681"/>
            </a:xfrm>
          </p:grpSpPr>
          <p:cxnSp>
            <p:nvCxnSpPr>
              <p:cNvPr id="668" name="Straight Connector 667"/>
              <p:cNvCxnSpPr>
                <a:stCxn id="747" idx="10"/>
              </p:cNvCxnSpPr>
              <p:nvPr/>
            </p:nvCxnSpPr>
            <p:spPr>
              <a:xfrm flipV="1">
                <a:off x="6059144" y="2268795"/>
                <a:ext cx="2896798" cy="1060143"/>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p:cNvCxnSpPr>
                <a:stCxn id="747" idx="10"/>
              </p:cNvCxnSpPr>
              <p:nvPr/>
            </p:nvCxnSpPr>
            <p:spPr>
              <a:xfrm>
                <a:off x="6059144" y="3328938"/>
                <a:ext cx="2896798" cy="1066491"/>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81" name="Rounded Rectangle 680"/>
              <p:cNvSpPr/>
              <p:nvPr/>
            </p:nvSpPr>
            <p:spPr>
              <a:xfrm>
                <a:off x="6108349" y="3103578"/>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82" name="Rounded Rectangle 681"/>
              <p:cNvSpPr/>
              <p:nvPr/>
            </p:nvSpPr>
            <p:spPr>
              <a:xfrm>
                <a:off x="6948025" y="2795692"/>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83" name="Rounded Rectangle 682"/>
              <p:cNvSpPr/>
              <p:nvPr/>
            </p:nvSpPr>
            <p:spPr>
              <a:xfrm>
                <a:off x="6525806" y="3397180"/>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84" name="Rounded Rectangle 683"/>
              <p:cNvSpPr/>
              <p:nvPr/>
            </p:nvSpPr>
            <p:spPr>
              <a:xfrm>
                <a:off x="7370243" y="3713002"/>
                <a:ext cx="304759" cy="306298"/>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685" name="Rounded Rectangle 684"/>
              <p:cNvSpPr/>
              <p:nvPr/>
            </p:nvSpPr>
            <p:spPr>
              <a:xfrm>
                <a:off x="8213092" y="4019300"/>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686" name="Rounded Rectangle 685"/>
              <p:cNvSpPr/>
              <p:nvPr/>
            </p:nvSpPr>
            <p:spPr>
              <a:xfrm>
                <a:off x="7790873" y="2481458"/>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687" name="Rounded Rectangle 686"/>
              <p:cNvSpPr/>
              <p:nvPr/>
            </p:nvSpPr>
            <p:spPr>
              <a:xfrm>
                <a:off x="8635310" y="2175159"/>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grpSp>
          <p:nvGrpSpPr>
            <p:cNvPr id="61565" name="wave10"/>
            <p:cNvGrpSpPr>
              <a:grpSpLocks/>
            </p:cNvGrpSpPr>
            <p:nvPr/>
          </p:nvGrpSpPr>
          <p:grpSpPr bwMode="auto">
            <a:xfrm>
              <a:off x="2260767" y="1925994"/>
              <a:ext cx="3798350" cy="2823345"/>
              <a:chOff x="2260767" y="1925994"/>
              <a:chExt cx="3798350" cy="2823345"/>
            </a:xfrm>
          </p:grpSpPr>
          <p:sp>
            <p:nvSpPr>
              <p:cNvPr id="747" name="wave10"/>
              <p:cNvSpPr/>
              <p:nvPr/>
            </p:nvSpPr>
            <p:spPr>
              <a:xfrm>
                <a:off x="2260767" y="2005346"/>
                <a:ext cx="3798377" cy="2648771"/>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nvGrpSpPr>
              <p:cNvPr id="61567" name="Group 887"/>
              <p:cNvGrpSpPr>
                <a:grpSpLocks/>
              </p:cNvGrpSpPr>
              <p:nvPr/>
            </p:nvGrpSpPr>
            <p:grpSpPr bwMode="auto">
              <a:xfrm>
                <a:off x="2313741" y="1925994"/>
                <a:ext cx="3676560" cy="2823345"/>
                <a:chOff x="2313741" y="1929078"/>
                <a:chExt cx="3676560" cy="2823345"/>
              </a:xfrm>
            </p:grpSpPr>
            <p:sp>
              <p:nvSpPr>
                <p:cNvPr id="889" name="Rounded Rectangle 888"/>
                <p:cNvSpPr/>
                <p:nvPr/>
              </p:nvSpPr>
              <p:spPr>
                <a:xfrm>
                  <a:off x="2313148" y="4447711"/>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90" name="Rounded Rectangle 889"/>
                <p:cNvSpPr/>
                <p:nvPr/>
              </p:nvSpPr>
              <p:spPr>
                <a:xfrm>
                  <a:off x="3155997" y="4447711"/>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91" name="Rounded Rectangle 890"/>
                <p:cNvSpPr/>
                <p:nvPr/>
              </p:nvSpPr>
              <p:spPr>
                <a:xfrm>
                  <a:off x="2733778" y="1929078"/>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92" name="Rounded Rectangle 891"/>
                <p:cNvSpPr/>
                <p:nvPr/>
              </p:nvSpPr>
              <p:spPr>
                <a:xfrm>
                  <a:off x="3578215" y="1929078"/>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93" name="Rounded Rectangle 892"/>
                <p:cNvSpPr/>
                <p:nvPr/>
              </p:nvSpPr>
              <p:spPr>
                <a:xfrm>
                  <a:off x="4419476" y="1929078"/>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94" name="Rounded Rectangle 893"/>
                <p:cNvSpPr/>
                <p:nvPr/>
              </p:nvSpPr>
              <p:spPr>
                <a:xfrm>
                  <a:off x="3997258" y="4447711"/>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895" name="Rounded Rectangle 894"/>
                <p:cNvSpPr/>
                <p:nvPr/>
              </p:nvSpPr>
              <p:spPr>
                <a:xfrm>
                  <a:off x="4841695" y="4447711"/>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896" name="Rounded Rectangle 895"/>
                <p:cNvSpPr/>
                <p:nvPr/>
              </p:nvSpPr>
              <p:spPr>
                <a:xfrm>
                  <a:off x="5686131" y="4447711"/>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97" name="Rounded Rectangle 896"/>
                <p:cNvSpPr/>
                <p:nvPr/>
              </p:nvSpPr>
              <p:spPr>
                <a:xfrm>
                  <a:off x="5263913" y="1929078"/>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grpSp>
      </p:grpSp>
      <p:grpSp>
        <p:nvGrpSpPr>
          <p:cNvPr id="42" name="hand emphasizing 1/2 of fund freq"/>
          <p:cNvGrpSpPr>
            <a:grpSpLocks/>
          </p:cNvGrpSpPr>
          <p:nvPr/>
        </p:nvGrpSpPr>
        <p:grpSpPr bwMode="auto">
          <a:xfrm>
            <a:off x="222250" y="5148263"/>
            <a:ext cx="523875" cy="1035050"/>
            <a:chOff x="221649" y="5148386"/>
            <a:chExt cx="525118" cy="1035264"/>
          </a:xfrm>
        </p:grpSpPr>
        <p:sp>
          <p:nvSpPr>
            <p:cNvPr id="935" name="Oval 934"/>
            <p:cNvSpPr/>
            <p:nvPr/>
          </p:nvSpPr>
          <p:spPr>
            <a:xfrm>
              <a:off x="221649" y="5148386"/>
              <a:ext cx="525118" cy="3620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61563" name="Picture 936" descr="hand_arro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60000">
              <a:off x="243294" y="5562866"/>
              <a:ext cx="304446" cy="62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40" name="500 MHz label"/>
          <p:cNvSpPr txBox="1"/>
          <p:nvPr/>
        </p:nvSpPr>
        <p:spPr>
          <a:xfrm>
            <a:off x="2767013" y="1900238"/>
            <a:ext cx="1004887" cy="338137"/>
          </a:xfrm>
          <a:prstGeom prst="rect">
            <a:avLst/>
          </a:prstGeom>
          <a:noFill/>
          <a:effectLst>
            <a:outerShdw blurRad="50800" dist="38100" dir="2700000" algn="tl" rotWithShape="0">
              <a:prstClr val="black">
                <a:alpha val="25000"/>
              </a:prstClr>
            </a:outerShdw>
          </a:effectLst>
        </p:spPr>
        <p:txBody>
          <a:bodyPr wrap="none">
            <a:spAutoFit/>
          </a:bodyPr>
          <a:lstStyle/>
          <a:p>
            <a:pPr fontAlgn="auto">
              <a:spcBef>
                <a:spcPts val="0"/>
              </a:spcBef>
              <a:spcAft>
                <a:spcPts val="0"/>
              </a:spcAft>
              <a:defRPr/>
            </a:pPr>
            <a:r>
              <a:rPr lang="en-US" sz="1600" b="1" dirty="0">
                <a:solidFill>
                  <a:srgbClr val="F79646">
                    <a:lumMod val="75000"/>
                  </a:srgbClr>
                </a:solidFill>
              </a:rPr>
              <a:t>500 MHz</a:t>
            </a:r>
          </a:p>
        </p:txBody>
      </p:sp>
      <p:sp>
        <p:nvSpPr>
          <p:cNvPr id="942" name="500 MHz waveform"/>
          <p:cNvSpPr/>
          <p:nvPr/>
        </p:nvSpPr>
        <p:spPr>
          <a:xfrm>
            <a:off x="2260600" y="2189163"/>
            <a:ext cx="3798888" cy="2286000"/>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5642 h 3081867"/>
              <a:gd name="connsiteX1" fmla="*/ 223837 w 4719637"/>
              <a:gd name="connsiteY1" fmla="*/ 2863586 h 3081867"/>
              <a:gd name="connsiteX2" fmla="*/ 647700 w 4719637"/>
              <a:gd name="connsiteY2" fmla="*/ 220398 h 3081867"/>
              <a:gd name="connsiteX3" fmla="*/ 1066800 w 4719637"/>
              <a:gd name="connsiteY3" fmla="*/ 2858823 h 3081867"/>
              <a:gd name="connsiteX4" fmla="*/ 1490662 w 4719637"/>
              <a:gd name="connsiteY4" fmla="*/ 220398 h 3081867"/>
              <a:gd name="connsiteX5" fmla="*/ 1914525 w 4719637"/>
              <a:gd name="connsiteY5" fmla="*/ 2858823 h 3081867"/>
              <a:gd name="connsiteX6" fmla="*/ 2338387 w 4719637"/>
              <a:gd name="connsiteY6" fmla="*/ 220398 h 3081867"/>
              <a:gd name="connsiteX7" fmla="*/ 2545359 w 4719637"/>
              <a:gd name="connsiteY7" fmla="*/ 1536436 h 3081867"/>
              <a:gd name="connsiteX8" fmla="*/ 2757487 w 4719637"/>
              <a:gd name="connsiteY8" fmla="*/ 2858823 h 3081867"/>
              <a:gd name="connsiteX9" fmla="*/ 3176587 w 4719637"/>
              <a:gd name="connsiteY9" fmla="*/ 215636 h 3081867"/>
              <a:gd name="connsiteX10" fmla="*/ 3600450 w 4719637"/>
              <a:gd name="connsiteY10" fmla="*/ 2858823 h 3081867"/>
              <a:gd name="connsiteX11" fmla="*/ 4029075 w 4719637"/>
              <a:gd name="connsiteY11" fmla="*/ 220398 h 3081867"/>
              <a:gd name="connsiteX12" fmla="*/ 4443412 w 4719637"/>
              <a:gd name="connsiteY12" fmla="*/ 2863586 h 3081867"/>
              <a:gd name="connsiteX13" fmla="*/ 4719637 w 4719637"/>
              <a:gd name="connsiteY13" fmla="*/ 1530086 h 3081867"/>
              <a:gd name="connsiteX0" fmla="*/ 0 w 4443412"/>
              <a:gd name="connsiteY0" fmla="*/ 1535642 h 3078956"/>
              <a:gd name="connsiteX1" fmla="*/ 223837 w 4443412"/>
              <a:gd name="connsiteY1" fmla="*/ 2863586 h 3078956"/>
              <a:gd name="connsiteX2" fmla="*/ 647700 w 4443412"/>
              <a:gd name="connsiteY2" fmla="*/ 220398 h 3078956"/>
              <a:gd name="connsiteX3" fmla="*/ 1066800 w 4443412"/>
              <a:gd name="connsiteY3" fmla="*/ 2858823 h 3078956"/>
              <a:gd name="connsiteX4" fmla="*/ 1490662 w 4443412"/>
              <a:gd name="connsiteY4" fmla="*/ 220398 h 3078956"/>
              <a:gd name="connsiteX5" fmla="*/ 1914525 w 4443412"/>
              <a:gd name="connsiteY5" fmla="*/ 2858823 h 3078956"/>
              <a:gd name="connsiteX6" fmla="*/ 2338387 w 4443412"/>
              <a:gd name="connsiteY6" fmla="*/ 220398 h 3078956"/>
              <a:gd name="connsiteX7" fmla="*/ 2545359 w 4443412"/>
              <a:gd name="connsiteY7" fmla="*/ 1536436 h 3078956"/>
              <a:gd name="connsiteX8" fmla="*/ 2757487 w 4443412"/>
              <a:gd name="connsiteY8" fmla="*/ 2858823 h 3078956"/>
              <a:gd name="connsiteX9" fmla="*/ 3176587 w 4443412"/>
              <a:gd name="connsiteY9" fmla="*/ 215636 h 3078956"/>
              <a:gd name="connsiteX10" fmla="*/ 3600450 w 4443412"/>
              <a:gd name="connsiteY10" fmla="*/ 2858823 h 3078956"/>
              <a:gd name="connsiteX11" fmla="*/ 4029075 w 4443412"/>
              <a:gd name="connsiteY11" fmla="*/ 220398 h 3078956"/>
              <a:gd name="connsiteX12" fmla="*/ 4443412 w 4443412"/>
              <a:gd name="connsiteY12" fmla="*/ 2863586 h 3078956"/>
              <a:gd name="connsiteX0" fmla="*/ 0 w 4029075"/>
              <a:gd name="connsiteY0" fmla="*/ 1535642 h 3078956"/>
              <a:gd name="connsiteX1" fmla="*/ 223837 w 4029075"/>
              <a:gd name="connsiteY1" fmla="*/ 2863586 h 3078956"/>
              <a:gd name="connsiteX2" fmla="*/ 647700 w 4029075"/>
              <a:gd name="connsiteY2" fmla="*/ 220398 h 3078956"/>
              <a:gd name="connsiteX3" fmla="*/ 1066800 w 4029075"/>
              <a:gd name="connsiteY3" fmla="*/ 2858823 h 3078956"/>
              <a:gd name="connsiteX4" fmla="*/ 1490662 w 4029075"/>
              <a:gd name="connsiteY4" fmla="*/ 220398 h 3078956"/>
              <a:gd name="connsiteX5" fmla="*/ 1914525 w 4029075"/>
              <a:gd name="connsiteY5" fmla="*/ 2858823 h 3078956"/>
              <a:gd name="connsiteX6" fmla="*/ 2338387 w 4029075"/>
              <a:gd name="connsiteY6" fmla="*/ 220398 h 3078956"/>
              <a:gd name="connsiteX7" fmla="*/ 2545359 w 4029075"/>
              <a:gd name="connsiteY7" fmla="*/ 1536436 h 3078956"/>
              <a:gd name="connsiteX8" fmla="*/ 2757487 w 4029075"/>
              <a:gd name="connsiteY8" fmla="*/ 2858823 h 3078956"/>
              <a:gd name="connsiteX9" fmla="*/ 3176587 w 4029075"/>
              <a:gd name="connsiteY9" fmla="*/ 215636 h 3078956"/>
              <a:gd name="connsiteX10" fmla="*/ 3600450 w 4029075"/>
              <a:gd name="connsiteY10" fmla="*/ 2858823 h 3078956"/>
              <a:gd name="connsiteX11" fmla="*/ 4029075 w 4029075"/>
              <a:gd name="connsiteY11" fmla="*/ 220398 h 3078956"/>
              <a:gd name="connsiteX0" fmla="*/ 0 w 3600450"/>
              <a:gd name="connsiteY0" fmla="*/ 1535642 h 3078956"/>
              <a:gd name="connsiteX1" fmla="*/ 223837 w 3600450"/>
              <a:gd name="connsiteY1" fmla="*/ 2863586 h 3078956"/>
              <a:gd name="connsiteX2" fmla="*/ 647700 w 3600450"/>
              <a:gd name="connsiteY2" fmla="*/ 220398 h 3078956"/>
              <a:gd name="connsiteX3" fmla="*/ 1066800 w 3600450"/>
              <a:gd name="connsiteY3" fmla="*/ 2858823 h 3078956"/>
              <a:gd name="connsiteX4" fmla="*/ 1490662 w 3600450"/>
              <a:gd name="connsiteY4" fmla="*/ 220398 h 3078956"/>
              <a:gd name="connsiteX5" fmla="*/ 1914525 w 3600450"/>
              <a:gd name="connsiteY5" fmla="*/ 2858823 h 3078956"/>
              <a:gd name="connsiteX6" fmla="*/ 2338387 w 3600450"/>
              <a:gd name="connsiteY6" fmla="*/ 220398 h 3078956"/>
              <a:gd name="connsiteX7" fmla="*/ 2545359 w 3600450"/>
              <a:gd name="connsiteY7" fmla="*/ 1536436 h 3078956"/>
              <a:gd name="connsiteX8" fmla="*/ 2757487 w 3600450"/>
              <a:gd name="connsiteY8" fmla="*/ 2858823 h 3078956"/>
              <a:gd name="connsiteX9" fmla="*/ 3176587 w 3600450"/>
              <a:gd name="connsiteY9" fmla="*/ 215636 h 3078956"/>
              <a:gd name="connsiteX10" fmla="*/ 3600450 w 3600450"/>
              <a:gd name="connsiteY10" fmla="*/ 2858823 h 3078956"/>
              <a:gd name="connsiteX0" fmla="*/ 0 w 3176587"/>
              <a:gd name="connsiteY0" fmla="*/ 1535642 h 3078956"/>
              <a:gd name="connsiteX1" fmla="*/ 223837 w 3176587"/>
              <a:gd name="connsiteY1" fmla="*/ 2863586 h 3078956"/>
              <a:gd name="connsiteX2" fmla="*/ 647700 w 3176587"/>
              <a:gd name="connsiteY2" fmla="*/ 220398 h 3078956"/>
              <a:gd name="connsiteX3" fmla="*/ 1066800 w 3176587"/>
              <a:gd name="connsiteY3" fmla="*/ 2858823 h 3078956"/>
              <a:gd name="connsiteX4" fmla="*/ 1490662 w 3176587"/>
              <a:gd name="connsiteY4" fmla="*/ 220398 h 3078956"/>
              <a:gd name="connsiteX5" fmla="*/ 1914525 w 3176587"/>
              <a:gd name="connsiteY5" fmla="*/ 2858823 h 3078956"/>
              <a:gd name="connsiteX6" fmla="*/ 2338387 w 3176587"/>
              <a:gd name="connsiteY6" fmla="*/ 220398 h 3078956"/>
              <a:gd name="connsiteX7" fmla="*/ 2545359 w 3176587"/>
              <a:gd name="connsiteY7" fmla="*/ 1536436 h 3078956"/>
              <a:gd name="connsiteX8" fmla="*/ 2757487 w 3176587"/>
              <a:gd name="connsiteY8" fmla="*/ 2858823 h 3078956"/>
              <a:gd name="connsiteX9" fmla="*/ 3176587 w 3176587"/>
              <a:gd name="connsiteY9" fmla="*/ 215636 h 3078956"/>
              <a:gd name="connsiteX0" fmla="*/ 0 w 2757487"/>
              <a:gd name="connsiteY0" fmla="*/ 1535642 h 3078956"/>
              <a:gd name="connsiteX1" fmla="*/ 223837 w 2757487"/>
              <a:gd name="connsiteY1" fmla="*/ 2863586 h 3078956"/>
              <a:gd name="connsiteX2" fmla="*/ 647700 w 2757487"/>
              <a:gd name="connsiteY2" fmla="*/ 220398 h 3078956"/>
              <a:gd name="connsiteX3" fmla="*/ 1066800 w 2757487"/>
              <a:gd name="connsiteY3" fmla="*/ 2858823 h 3078956"/>
              <a:gd name="connsiteX4" fmla="*/ 1490662 w 2757487"/>
              <a:gd name="connsiteY4" fmla="*/ 220398 h 3078956"/>
              <a:gd name="connsiteX5" fmla="*/ 1914525 w 2757487"/>
              <a:gd name="connsiteY5" fmla="*/ 2858823 h 3078956"/>
              <a:gd name="connsiteX6" fmla="*/ 2338387 w 2757487"/>
              <a:gd name="connsiteY6" fmla="*/ 220398 h 3078956"/>
              <a:gd name="connsiteX7" fmla="*/ 2545359 w 2757487"/>
              <a:gd name="connsiteY7" fmla="*/ 1536436 h 3078956"/>
              <a:gd name="connsiteX8" fmla="*/ 2757487 w 2757487"/>
              <a:gd name="connsiteY8" fmla="*/ 2858823 h 3078956"/>
              <a:gd name="connsiteX0" fmla="*/ 0 w 2545359"/>
              <a:gd name="connsiteY0" fmla="*/ 1535642 h 2863586"/>
              <a:gd name="connsiteX1" fmla="*/ 223837 w 2545359"/>
              <a:gd name="connsiteY1" fmla="*/ 2863586 h 2863586"/>
              <a:gd name="connsiteX2" fmla="*/ 647700 w 2545359"/>
              <a:gd name="connsiteY2" fmla="*/ 220398 h 2863586"/>
              <a:gd name="connsiteX3" fmla="*/ 1066800 w 2545359"/>
              <a:gd name="connsiteY3" fmla="*/ 2858823 h 2863586"/>
              <a:gd name="connsiteX4" fmla="*/ 1490662 w 2545359"/>
              <a:gd name="connsiteY4" fmla="*/ 220398 h 2863586"/>
              <a:gd name="connsiteX5" fmla="*/ 1914525 w 2545359"/>
              <a:gd name="connsiteY5" fmla="*/ 2858823 h 2863586"/>
              <a:gd name="connsiteX6" fmla="*/ 2338387 w 2545359"/>
              <a:gd name="connsiteY6" fmla="*/ 220398 h 2863586"/>
              <a:gd name="connsiteX7" fmla="*/ 2545359 w 2545359"/>
              <a:gd name="connsiteY7" fmla="*/ 1536436 h 2863586"/>
              <a:gd name="connsiteX0" fmla="*/ 0 w 2545359"/>
              <a:gd name="connsiteY0" fmla="*/ 1322070 h 2650014"/>
              <a:gd name="connsiteX1" fmla="*/ 223837 w 2545359"/>
              <a:gd name="connsiteY1" fmla="*/ 2650014 h 2650014"/>
              <a:gd name="connsiteX2" fmla="*/ 647700 w 2545359"/>
              <a:gd name="connsiteY2" fmla="*/ 6826 h 2650014"/>
              <a:gd name="connsiteX3" fmla="*/ 1066800 w 2545359"/>
              <a:gd name="connsiteY3" fmla="*/ 2645251 h 2650014"/>
              <a:gd name="connsiteX4" fmla="*/ 1490662 w 2545359"/>
              <a:gd name="connsiteY4" fmla="*/ 6826 h 2650014"/>
              <a:gd name="connsiteX5" fmla="*/ 1914525 w 2545359"/>
              <a:gd name="connsiteY5" fmla="*/ 2645251 h 2650014"/>
              <a:gd name="connsiteX6" fmla="*/ 2338387 w 2545359"/>
              <a:gd name="connsiteY6" fmla="*/ 6826 h 2650014"/>
              <a:gd name="connsiteX7" fmla="*/ 2545359 w 2545359"/>
              <a:gd name="connsiteY7" fmla="*/ 1322864 h 2650014"/>
              <a:gd name="connsiteX0" fmla="*/ 0 w 2545359"/>
              <a:gd name="connsiteY0" fmla="*/ 1322070 h 2650014"/>
              <a:gd name="connsiteX1" fmla="*/ 223837 w 2545359"/>
              <a:gd name="connsiteY1" fmla="*/ 2650014 h 2650014"/>
              <a:gd name="connsiteX2" fmla="*/ 647700 w 2545359"/>
              <a:gd name="connsiteY2" fmla="*/ 6826 h 2650014"/>
              <a:gd name="connsiteX3" fmla="*/ 1066800 w 2545359"/>
              <a:gd name="connsiteY3" fmla="*/ 2645251 h 2650014"/>
              <a:gd name="connsiteX4" fmla="*/ 1490662 w 2545359"/>
              <a:gd name="connsiteY4" fmla="*/ 6826 h 2650014"/>
              <a:gd name="connsiteX5" fmla="*/ 1914525 w 2545359"/>
              <a:gd name="connsiteY5" fmla="*/ 2645251 h 2650014"/>
              <a:gd name="connsiteX6" fmla="*/ 2338387 w 2545359"/>
              <a:gd name="connsiteY6" fmla="*/ 6826 h 2650014"/>
              <a:gd name="connsiteX7" fmla="*/ 2545359 w 2545359"/>
              <a:gd name="connsiteY7" fmla="*/ 1322864 h 2650014"/>
              <a:gd name="connsiteX0" fmla="*/ 0 w 2545359"/>
              <a:gd name="connsiteY0" fmla="*/ 1322070 h 2650014"/>
              <a:gd name="connsiteX1" fmla="*/ 223837 w 2545359"/>
              <a:gd name="connsiteY1" fmla="*/ 2650014 h 2650014"/>
              <a:gd name="connsiteX2" fmla="*/ 647700 w 2545359"/>
              <a:gd name="connsiteY2" fmla="*/ 6826 h 2650014"/>
              <a:gd name="connsiteX3" fmla="*/ 1066800 w 2545359"/>
              <a:gd name="connsiteY3" fmla="*/ 2645251 h 2650014"/>
              <a:gd name="connsiteX4" fmla="*/ 1490662 w 2545359"/>
              <a:gd name="connsiteY4" fmla="*/ 6826 h 2650014"/>
              <a:gd name="connsiteX5" fmla="*/ 1914525 w 2545359"/>
              <a:gd name="connsiteY5" fmla="*/ 2645251 h 2650014"/>
              <a:gd name="connsiteX6" fmla="*/ 2338387 w 2545359"/>
              <a:gd name="connsiteY6" fmla="*/ 6826 h 2650014"/>
              <a:gd name="connsiteX7" fmla="*/ 2545359 w 2545359"/>
              <a:gd name="connsiteY7" fmla="*/ 1322864 h 2650014"/>
              <a:gd name="connsiteX0" fmla="*/ 0 w 2545359"/>
              <a:gd name="connsiteY0" fmla="*/ 1322070 h 2650014"/>
              <a:gd name="connsiteX1" fmla="*/ 223837 w 2545359"/>
              <a:gd name="connsiteY1" fmla="*/ 2650014 h 2650014"/>
              <a:gd name="connsiteX2" fmla="*/ 647700 w 2545359"/>
              <a:gd name="connsiteY2" fmla="*/ 6826 h 2650014"/>
              <a:gd name="connsiteX3" fmla="*/ 1066800 w 2545359"/>
              <a:gd name="connsiteY3" fmla="*/ 2645251 h 2650014"/>
              <a:gd name="connsiteX4" fmla="*/ 1490662 w 2545359"/>
              <a:gd name="connsiteY4" fmla="*/ 6826 h 2650014"/>
              <a:gd name="connsiteX5" fmla="*/ 1914525 w 2545359"/>
              <a:gd name="connsiteY5" fmla="*/ 2645251 h 2650014"/>
              <a:gd name="connsiteX6" fmla="*/ 2338387 w 2545359"/>
              <a:gd name="connsiteY6" fmla="*/ 6826 h 2650014"/>
              <a:gd name="connsiteX7" fmla="*/ 2545359 w 2545359"/>
              <a:gd name="connsiteY7" fmla="*/ 1322864 h 2650014"/>
              <a:gd name="connsiteX0" fmla="*/ 0 w 2545359"/>
              <a:gd name="connsiteY0" fmla="*/ 1316990 h 2644934"/>
              <a:gd name="connsiteX1" fmla="*/ 223837 w 2545359"/>
              <a:gd name="connsiteY1" fmla="*/ 2644934 h 2644934"/>
              <a:gd name="connsiteX2" fmla="*/ 647700 w 2545359"/>
              <a:gd name="connsiteY2" fmla="*/ 1746 h 2644934"/>
              <a:gd name="connsiteX3" fmla="*/ 1066800 w 2545359"/>
              <a:gd name="connsiteY3" fmla="*/ 2640171 h 2644934"/>
              <a:gd name="connsiteX4" fmla="*/ 1490662 w 2545359"/>
              <a:gd name="connsiteY4" fmla="*/ 1746 h 2644934"/>
              <a:gd name="connsiteX5" fmla="*/ 1914525 w 2545359"/>
              <a:gd name="connsiteY5" fmla="*/ 2640171 h 2644934"/>
              <a:gd name="connsiteX6" fmla="*/ 2338387 w 2545359"/>
              <a:gd name="connsiteY6" fmla="*/ 1746 h 2644934"/>
              <a:gd name="connsiteX7" fmla="*/ 2545359 w 2545359"/>
              <a:gd name="connsiteY7" fmla="*/ 1317784 h 2644934"/>
              <a:gd name="connsiteX0" fmla="*/ 0 w 2545359"/>
              <a:gd name="connsiteY0" fmla="*/ 1316990 h 2644934"/>
              <a:gd name="connsiteX1" fmla="*/ 223837 w 2545359"/>
              <a:gd name="connsiteY1" fmla="*/ 2644934 h 2644934"/>
              <a:gd name="connsiteX2" fmla="*/ 647700 w 2545359"/>
              <a:gd name="connsiteY2" fmla="*/ 1746 h 2644934"/>
              <a:gd name="connsiteX3" fmla="*/ 1066800 w 2545359"/>
              <a:gd name="connsiteY3" fmla="*/ 2640171 h 2644934"/>
              <a:gd name="connsiteX4" fmla="*/ 1490662 w 2545359"/>
              <a:gd name="connsiteY4" fmla="*/ 1746 h 2644934"/>
              <a:gd name="connsiteX5" fmla="*/ 1914525 w 2545359"/>
              <a:gd name="connsiteY5" fmla="*/ 2640171 h 2644934"/>
              <a:gd name="connsiteX6" fmla="*/ 2338387 w 2545359"/>
              <a:gd name="connsiteY6" fmla="*/ 1746 h 2644934"/>
              <a:gd name="connsiteX7" fmla="*/ 2545359 w 2545359"/>
              <a:gd name="connsiteY7" fmla="*/ 1317784 h 2644934"/>
              <a:gd name="connsiteX0" fmla="*/ 0 w 2545359"/>
              <a:gd name="connsiteY0" fmla="*/ 1316990 h 2644934"/>
              <a:gd name="connsiteX1" fmla="*/ 223837 w 2545359"/>
              <a:gd name="connsiteY1" fmla="*/ 2644934 h 2644934"/>
              <a:gd name="connsiteX2" fmla="*/ 647700 w 2545359"/>
              <a:gd name="connsiteY2" fmla="*/ 1746 h 2644934"/>
              <a:gd name="connsiteX3" fmla="*/ 1066800 w 2545359"/>
              <a:gd name="connsiteY3" fmla="*/ 2640171 h 2644934"/>
              <a:gd name="connsiteX4" fmla="*/ 1490662 w 2545359"/>
              <a:gd name="connsiteY4" fmla="*/ 1746 h 2644934"/>
              <a:gd name="connsiteX5" fmla="*/ 1914525 w 2545359"/>
              <a:gd name="connsiteY5" fmla="*/ 2640171 h 2644934"/>
              <a:gd name="connsiteX6" fmla="*/ 2338387 w 2545359"/>
              <a:gd name="connsiteY6" fmla="*/ 1746 h 2644934"/>
              <a:gd name="connsiteX7" fmla="*/ 2545359 w 2545359"/>
              <a:gd name="connsiteY7" fmla="*/ 1317784 h 2644934"/>
              <a:gd name="connsiteX0" fmla="*/ 0 w 2545359"/>
              <a:gd name="connsiteY0" fmla="*/ 1316990 h 2644934"/>
              <a:gd name="connsiteX1" fmla="*/ 223837 w 2545359"/>
              <a:gd name="connsiteY1" fmla="*/ 2644934 h 2644934"/>
              <a:gd name="connsiteX2" fmla="*/ 647700 w 2545359"/>
              <a:gd name="connsiteY2" fmla="*/ 1746 h 2644934"/>
              <a:gd name="connsiteX3" fmla="*/ 1066800 w 2545359"/>
              <a:gd name="connsiteY3" fmla="*/ 2640171 h 2644934"/>
              <a:gd name="connsiteX4" fmla="*/ 1490662 w 2545359"/>
              <a:gd name="connsiteY4" fmla="*/ 1746 h 2644934"/>
              <a:gd name="connsiteX5" fmla="*/ 1914525 w 2545359"/>
              <a:gd name="connsiteY5" fmla="*/ 2640171 h 2644934"/>
              <a:gd name="connsiteX6" fmla="*/ 2338387 w 2545359"/>
              <a:gd name="connsiteY6" fmla="*/ 1746 h 2644934"/>
              <a:gd name="connsiteX7" fmla="*/ 2545359 w 2545359"/>
              <a:gd name="connsiteY7" fmla="*/ 1317784 h 2644934"/>
              <a:gd name="connsiteX0" fmla="*/ 0 w 2545359"/>
              <a:gd name="connsiteY0" fmla="*/ 1319054 h 2646998"/>
              <a:gd name="connsiteX1" fmla="*/ 223837 w 2545359"/>
              <a:gd name="connsiteY1" fmla="*/ 2646998 h 2646998"/>
              <a:gd name="connsiteX2" fmla="*/ 647700 w 2545359"/>
              <a:gd name="connsiteY2" fmla="*/ 3810 h 2646998"/>
              <a:gd name="connsiteX3" fmla="*/ 1066800 w 2545359"/>
              <a:gd name="connsiteY3" fmla="*/ 2642235 h 2646998"/>
              <a:gd name="connsiteX4" fmla="*/ 1490662 w 2545359"/>
              <a:gd name="connsiteY4" fmla="*/ 3810 h 2646998"/>
              <a:gd name="connsiteX5" fmla="*/ 1914525 w 2545359"/>
              <a:gd name="connsiteY5" fmla="*/ 2642235 h 2646998"/>
              <a:gd name="connsiteX6" fmla="*/ 2338387 w 2545359"/>
              <a:gd name="connsiteY6" fmla="*/ 3810 h 2646998"/>
              <a:gd name="connsiteX7" fmla="*/ 2545359 w 2545359"/>
              <a:gd name="connsiteY7" fmla="*/ 1319848 h 2646998"/>
              <a:gd name="connsiteX0" fmla="*/ 0 w 2545359"/>
              <a:gd name="connsiteY0" fmla="*/ 1316779 h 2644723"/>
              <a:gd name="connsiteX1" fmla="*/ 223837 w 2545359"/>
              <a:gd name="connsiteY1" fmla="*/ 2644723 h 2644723"/>
              <a:gd name="connsiteX2" fmla="*/ 647700 w 2545359"/>
              <a:gd name="connsiteY2" fmla="*/ 1535 h 2644723"/>
              <a:gd name="connsiteX3" fmla="*/ 1066800 w 2545359"/>
              <a:gd name="connsiteY3" fmla="*/ 2639960 h 2644723"/>
              <a:gd name="connsiteX4" fmla="*/ 1490662 w 2545359"/>
              <a:gd name="connsiteY4" fmla="*/ 1535 h 2644723"/>
              <a:gd name="connsiteX5" fmla="*/ 1914525 w 2545359"/>
              <a:gd name="connsiteY5" fmla="*/ 2639960 h 2644723"/>
              <a:gd name="connsiteX6" fmla="*/ 2338387 w 2545359"/>
              <a:gd name="connsiteY6" fmla="*/ 1535 h 2644723"/>
              <a:gd name="connsiteX7" fmla="*/ 2545359 w 2545359"/>
              <a:gd name="connsiteY7" fmla="*/ 1317573 h 2644723"/>
              <a:gd name="connsiteX0" fmla="*/ 0 w 2545359"/>
              <a:gd name="connsiteY0" fmla="*/ 1316779 h 2644723"/>
              <a:gd name="connsiteX1" fmla="*/ 223837 w 2545359"/>
              <a:gd name="connsiteY1" fmla="*/ 2644723 h 2644723"/>
              <a:gd name="connsiteX2" fmla="*/ 647700 w 2545359"/>
              <a:gd name="connsiteY2" fmla="*/ 1535 h 2644723"/>
              <a:gd name="connsiteX3" fmla="*/ 1066800 w 2545359"/>
              <a:gd name="connsiteY3" fmla="*/ 2639960 h 2644723"/>
              <a:gd name="connsiteX4" fmla="*/ 1490662 w 2545359"/>
              <a:gd name="connsiteY4" fmla="*/ 1535 h 2644723"/>
              <a:gd name="connsiteX5" fmla="*/ 1914525 w 2545359"/>
              <a:gd name="connsiteY5" fmla="*/ 2639960 h 2644723"/>
              <a:gd name="connsiteX6" fmla="*/ 2338387 w 2545359"/>
              <a:gd name="connsiteY6" fmla="*/ 1535 h 2644723"/>
              <a:gd name="connsiteX7" fmla="*/ 2545359 w 2545359"/>
              <a:gd name="connsiteY7" fmla="*/ 1317573 h 2644723"/>
              <a:gd name="connsiteX0" fmla="*/ 0 w 2545359"/>
              <a:gd name="connsiteY0" fmla="*/ 1326620 h 2654564"/>
              <a:gd name="connsiteX1" fmla="*/ 223837 w 2545359"/>
              <a:gd name="connsiteY1" fmla="*/ 2654564 h 2654564"/>
              <a:gd name="connsiteX2" fmla="*/ 647700 w 2545359"/>
              <a:gd name="connsiteY2" fmla="*/ 11376 h 2654564"/>
              <a:gd name="connsiteX3" fmla="*/ 1066800 w 2545359"/>
              <a:gd name="connsiteY3" fmla="*/ 2649801 h 2654564"/>
              <a:gd name="connsiteX4" fmla="*/ 1490662 w 2545359"/>
              <a:gd name="connsiteY4" fmla="*/ 11376 h 2654564"/>
              <a:gd name="connsiteX5" fmla="*/ 1914525 w 2545359"/>
              <a:gd name="connsiteY5" fmla="*/ 2649801 h 2654564"/>
              <a:gd name="connsiteX6" fmla="*/ 2338387 w 2545359"/>
              <a:gd name="connsiteY6" fmla="*/ 11376 h 2654564"/>
              <a:gd name="connsiteX7" fmla="*/ 2545359 w 2545359"/>
              <a:gd name="connsiteY7" fmla="*/ 1327414 h 2654564"/>
              <a:gd name="connsiteX0" fmla="*/ 0 w 2545359"/>
              <a:gd name="connsiteY0" fmla="*/ 1316990 h 2644934"/>
              <a:gd name="connsiteX1" fmla="*/ 223837 w 2545359"/>
              <a:gd name="connsiteY1" fmla="*/ 2644934 h 2644934"/>
              <a:gd name="connsiteX2" fmla="*/ 647700 w 2545359"/>
              <a:gd name="connsiteY2" fmla="*/ 1746 h 2644934"/>
              <a:gd name="connsiteX3" fmla="*/ 1066800 w 2545359"/>
              <a:gd name="connsiteY3" fmla="*/ 2640171 h 2644934"/>
              <a:gd name="connsiteX4" fmla="*/ 1490662 w 2545359"/>
              <a:gd name="connsiteY4" fmla="*/ 1746 h 2644934"/>
              <a:gd name="connsiteX5" fmla="*/ 1914525 w 2545359"/>
              <a:gd name="connsiteY5" fmla="*/ 2640171 h 2644934"/>
              <a:gd name="connsiteX6" fmla="*/ 2338387 w 2545359"/>
              <a:gd name="connsiteY6" fmla="*/ 1746 h 2644934"/>
              <a:gd name="connsiteX7" fmla="*/ 2545359 w 2545359"/>
              <a:gd name="connsiteY7" fmla="*/ 1317784 h 2644934"/>
              <a:gd name="connsiteX0" fmla="*/ 0 w 2545359"/>
              <a:gd name="connsiteY0" fmla="*/ 1316990 h 2644934"/>
              <a:gd name="connsiteX1" fmla="*/ 223837 w 2545359"/>
              <a:gd name="connsiteY1" fmla="*/ 2644934 h 2644934"/>
              <a:gd name="connsiteX2" fmla="*/ 647700 w 2545359"/>
              <a:gd name="connsiteY2" fmla="*/ 1746 h 2644934"/>
              <a:gd name="connsiteX3" fmla="*/ 1066800 w 2545359"/>
              <a:gd name="connsiteY3" fmla="*/ 2640171 h 2644934"/>
              <a:gd name="connsiteX4" fmla="*/ 1490662 w 2545359"/>
              <a:gd name="connsiteY4" fmla="*/ 1746 h 2644934"/>
              <a:gd name="connsiteX5" fmla="*/ 1914525 w 2545359"/>
              <a:gd name="connsiteY5" fmla="*/ 2640171 h 2644934"/>
              <a:gd name="connsiteX6" fmla="*/ 2338387 w 2545359"/>
              <a:gd name="connsiteY6" fmla="*/ 1746 h 2644934"/>
              <a:gd name="connsiteX7" fmla="*/ 2545359 w 2545359"/>
              <a:gd name="connsiteY7" fmla="*/ 1317784 h 264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359" h="2644934">
                <a:moveTo>
                  <a:pt x="0" y="1316990"/>
                </a:moveTo>
                <a:cubicBezTo>
                  <a:pt x="35719" y="1664652"/>
                  <a:pt x="110026" y="2636753"/>
                  <a:pt x="223837" y="2644934"/>
                </a:cubicBezTo>
                <a:cubicBezTo>
                  <a:pt x="357841" y="2637475"/>
                  <a:pt x="507206" y="2540"/>
                  <a:pt x="647700" y="1746"/>
                </a:cubicBezTo>
                <a:cubicBezTo>
                  <a:pt x="788194" y="952"/>
                  <a:pt x="926306" y="2640171"/>
                  <a:pt x="1066800" y="2640171"/>
                </a:cubicBezTo>
                <a:cubicBezTo>
                  <a:pt x="1207294" y="2640171"/>
                  <a:pt x="1349375" y="1746"/>
                  <a:pt x="1490662" y="1746"/>
                </a:cubicBezTo>
                <a:cubicBezTo>
                  <a:pt x="1631949" y="1746"/>
                  <a:pt x="1773238" y="2640171"/>
                  <a:pt x="1914525" y="2640171"/>
                </a:cubicBezTo>
                <a:cubicBezTo>
                  <a:pt x="2055812" y="2640171"/>
                  <a:pt x="2218126" y="211"/>
                  <a:pt x="2338387" y="1746"/>
                </a:cubicBezTo>
                <a:cubicBezTo>
                  <a:pt x="2441248" y="0"/>
                  <a:pt x="2534122" y="1010127"/>
                  <a:pt x="2545359" y="1317784"/>
                </a:cubicBezTo>
              </a:path>
            </a:pathLst>
          </a:custGeom>
          <a:ln w="28575"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nvGrpSpPr>
          <p:cNvPr id="43" name="750 MHz comparison waveform"/>
          <p:cNvGrpSpPr>
            <a:grpSpLocks/>
          </p:cNvGrpSpPr>
          <p:nvPr/>
        </p:nvGrpSpPr>
        <p:grpSpPr bwMode="auto">
          <a:xfrm>
            <a:off x="2259013" y="1900238"/>
            <a:ext cx="3798887" cy="2578100"/>
            <a:chOff x="2259590" y="1900064"/>
            <a:chExt cx="3798350" cy="2577663"/>
          </a:xfrm>
        </p:grpSpPr>
        <p:sp>
          <p:nvSpPr>
            <p:cNvPr id="943" name="750 MHz comparison waveform"/>
            <p:cNvSpPr/>
            <p:nvPr/>
          </p:nvSpPr>
          <p:spPr>
            <a:xfrm>
              <a:off x="2259590" y="2192114"/>
              <a:ext cx="3798350" cy="2285613"/>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944" name="TextBox 943"/>
            <p:cNvSpPr txBox="1"/>
            <p:nvPr/>
          </p:nvSpPr>
          <p:spPr>
            <a:xfrm>
              <a:off x="4089718" y="1900064"/>
              <a:ext cx="1006333" cy="338080"/>
            </a:xfrm>
            <a:prstGeom prst="rect">
              <a:avLst/>
            </a:prstGeom>
            <a:noFill/>
            <a:effectLst>
              <a:outerShdw blurRad="50800" dist="38100" dir="2700000" algn="tl" rotWithShape="0">
                <a:prstClr val="black">
                  <a:alpha val="25000"/>
                </a:prstClr>
              </a:outerShdw>
            </a:effectLst>
          </p:spPr>
          <p:txBody>
            <a:bodyPr wrap="none">
              <a:spAutoFit/>
            </a:bodyPr>
            <a:lstStyle/>
            <a:p>
              <a:pPr fontAlgn="auto">
                <a:spcBef>
                  <a:spcPts val="0"/>
                </a:spcBef>
                <a:spcAft>
                  <a:spcPts val="0"/>
                </a:spcAft>
                <a:defRPr/>
              </a:pPr>
              <a:r>
                <a:rPr lang="en-US" sz="1600" b="1" dirty="0">
                  <a:solidFill>
                    <a:prstClr val="black"/>
                  </a:solidFill>
                </a:rPr>
                <a:t>750 MHz</a:t>
              </a:r>
            </a:p>
          </p:txBody>
        </p:sp>
      </p:grpSp>
      <p:grpSp>
        <p:nvGrpSpPr>
          <p:cNvPr id="44" name="500 MHz Existing Frequency Label"/>
          <p:cNvGrpSpPr/>
          <p:nvPr/>
        </p:nvGrpSpPr>
        <p:grpSpPr>
          <a:xfrm>
            <a:off x="2667432" y="922718"/>
            <a:ext cx="1220206" cy="1047473"/>
            <a:chOff x="2667432" y="922718"/>
            <a:chExt cx="1220206" cy="1047473"/>
          </a:xfrm>
          <a:effectLst>
            <a:outerShdw blurRad="50800" dist="38100" dir="2700000" algn="tl" rotWithShape="0">
              <a:prstClr val="black">
                <a:alpha val="25000"/>
              </a:prstClr>
            </a:outerShdw>
          </a:effectLst>
        </p:grpSpPr>
        <p:sp>
          <p:nvSpPr>
            <p:cNvPr id="946" name="500 MHz label"/>
            <p:cNvSpPr txBox="1"/>
            <p:nvPr/>
          </p:nvSpPr>
          <p:spPr>
            <a:xfrm>
              <a:off x="2667432" y="922718"/>
              <a:ext cx="1220206" cy="584775"/>
            </a:xfrm>
            <a:prstGeom prst="rect">
              <a:avLst/>
            </a:prstGeom>
            <a:noFill/>
          </p:spPr>
          <p:txBody>
            <a:bodyPr wrap="none">
              <a:spAutoFit/>
            </a:bodyPr>
            <a:lstStyle/>
            <a:p>
              <a:pPr algn="ctr" fontAlgn="auto">
                <a:spcBef>
                  <a:spcPts val="0"/>
                </a:spcBef>
                <a:spcAft>
                  <a:spcPts val="0"/>
                </a:spcAft>
                <a:defRPr/>
              </a:pPr>
              <a:r>
                <a:rPr lang="en-US" sz="1600" b="1" dirty="0">
                  <a:solidFill>
                    <a:srgbClr val="F79646">
                      <a:lumMod val="75000"/>
                    </a:srgbClr>
                  </a:solidFill>
                </a:rPr>
                <a:t>Existing</a:t>
              </a:r>
            </a:p>
            <a:p>
              <a:pPr algn="ctr" fontAlgn="auto">
                <a:spcBef>
                  <a:spcPts val="0"/>
                </a:spcBef>
                <a:spcAft>
                  <a:spcPts val="0"/>
                </a:spcAft>
                <a:defRPr/>
              </a:pPr>
              <a:r>
                <a:rPr lang="en-US" sz="1600" b="1" dirty="0">
                  <a:solidFill>
                    <a:srgbClr val="F79646">
                      <a:lumMod val="75000"/>
                    </a:srgbClr>
                  </a:solidFill>
                </a:rPr>
                <a:t>Frequency</a:t>
              </a:r>
            </a:p>
          </p:txBody>
        </p:sp>
        <p:cxnSp>
          <p:nvCxnSpPr>
            <p:cNvPr id="951" name="Straight Arrow Connector 950"/>
            <p:cNvCxnSpPr/>
            <p:nvPr/>
          </p:nvCxnSpPr>
          <p:spPr>
            <a:xfrm>
              <a:off x="3267695" y="1570899"/>
              <a:ext cx="2093" cy="399292"/>
            </a:xfrm>
            <a:prstGeom prst="straightConnector1">
              <a:avLst/>
            </a:prstGeom>
            <a:ln w="57150">
              <a:solidFill>
                <a:schemeClr val="accent6">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grpSp>
      <p:grpSp>
        <p:nvGrpSpPr>
          <p:cNvPr id="45" name="750 MHz Proposed Frequency Label"/>
          <p:cNvGrpSpPr>
            <a:grpSpLocks/>
          </p:cNvGrpSpPr>
          <p:nvPr/>
        </p:nvGrpSpPr>
        <p:grpSpPr bwMode="auto">
          <a:xfrm>
            <a:off x="4008438" y="922338"/>
            <a:ext cx="1220787" cy="1047750"/>
            <a:chOff x="4008292" y="922718"/>
            <a:chExt cx="1220206" cy="1047690"/>
          </a:xfrm>
        </p:grpSpPr>
        <p:sp>
          <p:nvSpPr>
            <p:cNvPr id="948" name="500 MHz label"/>
            <p:cNvSpPr txBox="1"/>
            <p:nvPr/>
          </p:nvSpPr>
          <p:spPr>
            <a:xfrm>
              <a:off x="4008292" y="922718"/>
              <a:ext cx="1220206" cy="584167"/>
            </a:xfrm>
            <a:prstGeom prst="rect">
              <a:avLst/>
            </a:prstGeom>
            <a:noFill/>
            <a:effectLst>
              <a:outerShdw blurRad="50800" dist="38100" dir="2700000" algn="tl" rotWithShape="0">
                <a:prstClr val="black">
                  <a:alpha val="25000"/>
                </a:prstClr>
              </a:outerShdw>
            </a:effectLst>
          </p:spPr>
          <p:txBody>
            <a:bodyPr wrap="none">
              <a:spAutoFit/>
            </a:bodyPr>
            <a:lstStyle/>
            <a:p>
              <a:pPr algn="ctr" fontAlgn="auto">
                <a:spcBef>
                  <a:spcPts val="0"/>
                </a:spcBef>
                <a:spcAft>
                  <a:spcPts val="0"/>
                </a:spcAft>
                <a:defRPr/>
              </a:pPr>
              <a:r>
                <a:rPr lang="en-US" sz="1600" b="1" dirty="0">
                  <a:solidFill>
                    <a:prstClr val="black"/>
                  </a:solidFill>
                </a:rPr>
                <a:t>Proposed</a:t>
              </a:r>
            </a:p>
            <a:p>
              <a:pPr algn="ctr" fontAlgn="auto">
                <a:spcBef>
                  <a:spcPts val="0"/>
                </a:spcBef>
                <a:spcAft>
                  <a:spcPts val="0"/>
                </a:spcAft>
                <a:defRPr/>
              </a:pPr>
              <a:r>
                <a:rPr lang="en-US" sz="1600" b="1" dirty="0">
                  <a:solidFill>
                    <a:prstClr val="black"/>
                  </a:solidFill>
                </a:rPr>
                <a:t>Frequency</a:t>
              </a:r>
            </a:p>
          </p:txBody>
        </p:sp>
        <p:cxnSp>
          <p:nvCxnSpPr>
            <p:cNvPr id="956" name="Straight Arrow Connector 955"/>
            <p:cNvCxnSpPr/>
            <p:nvPr/>
          </p:nvCxnSpPr>
          <p:spPr>
            <a:xfrm>
              <a:off x="4581106" y="1600541"/>
              <a:ext cx="11108" cy="369867"/>
            </a:xfrm>
            <a:prstGeom prst="straightConnector1">
              <a:avLst/>
            </a:prstGeom>
            <a:ln w="57150">
              <a:solidFill>
                <a:schemeClr val="tx1"/>
              </a:solidFill>
              <a:tailEnd type="triangle" w="med" len="sm"/>
            </a:ln>
            <a:effectLst>
              <a:outerShdw blurRad="50800" dist="381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grpSp>
      <p:grpSp>
        <p:nvGrpSpPr>
          <p:cNvPr id="46" name="Waveform with Empty Buckets"/>
          <p:cNvGrpSpPr>
            <a:grpSpLocks/>
          </p:cNvGrpSpPr>
          <p:nvPr/>
        </p:nvGrpSpPr>
        <p:grpSpPr bwMode="auto">
          <a:xfrm>
            <a:off x="146050" y="1925638"/>
            <a:ext cx="8810625" cy="2824162"/>
            <a:chOff x="146062" y="1926006"/>
            <a:chExt cx="8809892" cy="2823345"/>
          </a:xfrm>
        </p:grpSpPr>
        <p:grpSp>
          <p:nvGrpSpPr>
            <p:cNvPr id="61527" name="Beginning of pulse train"/>
            <p:cNvGrpSpPr>
              <a:grpSpLocks/>
            </p:cNvGrpSpPr>
            <p:nvPr/>
          </p:nvGrpSpPr>
          <p:grpSpPr bwMode="auto">
            <a:xfrm>
              <a:off x="146062" y="3175806"/>
              <a:ext cx="2113540" cy="304800"/>
              <a:chOff x="146050" y="3175794"/>
              <a:chExt cx="2113540" cy="304800"/>
            </a:xfrm>
          </p:grpSpPr>
          <p:cxnSp>
            <p:nvCxnSpPr>
              <p:cNvPr id="762" name="Straight Connector 761"/>
              <p:cNvCxnSpPr/>
              <p:nvPr/>
            </p:nvCxnSpPr>
            <p:spPr>
              <a:xfrm>
                <a:off x="146050" y="3328938"/>
                <a:ext cx="2112787" cy="1587"/>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1552" name="Start of pulse train"/>
              <p:cNvGrpSpPr>
                <a:grpSpLocks/>
              </p:cNvGrpSpPr>
              <p:nvPr/>
            </p:nvGrpSpPr>
            <p:grpSpPr bwMode="auto">
              <a:xfrm>
                <a:off x="206887" y="3175794"/>
                <a:ext cx="1989379" cy="304800"/>
                <a:chOff x="518037" y="3715544"/>
                <a:chExt cx="1989379" cy="304800"/>
              </a:xfrm>
            </p:grpSpPr>
            <p:sp>
              <p:nvSpPr>
                <p:cNvPr id="776" name="Rounded Rectangle 775"/>
                <p:cNvSpPr/>
                <p:nvPr/>
              </p:nvSpPr>
              <p:spPr>
                <a:xfrm>
                  <a:off x="939760" y="3716332"/>
                  <a:ext cx="304775" cy="304712"/>
                </a:xfrm>
                <a:prstGeom prst="roundRect">
                  <a:avLst/>
                </a:prstGeom>
                <a:solidFill>
                  <a:schemeClr val="bg1"/>
                </a:solidFill>
                <a:ln w="19050">
                  <a:solidFill>
                    <a:srgbClr val="0092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777" name="Rounded Rectangle 776"/>
                <p:cNvSpPr/>
                <p:nvPr/>
              </p:nvSpPr>
              <p:spPr>
                <a:xfrm>
                  <a:off x="1362000" y="3716332"/>
                  <a:ext cx="304775"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778" name="Rounded Rectangle 777"/>
                <p:cNvSpPr/>
                <p:nvPr/>
              </p:nvSpPr>
              <p:spPr>
                <a:xfrm>
                  <a:off x="2187431" y="3716332"/>
                  <a:ext cx="304775"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820" name="Rounded Rectangle 819"/>
                <p:cNvSpPr/>
                <p:nvPr/>
              </p:nvSpPr>
              <p:spPr>
                <a:xfrm>
                  <a:off x="1779478" y="3716332"/>
                  <a:ext cx="290488" cy="304712"/>
                </a:xfrm>
                <a:prstGeom prst="roundRect">
                  <a:avLst/>
                </a:prstGeom>
                <a:solidFill>
                  <a:schemeClr val="bg1"/>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900" name="Rounded Rectangle 899"/>
                <p:cNvSpPr/>
                <p:nvPr/>
              </p:nvSpPr>
              <p:spPr>
                <a:xfrm>
                  <a:off x="517520" y="3716332"/>
                  <a:ext cx="304775"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grpSp>
        <p:grpSp>
          <p:nvGrpSpPr>
            <p:cNvPr id="61528" name="waveform 10"/>
            <p:cNvGrpSpPr>
              <a:grpSpLocks/>
            </p:cNvGrpSpPr>
            <p:nvPr/>
          </p:nvGrpSpPr>
          <p:grpSpPr bwMode="auto">
            <a:xfrm>
              <a:off x="2260779" y="1926006"/>
              <a:ext cx="6695175" cy="2823345"/>
              <a:chOff x="2260767" y="1925994"/>
              <a:chExt cx="6695175" cy="2823345"/>
            </a:xfrm>
          </p:grpSpPr>
          <p:grpSp>
            <p:nvGrpSpPr>
              <p:cNvPr id="61529" name="wave10 vee"/>
              <p:cNvGrpSpPr>
                <a:grpSpLocks/>
              </p:cNvGrpSpPr>
              <p:nvPr/>
            </p:nvGrpSpPr>
            <p:grpSpPr bwMode="auto">
              <a:xfrm>
                <a:off x="6059117" y="2174984"/>
                <a:ext cx="2896825" cy="2220681"/>
                <a:chOff x="6059117" y="2174984"/>
                <a:chExt cx="2896825" cy="2220681"/>
              </a:xfrm>
            </p:grpSpPr>
            <p:cxnSp>
              <p:nvCxnSpPr>
                <p:cNvPr id="922" name="Straight Connector 921"/>
                <p:cNvCxnSpPr>
                  <a:stCxn id="906" idx="10"/>
                </p:cNvCxnSpPr>
                <p:nvPr/>
              </p:nvCxnSpPr>
              <p:spPr>
                <a:xfrm flipV="1">
                  <a:off x="6058996" y="2268795"/>
                  <a:ext cx="2896946" cy="1060143"/>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4" name="Straight Connector 923"/>
                <p:cNvCxnSpPr>
                  <a:stCxn id="906" idx="10"/>
                </p:cNvCxnSpPr>
                <p:nvPr/>
              </p:nvCxnSpPr>
              <p:spPr>
                <a:xfrm>
                  <a:off x="6058996" y="3328938"/>
                  <a:ext cx="2896946" cy="1066491"/>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25" name="Rounded Rectangle 924"/>
                <p:cNvSpPr/>
                <p:nvPr/>
              </p:nvSpPr>
              <p:spPr>
                <a:xfrm>
                  <a:off x="6108204" y="3103578"/>
                  <a:ext cx="304775"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927" name="Rounded Rectangle 926"/>
                <p:cNvSpPr/>
                <p:nvPr/>
              </p:nvSpPr>
              <p:spPr>
                <a:xfrm>
                  <a:off x="6947922" y="2795692"/>
                  <a:ext cx="304775"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928" name="Rounded Rectangle 927"/>
                <p:cNvSpPr/>
                <p:nvPr/>
              </p:nvSpPr>
              <p:spPr>
                <a:xfrm>
                  <a:off x="6525682" y="3397180"/>
                  <a:ext cx="304775" cy="304712"/>
                </a:xfrm>
                <a:prstGeom prst="roundRect">
                  <a:avLst/>
                </a:prstGeom>
                <a:solidFill>
                  <a:schemeClr val="bg1"/>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929" name="Rounded Rectangle 928"/>
                <p:cNvSpPr/>
                <p:nvPr/>
              </p:nvSpPr>
              <p:spPr>
                <a:xfrm>
                  <a:off x="7370162" y="3713002"/>
                  <a:ext cx="304775" cy="306298"/>
                </a:xfrm>
                <a:prstGeom prst="roundRect">
                  <a:avLst/>
                </a:prstGeom>
                <a:solidFill>
                  <a:schemeClr val="bg1"/>
                </a:solidFill>
                <a:ln w="19050">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931" name="Rounded Rectangle 930"/>
                <p:cNvSpPr/>
                <p:nvPr/>
              </p:nvSpPr>
              <p:spPr>
                <a:xfrm>
                  <a:off x="8213054" y="4019300"/>
                  <a:ext cx="304775" cy="304712"/>
                </a:xfrm>
                <a:prstGeom prst="roundRect">
                  <a:avLst/>
                </a:prstGeom>
                <a:solidFill>
                  <a:schemeClr val="bg1"/>
                </a:solidFill>
                <a:ln w="19050">
                  <a:solidFill>
                    <a:srgbClr val="0092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933" name="Rounded Rectangle 932"/>
                <p:cNvSpPr/>
                <p:nvPr/>
              </p:nvSpPr>
              <p:spPr>
                <a:xfrm>
                  <a:off x="7790814" y="2481458"/>
                  <a:ext cx="304775"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934" name="Rounded Rectangle 933"/>
                <p:cNvSpPr/>
                <p:nvPr/>
              </p:nvSpPr>
              <p:spPr>
                <a:xfrm>
                  <a:off x="8635294" y="2175159"/>
                  <a:ext cx="304775"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grpSp>
          <p:grpSp>
            <p:nvGrpSpPr>
              <p:cNvPr id="61530" name="wave10"/>
              <p:cNvGrpSpPr>
                <a:grpSpLocks/>
              </p:cNvGrpSpPr>
              <p:nvPr/>
            </p:nvGrpSpPr>
            <p:grpSpPr bwMode="auto">
              <a:xfrm>
                <a:off x="2260767" y="1925994"/>
                <a:ext cx="3798350" cy="2823345"/>
                <a:chOff x="2260767" y="1925994"/>
                <a:chExt cx="3798350" cy="2823345"/>
              </a:xfrm>
            </p:grpSpPr>
            <p:sp>
              <p:nvSpPr>
                <p:cNvPr id="906" name="wave10"/>
                <p:cNvSpPr/>
                <p:nvPr/>
              </p:nvSpPr>
              <p:spPr>
                <a:xfrm>
                  <a:off x="2260424" y="2005346"/>
                  <a:ext cx="3798572" cy="2648771"/>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nvGrpSpPr>
                <p:cNvPr id="61532" name="Group 887"/>
                <p:cNvGrpSpPr>
                  <a:grpSpLocks/>
                </p:cNvGrpSpPr>
                <p:nvPr/>
              </p:nvGrpSpPr>
              <p:grpSpPr bwMode="auto">
                <a:xfrm>
                  <a:off x="2313741" y="1925994"/>
                  <a:ext cx="3676560" cy="2823345"/>
                  <a:chOff x="2313741" y="1929078"/>
                  <a:chExt cx="3676560" cy="2823345"/>
                </a:xfrm>
              </p:grpSpPr>
              <p:sp>
                <p:nvSpPr>
                  <p:cNvPr id="909" name="Rounded Rectangle 908"/>
                  <p:cNvSpPr/>
                  <p:nvPr/>
                </p:nvSpPr>
                <p:spPr>
                  <a:xfrm>
                    <a:off x="2298521" y="4447711"/>
                    <a:ext cx="304775" cy="304712"/>
                  </a:xfrm>
                  <a:prstGeom prst="roundRect">
                    <a:avLst/>
                  </a:prstGeom>
                  <a:solidFill>
                    <a:schemeClr val="bg1"/>
                  </a:solidFill>
                  <a:ln w="19050">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910" name="Rounded Rectangle 909"/>
                  <p:cNvSpPr/>
                  <p:nvPr/>
                </p:nvSpPr>
                <p:spPr>
                  <a:xfrm>
                    <a:off x="3155700" y="4447711"/>
                    <a:ext cx="304775" cy="304712"/>
                  </a:xfrm>
                  <a:prstGeom prst="roundRect">
                    <a:avLst/>
                  </a:prstGeom>
                  <a:solidFill>
                    <a:schemeClr val="bg1"/>
                  </a:solidFill>
                  <a:ln w="19050">
                    <a:solidFill>
                      <a:srgbClr val="0092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912" name="Rounded Rectangle 911"/>
                  <p:cNvSpPr/>
                  <p:nvPr/>
                </p:nvSpPr>
                <p:spPr>
                  <a:xfrm>
                    <a:off x="2733460" y="1929078"/>
                    <a:ext cx="304775"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913" name="Rounded Rectangle 912"/>
                  <p:cNvSpPr/>
                  <p:nvPr/>
                </p:nvSpPr>
                <p:spPr>
                  <a:xfrm>
                    <a:off x="3577940" y="1929078"/>
                    <a:ext cx="304775"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915" name="Rounded Rectangle 914"/>
                  <p:cNvSpPr/>
                  <p:nvPr/>
                </p:nvSpPr>
                <p:spPr>
                  <a:xfrm>
                    <a:off x="4419245" y="1929078"/>
                    <a:ext cx="304775"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916" name="Rounded Rectangle 915"/>
                  <p:cNvSpPr/>
                  <p:nvPr/>
                </p:nvSpPr>
                <p:spPr>
                  <a:xfrm>
                    <a:off x="3997005" y="4447711"/>
                    <a:ext cx="304775" cy="304712"/>
                  </a:xfrm>
                  <a:prstGeom prst="roundRect">
                    <a:avLst/>
                  </a:prstGeom>
                  <a:solidFill>
                    <a:schemeClr val="bg1"/>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sp>
                <p:nvSpPr>
                  <p:cNvPr id="918" name="Rounded Rectangle 917"/>
                  <p:cNvSpPr/>
                  <p:nvPr/>
                </p:nvSpPr>
                <p:spPr>
                  <a:xfrm>
                    <a:off x="4841485" y="4447711"/>
                    <a:ext cx="304775" cy="304712"/>
                  </a:xfrm>
                  <a:prstGeom prst="roundRect">
                    <a:avLst/>
                  </a:prstGeom>
                  <a:solidFill>
                    <a:schemeClr val="bg1"/>
                  </a:solidFill>
                  <a:ln w="19050">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C</a:t>
                    </a:r>
                  </a:p>
                </p:txBody>
              </p:sp>
              <p:sp>
                <p:nvSpPr>
                  <p:cNvPr id="919" name="Rounded Rectangle 918"/>
                  <p:cNvSpPr/>
                  <p:nvPr/>
                </p:nvSpPr>
                <p:spPr>
                  <a:xfrm>
                    <a:off x="5685964" y="4447711"/>
                    <a:ext cx="304775" cy="304712"/>
                  </a:xfrm>
                  <a:prstGeom prst="roundRect">
                    <a:avLst/>
                  </a:prstGeom>
                  <a:solidFill>
                    <a:schemeClr val="bg1"/>
                  </a:solidFill>
                  <a:ln w="19050">
                    <a:solidFill>
                      <a:srgbClr val="0092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B</a:t>
                    </a:r>
                  </a:p>
                </p:txBody>
              </p:sp>
              <p:sp>
                <p:nvSpPr>
                  <p:cNvPr id="921" name="Rounded Rectangle 920"/>
                  <p:cNvSpPr/>
                  <p:nvPr/>
                </p:nvSpPr>
                <p:spPr>
                  <a:xfrm>
                    <a:off x="5263724" y="1929078"/>
                    <a:ext cx="304775"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A</a:t>
                    </a:r>
                  </a:p>
                </p:txBody>
              </p:sp>
            </p:grpSp>
          </p:grpSp>
        </p:grpSp>
      </p:grpSp>
      <p:grpSp>
        <p:nvGrpSpPr>
          <p:cNvPr id="69" name="Hall D Pulse Labels"/>
          <p:cNvGrpSpPr>
            <a:grpSpLocks/>
          </p:cNvGrpSpPr>
          <p:nvPr/>
        </p:nvGrpSpPr>
        <p:grpSpPr bwMode="auto">
          <a:xfrm>
            <a:off x="1441450" y="3098800"/>
            <a:ext cx="5430838" cy="1727200"/>
            <a:chOff x="1441365" y="3099554"/>
            <a:chExt cx="5430690" cy="1726585"/>
          </a:xfrm>
        </p:grpSpPr>
        <p:sp>
          <p:nvSpPr>
            <p:cNvPr id="61524" name="Rectangle 973"/>
            <p:cNvSpPr>
              <a:spLocks noChangeArrowheads="1"/>
            </p:cNvSpPr>
            <p:nvPr/>
          </p:nvSpPr>
          <p:spPr bwMode="auto">
            <a:xfrm>
              <a:off x="1441365" y="3099554"/>
              <a:ext cx="379403" cy="46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b="1">
                  <a:solidFill>
                    <a:srgbClr val="000000"/>
                  </a:solidFill>
                  <a:latin typeface="Calibri" pitchFamily="34" charset="0"/>
                </a:rPr>
                <a:t>D</a:t>
              </a:r>
            </a:p>
          </p:txBody>
        </p:sp>
        <p:sp>
          <p:nvSpPr>
            <p:cNvPr id="61525" name="Rectangle 974"/>
            <p:cNvSpPr>
              <a:spLocks noChangeArrowheads="1"/>
            </p:cNvSpPr>
            <p:nvPr/>
          </p:nvSpPr>
          <p:spPr bwMode="auto">
            <a:xfrm>
              <a:off x="3963834" y="4364341"/>
              <a:ext cx="377815" cy="46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b="1">
                  <a:solidFill>
                    <a:srgbClr val="000000"/>
                  </a:solidFill>
                  <a:latin typeface="Calibri" pitchFamily="34" charset="0"/>
                </a:rPr>
                <a:t>D</a:t>
              </a:r>
            </a:p>
          </p:txBody>
        </p:sp>
        <p:sp>
          <p:nvSpPr>
            <p:cNvPr id="61526" name="Rectangle 975"/>
            <p:cNvSpPr>
              <a:spLocks noChangeArrowheads="1"/>
            </p:cNvSpPr>
            <p:nvPr/>
          </p:nvSpPr>
          <p:spPr bwMode="auto">
            <a:xfrm>
              <a:off x="6492652" y="3320138"/>
              <a:ext cx="379403" cy="46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1800" b="1">
                  <a:solidFill>
                    <a:srgbClr val="000000"/>
                  </a:solidFill>
                  <a:latin typeface="Calibri" pitchFamily="34" charset="0"/>
                </a:rPr>
                <a:t>D</a:t>
              </a:r>
            </a:p>
          </p:txBody>
        </p:sp>
      </p:grpSp>
      <p:grpSp>
        <p:nvGrpSpPr>
          <p:cNvPr id="70" name="Vertical separator downstream text &amp; arrow"/>
          <p:cNvGrpSpPr>
            <a:grpSpLocks/>
          </p:cNvGrpSpPr>
          <p:nvPr/>
        </p:nvGrpSpPr>
        <p:grpSpPr bwMode="auto">
          <a:xfrm>
            <a:off x="6384925" y="1025525"/>
            <a:ext cx="2478088" cy="522288"/>
            <a:chOff x="6384766" y="1024930"/>
            <a:chExt cx="2477899" cy="522434"/>
          </a:xfrm>
        </p:grpSpPr>
        <p:sp>
          <p:nvSpPr>
            <p:cNvPr id="979" name="text Laser Pulses 1499 MHz"/>
            <p:cNvSpPr txBox="1"/>
            <p:nvPr/>
          </p:nvSpPr>
          <p:spPr>
            <a:xfrm>
              <a:off x="6384766" y="1024930"/>
              <a:ext cx="2336622" cy="522434"/>
            </a:xfrm>
            <a:prstGeom prst="rect">
              <a:avLst/>
            </a:prstGeom>
            <a:noFill/>
            <a:effectLst>
              <a:outerShdw blurRad="50800" dist="38100" dir="2700000" algn="tl" rotWithShape="0">
                <a:prstClr val="black">
                  <a:alpha val="25000"/>
                </a:prstClr>
              </a:outerShdw>
            </a:effectLst>
          </p:spPr>
          <p:txBody>
            <a:bodyPr>
              <a:spAutoFit/>
            </a:bodyPr>
            <a:lstStyle/>
            <a:p>
              <a:pPr fontAlgn="auto">
                <a:spcBef>
                  <a:spcPts val="0"/>
                </a:spcBef>
                <a:spcAft>
                  <a:spcPts val="0"/>
                </a:spcAft>
                <a:defRPr/>
              </a:pPr>
              <a:r>
                <a:rPr lang="en-US" sz="1400" b="1" dirty="0">
                  <a:solidFill>
                    <a:srgbClr val="783F79"/>
                  </a:solidFill>
                  <a:ea typeface="Tahoma" pitchFamily="34" charset="0"/>
                </a:rPr>
                <a:t>A/B/C separator is located downstream</a:t>
              </a:r>
            </a:p>
          </p:txBody>
        </p:sp>
        <p:cxnSp>
          <p:nvCxnSpPr>
            <p:cNvPr id="981" name="Straight Arrow Connector 980"/>
            <p:cNvCxnSpPr/>
            <p:nvPr/>
          </p:nvCxnSpPr>
          <p:spPr>
            <a:xfrm>
              <a:off x="8253111" y="1286941"/>
              <a:ext cx="609554" cy="0"/>
            </a:xfrm>
            <a:prstGeom prst="straightConnector1">
              <a:avLst/>
            </a:prstGeom>
            <a:ln w="63500">
              <a:solidFill>
                <a:srgbClr val="783F79"/>
              </a:solidFill>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983" name="Empty Buckets arrows/text"/>
          <p:cNvGrpSpPr>
            <a:grpSpLocks/>
          </p:cNvGrpSpPr>
          <p:nvPr/>
        </p:nvGrpSpPr>
        <p:grpSpPr bwMode="auto">
          <a:xfrm>
            <a:off x="5287963" y="3924300"/>
            <a:ext cx="3363912" cy="2338388"/>
            <a:chOff x="5288100" y="3924225"/>
            <a:chExt cx="3363531" cy="2338206"/>
          </a:xfrm>
        </p:grpSpPr>
        <p:sp>
          <p:nvSpPr>
            <p:cNvPr id="939" name="Empty buckets text"/>
            <p:cNvSpPr txBox="1"/>
            <p:nvPr/>
          </p:nvSpPr>
          <p:spPr>
            <a:xfrm>
              <a:off x="5288100" y="5308417"/>
              <a:ext cx="3363531" cy="954014"/>
            </a:xfrm>
            <a:prstGeom prst="rect">
              <a:avLst/>
            </a:prstGeom>
            <a:noFill/>
            <a:effectLst>
              <a:outerShdw blurRad="50800" dist="38100" dir="2700000" algn="tl" rotWithShape="0">
                <a:prstClr val="black">
                  <a:alpha val="25000"/>
                </a:prstClr>
              </a:outerShdw>
            </a:effectLst>
          </p:spPr>
          <p:txBody>
            <a:bodyPr>
              <a:spAutoFit/>
            </a:bodyPr>
            <a:lstStyle/>
            <a:p>
              <a:pPr fontAlgn="auto">
                <a:spcBef>
                  <a:spcPts val="0"/>
                </a:spcBef>
                <a:spcAft>
                  <a:spcPts val="0"/>
                </a:spcAft>
                <a:defRPr/>
              </a:pPr>
              <a:r>
                <a:rPr lang="en-US" sz="1400" b="1" dirty="0">
                  <a:solidFill>
                    <a:srgbClr val="783F79"/>
                  </a:solidFill>
                  <a:ea typeface="Tahoma" pitchFamily="34" charset="0"/>
                </a:rPr>
                <a:t>Empty Buckets – Cutting the laser pulse rate for each hall in half (from 500 MHz to 250 MHz) leaves “empty buckets”, which are directed to Hall D</a:t>
              </a:r>
            </a:p>
          </p:txBody>
        </p:sp>
        <p:cxnSp>
          <p:nvCxnSpPr>
            <p:cNvPr id="953" name="Straight Arrow Connector 952"/>
            <p:cNvCxnSpPr/>
            <p:nvPr/>
          </p:nvCxnSpPr>
          <p:spPr>
            <a:xfrm flipH="1" flipV="1">
              <a:off x="6681767" y="3924225"/>
              <a:ext cx="25397" cy="1363557"/>
            </a:xfrm>
            <a:prstGeom prst="straightConnector1">
              <a:avLst/>
            </a:prstGeom>
            <a:ln w="19050" cap="rnd">
              <a:solidFill>
                <a:srgbClr val="783F79"/>
              </a:solidFill>
              <a:tailEnd type="triangle" w="lg" len="lg"/>
            </a:ln>
            <a:effectLst>
              <a:outerShdw blurRad="50800" dist="381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955" name="Straight Arrow Connector 954"/>
            <p:cNvCxnSpPr/>
            <p:nvPr/>
          </p:nvCxnSpPr>
          <p:spPr>
            <a:xfrm flipV="1">
              <a:off x="6708751" y="4135347"/>
              <a:ext cx="660325" cy="1144498"/>
            </a:xfrm>
            <a:prstGeom prst="straightConnector1">
              <a:avLst/>
            </a:prstGeom>
            <a:ln w="19050" cap="rnd">
              <a:solidFill>
                <a:srgbClr val="783F79"/>
              </a:solidFill>
              <a:tailEnd type="triangle" w="lg" len="lg"/>
            </a:ln>
            <a:effectLst>
              <a:outerShdw blurRad="50800" dist="381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971" name="Freeform 970"/>
            <p:cNvSpPr/>
            <p:nvPr/>
          </p:nvSpPr>
          <p:spPr>
            <a:xfrm>
              <a:off x="6194459" y="4621084"/>
              <a:ext cx="511117" cy="660349"/>
            </a:xfrm>
            <a:custGeom>
              <a:avLst/>
              <a:gdLst>
                <a:gd name="connsiteX0" fmla="*/ 495300 w 495300"/>
                <a:gd name="connsiteY0" fmla="*/ 640080 h 640080"/>
                <a:gd name="connsiteX1" fmla="*/ 274320 w 495300"/>
                <a:gd name="connsiteY1" fmla="*/ 7620 h 640080"/>
                <a:gd name="connsiteX2" fmla="*/ 0 w 495300"/>
                <a:gd name="connsiteY2" fmla="*/ 0 h 640080"/>
                <a:gd name="connsiteX0" fmla="*/ 512286 w 512286"/>
                <a:gd name="connsiteY0" fmla="*/ 659897 h 659897"/>
                <a:gd name="connsiteX1" fmla="*/ 274320 w 512286"/>
                <a:gd name="connsiteY1" fmla="*/ 7620 h 659897"/>
                <a:gd name="connsiteX2" fmla="*/ 0 w 512286"/>
                <a:gd name="connsiteY2" fmla="*/ 0 h 659897"/>
              </a:gdLst>
              <a:ahLst/>
              <a:cxnLst>
                <a:cxn ang="0">
                  <a:pos x="connsiteX0" y="connsiteY0"/>
                </a:cxn>
                <a:cxn ang="0">
                  <a:pos x="connsiteX1" y="connsiteY1"/>
                </a:cxn>
                <a:cxn ang="0">
                  <a:pos x="connsiteX2" y="connsiteY2"/>
                </a:cxn>
              </a:cxnLst>
              <a:rect l="l" t="t" r="r" b="b"/>
              <a:pathLst>
                <a:path w="512286" h="659897">
                  <a:moveTo>
                    <a:pt x="512286" y="659897"/>
                  </a:moveTo>
                  <a:lnTo>
                    <a:pt x="274320" y="7620"/>
                  </a:lnTo>
                  <a:lnTo>
                    <a:pt x="0" y="0"/>
                  </a:lnTo>
                </a:path>
              </a:pathLst>
            </a:custGeom>
            <a:ln w="19050" cap="rnd">
              <a:solidFill>
                <a:srgbClr val="783F79"/>
              </a:solidFill>
              <a:tailEnd type="triangle" w="lg" len="lg"/>
            </a:ln>
            <a:effectLst>
              <a:outerShdw blurRad="50800" dist="381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sp>
        <p:nvSpPr>
          <p:cNvPr id="986" name="Hall Pulses 250 MHz text"/>
          <p:cNvSpPr txBox="1"/>
          <p:nvPr/>
        </p:nvSpPr>
        <p:spPr bwMode="auto">
          <a:xfrm>
            <a:off x="252413" y="3590925"/>
            <a:ext cx="1827212" cy="1223963"/>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300"/>
              </a:spcAft>
              <a:defRPr/>
            </a:pPr>
            <a:r>
              <a:rPr lang="en-US" b="1" u="sng" dirty="0">
                <a:solidFill>
                  <a:prstClr val="black"/>
                </a:solidFill>
                <a:ea typeface="Tahoma" pitchFamily="34" charset="0"/>
              </a:rPr>
              <a:t>Hall Lasers</a:t>
            </a:r>
          </a:p>
          <a:p>
            <a:pPr algn="ctr" fontAlgn="auto">
              <a:spcBef>
                <a:spcPts val="0"/>
              </a:spcBef>
              <a:spcAft>
                <a:spcPts val="300"/>
              </a:spcAft>
              <a:defRPr/>
            </a:pPr>
            <a:r>
              <a:rPr lang="en-US" sz="1600" b="1" dirty="0">
                <a:solidFill>
                  <a:prstClr val="black"/>
                </a:solidFill>
                <a:ea typeface="Tahoma" pitchFamily="34" charset="0"/>
              </a:rPr>
              <a:t>Hall A: 250 MHz</a:t>
            </a:r>
          </a:p>
          <a:p>
            <a:pPr algn="ctr" fontAlgn="auto">
              <a:spcBef>
                <a:spcPts val="0"/>
              </a:spcBef>
              <a:spcAft>
                <a:spcPts val="300"/>
              </a:spcAft>
              <a:defRPr/>
            </a:pPr>
            <a:r>
              <a:rPr lang="en-US" sz="1600" b="1" dirty="0">
                <a:solidFill>
                  <a:prstClr val="black"/>
                </a:solidFill>
                <a:ea typeface="Tahoma" pitchFamily="34" charset="0"/>
              </a:rPr>
              <a:t>Hall B: 250 MHz</a:t>
            </a:r>
          </a:p>
          <a:p>
            <a:pPr algn="ctr" fontAlgn="auto">
              <a:spcBef>
                <a:spcPts val="0"/>
              </a:spcBef>
              <a:spcAft>
                <a:spcPts val="300"/>
              </a:spcAft>
              <a:defRPr/>
            </a:pPr>
            <a:r>
              <a:rPr lang="en-US" sz="1600" b="1" dirty="0">
                <a:solidFill>
                  <a:prstClr val="black"/>
                </a:solidFill>
                <a:ea typeface="Tahoma" pitchFamily="34" charset="0"/>
              </a:rPr>
              <a:t>Hall C: 250 MHz</a:t>
            </a:r>
          </a:p>
        </p:txBody>
      </p:sp>
      <p:sp>
        <p:nvSpPr>
          <p:cNvPr id="987" name="Hall D laser fills empty bucket text"/>
          <p:cNvSpPr txBox="1"/>
          <p:nvPr/>
        </p:nvSpPr>
        <p:spPr>
          <a:xfrm>
            <a:off x="1905000" y="5719763"/>
            <a:ext cx="2408238" cy="523875"/>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1400" b="1" dirty="0">
                <a:solidFill>
                  <a:srgbClr val="783F79"/>
                </a:solidFill>
                <a:latin typeface="Arial" charset="0"/>
                <a:cs typeface="Tahoma" pitchFamily="34" charset="0"/>
              </a:rPr>
              <a:t>New Hall D laser fills empty buckets at 250 MHz</a:t>
            </a:r>
          </a:p>
        </p:txBody>
      </p:sp>
      <p:grpSp>
        <p:nvGrpSpPr>
          <p:cNvPr id="76" name="Hall D Highlight circles/lines"/>
          <p:cNvGrpSpPr>
            <a:grpSpLocks/>
          </p:cNvGrpSpPr>
          <p:nvPr/>
        </p:nvGrpSpPr>
        <p:grpSpPr bwMode="auto">
          <a:xfrm>
            <a:off x="206375" y="3070225"/>
            <a:ext cx="6735763" cy="2576513"/>
            <a:chOff x="205740" y="3070860"/>
            <a:chExt cx="6736080" cy="2575560"/>
          </a:xfrm>
        </p:grpSpPr>
        <p:sp>
          <p:nvSpPr>
            <p:cNvPr id="989" name="Oval 988"/>
            <p:cNvSpPr/>
            <p:nvPr/>
          </p:nvSpPr>
          <p:spPr>
            <a:xfrm>
              <a:off x="1356732" y="3070860"/>
              <a:ext cx="525487" cy="525269"/>
            </a:xfrm>
            <a:prstGeom prst="ellipse">
              <a:avLst/>
            </a:prstGeom>
            <a:noFill/>
            <a:ln w="57150">
              <a:solidFill>
                <a:srgbClr val="C0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90" name="Oval 989"/>
            <p:cNvSpPr/>
            <p:nvPr/>
          </p:nvSpPr>
          <p:spPr>
            <a:xfrm>
              <a:off x="3885738" y="4335630"/>
              <a:ext cx="525488" cy="525268"/>
            </a:xfrm>
            <a:prstGeom prst="ellipse">
              <a:avLst/>
            </a:prstGeom>
            <a:noFill/>
            <a:ln w="57150">
              <a:solidFill>
                <a:srgbClr val="C0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91" name="Oval 990"/>
            <p:cNvSpPr/>
            <p:nvPr/>
          </p:nvSpPr>
          <p:spPr>
            <a:xfrm>
              <a:off x="6416332" y="3299375"/>
              <a:ext cx="525488" cy="525269"/>
            </a:xfrm>
            <a:prstGeom prst="ellipse">
              <a:avLst/>
            </a:prstGeom>
            <a:noFill/>
            <a:ln w="57150">
              <a:solidFill>
                <a:srgbClr val="C0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993" name="Straight Connector 992"/>
            <p:cNvCxnSpPr/>
            <p:nvPr/>
          </p:nvCxnSpPr>
          <p:spPr>
            <a:xfrm flipH="1" flipV="1">
              <a:off x="1767914" y="3589781"/>
              <a:ext cx="1349439" cy="2048704"/>
            </a:xfrm>
            <a:prstGeom prst="line">
              <a:avLst/>
            </a:prstGeom>
            <a:ln w="57150" cap="rnd">
              <a:solidFill>
                <a:srgbClr val="C00000">
                  <a:alpha val="70000"/>
                </a:srgbClr>
              </a:solidFill>
            </a:ln>
          </p:spPr>
          <p:style>
            <a:lnRef idx="1">
              <a:schemeClr val="accent1"/>
            </a:lnRef>
            <a:fillRef idx="0">
              <a:schemeClr val="accent1"/>
            </a:fillRef>
            <a:effectRef idx="0">
              <a:schemeClr val="accent1"/>
            </a:effectRef>
            <a:fontRef idx="minor">
              <a:schemeClr val="tx1"/>
            </a:fontRef>
          </p:style>
        </p:cxnSp>
        <p:cxnSp>
          <p:nvCxnSpPr>
            <p:cNvPr id="998" name="Straight Connector 997"/>
            <p:cNvCxnSpPr>
              <a:endCxn id="990" idx="3"/>
            </p:cNvCxnSpPr>
            <p:nvPr/>
          </p:nvCxnSpPr>
          <p:spPr>
            <a:xfrm flipV="1">
              <a:off x="3120527" y="4784726"/>
              <a:ext cx="843003" cy="861694"/>
            </a:xfrm>
            <a:prstGeom prst="line">
              <a:avLst/>
            </a:prstGeom>
            <a:ln w="57150" cap="rnd">
              <a:solidFill>
                <a:srgbClr val="C00000">
                  <a:alpha val="70000"/>
                </a:srgbClr>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p:cNvCxnSpPr/>
            <p:nvPr/>
          </p:nvCxnSpPr>
          <p:spPr>
            <a:xfrm flipH="1">
              <a:off x="3131641" y="3710386"/>
              <a:ext cx="3298980" cy="1936034"/>
            </a:xfrm>
            <a:prstGeom prst="line">
              <a:avLst/>
            </a:prstGeom>
            <a:ln w="57150" cap="rnd">
              <a:solidFill>
                <a:srgbClr val="C00000">
                  <a:alpha val="70000"/>
                </a:srgbClr>
              </a:solidFill>
            </a:ln>
          </p:spPr>
          <p:style>
            <a:lnRef idx="1">
              <a:schemeClr val="accent1"/>
            </a:lnRef>
            <a:fillRef idx="0">
              <a:schemeClr val="accent1"/>
            </a:fillRef>
            <a:effectRef idx="0">
              <a:schemeClr val="accent1"/>
            </a:effectRef>
            <a:fontRef idx="minor">
              <a:schemeClr val="tx1"/>
            </a:fontRef>
          </p:style>
        </p:cxnSp>
        <p:sp>
          <p:nvSpPr>
            <p:cNvPr id="1026" name="Oval 1025"/>
            <p:cNvSpPr/>
            <p:nvPr/>
          </p:nvSpPr>
          <p:spPr>
            <a:xfrm>
              <a:off x="205740" y="4648251"/>
              <a:ext cx="2087661" cy="525269"/>
            </a:xfrm>
            <a:prstGeom prst="ellipse">
              <a:avLst/>
            </a:prstGeom>
            <a:noFill/>
            <a:ln w="57150">
              <a:solidFill>
                <a:srgbClr val="C0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027" name="Straight Connector 1026"/>
            <p:cNvCxnSpPr/>
            <p:nvPr/>
          </p:nvCxnSpPr>
          <p:spPr>
            <a:xfrm flipH="1" flipV="1">
              <a:off x="2126705" y="5067196"/>
              <a:ext cx="1004935" cy="579224"/>
            </a:xfrm>
            <a:prstGeom prst="line">
              <a:avLst/>
            </a:prstGeom>
            <a:ln w="57150" cap="rnd">
              <a:solidFill>
                <a:srgbClr val="C00000">
                  <a:alpha val="70000"/>
                </a:srgbClr>
              </a:solidFill>
            </a:ln>
          </p:spPr>
          <p:style>
            <a:lnRef idx="1">
              <a:schemeClr val="accent1"/>
            </a:lnRef>
            <a:fillRef idx="0">
              <a:schemeClr val="accent1"/>
            </a:fillRef>
            <a:effectRef idx="0">
              <a:schemeClr val="accent1"/>
            </a:effectRef>
            <a:fontRef idx="minor">
              <a:schemeClr val="tx1"/>
            </a:fontRef>
          </p:style>
        </p:cxnSp>
      </p:grpSp>
      <p:sp>
        <p:nvSpPr>
          <p:cNvPr id="1009" name="Hall D: 250 MHz text"/>
          <p:cNvSpPr txBox="1"/>
          <p:nvPr/>
        </p:nvSpPr>
        <p:spPr>
          <a:xfrm>
            <a:off x="252413" y="4757738"/>
            <a:ext cx="1827212" cy="338137"/>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300"/>
              </a:spcAft>
              <a:defRPr/>
            </a:pPr>
            <a:r>
              <a:rPr lang="en-US" sz="1600" b="1" dirty="0">
                <a:solidFill>
                  <a:prstClr val="black"/>
                </a:solidFill>
                <a:ea typeface="Tahoma" pitchFamily="34" charset="0"/>
              </a:rPr>
              <a:t>Hall D: 250 MHz</a:t>
            </a:r>
          </a:p>
        </p:txBody>
      </p:sp>
      <p:grpSp>
        <p:nvGrpSpPr>
          <p:cNvPr id="79" name="Every other bucket goes to Hall D"/>
          <p:cNvGrpSpPr>
            <a:grpSpLocks/>
          </p:cNvGrpSpPr>
          <p:nvPr/>
        </p:nvGrpSpPr>
        <p:grpSpPr bwMode="auto">
          <a:xfrm>
            <a:off x="5610225" y="4219575"/>
            <a:ext cx="2163763" cy="1763713"/>
            <a:chOff x="5610831" y="4220308"/>
            <a:chExt cx="2163914" cy="1763636"/>
          </a:xfrm>
        </p:grpSpPr>
        <p:grpSp>
          <p:nvGrpSpPr>
            <p:cNvPr id="61506" name="Every other &quot;bucket&quot; goes to Hall D"/>
            <p:cNvGrpSpPr>
              <a:grpSpLocks/>
            </p:cNvGrpSpPr>
            <p:nvPr/>
          </p:nvGrpSpPr>
          <p:grpSpPr bwMode="auto">
            <a:xfrm>
              <a:off x="5610831" y="4220308"/>
              <a:ext cx="2163914" cy="1763636"/>
              <a:chOff x="5610831" y="4220308"/>
              <a:chExt cx="2163914" cy="1763636"/>
            </a:xfrm>
          </p:grpSpPr>
          <p:sp>
            <p:nvSpPr>
              <p:cNvPr id="1005" name="Empty buckets text"/>
              <p:cNvSpPr txBox="1"/>
              <p:nvPr/>
            </p:nvSpPr>
            <p:spPr>
              <a:xfrm>
                <a:off x="5610831" y="5460092"/>
                <a:ext cx="2163914" cy="523852"/>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sz="1400" b="1" dirty="0">
                    <a:solidFill>
                      <a:srgbClr val="783F79"/>
                    </a:solidFill>
                    <a:ea typeface="Tahoma" pitchFamily="34" charset="0"/>
                  </a:rPr>
                  <a:t>Every other “bucket” goes to Hall D</a:t>
                </a:r>
              </a:p>
            </p:txBody>
          </p:sp>
          <p:cxnSp>
            <p:nvCxnSpPr>
              <p:cNvPr id="1006" name="Straight Arrow Connector 1005"/>
              <p:cNvCxnSpPr>
                <a:stCxn id="1014" idx="0"/>
              </p:cNvCxnSpPr>
              <p:nvPr/>
            </p:nvCxnSpPr>
            <p:spPr>
              <a:xfrm flipV="1">
                <a:off x="6734859" y="4220308"/>
                <a:ext cx="603292" cy="1242959"/>
              </a:xfrm>
              <a:prstGeom prst="straightConnector1">
                <a:avLst/>
              </a:prstGeom>
              <a:ln w="25400" cap="rnd">
                <a:solidFill>
                  <a:srgbClr val="783F79"/>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014" name="Freeform 1013"/>
            <p:cNvSpPr/>
            <p:nvPr/>
          </p:nvSpPr>
          <p:spPr>
            <a:xfrm>
              <a:off x="6249051" y="4629865"/>
              <a:ext cx="485809" cy="833402"/>
            </a:xfrm>
            <a:custGeom>
              <a:avLst/>
              <a:gdLst>
                <a:gd name="connsiteX0" fmla="*/ 480646 w 480646"/>
                <a:gd name="connsiteY0" fmla="*/ 797170 h 797170"/>
                <a:gd name="connsiteX1" fmla="*/ 322385 w 480646"/>
                <a:gd name="connsiteY1" fmla="*/ 0 h 797170"/>
                <a:gd name="connsiteX2" fmla="*/ 11723 w 480646"/>
                <a:gd name="connsiteY2" fmla="*/ 0 h 797170"/>
                <a:gd name="connsiteX3" fmla="*/ 0 w 480646"/>
                <a:gd name="connsiteY3" fmla="*/ 0 h 797170"/>
              </a:gdLst>
              <a:ahLst/>
              <a:cxnLst>
                <a:cxn ang="0">
                  <a:pos x="connsiteX0" y="connsiteY0"/>
                </a:cxn>
                <a:cxn ang="0">
                  <a:pos x="connsiteX1" y="connsiteY1"/>
                </a:cxn>
                <a:cxn ang="0">
                  <a:pos x="connsiteX2" y="connsiteY2"/>
                </a:cxn>
                <a:cxn ang="0">
                  <a:pos x="connsiteX3" y="connsiteY3"/>
                </a:cxn>
              </a:cxnLst>
              <a:rect l="l" t="t" r="r" b="b"/>
              <a:pathLst>
                <a:path w="480646" h="797170">
                  <a:moveTo>
                    <a:pt x="480646" y="797170"/>
                  </a:moveTo>
                  <a:lnTo>
                    <a:pt x="322385" y="0"/>
                  </a:lnTo>
                  <a:lnTo>
                    <a:pt x="11723" y="0"/>
                  </a:lnTo>
                  <a:lnTo>
                    <a:pt x="0" y="0"/>
                  </a:lnTo>
                </a:path>
              </a:pathLst>
            </a:custGeom>
            <a:ln w="22225" cap="rnd">
              <a:solidFill>
                <a:srgbClr val="783F79"/>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sp>
        <p:nvSpPr>
          <p:cNvPr id="1018" name="existing laser frequency text"/>
          <p:cNvSpPr txBox="1"/>
          <p:nvPr/>
        </p:nvSpPr>
        <p:spPr>
          <a:xfrm>
            <a:off x="136525" y="4745038"/>
            <a:ext cx="2084388" cy="585787"/>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300"/>
              </a:spcAft>
              <a:defRPr/>
            </a:pPr>
            <a:r>
              <a:rPr lang="en-US" sz="1600" b="1" dirty="0">
                <a:solidFill>
                  <a:prstClr val="black"/>
                </a:solidFill>
                <a:ea typeface="Tahoma" pitchFamily="34" charset="0"/>
              </a:rPr>
              <a:t>(existing hall lasers run at 500 MHz)</a:t>
            </a:r>
          </a:p>
        </p:txBody>
      </p:sp>
      <p:sp>
        <p:nvSpPr>
          <p:cNvPr id="691" name="text Accelerator Frequency 1500 MHz"/>
          <p:cNvSpPr txBox="1"/>
          <p:nvPr/>
        </p:nvSpPr>
        <p:spPr>
          <a:xfrm>
            <a:off x="466725" y="3598863"/>
            <a:ext cx="1693863" cy="922337"/>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b="1" dirty="0">
                <a:solidFill>
                  <a:prstClr val="black"/>
                </a:solidFill>
                <a:ea typeface="Tahoma" pitchFamily="34" charset="0"/>
              </a:rPr>
              <a:t>Accelerator</a:t>
            </a:r>
          </a:p>
          <a:p>
            <a:pPr algn="ctr" fontAlgn="auto">
              <a:spcBef>
                <a:spcPts val="0"/>
              </a:spcBef>
              <a:spcAft>
                <a:spcPts val="0"/>
              </a:spcAft>
              <a:defRPr/>
            </a:pPr>
            <a:r>
              <a:rPr lang="en-US" b="1" dirty="0">
                <a:solidFill>
                  <a:prstClr val="black"/>
                </a:solidFill>
                <a:ea typeface="Tahoma" pitchFamily="34" charset="0"/>
              </a:rPr>
              <a:t>Frequency</a:t>
            </a:r>
          </a:p>
          <a:p>
            <a:pPr algn="ctr" fontAlgn="auto">
              <a:spcBef>
                <a:spcPts val="0"/>
              </a:spcBef>
              <a:spcAft>
                <a:spcPts val="0"/>
              </a:spcAft>
              <a:defRPr/>
            </a:pPr>
            <a:r>
              <a:rPr lang="en-US" b="1" dirty="0">
                <a:solidFill>
                  <a:prstClr val="black"/>
                </a:solidFill>
                <a:ea typeface="Tahoma" pitchFamily="34" charset="0"/>
              </a:rPr>
              <a:t>1500 MHz</a:t>
            </a:r>
          </a:p>
        </p:txBody>
      </p:sp>
      <p:sp>
        <p:nvSpPr>
          <p:cNvPr id="1029" name="Arrow - Hall D fills empty bucket"/>
          <p:cNvSpPr/>
          <p:nvPr/>
        </p:nvSpPr>
        <p:spPr>
          <a:xfrm>
            <a:off x="2011363" y="4953000"/>
            <a:ext cx="731837" cy="777875"/>
          </a:xfrm>
          <a:custGeom>
            <a:avLst/>
            <a:gdLst>
              <a:gd name="connsiteX0" fmla="*/ 495300 w 495300"/>
              <a:gd name="connsiteY0" fmla="*/ 640080 h 640080"/>
              <a:gd name="connsiteX1" fmla="*/ 274320 w 495300"/>
              <a:gd name="connsiteY1" fmla="*/ 7620 h 640080"/>
              <a:gd name="connsiteX2" fmla="*/ 0 w 495300"/>
              <a:gd name="connsiteY2" fmla="*/ 0 h 640080"/>
              <a:gd name="connsiteX0" fmla="*/ 495300 w 495300"/>
              <a:gd name="connsiteY0" fmla="*/ 640080 h 640080"/>
              <a:gd name="connsiteX1" fmla="*/ 274320 w 495300"/>
              <a:gd name="connsiteY1" fmla="*/ 83669 h 640080"/>
              <a:gd name="connsiteX2" fmla="*/ 0 w 495300"/>
              <a:gd name="connsiteY2" fmla="*/ 0 h 640080"/>
              <a:gd name="connsiteX0" fmla="*/ 495300 w 587022"/>
              <a:gd name="connsiteY0" fmla="*/ 640080 h 646417"/>
              <a:gd name="connsiteX1" fmla="*/ 587022 w 587022"/>
              <a:gd name="connsiteY1" fmla="*/ 646417 h 646417"/>
              <a:gd name="connsiteX2" fmla="*/ 274320 w 587022"/>
              <a:gd name="connsiteY2" fmla="*/ 83669 h 646417"/>
              <a:gd name="connsiteX3" fmla="*/ 0 w 587022"/>
              <a:gd name="connsiteY3" fmla="*/ 0 h 646417"/>
              <a:gd name="connsiteX0" fmla="*/ 587022 w 587022"/>
              <a:gd name="connsiteY0" fmla="*/ 646417 h 646417"/>
              <a:gd name="connsiteX1" fmla="*/ 274320 w 587022"/>
              <a:gd name="connsiteY1" fmla="*/ 83669 h 646417"/>
              <a:gd name="connsiteX2" fmla="*/ 0 w 587022"/>
              <a:gd name="connsiteY2" fmla="*/ 0 h 646417"/>
            </a:gdLst>
            <a:ahLst/>
            <a:cxnLst>
              <a:cxn ang="0">
                <a:pos x="connsiteX0" y="connsiteY0"/>
              </a:cxn>
              <a:cxn ang="0">
                <a:pos x="connsiteX1" y="connsiteY1"/>
              </a:cxn>
              <a:cxn ang="0">
                <a:pos x="connsiteX2" y="connsiteY2"/>
              </a:cxn>
            </a:cxnLst>
            <a:rect l="l" t="t" r="r" b="b"/>
            <a:pathLst>
              <a:path w="587022" h="646417">
                <a:moveTo>
                  <a:pt x="587022" y="646417"/>
                </a:moveTo>
                <a:lnTo>
                  <a:pt x="274320" y="83669"/>
                </a:lnTo>
                <a:lnTo>
                  <a:pt x="0" y="0"/>
                </a:lnTo>
              </a:path>
            </a:pathLst>
          </a:custGeom>
          <a:ln w="19050" cap="rnd">
            <a:solidFill>
              <a:srgbClr val="783F79"/>
            </a:solidFill>
            <a:tailEnd type="triangle" w="lg" len="lg"/>
          </a:ln>
          <a:effectLst>
            <a:outerShdw blurRad="50800" dist="381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nvGrpSpPr>
          <p:cNvPr id="520" name="Four Hall Operation"/>
          <p:cNvGrpSpPr>
            <a:grpSpLocks/>
          </p:cNvGrpSpPr>
          <p:nvPr/>
        </p:nvGrpSpPr>
        <p:grpSpPr bwMode="auto">
          <a:xfrm>
            <a:off x="5037138" y="4156075"/>
            <a:ext cx="3413125" cy="1951038"/>
            <a:chOff x="5036987" y="4156435"/>
            <a:chExt cx="3414188" cy="1949581"/>
          </a:xfrm>
        </p:grpSpPr>
        <p:sp>
          <p:nvSpPr>
            <p:cNvPr id="523" name="Empty buckets text"/>
            <p:cNvSpPr txBox="1"/>
            <p:nvPr/>
          </p:nvSpPr>
          <p:spPr>
            <a:xfrm>
              <a:off x="5036987" y="5460386"/>
              <a:ext cx="3414188" cy="645630"/>
            </a:xfrm>
            <a:prstGeom prst="rect">
              <a:avLst/>
            </a:prstGeom>
            <a:noFill/>
            <a:effectLst>
              <a:outerShdw blurRad="50800" dist="38100" dir="2700000" algn="tl" rotWithShape="0">
                <a:prstClr val="black">
                  <a:alpha val="25000"/>
                </a:prstClr>
              </a:outerShdw>
            </a:effectLst>
          </p:spPr>
          <p:txBody>
            <a:bodyPr>
              <a:spAutoFit/>
            </a:bodyPr>
            <a:lstStyle/>
            <a:p>
              <a:pPr algn="ctr" fontAlgn="auto">
                <a:spcBef>
                  <a:spcPts val="0"/>
                </a:spcBef>
                <a:spcAft>
                  <a:spcPts val="0"/>
                </a:spcAft>
                <a:defRPr/>
              </a:pPr>
              <a:r>
                <a:rPr lang="en-US" b="1" dirty="0">
                  <a:solidFill>
                    <a:srgbClr val="783F79"/>
                  </a:solidFill>
                  <a:ea typeface="Tahoma" pitchFamily="34" charset="0"/>
                </a:rPr>
                <a:t>Four-Hall Operation!</a:t>
              </a:r>
            </a:p>
            <a:p>
              <a:pPr algn="ctr" fontAlgn="auto">
                <a:spcBef>
                  <a:spcPts val="0"/>
                </a:spcBef>
                <a:spcAft>
                  <a:spcPts val="0"/>
                </a:spcAft>
                <a:defRPr/>
              </a:pPr>
              <a:r>
                <a:rPr lang="en-US" b="1" dirty="0">
                  <a:solidFill>
                    <a:srgbClr val="783F79"/>
                  </a:solidFill>
                  <a:ea typeface="Tahoma" pitchFamily="34" charset="0"/>
                </a:rPr>
                <a:t>(D+3)</a:t>
              </a:r>
            </a:p>
          </p:txBody>
        </p:sp>
        <p:cxnSp>
          <p:nvCxnSpPr>
            <p:cNvPr id="524" name="Straight Arrow Connector 523"/>
            <p:cNvCxnSpPr/>
            <p:nvPr/>
          </p:nvCxnSpPr>
          <p:spPr>
            <a:xfrm flipV="1">
              <a:off x="6734553" y="4156435"/>
              <a:ext cx="316011" cy="1305537"/>
            </a:xfrm>
            <a:prstGeom prst="straightConnector1">
              <a:avLst/>
            </a:prstGeom>
            <a:ln w="22225" cap="rnd">
              <a:solidFill>
                <a:srgbClr val="783F79"/>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61502"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000" smtClean="0">
                <a:solidFill>
                  <a:schemeClr val="bg1"/>
                </a:solidFill>
                <a:latin typeface="Times" pitchFamily="18" charset="0"/>
              </a:rPr>
              <a:t>SPIN 2016, Champaign-Urbana, IL   Sept. 25-30, 2016</a:t>
            </a:r>
          </a:p>
        </p:txBody>
      </p:sp>
      <p:sp>
        <p:nvSpPr>
          <p:cNvPr id="615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fld id="{FE2D2E74-08DC-4582-8756-B788066C6CBF}" type="slidenum">
              <a:rPr lang="en-US" altLang="en-US" sz="1000" smtClean="0">
                <a:solidFill>
                  <a:schemeClr val="bg1"/>
                </a:solidFill>
                <a:latin typeface="Times" pitchFamily="18" charset="0"/>
              </a:rPr>
              <a:pPr eaLnBrk="1" hangingPunct="1">
                <a:spcBef>
                  <a:spcPct val="0"/>
                </a:spcBef>
                <a:buClrTx/>
                <a:buFontTx/>
                <a:buNone/>
              </a:pPr>
              <a:t>53</a:t>
            </a:fld>
            <a:endParaRPr lang="en-US" altLang="en-US" sz="1000" smtClean="0">
              <a:solidFill>
                <a:schemeClr val="bg1"/>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20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91"/>
                                        </p:tgtEl>
                                        <p:attrNameLst>
                                          <p:attrName>style.visibility</p:attrName>
                                        </p:attrNameLst>
                                      </p:cBhvr>
                                      <p:to>
                                        <p:strVal val="visible"/>
                                      </p:to>
                                    </p:set>
                                    <p:animEffect transition="in" filter="fade">
                                      <p:cBhvr>
                                        <p:cTn id="11" dur="1000"/>
                                        <p:tgtEl>
                                          <p:spTgt spid="691"/>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childTnLst>
                                </p:cTn>
                              </p:par>
                            </p:childTnLst>
                          </p:cTn>
                        </p:par>
                        <p:par>
                          <p:cTn id="18" fill="hold" nodeType="afterGroup">
                            <p:stCondLst>
                              <p:cond delay="1000"/>
                            </p:stCondLst>
                            <p:childTnLst>
                              <p:par>
                                <p:cTn id="19" presetID="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745"/>
                                        </p:tgtEl>
                                        <p:attrNameLst>
                                          <p:attrName>style.visibility</p:attrName>
                                        </p:attrNameLst>
                                      </p:cBhvr>
                                      <p:to>
                                        <p:strVal val="visible"/>
                                      </p:to>
                                    </p:set>
                                    <p:anim calcmode="lin" valueType="num">
                                      <p:cBhvr additive="base">
                                        <p:cTn id="27" dur="1000" fill="hold"/>
                                        <p:tgtEl>
                                          <p:spTgt spid="745"/>
                                        </p:tgtEl>
                                        <p:attrNameLst>
                                          <p:attrName>ppt_x</p:attrName>
                                        </p:attrNameLst>
                                      </p:cBhvr>
                                      <p:tavLst>
                                        <p:tav tm="0">
                                          <p:val>
                                            <p:strVal val="1+#ppt_w/2"/>
                                          </p:val>
                                        </p:tav>
                                        <p:tav tm="100000">
                                          <p:val>
                                            <p:strVal val="#ppt_x"/>
                                          </p:val>
                                        </p:tav>
                                      </p:tavLst>
                                    </p:anim>
                                    <p:anim calcmode="lin" valueType="num">
                                      <p:cBhvr additive="base">
                                        <p:cTn id="28" dur="1000" fill="hold"/>
                                        <p:tgtEl>
                                          <p:spTgt spid="745"/>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000"/>
                            </p:stCondLst>
                            <p:childTnLst>
                              <p:par>
                                <p:cTn id="30" presetID="2" presetClass="entr" presetSubtype="1" fill="hold" grpId="0" nodeType="afterEffect">
                                  <p:stCondLst>
                                    <p:cond delay="0"/>
                                  </p:stCondLst>
                                  <p:childTnLst>
                                    <p:set>
                                      <p:cBhvr>
                                        <p:cTn id="31" dur="1" fill="hold">
                                          <p:stCondLst>
                                            <p:cond delay="0"/>
                                          </p:stCondLst>
                                        </p:cTn>
                                        <p:tgtEl>
                                          <p:spTgt spid="693"/>
                                        </p:tgtEl>
                                        <p:attrNameLst>
                                          <p:attrName>style.visibility</p:attrName>
                                        </p:attrNameLst>
                                      </p:cBhvr>
                                      <p:to>
                                        <p:strVal val="visible"/>
                                      </p:to>
                                    </p:set>
                                    <p:anim calcmode="lin" valueType="num">
                                      <p:cBhvr additive="base">
                                        <p:cTn id="32" dur="1000" fill="hold"/>
                                        <p:tgtEl>
                                          <p:spTgt spid="693"/>
                                        </p:tgtEl>
                                        <p:attrNameLst>
                                          <p:attrName>ppt_x</p:attrName>
                                        </p:attrNameLst>
                                      </p:cBhvr>
                                      <p:tavLst>
                                        <p:tav tm="0">
                                          <p:val>
                                            <p:strVal val="#ppt_x"/>
                                          </p:val>
                                        </p:tav>
                                        <p:tav tm="100000">
                                          <p:val>
                                            <p:strVal val="#ppt_x"/>
                                          </p:val>
                                        </p:tav>
                                      </p:tavLst>
                                    </p:anim>
                                    <p:anim calcmode="lin" valueType="num">
                                      <p:cBhvr additive="base">
                                        <p:cTn id="33" dur="1000" fill="hold"/>
                                        <p:tgtEl>
                                          <p:spTgt spid="693"/>
                                        </p:tgtEl>
                                        <p:attrNameLst>
                                          <p:attrName>ppt_y</p:attrName>
                                        </p:attrNameLst>
                                      </p:cBhvr>
                                      <p:tavLst>
                                        <p:tav tm="0">
                                          <p:val>
                                            <p:strVal val="0-#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694"/>
                                        </p:tgtEl>
                                        <p:attrNameLst>
                                          <p:attrName>style.visibility</p:attrName>
                                        </p:attrNameLst>
                                      </p:cBhvr>
                                      <p:to>
                                        <p:strVal val="visible"/>
                                      </p:to>
                                    </p:set>
                                    <p:anim calcmode="lin" valueType="num">
                                      <p:cBhvr additive="base">
                                        <p:cTn id="36" dur="1000" fill="hold"/>
                                        <p:tgtEl>
                                          <p:spTgt spid="694"/>
                                        </p:tgtEl>
                                        <p:attrNameLst>
                                          <p:attrName>ppt_x</p:attrName>
                                        </p:attrNameLst>
                                      </p:cBhvr>
                                      <p:tavLst>
                                        <p:tav tm="0">
                                          <p:val>
                                            <p:strVal val="#ppt_x"/>
                                          </p:val>
                                        </p:tav>
                                        <p:tav tm="100000">
                                          <p:val>
                                            <p:strVal val="#ppt_x"/>
                                          </p:val>
                                        </p:tav>
                                      </p:tavLst>
                                    </p:anim>
                                    <p:anim calcmode="lin" valueType="num">
                                      <p:cBhvr additive="base">
                                        <p:cTn id="37" dur="1000" fill="hold"/>
                                        <p:tgtEl>
                                          <p:spTgt spid="694"/>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26"/>
                                        </p:tgtEl>
                                        <p:attrNameLst>
                                          <p:attrName>style.visibility</p:attrName>
                                        </p:attrNameLst>
                                      </p:cBhvr>
                                      <p:to>
                                        <p:strVal val="visible"/>
                                      </p:to>
                                    </p:set>
                                    <p:animEffect transition="in" filter="fade">
                                      <p:cBhvr>
                                        <p:cTn id="42" dur="1000"/>
                                        <p:tgtEl>
                                          <p:spTgt spid="126"/>
                                        </p:tgtEl>
                                      </p:cBhvr>
                                    </p:animEffect>
                                  </p:childTnLst>
                                </p:cTn>
                              </p:par>
                              <p:par>
                                <p:cTn id="43" presetID="10" presetClass="entr" presetSubtype="0" fill="hold" nodeType="withEffect">
                                  <p:stCondLst>
                                    <p:cond delay="0"/>
                                  </p:stCondLst>
                                  <p:childTnLst>
                                    <p:set>
                                      <p:cBhvr>
                                        <p:cTn id="44" dur="1" fill="hold">
                                          <p:stCondLst>
                                            <p:cond delay="0"/>
                                          </p:stCondLst>
                                        </p:cTn>
                                        <p:tgtEl>
                                          <p:spTgt spid="719"/>
                                        </p:tgtEl>
                                        <p:attrNameLst>
                                          <p:attrName>style.visibility</p:attrName>
                                        </p:attrNameLst>
                                      </p:cBhvr>
                                      <p:to>
                                        <p:strVal val="visible"/>
                                      </p:to>
                                    </p:set>
                                    <p:animEffect transition="in" filter="fade">
                                      <p:cBhvr>
                                        <p:cTn id="45" dur="1000"/>
                                        <p:tgtEl>
                                          <p:spTgt spid="7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92"/>
                                        </p:tgtEl>
                                        <p:attrNameLst>
                                          <p:attrName>style.visibility</p:attrName>
                                        </p:attrNameLst>
                                      </p:cBhvr>
                                      <p:to>
                                        <p:strVal val="visible"/>
                                      </p:to>
                                    </p:set>
                                    <p:animEffect transition="in" filter="fade">
                                      <p:cBhvr>
                                        <p:cTn id="48" dur="1000"/>
                                        <p:tgtEl>
                                          <p:spTgt spid="69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1000" fill="hold"/>
                                        <p:tgtEl>
                                          <p:spTgt spid="18"/>
                                        </p:tgtEl>
                                        <p:attrNameLst>
                                          <p:attrName>ppt_x</p:attrName>
                                        </p:attrNameLst>
                                      </p:cBhvr>
                                      <p:tavLst>
                                        <p:tav tm="0">
                                          <p:val>
                                            <p:strVal val="#ppt_x"/>
                                          </p:val>
                                        </p:tav>
                                        <p:tav tm="100000">
                                          <p:val>
                                            <p:strVal val="#ppt_x"/>
                                          </p:val>
                                        </p:tav>
                                      </p:tavLst>
                                    </p:anim>
                                    <p:anim calcmode="lin" valueType="num">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nodeType="afterGroup">
                            <p:stCondLst>
                              <p:cond delay="1000"/>
                            </p:stCondLst>
                            <p:childTnLst>
                              <p:par>
                                <p:cTn id="56" presetID="10" presetClass="entr" presetSubtype="0"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1000"/>
                                        <p:tgtEl>
                                          <p:spTgt spid="4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2"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1000" fill="hold"/>
                                        <p:tgtEl>
                                          <p:spTgt spid="2"/>
                                        </p:tgtEl>
                                        <p:attrNameLst>
                                          <p:attrName>ppt_x</p:attrName>
                                        </p:attrNameLst>
                                      </p:cBhvr>
                                      <p:tavLst>
                                        <p:tav tm="0">
                                          <p:val>
                                            <p:strVal val="1+#ppt_w/2"/>
                                          </p:val>
                                        </p:tav>
                                        <p:tav tm="100000">
                                          <p:val>
                                            <p:strVal val="#ppt_x"/>
                                          </p:val>
                                        </p:tav>
                                      </p:tavLst>
                                    </p:anim>
                                    <p:anim calcmode="lin" valueType="num">
                                      <p:cBhvr additive="base">
                                        <p:cTn id="64" dur="1000" fill="hold"/>
                                        <p:tgtEl>
                                          <p:spTgt spid="2"/>
                                        </p:tgtEl>
                                        <p:attrNameLst>
                                          <p:attrName>ppt_y</p:attrName>
                                        </p:attrNameLst>
                                      </p:cBhvr>
                                      <p:tavLst>
                                        <p:tav tm="0">
                                          <p:val>
                                            <p:strVal val="#ppt_y"/>
                                          </p:val>
                                        </p:tav>
                                        <p:tav tm="100000">
                                          <p:val>
                                            <p:strVal val="#ppt_y"/>
                                          </p:val>
                                        </p:tav>
                                      </p:tavLst>
                                    </p:anim>
                                  </p:childTnLst>
                                </p:cTn>
                              </p:par>
                            </p:childTnLst>
                          </p:cTn>
                        </p:par>
                        <p:par>
                          <p:cTn id="65" fill="hold" nodeType="afterGroup">
                            <p:stCondLst>
                              <p:cond delay="1000"/>
                            </p:stCondLst>
                            <p:childTnLst>
                              <p:par>
                                <p:cTn id="66" presetID="26" presetClass="emph" presetSubtype="0" repeatCount="4000" fill="hold" nodeType="afterEffect">
                                  <p:stCondLst>
                                    <p:cond delay="0"/>
                                  </p:stCondLst>
                                  <p:childTnLst>
                                    <p:animEffect transition="out" filter="fade">
                                      <p:cBhvr>
                                        <p:cTn id="67" dur="1500" tmFilter="0, 0; .2, .5; .8, .5; 1, 0"/>
                                        <p:tgtEl>
                                          <p:spTgt spid="42"/>
                                        </p:tgtEl>
                                      </p:cBhvr>
                                    </p:animEffect>
                                    <p:animScale>
                                      <p:cBhvr>
                                        <p:cTn id="68" dur="750" autoRev="1" fill="hold"/>
                                        <p:tgtEl>
                                          <p:spTgt spid="42"/>
                                        </p:tgtEl>
                                      </p:cBhvr>
                                      <p:by x="105000" y="105000"/>
                                    </p:animScale>
                                  </p:childTnLst>
                                  <p:subTnLst>
                                    <p:set>
                                      <p:cBhvr override="childStyle">
                                        <p:cTn dur="1" fill="hold" display="0" masterRel="sameClick" afterEffect="1">
                                          <p:stCondLst>
                                            <p:cond evt="end" delay="0">
                                              <p:tn val="66"/>
                                            </p:cond>
                                          </p:stCondLst>
                                        </p:cTn>
                                        <p:tgtEl>
                                          <p:spTgt spid="42"/>
                                        </p:tgtEl>
                                        <p:attrNameLst>
                                          <p:attrName>style.visibility</p:attrName>
                                        </p:attrNameLst>
                                      </p:cBhvr>
                                      <p:to>
                                        <p:strVal val="hidden"/>
                                      </p:to>
                                    </p:set>
                                  </p:sub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nodeType="clickEffect">
                                  <p:stCondLst>
                                    <p:cond delay="0"/>
                                  </p:stCondLst>
                                  <p:childTnLst>
                                    <p:set>
                                      <p:cBhvr>
                                        <p:cTn id="72" dur="1" fill="hold">
                                          <p:stCondLst>
                                            <p:cond delay="0"/>
                                          </p:stCondLst>
                                        </p:cTn>
                                        <p:tgtEl>
                                          <p:spTgt spid="942"/>
                                        </p:tgtEl>
                                        <p:attrNameLst>
                                          <p:attrName>style.visibility</p:attrName>
                                        </p:attrNameLst>
                                      </p:cBhvr>
                                      <p:to>
                                        <p:strVal val="visible"/>
                                      </p:to>
                                    </p:set>
                                    <p:animEffect transition="in" filter="fade">
                                      <p:cBhvr>
                                        <p:cTn id="73" dur="1000"/>
                                        <p:tgtEl>
                                          <p:spTgt spid="94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40"/>
                                        </p:tgtEl>
                                        <p:attrNameLst>
                                          <p:attrName>style.visibility</p:attrName>
                                        </p:attrNameLst>
                                      </p:cBhvr>
                                      <p:to>
                                        <p:strVal val="visible"/>
                                      </p:to>
                                    </p:set>
                                    <p:animEffect transition="in" filter="fade">
                                      <p:cBhvr>
                                        <p:cTn id="76" dur="1000"/>
                                        <p:tgtEl>
                                          <p:spTgt spid="940"/>
                                        </p:tgtEl>
                                      </p:cBhvr>
                                    </p:animEffect>
                                  </p:childTnLst>
                                </p:cTn>
                              </p:par>
                              <p:par>
                                <p:cTn id="77" presetID="10" presetClass="entr" presetSubtype="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1000"/>
                                        <p:tgtEl>
                                          <p:spTgt spid="44"/>
                                        </p:tgtEl>
                                      </p:cBhvr>
                                    </p:animEffect>
                                  </p:childTnLst>
                                </p:cTn>
                              </p:par>
                              <p:par>
                                <p:cTn id="80" presetID="1" presetClass="exit" presetSubtype="0" fill="hold" nodeType="withEffect">
                                  <p:stCondLst>
                                    <p:cond delay="0"/>
                                  </p:stCondLst>
                                  <p:childTnLst>
                                    <p:set>
                                      <p:cBhvr>
                                        <p:cTn id="81" dur="1" fill="hold">
                                          <p:stCondLst>
                                            <p:cond delay="0"/>
                                          </p:stCondLst>
                                        </p:cTn>
                                        <p:tgtEl>
                                          <p:spTgt spid="20"/>
                                        </p:tgtEl>
                                        <p:attrNameLst>
                                          <p:attrName>style.visibility</p:attrName>
                                        </p:attrNameLst>
                                      </p:cBhvr>
                                      <p:to>
                                        <p:strVal val="hidden"/>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nodeType="click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1000"/>
                                        <p:tgtEl>
                                          <p:spTgt spid="43"/>
                                        </p:tgtEl>
                                      </p:cBhvr>
                                    </p:animEffect>
                                  </p:childTnLst>
                                </p:cTn>
                              </p:par>
                              <p:par>
                                <p:cTn id="87" presetID="10" presetClass="entr" presetSubtype="0" fill="hold"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fade">
                                      <p:cBhvr>
                                        <p:cTn id="89" dur="1000"/>
                                        <p:tgtEl>
                                          <p:spTgt spid="45"/>
                                        </p:tgtEl>
                                      </p:cBhvr>
                                    </p:animEffect>
                                  </p:childTnLst>
                                </p:cTn>
                              </p:par>
                              <p:par>
                                <p:cTn id="90" presetID="9" presetClass="emph" presetSubtype="0" nodeType="withEffect">
                                  <p:stCondLst>
                                    <p:cond delay="0"/>
                                  </p:stCondLst>
                                  <p:endCondLst>
                                    <p:cond evt="onNext" delay="0">
                                      <p:tgtEl>
                                        <p:sldTgt/>
                                      </p:tgtEl>
                                    </p:cond>
                                  </p:endCondLst>
                                  <p:childTnLst>
                                    <p:set>
                                      <p:cBhvr rctx="PPT">
                                        <p:cTn id="91" dur="indefinite"/>
                                        <p:tgtEl>
                                          <p:spTgt spid="942"/>
                                        </p:tgtEl>
                                        <p:attrNameLst>
                                          <p:attrName>style.opacity</p:attrName>
                                        </p:attrNameLst>
                                      </p:cBhvr>
                                      <p:to>
                                        <p:strVal val="0.4"/>
                                      </p:to>
                                    </p:set>
                                    <p:animEffect filter="image" prLst="opacity: 0.4">
                                      <p:cBhvr rctx="IE">
                                        <p:cTn id="92" dur="indefinite"/>
                                        <p:tgtEl>
                                          <p:spTgt spid="94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2" fill="hold" grpId="1" nodeType="clickEffect">
                                  <p:stCondLst>
                                    <p:cond delay="0"/>
                                  </p:stCondLst>
                                  <p:childTnLst>
                                    <p:set>
                                      <p:cBhvr>
                                        <p:cTn id="96" dur="1" fill="hold">
                                          <p:stCondLst>
                                            <p:cond delay="0"/>
                                          </p:stCondLst>
                                        </p:cTn>
                                        <p:tgtEl>
                                          <p:spTgt spid="707"/>
                                        </p:tgtEl>
                                        <p:attrNameLst>
                                          <p:attrName>style.visibility</p:attrName>
                                        </p:attrNameLst>
                                      </p:cBhvr>
                                      <p:to>
                                        <p:strVal val="visible"/>
                                      </p:to>
                                    </p:set>
                                    <p:anim calcmode="lin" valueType="num">
                                      <p:cBhvr additive="base">
                                        <p:cTn id="97" dur="1000" fill="hold"/>
                                        <p:tgtEl>
                                          <p:spTgt spid="707"/>
                                        </p:tgtEl>
                                        <p:attrNameLst>
                                          <p:attrName>ppt_x</p:attrName>
                                        </p:attrNameLst>
                                      </p:cBhvr>
                                      <p:tavLst>
                                        <p:tav tm="0">
                                          <p:val>
                                            <p:strVal val="1+#ppt_w/2"/>
                                          </p:val>
                                        </p:tav>
                                        <p:tav tm="100000">
                                          <p:val>
                                            <p:strVal val="#ppt_x"/>
                                          </p:val>
                                        </p:tav>
                                      </p:tavLst>
                                    </p:anim>
                                    <p:anim calcmode="lin" valueType="num">
                                      <p:cBhvr additive="base">
                                        <p:cTn id="98" dur="1000" fill="hold"/>
                                        <p:tgtEl>
                                          <p:spTgt spid="707"/>
                                        </p:tgtEl>
                                        <p:attrNameLst>
                                          <p:attrName>ppt_y</p:attrName>
                                        </p:attrNameLst>
                                      </p:cBhvr>
                                      <p:tavLst>
                                        <p:tav tm="0">
                                          <p:val>
                                            <p:strVal val="#ppt_y"/>
                                          </p:val>
                                        </p:tav>
                                        <p:tav tm="100000">
                                          <p:val>
                                            <p:strVal val="#ppt_y"/>
                                          </p:val>
                                        </p:tav>
                                      </p:tavLst>
                                    </p:anim>
                                  </p:childTnLst>
                                </p:cTn>
                              </p:par>
                              <p:par>
                                <p:cTn id="99" presetID="1" presetClass="entr" presetSubtype="0" fill="hold" nodeType="withEffect">
                                  <p:stCondLst>
                                    <p:cond delay="0"/>
                                  </p:stCondLst>
                                  <p:childTnLst>
                                    <p:set>
                                      <p:cBhvr>
                                        <p:cTn id="100" dur="1" fill="hold">
                                          <p:stCondLst>
                                            <p:cond delay="0"/>
                                          </p:stCondLst>
                                        </p:cTn>
                                        <p:tgtEl>
                                          <p:spTgt spid="20"/>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940"/>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942"/>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44"/>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43"/>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45"/>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childTnLst>
                                </p:cTn>
                              </p:par>
                              <p:par>
                                <p:cTn id="115" presetID="1" presetClass="exit" presetSubtype="0" fill="hold" grpId="0" nodeType="withEffect">
                                  <p:stCondLst>
                                    <p:cond delay="0"/>
                                  </p:stCondLst>
                                  <p:childTnLst>
                                    <p:set>
                                      <p:cBhvr>
                                        <p:cTn id="116" dur="1" fill="hold">
                                          <p:stCondLst>
                                            <p:cond delay="0"/>
                                          </p:stCondLst>
                                        </p:cTn>
                                        <p:tgtEl>
                                          <p:spTgt spid="707"/>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20"/>
                                        </p:tgtEl>
                                        <p:attrNameLst>
                                          <p:attrName>style.visibility</p:attrName>
                                        </p:attrNameLst>
                                      </p:cBhvr>
                                      <p:to>
                                        <p:strVal val="hidden"/>
                                      </p:to>
                                    </p:set>
                                  </p:childTnLst>
                                </p:cTn>
                              </p:par>
                              <p:par>
                                <p:cTn id="119" presetID="1" presetClass="exit" presetSubtype="0" fill="hold" nodeType="withEffect">
                                  <p:stCondLst>
                                    <p:cond delay="400"/>
                                  </p:stCondLst>
                                  <p:childTnLst>
                                    <p:set>
                                      <p:cBhvr>
                                        <p:cTn id="120" dur="1" fill="hold">
                                          <p:stCondLst>
                                            <p:cond delay="0"/>
                                          </p:stCondLst>
                                        </p:cTn>
                                        <p:tgtEl>
                                          <p:spTgt spid="24"/>
                                        </p:tgtEl>
                                        <p:attrNameLst>
                                          <p:attrName>style.visibility</p:attrName>
                                        </p:attrNameLst>
                                      </p:cBhvr>
                                      <p:to>
                                        <p:strVal val="hidden"/>
                                      </p:to>
                                    </p:set>
                                  </p:childTnLst>
                                </p:cTn>
                              </p:par>
                            </p:childTnLst>
                          </p:cTn>
                        </p:par>
                        <p:par>
                          <p:cTn id="121" fill="hold" nodeType="afterGroup">
                            <p:stCondLst>
                              <p:cond delay="400"/>
                            </p:stCondLst>
                            <p:childTnLst>
                              <p:par>
                                <p:cTn id="122" presetID="1" presetClass="entr" presetSubtype="0" fill="hold" nodeType="afterEffect">
                                  <p:stCondLst>
                                    <p:cond delay="0"/>
                                  </p:stCondLst>
                                  <p:childTnLst>
                                    <p:set>
                                      <p:cBhvr>
                                        <p:cTn id="123" dur="1" fill="hold">
                                          <p:stCondLst>
                                            <p:cond delay="0"/>
                                          </p:stCondLst>
                                        </p:cTn>
                                        <p:tgtEl>
                                          <p:spTgt spid="28"/>
                                        </p:tgtEl>
                                        <p:attrNameLst>
                                          <p:attrName>style.visibility</p:attrName>
                                        </p:attrNameLst>
                                      </p:cBhvr>
                                      <p:to>
                                        <p:strVal val="visible"/>
                                      </p:to>
                                    </p:set>
                                  </p:childTnLst>
                                </p:cTn>
                              </p:par>
                            </p:childTnLst>
                          </p:cTn>
                        </p:par>
                        <p:par>
                          <p:cTn id="124" fill="hold" nodeType="afterGroup">
                            <p:stCondLst>
                              <p:cond delay="400"/>
                            </p:stCondLst>
                            <p:childTnLst>
                              <p:par>
                                <p:cTn id="125" presetID="1" presetClass="exit" presetSubtype="0" fill="hold" nodeType="afterEffect">
                                  <p:stCondLst>
                                    <p:cond delay="400"/>
                                  </p:stCondLst>
                                  <p:childTnLst>
                                    <p:set>
                                      <p:cBhvr>
                                        <p:cTn id="126" dur="1" fill="hold">
                                          <p:stCondLst>
                                            <p:cond delay="0"/>
                                          </p:stCondLst>
                                        </p:cTn>
                                        <p:tgtEl>
                                          <p:spTgt spid="28"/>
                                        </p:tgtEl>
                                        <p:attrNameLst>
                                          <p:attrName>style.visibility</p:attrName>
                                        </p:attrNameLst>
                                      </p:cBhvr>
                                      <p:to>
                                        <p:strVal val="hidden"/>
                                      </p:to>
                                    </p:set>
                                  </p:childTnLst>
                                </p:cTn>
                              </p:par>
                            </p:childTnLst>
                          </p:cTn>
                        </p:par>
                        <p:par>
                          <p:cTn id="127" fill="hold" nodeType="afterGroup">
                            <p:stCondLst>
                              <p:cond delay="800"/>
                            </p:stCondLst>
                            <p:childTnLst>
                              <p:par>
                                <p:cTn id="128" presetID="1" presetClass="entr" presetSubtype="0" fill="hold" nodeType="afterEffect">
                                  <p:stCondLst>
                                    <p:cond delay="0"/>
                                  </p:stCondLst>
                                  <p:childTnLst>
                                    <p:set>
                                      <p:cBhvr>
                                        <p:cTn id="129" dur="1" fill="hold">
                                          <p:stCondLst>
                                            <p:cond delay="0"/>
                                          </p:stCondLst>
                                        </p:cTn>
                                        <p:tgtEl>
                                          <p:spTgt spid="739"/>
                                        </p:tgtEl>
                                        <p:attrNameLst>
                                          <p:attrName>style.visibility</p:attrName>
                                        </p:attrNameLst>
                                      </p:cBhvr>
                                      <p:to>
                                        <p:strVal val="visible"/>
                                      </p:to>
                                    </p:set>
                                  </p:childTnLst>
                                </p:cTn>
                              </p:par>
                            </p:childTnLst>
                          </p:cTn>
                        </p:par>
                        <p:par>
                          <p:cTn id="130" fill="hold" nodeType="afterGroup">
                            <p:stCondLst>
                              <p:cond delay="800"/>
                            </p:stCondLst>
                            <p:childTnLst>
                              <p:par>
                                <p:cTn id="131" presetID="1" presetClass="exit" presetSubtype="0" fill="hold" nodeType="afterEffect">
                                  <p:stCondLst>
                                    <p:cond delay="400"/>
                                  </p:stCondLst>
                                  <p:childTnLst>
                                    <p:set>
                                      <p:cBhvr>
                                        <p:cTn id="132" dur="1" fill="hold">
                                          <p:stCondLst>
                                            <p:cond delay="0"/>
                                          </p:stCondLst>
                                        </p:cTn>
                                        <p:tgtEl>
                                          <p:spTgt spid="739"/>
                                        </p:tgtEl>
                                        <p:attrNameLst>
                                          <p:attrName>style.visibility</p:attrName>
                                        </p:attrNameLst>
                                      </p:cBhvr>
                                      <p:to>
                                        <p:strVal val="hidden"/>
                                      </p:to>
                                    </p:set>
                                  </p:childTnLst>
                                </p:cTn>
                              </p:par>
                            </p:childTnLst>
                          </p:cTn>
                        </p:par>
                        <p:par>
                          <p:cTn id="133" fill="hold" nodeType="afterGroup">
                            <p:stCondLst>
                              <p:cond delay="1200"/>
                            </p:stCondLst>
                            <p:childTnLst>
                              <p:par>
                                <p:cTn id="134" presetID="1" presetClass="entr" presetSubtype="0" fill="hold" nodeType="afterEffect">
                                  <p:stCondLst>
                                    <p:cond delay="0"/>
                                  </p:stCondLst>
                                  <p:childTnLst>
                                    <p:set>
                                      <p:cBhvr>
                                        <p:cTn id="135" dur="1" fill="hold">
                                          <p:stCondLst>
                                            <p:cond delay="0"/>
                                          </p:stCondLst>
                                        </p:cTn>
                                        <p:tgtEl>
                                          <p:spTgt spid="743"/>
                                        </p:tgtEl>
                                        <p:attrNameLst>
                                          <p:attrName>style.visibility</p:attrName>
                                        </p:attrNameLst>
                                      </p:cBhvr>
                                      <p:to>
                                        <p:strVal val="visible"/>
                                      </p:to>
                                    </p:set>
                                  </p:childTnLst>
                                </p:cTn>
                              </p:par>
                            </p:childTnLst>
                          </p:cTn>
                        </p:par>
                        <p:par>
                          <p:cTn id="136" fill="hold" nodeType="afterGroup">
                            <p:stCondLst>
                              <p:cond delay="1200"/>
                            </p:stCondLst>
                            <p:childTnLst>
                              <p:par>
                                <p:cTn id="137" presetID="1" presetClass="exit" presetSubtype="0" fill="hold" nodeType="afterEffect">
                                  <p:stCondLst>
                                    <p:cond delay="400"/>
                                  </p:stCondLst>
                                  <p:childTnLst>
                                    <p:set>
                                      <p:cBhvr>
                                        <p:cTn id="138" dur="1" fill="hold">
                                          <p:stCondLst>
                                            <p:cond delay="0"/>
                                          </p:stCondLst>
                                        </p:cTn>
                                        <p:tgtEl>
                                          <p:spTgt spid="743"/>
                                        </p:tgtEl>
                                        <p:attrNameLst>
                                          <p:attrName>style.visibility</p:attrName>
                                        </p:attrNameLst>
                                      </p:cBhvr>
                                      <p:to>
                                        <p:strVal val="hidden"/>
                                      </p:to>
                                    </p:set>
                                  </p:childTnLst>
                                </p:cTn>
                              </p:par>
                            </p:childTnLst>
                          </p:cTn>
                        </p:par>
                        <p:par>
                          <p:cTn id="139" fill="hold" nodeType="afterGroup">
                            <p:stCondLst>
                              <p:cond delay="1600"/>
                            </p:stCondLst>
                            <p:childTnLst>
                              <p:par>
                                <p:cTn id="140" presetID="1" presetClass="entr" presetSubtype="0" fill="hold" nodeType="afterEffect">
                                  <p:stCondLst>
                                    <p:cond delay="0"/>
                                  </p:stCondLst>
                                  <p:childTnLst>
                                    <p:set>
                                      <p:cBhvr>
                                        <p:cTn id="141" dur="1" fill="hold">
                                          <p:stCondLst>
                                            <p:cond delay="0"/>
                                          </p:stCondLst>
                                        </p:cTn>
                                        <p:tgtEl>
                                          <p:spTgt spid="761"/>
                                        </p:tgtEl>
                                        <p:attrNameLst>
                                          <p:attrName>style.visibility</p:attrName>
                                        </p:attrNameLst>
                                      </p:cBhvr>
                                      <p:to>
                                        <p:strVal val="visible"/>
                                      </p:to>
                                    </p:set>
                                  </p:childTnLst>
                                </p:cTn>
                              </p:par>
                            </p:childTnLst>
                          </p:cTn>
                        </p:par>
                        <p:par>
                          <p:cTn id="142" fill="hold" nodeType="afterGroup">
                            <p:stCondLst>
                              <p:cond delay="1600"/>
                            </p:stCondLst>
                            <p:childTnLst>
                              <p:par>
                                <p:cTn id="143" presetID="1" presetClass="exit" presetSubtype="0" fill="hold" nodeType="afterEffect">
                                  <p:stCondLst>
                                    <p:cond delay="400"/>
                                  </p:stCondLst>
                                  <p:childTnLst>
                                    <p:set>
                                      <p:cBhvr>
                                        <p:cTn id="144" dur="1" fill="hold">
                                          <p:stCondLst>
                                            <p:cond delay="0"/>
                                          </p:stCondLst>
                                        </p:cTn>
                                        <p:tgtEl>
                                          <p:spTgt spid="761"/>
                                        </p:tgtEl>
                                        <p:attrNameLst>
                                          <p:attrName>style.visibility</p:attrName>
                                        </p:attrNameLst>
                                      </p:cBhvr>
                                      <p:to>
                                        <p:strVal val="hidden"/>
                                      </p:to>
                                    </p:set>
                                  </p:childTnLst>
                                </p:cTn>
                              </p:par>
                            </p:childTnLst>
                          </p:cTn>
                        </p:par>
                        <p:par>
                          <p:cTn id="145" fill="hold" nodeType="afterGroup">
                            <p:stCondLst>
                              <p:cond delay="2000"/>
                            </p:stCondLst>
                            <p:childTnLst>
                              <p:par>
                                <p:cTn id="146" presetID="1" presetClass="entr" presetSubtype="0" fill="hold" nodeType="afterEffect">
                                  <p:stCondLst>
                                    <p:cond delay="0"/>
                                  </p:stCondLst>
                                  <p:childTnLst>
                                    <p:set>
                                      <p:cBhvr>
                                        <p:cTn id="147" dur="1" fill="hold">
                                          <p:stCondLst>
                                            <p:cond delay="0"/>
                                          </p:stCondLst>
                                        </p:cTn>
                                        <p:tgtEl>
                                          <p:spTgt spid="766"/>
                                        </p:tgtEl>
                                        <p:attrNameLst>
                                          <p:attrName>style.visibility</p:attrName>
                                        </p:attrNameLst>
                                      </p:cBhvr>
                                      <p:to>
                                        <p:strVal val="visible"/>
                                      </p:to>
                                    </p:set>
                                  </p:childTnLst>
                                </p:cTn>
                              </p:par>
                            </p:childTnLst>
                          </p:cTn>
                        </p:par>
                        <p:par>
                          <p:cTn id="148" fill="hold" nodeType="afterGroup">
                            <p:stCondLst>
                              <p:cond delay="2000"/>
                            </p:stCondLst>
                            <p:childTnLst>
                              <p:par>
                                <p:cTn id="149" presetID="1" presetClass="exit" presetSubtype="0" fill="hold" nodeType="afterEffect">
                                  <p:stCondLst>
                                    <p:cond delay="400"/>
                                  </p:stCondLst>
                                  <p:childTnLst>
                                    <p:set>
                                      <p:cBhvr>
                                        <p:cTn id="150" dur="1" fill="hold">
                                          <p:stCondLst>
                                            <p:cond delay="0"/>
                                          </p:stCondLst>
                                        </p:cTn>
                                        <p:tgtEl>
                                          <p:spTgt spid="766"/>
                                        </p:tgtEl>
                                        <p:attrNameLst>
                                          <p:attrName>style.visibility</p:attrName>
                                        </p:attrNameLst>
                                      </p:cBhvr>
                                      <p:to>
                                        <p:strVal val="hidden"/>
                                      </p:to>
                                    </p:set>
                                  </p:childTnLst>
                                </p:cTn>
                              </p:par>
                            </p:childTnLst>
                          </p:cTn>
                        </p:par>
                        <p:par>
                          <p:cTn id="151" fill="hold" nodeType="afterGroup">
                            <p:stCondLst>
                              <p:cond delay="2400"/>
                            </p:stCondLst>
                            <p:childTnLst>
                              <p:par>
                                <p:cTn id="152" presetID="1" presetClass="entr" presetSubtype="0" fill="hold" nodeType="afterEffect">
                                  <p:stCondLst>
                                    <p:cond delay="0"/>
                                  </p:stCondLst>
                                  <p:childTnLst>
                                    <p:set>
                                      <p:cBhvr>
                                        <p:cTn id="153" dur="1" fill="hold">
                                          <p:stCondLst>
                                            <p:cond delay="0"/>
                                          </p:stCondLst>
                                        </p:cTn>
                                        <p:tgtEl>
                                          <p:spTgt spid="770"/>
                                        </p:tgtEl>
                                        <p:attrNameLst>
                                          <p:attrName>style.visibility</p:attrName>
                                        </p:attrNameLst>
                                      </p:cBhvr>
                                      <p:to>
                                        <p:strVal val="visible"/>
                                      </p:to>
                                    </p:set>
                                  </p:childTnLst>
                                </p:cTn>
                              </p:par>
                            </p:childTnLst>
                          </p:cTn>
                        </p:par>
                        <p:par>
                          <p:cTn id="154" fill="hold" nodeType="afterGroup">
                            <p:stCondLst>
                              <p:cond delay="2400"/>
                            </p:stCondLst>
                            <p:childTnLst>
                              <p:par>
                                <p:cTn id="155" presetID="1" presetClass="exit" presetSubtype="0" fill="hold" nodeType="afterEffect">
                                  <p:stCondLst>
                                    <p:cond delay="400"/>
                                  </p:stCondLst>
                                  <p:childTnLst>
                                    <p:set>
                                      <p:cBhvr>
                                        <p:cTn id="156" dur="1" fill="hold">
                                          <p:stCondLst>
                                            <p:cond delay="0"/>
                                          </p:stCondLst>
                                        </p:cTn>
                                        <p:tgtEl>
                                          <p:spTgt spid="770"/>
                                        </p:tgtEl>
                                        <p:attrNameLst>
                                          <p:attrName>style.visibility</p:attrName>
                                        </p:attrNameLst>
                                      </p:cBhvr>
                                      <p:to>
                                        <p:strVal val="hidden"/>
                                      </p:to>
                                    </p:set>
                                  </p:childTnLst>
                                </p:cTn>
                              </p:par>
                            </p:childTnLst>
                          </p:cTn>
                        </p:par>
                        <p:par>
                          <p:cTn id="157" fill="hold" nodeType="afterGroup">
                            <p:stCondLst>
                              <p:cond delay="2800"/>
                            </p:stCondLst>
                            <p:childTnLst>
                              <p:par>
                                <p:cTn id="158" presetID="1" presetClass="entr" presetSubtype="0" fill="hold" nodeType="afterEffect">
                                  <p:stCondLst>
                                    <p:cond delay="0"/>
                                  </p:stCondLst>
                                  <p:childTnLst>
                                    <p:set>
                                      <p:cBhvr>
                                        <p:cTn id="159" dur="1" fill="hold">
                                          <p:stCondLst>
                                            <p:cond delay="0"/>
                                          </p:stCondLst>
                                        </p:cTn>
                                        <p:tgtEl>
                                          <p:spTgt spid="789"/>
                                        </p:tgtEl>
                                        <p:attrNameLst>
                                          <p:attrName>style.visibility</p:attrName>
                                        </p:attrNameLst>
                                      </p:cBhvr>
                                      <p:to>
                                        <p:strVal val="visible"/>
                                      </p:to>
                                    </p:set>
                                  </p:childTnLst>
                                </p:cTn>
                              </p:par>
                            </p:childTnLst>
                          </p:cTn>
                        </p:par>
                        <p:par>
                          <p:cTn id="160" fill="hold" nodeType="afterGroup">
                            <p:stCondLst>
                              <p:cond delay="2800"/>
                            </p:stCondLst>
                            <p:childTnLst>
                              <p:par>
                                <p:cTn id="161" presetID="1" presetClass="exit" presetSubtype="0" fill="hold" nodeType="afterEffect">
                                  <p:stCondLst>
                                    <p:cond delay="400"/>
                                  </p:stCondLst>
                                  <p:childTnLst>
                                    <p:set>
                                      <p:cBhvr>
                                        <p:cTn id="162" dur="1" fill="hold">
                                          <p:stCondLst>
                                            <p:cond delay="0"/>
                                          </p:stCondLst>
                                        </p:cTn>
                                        <p:tgtEl>
                                          <p:spTgt spid="789"/>
                                        </p:tgtEl>
                                        <p:attrNameLst>
                                          <p:attrName>style.visibility</p:attrName>
                                        </p:attrNameLst>
                                      </p:cBhvr>
                                      <p:to>
                                        <p:strVal val="hidden"/>
                                      </p:to>
                                    </p:set>
                                  </p:childTnLst>
                                </p:cTn>
                              </p:par>
                            </p:childTnLst>
                          </p:cTn>
                        </p:par>
                        <p:par>
                          <p:cTn id="163" fill="hold" nodeType="afterGroup">
                            <p:stCondLst>
                              <p:cond delay="3200"/>
                            </p:stCondLst>
                            <p:childTnLst>
                              <p:par>
                                <p:cTn id="164" presetID="1" presetClass="entr" presetSubtype="0" fill="hold" nodeType="afterEffect">
                                  <p:stCondLst>
                                    <p:cond delay="0"/>
                                  </p:stCondLst>
                                  <p:childTnLst>
                                    <p:set>
                                      <p:cBhvr>
                                        <p:cTn id="165" dur="1" fill="hold">
                                          <p:stCondLst>
                                            <p:cond delay="0"/>
                                          </p:stCondLst>
                                        </p:cTn>
                                        <p:tgtEl>
                                          <p:spTgt spid="34"/>
                                        </p:tgtEl>
                                        <p:attrNameLst>
                                          <p:attrName>style.visibility</p:attrName>
                                        </p:attrNameLst>
                                      </p:cBhvr>
                                      <p:to>
                                        <p:strVal val="visible"/>
                                      </p:to>
                                    </p:set>
                                  </p:childTnLst>
                                </p:cTn>
                              </p:par>
                            </p:childTnLst>
                          </p:cTn>
                        </p:par>
                        <p:par>
                          <p:cTn id="166" fill="hold" nodeType="afterGroup">
                            <p:stCondLst>
                              <p:cond delay="3200"/>
                            </p:stCondLst>
                            <p:childTnLst>
                              <p:par>
                                <p:cTn id="167" presetID="1" presetClass="exit" presetSubtype="0" fill="hold" nodeType="afterEffect">
                                  <p:stCondLst>
                                    <p:cond delay="400"/>
                                  </p:stCondLst>
                                  <p:childTnLst>
                                    <p:set>
                                      <p:cBhvr>
                                        <p:cTn id="168" dur="1" fill="hold">
                                          <p:stCondLst>
                                            <p:cond delay="0"/>
                                          </p:stCondLst>
                                        </p:cTn>
                                        <p:tgtEl>
                                          <p:spTgt spid="34"/>
                                        </p:tgtEl>
                                        <p:attrNameLst>
                                          <p:attrName>style.visibility</p:attrName>
                                        </p:attrNameLst>
                                      </p:cBhvr>
                                      <p:to>
                                        <p:strVal val="hidden"/>
                                      </p:to>
                                    </p:set>
                                  </p:childTnLst>
                                </p:cTn>
                              </p:par>
                            </p:childTnLst>
                          </p:cTn>
                        </p:par>
                        <p:par>
                          <p:cTn id="169" fill="hold" nodeType="afterGroup">
                            <p:stCondLst>
                              <p:cond delay="3600"/>
                            </p:stCondLst>
                            <p:childTnLst>
                              <p:par>
                                <p:cTn id="170" presetID="1" presetClass="entr" presetSubtype="0" fill="hold" nodeType="afterEffect">
                                  <p:stCondLst>
                                    <p:cond delay="0"/>
                                  </p:stCondLst>
                                  <p:childTnLst>
                                    <p:set>
                                      <p:cBhvr>
                                        <p:cTn id="171" dur="1" fill="hold">
                                          <p:stCondLst>
                                            <p:cond delay="0"/>
                                          </p:stCondLst>
                                        </p:cTn>
                                        <p:tgtEl>
                                          <p:spTgt spid="38"/>
                                        </p:tgtEl>
                                        <p:attrNameLst>
                                          <p:attrName>style.visibility</p:attrName>
                                        </p:attrNameLst>
                                      </p:cBhvr>
                                      <p:to>
                                        <p:strVal val="visible"/>
                                      </p:to>
                                    </p:set>
                                  </p:childTnLst>
                                </p:cTn>
                              </p:par>
                            </p:childTnLst>
                          </p:cTn>
                        </p:par>
                        <p:par>
                          <p:cTn id="172" fill="hold" nodeType="afterGroup">
                            <p:stCondLst>
                              <p:cond delay="3600"/>
                            </p:stCondLst>
                            <p:childTnLst>
                              <p:par>
                                <p:cTn id="173" presetID="2" presetClass="entr" presetSubtype="4" fill="hold" nodeType="afterEffect">
                                  <p:stCondLst>
                                    <p:cond delay="0"/>
                                  </p:stCondLst>
                                  <p:childTnLst>
                                    <p:set>
                                      <p:cBhvr>
                                        <p:cTn id="174" dur="1" fill="hold">
                                          <p:stCondLst>
                                            <p:cond delay="0"/>
                                          </p:stCondLst>
                                        </p:cTn>
                                        <p:tgtEl>
                                          <p:spTgt spid="79"/>
                                        </p:tgtEl>
                                        <p:attrNameLst>
                                          <p:attrName>style.visibility</p:attrName>
                                        </p:attrNameLst>
                                      </p:cBhvr>
                                      <p:to>
                                        <p:strVal val="visible"/>
                                      </p:to>
                                    </p:set>
                                    <p:anim calcmode="lin" valueType="num">
                                      <p:cBhvr additive="base">
                                        <p:cTn id="175" dur="1000" fill="hold"/>
                                        <p:tgtEl>
                                          <p:spTgt spid="79"/>
                                        </p:tgtEl>
                                        <p:attrNameLst>
                                          <p:attrName>ppt_x</p:attrName>
                                        </p:attrNameLst>
                                      </p:cBhvr>
                                      <p:tavLst>
                                        <p:tav tm="0">
                                          <p:val>
                                            <p:strVal val="#ppt_x"/>
                                          </p:val>
                                        </p:tav>
                                        <p:tav tm="100000">
                                          <p:val>
                                            <p:strVal val="#ppt_x"/>
                                          </p:val>
                                        </p:tav>
                                      </p:tavLst>
                                    </p:anim>
                                    <p:anim calcmode="lin" valueType="num">
                                      <p:cBhvr additive="base">
                                        <p:cTn id="176" dur="10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0" presetClass="exit" presetSubtype="0" fill="hold" nodeType="clickEffect">
                                  <p:stCondLst>
                                    <p:cond delay="0"/>
                                  </p:stCondLst>
                                  <p:childTnLst>
                                    <p:animEffect transition="out" filter="fade">
                                      <p:cBhvr>
                                        <p:cTn id="180" dur="500"/>
                                        <p:tgtEl>
                                          <p:spTgt spid="38"/>
                                        </p:tgtEl>
                                      </p:cBhvr>
                                    </p:animEffect>
                                    <p:set>
                                      <p:cBhvr>
                                        <p:cTn id="181" dur="1" fill="hold">
                                          <p:stCondLst>
                                            <p:cond delay="499"/>
                                          </p:stCondLst>
                                        </p:cTn>
                                        <p:tgtEl>
                                          <p:spTgt spid="38"/>
                                        </p:tgtEl>
                                        <p:attrNameLst>
                                          <p:attrName>style.visibility</p:attrName>
                                        </p:attrNameLst>
                                      </p:cBhvr>
                                      <p:to>
                                        <p:strVal val="hidden"/>
                                      </p:to>
                                    </p:set>
                                  </p:childTnLst>
                                </p:cTn>
                              </p:par>
                              <p:par>
                                <p:cTn id="182" presetID="10" presetClass="entr" presetSubtype="0" fill="hold" nodeType="withEffect">
                                  <p:stCondLst>
                                    <p:cond delay="0"/>
                                  </p:stCondLst>
                                  <p:childTnLst>
                                    <p:set>
                                      <p:cBhvr>
                                        <p:cTn id="183" dur="1" fill="hold">
                                          <p:stCondLst>
                                            <p:cond delay="0"/>
                                          </p:stCondLst>
                                        </p:cTn>
                                        <p:tgtEl>
                                          <p:spTgt spid="46"/>
                                        </p:tgtEl>
                                        <p:attrNameLst>
                                          <p:attrName>style.visibility</p:attrName>
                                        </p:attrNameLst>
                                      </p:cBhvr>
                                      <p:to>
                                        <p:strVal val="visible"/>
                                      </p:to>
                                    </p:set>
                                    <p:animEffect transition="in" filter="fade">
                                      <p:cBhvr>
                                        <p:cTn id="184" dur="1000"/>
                                        <p:tgtEl>
                                          <p:spTgt spid="46"/>
                                        </p:tgtEl>
                                      </p:cBhvr>
                                    </p:animEffect>
                                  </p:childTnLst>
                                </p:cTn>
                              </p:par>
                            </p:childTnLst>
                          </p:cTn>
                        </p:par>
                        <p:par>
                          <p:cTn id="185" fill="hold" nodeType="afterGroup">
                            <p:stCondLst>
                              <p:cond delay="1000"/>
                            </p:stCondLst>
                            <p:childTnLst>
                              <p:par>
                                <p:cTn id="186" presetID="2" presetClass="entr" presetSubtype="4" fill="hold" grpId="0" nodeType="afterEffect">
                                  <p:stCondLst>
                                    <p:cond delay="0"/>
                                  </p:stCondLst>
                                  <p:childTnLst>
                                    <p:set>
                                      <p:cBhvr>
                                        <p:cTn id="187" dur="1" fill="hold">
                                          <p:stCondLst>
                                            <p:cond delay="0"/>
                                          </p:stCondLst>
                                        </p:cTn>
                                        <p:tgtEl>
                                          <p:spTgt spid="986"/>
                                        </p:tgtEl>
                                        <p:attrNameLst>
                                          <p:attrName>style.visibility</p:attrName>
                                        </p:attrNameLst>
                                      </p:cBhvr>
                                      <p:to>
                                        <p:strVal val="visible"/>
                                      </p:to>
                                    </p:set>
                                    <p:anim calcmode="lin" valueType="num">
                                      <p:cBhvr additive="base">
                                        <p:cTn id="188" dur="500" fill="hold"/>
                                        <p:tgtEl>
                                          <p:spTgt spid="986"/>
                                        </p:tgtEl>
                                        <p:attrNameLst>
                                          <p:attrName>ppt_x</p:attrName>
                                        </p:attrNameLst>
                                      </p:cBhvr>
                                      <p:tavLst>
                                        <p:tav tm="0">
                                          <p:val>
                                            <p:strVal val="#ppt_x"/>
                                          </p:val>
                                        </p:tav>
                                        <p:tav tm="100000">
                                          <p:val>
                                            <p:strVal val="#ppt_x"/>
                                          </p:val>
                                        </p:tav>
                                      </p:tavLst>
                                    </p:anim>
                                    <p:anim calcmode="lin" valueType="num">
                                      <p:cBhvr additive="base">
                                        <p:cTn id="189" dur="500" fill="hold"/>
                                        <p:tgtEl>
                                          <p:spTgt spid="986"/>
                                        </p:tgtEl>
                                        <p:attrNameLst>
                                          <p:attrName>ppt_y</p:attrName>
                                        </p:attrNameLst>
                                      </p:cBhvr>
                                      <p:tavLst>
                                        <p:tav tm="0">
                                          <p:val>
                                            <p:strVal val="1+#ppt_h/2"/>
                                          </p:val>
                                        </p:tav>
                                        <p:tav tm="100000">
                                          <p:val>
                                            <p:strVal val="#ppt_y"/>
                                          </p:val>
                                        </p:tav>
                                      </p:tavLst>
                                    </p:anim>
                                  </p:childTnLst>
                                </p:cTn>
                              </p:par>
                              <p:par>
                                <p:cTn id="190" presetID="2" presetClass="entr" presetSubtype="4" fill="hold" nodeType="withEffect">
                                  <p:stCondLst>
                                    <p:cond delay="0"/>
                                  </p:stCondLst>
                                  <p:childTnLst>
                                    <p:set>
                                      <p:cBhvr>
                                        <p:cTn id="191" dur="1" fill="hold">
                                          <p:stCondLst>
                                            <p:cond delay="0"/>
                                          </p:stCondLst>
                                        </p:cTn>
                                        <p:tgtEl>
                                          <p:spTgt spid="38983"/>
                                        </p:tgtEl>
                                        <p:attrNameLst>
                                          <p:attrName>style.visibility</p:attrName>
                                        </p:attrNameLst>
                                      </p:cBhvr>
                                      <p:to>
                                        <p:strVal val="visible"/>
                                      </p:to>
                                    </p:set>
                                    <p:anim calcmode="lin" valueType="num">
                                      <p:cBhvr additive="base">
                                        <p:cTn id="192" dur="500" fill="hold"/>
                                        <p:tgtEl>
                                          <p:spTgt spid="38983"/>
                                        </p:tgtEl>
                                        <p:attrNameLst>
                                          <p:attrName>ppt_x</p:attrName>
                                        </p:attrNameLst>
                                      </p:cBhvr>
                                      <p:tavLst>
                                        <p:tav tm="0">
                                          <p:val>
                                            <p:strVal val="#ppt_x"/>
                                          </p:val>
                                        </p:tav>
                                        <p:tav tm="100000">
                                          <p:val>
                                            <p:strVal val="#ppt_x"/>
                                          </p:val>
                                        </p:tav>
                                      </p:tavLst>
                                    </p:anim>
                                    <p:anim calcmode="lin" valueType="num">
                                      <p:cBhvr additive="base">
                                        <p:cTn id="193" dur="500" fill="hold"/>
                                        <p:tgtEl>
                                          <p:spTgt spid="38983"/>
                                        </p:tgtEl>
                                        <p:attrNameLst>
                                          <p:attrName>ppt_y</p:attrName>
                                        </p:attrNameLst>
                                      </p:cBhvr>
                                      <p:tavLst>
                                        <p:tav tm="0">
                                          <p:val>
                                            <p:strVal val="1+#ppt_h/2"/>
                                          </p:val>
                                        </p:tav>
                                        <p:tav tm="100000">
                                          <p:val>
                                            <p:strVal val="#ppt_y"/>
                                          </p:val>
                                        </p:tav>
                                      </p:tavLst>
                                    </p:anim>
                                  </p:childTnLst>
                                </p:cTn>
                              </p:par>
                              <p:par>
                                <p:cTn id="194" presetID="2" presetClass="entr" presetSubtype="4" fill="hold" nodeType="withEffect">
                                  <p:stCondLst>
                                    <p:cond delay="0"/>
                                  </p:stCondLst>
                                  <p:childTnLst>
                                    <p:set>
                                      <p:cBhvr>
                                        <p:cTn id="195" dur="1" fill="hold">
                                          <p:stCondLst>
                                            <p:cond delay="0"/>
                                          </p:stCondLst>
                                        </p:cTn>
                                        <p:tgtEl>
                                          <p:spTgt spid="1018"/>
                                        </p:tgtEl>
                                        <p:attrNameLst>
                                          <p:attrName>style.visibility</p:attrName>
                                        </p:attrNameLst>
                                      </p:cBhvr>
                                      <p:to>
                                        <p:strVal val="visible"/>
                                      </p:to>
                                    </p:set>
                                    <p:anim calcmode="lin" valueType="num">
                                      <p:cBhvr additive="base">
                                        <p:cTn id="196" dur="1000" fill="hold"/>
                                        <p:tgtEl>
                                          <p:spTgt spid="1018"/>
                                        </p:tgtEl>
                                        <p:attrNameLst>
                                          <p:attrName>ppt_x</p:attrName>
                                        </p:attrNameLst>
                                      </p:cBhvr>
                                      <p:tavLst>
                                        <p:tav tm="0">
                                          <p:val>
                                            <p:strVal val="#ppt_x"/>
                                          </p:val>
                                        </p:tav>
                                        <p:tav tm="100000">
                                          <p:val>
                                            <p:strVal val="#ppt_x"/>
                                          </p:val>
                                        </p:tav>
                                      </p:tavLst>
                                    </p:anim>
                                    <p:anim calcmode="lin" valueType="num">
                                      <p:cBhvr additive="base">
                                        <p:cTn id="197" dur="1000" fill="hold"/>
                                        <p:tgtEl>
                                          <p:spTgt spid="1018"/>
                                        </p:tgtEl>
                                        <p:attrNameLst>
                                          <p:attrName>ppt_y</p:attrName>
                                        </p:attrNameLst>
                                      </p:cBhvr>
                                      <p:tavLst>
                                        <p:tav tm="0">
                                          <p:val>
                                            <p:strVal val="1+#ppt_h/2"/>
                                          </p:val>
                                        </p:tav>
                                        <p:tav tm="100000">
                                          <p:val>
                                            <p:strVal val="#ppt_y"/>
                                          </p:val>
                                        </p:tav>
                                      </p:tavLst>
                                    </p:anim>
                                  </p:childTnLst>
                                </p:cTn>
                              </p:par>
                              <p:par>
                                <p:cTn id="198" presetID="1" presetClass="exit" presetSubtype="0" fill="hold" nodeType="withEffect">
                                  <p:stCondLst>
                                    <p:cond delay="0"/>
                                  </p:stCondLst>
                                  <p:childTnLst>
                                    <p:set>
                                      <p:cBhvr>
                                        <p:cTn id="199" dur="1" fill="hold">
                                          <p:stCondLst>
                                            <p:cond delay="0"/>
                                          </p:stCondLst>
                                        </p:cTn>
                                        <p:tgtEl>
                                          <p:spTgt spid="19"/>
                                        </p:tgtEl>
                                        <p:attrNameLst>
                                          <p:attrName>style.visibility</p:attrName>
                                        </p:attrNameLst>
                                      </p:cBhvr>
                                      <p:to>
                                        <p:strVal val="hidden"/>
                                      </p:to>
                                    </p:set>
                                  </p:childTnLst>
                                </p:cTn>
                              </p:par>
                              <p:par>
                                <p:cTn id="200" presetID="64" presetClass="path" presetSubtype="0" accel="50000" decel="50000" fill="hold" nodeType="withEffect">
                                  <p:stCondLst>
                                    <p:cond delay="0"/>
                                  </p:stCondLst>
                                  <p:childTnLst>
                                    <p:animMotion origin="layout" path="M 3.61111E-6 -1.48148E-6 L 3.61111E-6 -0.20903 " pathEditMode="relative" rAng="0" ptsTypes="AA">
                                      <p:cBhvr>
                                        <p:cTn id="201" dur="1000" fill="hold"/>
                                        <p:tgtEl>
                                          <p:spTgt spid="691"/>
                                        </p:tgtEl>
                                        <p:attrNameLst>
                                          <p:attrName>ppt_x</p:attrName>
                                          <p:attrName>ppt_y</p:attrName>
                                        </p:attrNameLst>
                                      </p:cBhvr>
                                      <p:rCtr x="0" y="-10500"/>
                                    </p:animMotion>
                                  </p:childTnLst>
                                </p:cTn>
                              </p:par>
                              <p:par>
                                <p:cTn id="202" presetID="1" presetClass="exit" presetSubtype="0" fill="hold" nodeType="withEffect">
                                  <p:stCondLst>
                                    <p:cond delay="0"/>
                                  </p:stCondLst>
                                  <p:childTnLst>
                                    <p:set>
                                      <p:cBhvr>
                                        <p:cTn id="203" dur="1" fill="hold">
                                          <p:stCondLst>
                                            <p:cond delay="0"/>
                                          </p:stCondLst>
                                        </p:cTn>
                                        <p:tgtEl>
                                          <p:spTgt spid="79"/>
                                        </p:tgtEl>
                                        <p:attrNameLst>
                                          <p:attrName>style.visibility</p:attrName>
                                        </p:attrNameLst>
                                      </p:cBhvr>
                                      <p:to>
                                        <p:strVal val="hidden"/>
                                      </p:to>
                                    </p:set>
                                  </p:childTnLst>
                                </p:cTn>
                              </p:par>
                              <p:par>
                                <p:cTn id="204" presetID="1" presetClass="exit" presetSubtype="0" fill="hold" nodeType="withEffect">
                                  <p:stCondLst>
                                    <p:cond delay="0"/>
                                  </p:stCondLst>
                                  <p:childTnLst>
                                    <p:set>
                                      <p:cBhvr>
                                        <p:cTn id="205" dur="1" fill="hold">
                                          <p:stCondLst>
                                            <p:cond delay="0"/>
                                          </p:stCondLst>
                                        </p:cTn>
                                        <p:tgtEl>
                                          <p:spTgt spid="18"/>
                                        </p:tgtEl>
                                        <p:attrNameLst>
                                          <p:attrName>style.visibility</p:attrName>
                                        </p:attrNameLst>
                                      </p:cBhvr>
                                      <p:to>
                                        <p:strVal val="hidden"/>
                                      </p:to>
                                    </p:se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2" presetClass="entr" presetSubtype="4" fill="hold" nodeType="clickEffect">
                                  <p:stCondLst>
                                    <p:cond delay="0"/>
                                  </p:stCondLst>
                                  <p:childTnLst>
                                    <p:set>
                                      <p:cBhvr>
                                        <p:cTn id="209" dur="1" fill="hold">
                                          <p:stCondLst>
                                            <p:cond delay="0"/>
                                          </p:stCondLst>
                                        </p:cTn>
                                        <p:tgtEl>
                                          <p:spTgt spid="69"/>
                                        </p:tgtEl>
                                        <p:attrNameLst>
                                          <p:attrName>style.visibility</p:attrName>
                                        </p:attrNameLst>
                                      </p:cBhvr>
                                      <p:to>
                                        <p:strVal val="visible"/>
                                      </p:to>
                                    </p:set>
                                    <p:anim calcmode="lin" valueType="num">
                                      <p:cBhvr additive="base">
                                        <p:cTn id="210" dur="1000" fill="hold"/>
                                        <p:tgtEl>
                                          <p:spTgt spid="69"/>
                                        </p:tgtEl>
                                        <p:attrNameLst>
                                          <p:attrName>ppt_x</p:attrName>
                                        </p:attrNameLst>
                                      </p:cBhvr>
                                      <p:tavLst>
                                        <p:tav tm="0">
                                          <p:val>
                                            <p:strVal val="#ppt_x"/>
                                          </p:val>
                                        </p:tav>
                                        <p:tav tm="100000">
                                          <p:val>
                                            <p:strVal val="#ppt_x"/>
                                          </p:val>
                                        </p:tav>
                                      </p:tavLst>
                                    </p:anim>
                                    <p:anim calcmode="lin" valueType="num">
                                      <p:cBhvr additive="base">
                                        <p:cTn id="211" dur="1000" fill="hold"/>
                                        <p:tgtEl>
                                          <p:spTgt spid="69"/>
                                        </p:tgtEl>
                                        <p:attrNameLst>
                                          <p:attrName>ppt_y</p:attrName>
                                        </p:attrNameLst>
                                      </p:cBhvr>
                                      <p:tavLst>
                                        <p:tav tm="0">
                                          <p:val>
                                            <p:strVal val="1+#ppt_h/2"/>
                                          </p:val>
                                        </p:tav>
                                        <p:tav tm="100000">
                                          <p:val>
                                            <p:strVal val="#ppt_y"/>
                                          </p:val>
                                        </p:tav>
                                      </p:tavLst>
                                    </p:anim>
                                  </p:childTnLst>
                                </p:cTn>
                              </p:par>
                              <p:par>
                                <p:cTn id="212" presetID="10" presetClass="exit" presetSubtype="0" fill="hold" nodeType="withEffect">
                                  <p:stCondLst>
                                    <p:cond delay="0"/>
                                  </p:stCondLst>
                                  <p:childTnLst>
                                    <p:animEffect transition="out" filter="fade">
                                      <p:cBhvr>
                                        <p:cTn id="213" dur="1000"/>
                                        <p:tgtEl>
                                          <p:spTgt spid="38983"/>
                                        </p:tgtEl>
                                      </p:cBhvr>
                                    </p:animEffect>
                                    <p:set>
                                      <p:cBhvr>
                                        <p:cTn id="214" dur="1" fill="hold">
                                          <p:stCondLst>
                                            <p:cond delay="999"/>
                                          </p:stCondLst>
                                        </p:cTn>
                                        <p:tgtEl>
                                          <p:spTgt spid="38983"/>
                                        </p:tgtEl>
                                        <p:attrNameLst>
                                          <p:attrName>style.visibility</p:attrName>
                                        </p:attrNameLst>
                                      </p:cBhvr>
                                      <p:to>
                                        <p:strVal val="hidden"/>
                                      </p:to>
                                    </p:set>
                                  </p:childTnLst>
                                </p:cTn>
                              </p:par>
                            </p:childTnLst>
                          </p:cTn>
                        </p:par>
                        <p:par>
                          <p:cTn id="215" fill="hold" nodeType="afterGroup">
                            <p:stCondLst>
                              <p:cond delay="1000"/>
                            </p:stCondLst>
                            <p:childTnLst>
                              <p:par>
                                <p:cTn id="216" presetID="2" presetClass="entr" presetSubtype="4" fill="hold" nodeType="afterEffect">
                                  <p:stCondLst>
                                    <p:cond delay="0"/>
                                  </p:stCondLst>
                                  <p:childTnLst>
                                    <p:set>
                                      <p:cBhvr>
                                        <p:cTn id="217" dur="1" fill="hold">
                                          <p:stCondLst>
                                            <p:cond delay="0"/>
                                          </p:stCondLst>
                                        </p:cTn>
                                        <p:tgtEl>
                                          <p:spTgt spid="76"/>
                                        </p:tgtEl>
                                        <p:attrNameLst>
                                          <p:attrName>style.visibility</p:attrName>
                                        </p:attrNameLst>
                                      </p:cBhvr>
                                      <p:to>
                                        <p:strVal val="visible"/>
                                      </p:to>
                                    </p:set>
                                    <p:anim calcmode="lin" valueType="num">
                                      <p:cBhvr additive="base">
                                        <p:cTn id="218" dur="2000" fill="hold"/>
                                        <p:tgtEl>
                                          <p:spTgt spid="76"/>
                                        </p:tgtEl>
                                        <p:attrNameLst>
                                          <p:attrName>ppt_x</p:attrName>
                                        </p:attrNameLst>
                                      </p:cBhvr>
                                      <p:tavLst>
                                        <p:tav tm="0">
                                          <p:val>
                                            <p:strVal val="#ppt_x"/>
                                          </p:val>
                                        </p:tav>
                                        <p:tav tm="100000">
                                          <p:val>
                                            <p:strVal val="#ppt_x"/>
                                          </p:val>
                                        </p:tav>
                                      </p:tavLst>
                                    </p:anim>
                                    <p:anim calcmode="lin" valueType="num">
                                      <p:cBhvr additive="base">
                                        <p:cTn id="219" dur="2000" fill="hold"/>
                                        <p:tgtEl>
                                          <p:spTgt spid="76"/>
                                        </p:tgtEl>
                                        <p:attrNameLst>
                                          <p:attrName>ppt_y</p:attrName>
                                        </p:attrNameLst>
                                      </p:cBhvr>
                                      <p:tavLst>
                                        <p:tav tm="0">
                                          <p:val>
                                            <p:strVal val="1+#ppt_h/2"/>
                                          </p:val>
                                        </p:tav>
                                        <p:tav tm="100000">
                                          <p:val>
                                            <p:strVal val="#ppt_y"/>
                                          </p:val>
                                        </p:tav>
                                      </p:tavLst>
                                    </p:anim>
                                  </p:childTnLst>
                                </p:cTn>
                              </p:par>
                              <p:par>
                                <p:cTn id="220" presetID="42" presetClass="path" presetSubtype="0" accel="50000" decel="50000" fill="hold" grpId="0" nodeType="withEffect">
                                  <p:stCondLst>
                                    <p:cond delay="0"/>
                                  </p:stCondLst>
                                  <p:childTnLst>
                                    <p:animMotion origin="layout" path="M 5.55556E-7 -7.40741E-7 L 5.55556E-7 0.05023 " pathEditMode="relative" rAng="0" ptsTypes="AA">
                                      <p:cBhvr>
                                        <p:cTn id="221" dur="1000" fill="hold"/>
                                        <p:tgtEl>
                                          <p:spTgt spid="1018"/>
                                        </p:tgtEl>
                                        <p:attrNameLst>
                                          <p:attrName>ppt_x</p:attrName>
                                          <p:attrName>ppt_y</p:attrName>
                                        </p:attrNameLst>
                                      </p:cBhvr>
                                      <p:rCtr x="0" y="2500"/>
                                    </p:animMotion>
                                  </p:childTnLst>
                                </p:cTn>
                              </p:par>
                              <p:par>
                                <p:cTn id="222" presetID="2" presetClass="entr" presetSubtype="4" fill="hold" grpId="0" nodeType="withEffect">
                                  <p:stCondLst>
                                    <p:cond delay="0"/>
                                  </p:stCondLst>
                                  <p:childTnLst>
                                    <p:set>
                                      <p:cBhvr>
                                        <p:cTn id="223" dur="1" fill="hold">
                                          <p:stCondLst>
                                            <p:cond delay="0"/>
                                          </p:stCondLst>
                                        </p:cTn>
                                        <p:tgtEl>
                                          <p:spTgt spid="987"/>
                                        </p:tgtEl>
                                        <p:attrNameLst>
                                          <p:attrName>style.visibility</p:attrName>
                                        </p:attrNameLst>
                                      </p:cBhvr>
                                      <p:to>
                                        <p:strVal val="visible"/>
                                      </p:to>
                                    </p:set>
                                    <p:anim calcmode="lin" valueType="num">
                                      <p:cBhvr additive="base">
                                        <p:cTn id="224" dur="2000" fill="hold"/>
                                        <p:tgtEl>
                                          <p:spTgt spid="987"/>
                                        </p:tgtEl>
                                        <p:attrNameLst>
                                          <p:attrName>ppt_x</p:attrName>
                                        </p:attrNameLst>
                                      </p:cBhvr>
                                      <p:tavLst>
                                        <p:tav tm="0">
                                          <p:val>
                                            <p:strVal val="#ppt_x"/>
                                          </p:val>
                                        </p:tav>
                                        <p:tav tm="100000">
                                          <p:val>
                                            <p:strVal val="#ppt_x"/>
                                          </p:val>
                                        </p:tav>
                                      </p:tavLst>
                                    </p:anim>
                                    <p:anim calcmode="lin" valueType="num">
                                      <p:cBhvr additive="base">
                                        <p:cTn id="225" dur="2000" fill="hold"/>
                                        <p:tgtEl>
                                          <p:spTgt spid="987"/>
                                        </p:tgtEl>
                                        <p:attrNameLst>
                                          <p:attrName>ppt_y</p:attrName>
                                        </p:attrNameLst>
                                      </p:cBhvr>
                                      <p:tavLst>
                                        <p:tav tm="0">
                                          <p:val>
                                            <p:strVal val="1+#ppt_h/2"/>
                                          </p:val>
                                        </p:tav>
                                        <p:tav tm="100000">
                                          <p:val>
                                            <p:strVal val="#ppt_y"/>
                                          </p:val>
                                        </p:tav>
                                      </p:tavLst>
                                    </p:anim>
                                  </p:childTnLst>
                                </p:cTn>
                              </p:par>
                              <p:par>
                                <p:cTn id="226" presetID="10" presetClass="entr" presetSubtype="0" fill="hold" grpId="0" nodeType="withEffect">
                                  <p:stCondLst>
                                    <p:cond delay="0"/>
                                  </p:stCondLst>
                                  <p:childTnLst>
                                    <p:set>
                                      <p:cBhvr>
                                        <p:cTn id="227" dur="1" fill="hold">
                                          <p:stCondLst>
                                            <p:cond delay="0"/>
                                          </p:stCondLst>
                                        </p:cTn>
                                        <p:tgtEl>
                                          <p:spTgt spid="1009"/>
                                        </p:tgtEl>
                                        <p:attrNameLst>
                                          <p:attrName>style.visibility</p:attrName>
                                        </p:attrNameLst>
                                      </p:cBhvr>
                                      <p:to>
                                        <p:strVal val="visible"/>
                                      </p:to>
                                    </p:set>
                                    <p:animEffect transition="in" filter="fade">
                                      <p:cBhvr>
                                        <p:cTn id="228" dur="1000"/>
                                        <p:tgtEl>
                                          <p:spTgt spid="1009"/>
                                        </p:tgtEl>
                                      </p:cBhvr>
                                    </p:animEffect>
                                  </p:childTnLst>
                                </p:cTn>
                              </p:par>
                            </p:childTnLst>
                          </p:cTn>
                        </p:par>
                        <p:par>
                          <p:cTn id="229" fill="hold" nodeType="afterGroup">
                            <p:stCondLst>
                              <p:cond delay="3000"/>
                            </p:stCondLst>
                            <p:childTnLst>
                              <p:par>
                                <p:cTn id="230" presetID="10" presetClass="exit" presetSubtype="0" fill="hold" nodeType="afterEffect">
                                  <p:stCondLst>
                                    <p:cond delay="1100"/>
                                  </p:stCondLst>
                                  <p:childTnLst>
                                    <p:animEffect transition="out" filter="fade">
                                      <p:cBhvr>
                                        <p:cTn id="231" dur="2000"/>
                                        <p:tgtEl>
                                          <p:spTgt spid="76"/>
                                        </p:tgtEl>
                                      </p:cBhvr>
                                    </p:animEffect>
                                    <p:set>
                                      <p:cBhvr>
                                        <p:cTn id="232" dur="1" fill="hold">
                                          <p:stCondLst>
                                            <p:cond delay="1999"/>
                                          </p:stCondLst>
                                        </p:cTn>
                                        <p:tgtEl>
                                          <p:spTgt spid="76"/>
                                        </p:tgtEl>
                                        <p:attrNameLst>
                                          <p:attrName>style.visibility</p:attrName>
                                        </p:attrNameLst>
                                      </p:cBhvr>
                                      <p:to>
                                        <p:strVal val="hidden"/>
                                      </p:to>
                                    </p:set>
                                  </p:childTnLst>
                                </p:cTn>
                              </p:par>
                            </p:childTnLst>
                          </p:cTn>
                        </p:par>
                        <p:par>
                          <p:cTn id="233" fill="hold" nodeType="afterGroup">
                            <p:stCondLst>
                              <p:cond delay="6100"/>
                            </p:stCondLst>
                            <p:childTnLst>
                              <p:par>
                                <p:cTn id="234" presetID="10" presetClass="entr" presetSubtype="0" fill="hold" nodeType="afterEffect">
                                  <p:stCondLst>
                                    <p:cond delay="0"/>
                                  </p:stCondLst>
                                  <p:childTnLst>
                                    <p:set>
                                      <p:cBhvr>
                                        <p:cTn id="235" dur="1" fill="hold">
                                          <p:stCondLst>
                                            <p:cond delay="0"/>
                                          </p:stCondLst>
                                        </p:cTn>
                                        <p:tgtEl>
                                          <p:spTgt spid="1029"/>
                                        </p:tgtEl>
                                        <p:attrNameLst>
                                          <p:attrName>style.visibility</p:attrName>
                                        </p:attrNameLst>
                                      </p:cBhvr>
                                      <p:to>
                                        <p:strVal val="visible"/>
                                      </p:to>
                                    </p:set>
                                    <p:animEffect transition="in" filter="fade">
                                      <p:cBhvr>
                                        <p:cTn id="236" dur="500"/>
                                        <p:tgtEl>
                                          <p:spTgt spid="1029"/>
                                        </p:tgtEl>
                                      </p:cBhvr>
                                    </p:animEffect>
                                  </p:childTnLst>
                                </p:cTn>
                              </p:par>
                            </p:childTnLst>
                          </p:cTn>
                        </p:par>
                      </p:childTnLst>
                    </p:cTn>
                  </p:par>
                  <p:par>
                    <p:cTn id="237" fill="hold" nodeType="clickPar">
                      <p:stCondLst>
                        <p:cond delay="indefinite"/>
                      </p:stCondLst>
                      <p:childTnLst>
                        <p:par>
                          <p:cTn id="238" fill="hold" nodeType="withGroup">
                            <p:stCondLst>
                              <p:cond delay="0"/>
                            </p:stCondLst>
                            <p:childTnLst>
                              <p:par>
                                <p:cTn id="239" presetID="2" presetClass="entr" presetSubtype="4" fill="hold" nodeType="clickEffect">
                                  <p:stCondLst>
                                    <p:cond delay="0"/>
                                  </p:stCondLst>
                                  <p:childTnLst>
                                    <p:set>
                                      <p:cBhvr>
                                        <p:cTn id="240" dur="1" fill="hold">
                                          <p:stCondLst>
                                            <p:cond delay="0"/>
                                          </p:stCondLst>
                                        </p:cTn>
                                        <p:tgtEl>
                                          <p:spTgt spid="520"/>
                                        </p:tgtEl>
                                        <p:attrNameLst>
                                          <p:attrName>style.visibility</p:attrName>
                                        </p:attrNameLst>
                                      </p:cBhvr>
                                      <p:to>
                                        <p:strVal val="visible"/>
                                      </p:to>
                                    </p:set>
                                    <p:anim calcmode="lin" valueType="num">
                                      <p:cBhvr additive="base">
                                        <p:cTn id="241" dur="1000" fill="hold"/>
                                        <p:tgtEl>
                                          <p:spTgt spid="520"/>
                                        </p:tgtEl>
                                        <p:attrNameLst>
                                          <p:attrName>ppt_x</p:attrName>
                                        </p:attrNameLst>
                                      </p:cBhvr>
                                      <p:tavLst>
                                        <p:tav tm="0">
                                          <p:val>
                                            <p:strVal val="#ppt_x"/>
                                          </p:val>
                                        </p:tav>
                                        <p:tav tm="100000">
                                          <p:val>
                                            <p:strVal val="#ppt_x"/>
                                          </p:val>
                                        </p:tav>
                                      </p:tavLst>
                                    </p:anim>
                                    <p:anim calcmode="lin" valueType="num">
                                      <p:cBhvr additive="base">
                                        <p:cTn id="242" dur="1000" fill="hold"/>
                                        <p:tgtEl>
                                          <p:spTgt spid="520"/>
                                        </p:tgtEl>
                                        <p:attrNameLst>
                                          <p:attrName>ppt_y</p:attrName>
                                        </p:attrNameLst>
                                      </p:cBhvr>
                                      <p:tavLst>
                                        <p:tav tm="0">
                                          <p:val>
                                            <p:strVal val="1+#ppt_h/2"/>
                                          </p:val>
                                        </p:tav>
                                        <p:tav tm="100000">
                                          <p:val>
                                            <p:strVal val="#ppt_y"/>
                                          </p:val>
                                        </p:tav>
                                      </p:tavLst>
                                    </p:anim>
                                  </p:childTnLst>
                                </p:cTn>
                              </p:par>
                            </p:childTnLst>
                          </p:cTn>
                        </p:par>
                      </p:childTnLst>
                    </p:cTn>
                  </p:par>
                  <p:par>
                    <p:cTn id="243" fill="hold" nodeType="clickPar">
                      <p:stCondLst>
                        <p:cond delay="indefinite"/>
                      </p:stCondLst>
                      <p:childTnLst>
                        <p:par>
                          <p:cTn id="244" fill="hold" nodeType="withGroup">
                            <p:stCondLst>
                              <p:cond delay="0"/>
                            </p:stCondLst>
                            <p:childTnLst>
                              <p:par>
                                <p:cTn id="245" presetID="2" presetClass="entr" presetSubtype="8" fill="hold" nodeType="clickEffect">
                                  <p:stCondLst>
                                    <p:cond delay="0"/>
                                  </p:stCondLst>
                                  <p:childTnLst>
                                    <p:set>
                                      <p:cBhvr>
                                        <p:cTn id="246" dur="1" fill="hold">
                                          <p:stCondLst>
                                            <p:cond delay="0"/>
                                          </p:stCondLst>
                                        </p:cTn>
                                        <p:tgtEl>
                                          <p:spTgt spid="70"/>
                                        </p:tgtEl>
                                        <p:attrNameLst>
                                          <p:attrName>style.visibility</p:attrName>
                                        </p:attrNameLst>
                                      </p:cBhvr>
                                      <p:to>
                                        <p:strVal val="visible"/>
                                      </p:to>
                                    </p:set>
                                    <p:anim calcmode="lin" valueType="num">
                                      <p:cBhvr additive="base">
                                        <p:cTn id="247" dur="1000" fill="hold"/>
                                        <p:tgtEl>
                                          <p:spTgt spid="70"/>
                                        </p:tgtEl>
                                        <p:attrNameLst>
                                          <p:attrName>ppt_x</p:attrName>
                                        </p:attrNameLst>
                                      </p:cBhvr>
                                      <p:tavLst>
                                        <p:tav tm="0">
                                          <p:val>
                                            <p:strVal val="0-#ppt_w/2"/>
                                          </p:val>
                                        </p:tav>
                                        <p:tav tm="100000">
                                          <p:val>
                                            <p:strVal val="#ppt_x"/>
                                          </p:val>
                                        </p:tav>
                                      </p:tavLst>
                                    </p:anim>
                                    <p:anim calcmode="lin" valueType="num">
                                      <p:cBhvr additive="base">
                                        <p:cTn id="248" dur="10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 grpId="0"/>
      <p:bldP spid="693" grpId="0"/>
      <p:bldP spid="694" grpId="0"/>
      <p:bldP spid="707" grpId="0"/>
      <p:bldP spid="707" grpId="1"/>
      <p:bldP spid="940" grpId="0"/>
      <p:bldP spid="940" grpId="1"/>
      <p:bldP spid="986" grpId="0"/>
      <p:bldP spid="987" grpId="0"/>
      <p:bldP spid="1009" grpId="0"/>
      <p:bldP spid="1018" grpId="0"/>
      <p:bldP spid="69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altLang="en-US" sz="2800" smtClean="0"/>
              <a:t>Beam Transport:  </a:t>
            </a:r>
            <a:r>
              <a:rPr lang="en-US" altLang="en-US" sz="2800" smtClean="0">
                <a:solidFill>
                  <a:srgbClr val="FF0000"/>
                </a:solidFill>
              </a:rPr>
              <a:t>Spreaders and Recombiners</a:t>
            </a:r>
            <a:endParaRPr lang="en-US" altLang="en-US" smtClean="0">
              <a:solidFill>
                <a:srgbClr val="FF0000"/>
              </a:solidFill>
            </a:endParaRPr>
          </a:p>
        </p:txBody>
      </p:sp>
      <p:pic>
        <p:nvPicPr>
          <p:cNvPr id="62467" name="Picture 2"/>
          <p:cNvPicPr>
            <a:picLocks noChangeAspect="1"/>
          </p:cNvPicPr>
          <p:nvPr/>
        </p:nvPicPr>
        <p:blipFill>
          <a:blip r:embed="rId2">
            <a:extLst>
              <a:ext uri="{28A0092B-C50C-407E-A947-70E740481C1C}">
                <a14:useLocalDpi xmlns:a14="http://schemas.microsoft.com/office/drawing/2010/main" val="0"/>
              </a:ext>
            </a:extLst>
          </a:blip>
          <a:srcRect l="19785" r="6403"/>
          <a:stretch>
            <a:fillRect/>
          </a:stretch>
        </p:blipFill>
        <p:spPr bwMode="auto">
          <a:xfrm>
            <a:off x="50800" y="852488"/>
            <a:ext cx="269875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p:cNvPicPr>
            <a:picLocks noChangeAspect="1"/>
          </p:cNvPicPr>
          <p:nvPr/>
        </p:nvPicPr>
        <p:blipFill>
          <a:blip r:embed="rId3">
            <a:extLst>
              <a:ext uri="{28A0092B-C50C-407E-A947-70E740481C1C}">
                <a14:useLocalDpi xmlns:a14="http://schemas.microsoft.com/office/drawing/2010/main" val="0"/>
              </a:ext>
            </a:extLst>
          </a:blip>
          <a:srcRect t="9048" r="5350"/>
          <a:stretch>
            <a:fillRect/>
          </a:stretch>
        </p:blipFill>
        <p:spPr bwMode="auto">
          <a:xfrm>
            <a:off x="2781300" y="852488"/>
            <a:ext cx="3186113"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p:cNvPicPr>
            <a:picLocks noChangeAspect="1"/>
          </p:cNvPicPr>
          <p:nvPr/>
        </p:nvPicPr>
        <p:blipFill>
          <a:blip r:embed="rId4">
            <a:extLst>
              <a:ext uri="{28A0092B-C50C-407E-A947-70E740481C1C}">
                <a14:useLocalDpi xmlns:a14="http://schemas.microsoft.com/office/drawing/2010/main" val="0"/>
              </a:ext>
            </a:extLst>
          </a:blip>
          <a:srcRect t="7596" r="8574"/>
          <a:stretch>
            <a:fillRect/>
          </a:stretch>
        </p:blipFill>
        <p:spPr bwMode="auto">
          <a:xfrm>
            <a:off x="5994400" y="846138"/>
            <a:ext cx="30924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Box 8"/>
          <p:cNvSpPr txBox="1">
            <a:spLocks noChangeArrowheads="1"/>
          </p:cNvSpPr>
          <p:nvPr/>
        </p:nvSpPr>
        <p:spPr bwMode="auto">
          <a:xfrm>
            <a:off x="7126288" y="3382963"/>
            <a:ext cx="186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2000">
                <a:solidFill>
                  <a:srgbClr val="FF0000"/>
                </a:solidFill>
              </a:rPr>
              <a:t>East Spreader</a:t>
            </a:r>
          </a:p>
          <a:p>
            <a:pPr eaLnBrk="1" hangingPunct="1">
              <a:spcBef>
                <a:spcPct val="0"/>
              </a:spcBef>
              <a:buClrTx/>
              <a:buFontTx/>
              <a:buNone/>
            </a:pPr>
            <a:endParaRPr lang="en-US" altLang="en-US" sz="2000">
              <a:solidFill>
                <a:srgbClr val="FF0000"/>
              </a:solidFill>
            </a:endParaRPr>
          </a:p>
        </p:txBody>
      </p:sp>
      <p:sp>
        <p:nvSpPr>
          <p:cNvPr id="62471" name="TextBox 9"/>
          <p:cNvSpPr txBox="1">
            <a:spLocks noChangeArrowheads="1"/>
          </p:cNvSpPr>
          <p:nvPr/>
        </p:nvSpPr>
        <p:spPr bwMode="auto">
          <a:xfrm>
            <a:off x="798513" y="4078288"/>
            <a:ext cx="7620000"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pPr>
            <a:r>
              <a:rPr lang="en-US" altLang="en-US" sz="2400"/>
              <a:t>Spreaders and Recombiners, one each per linac</a:t>
            </a:r>
          </a:p>
          <a:p>
            <a:pPr eaLnBrk="1" hangingPunct="1">
              <a:spcBef>
                <a:spcPct val="0"/>
              </a:spcBef>
              <a:buClrTx/>
            </a:pPr>
            <a:r>
              <a:rPr lang="en-US" altLang="en-US" sz="2400"/>
              <a:t>Critical CEBAF components, completely rebuilt</a:t>
            </a:r>
          </a:p>
          <a:p>
            <a:pPr eaLnBrk="1" hangingPunct="1">
              <a:spcBef>
                <a:spcPct val="0"/>
              </a:spcBef>
              <a:buClrTx/>
            </a:pPr>
            <a:r>
              <a:rPr lang="en-US" altLang="en-US" sz="2400"/>
              <a:t>Space constrained, very complicated</a:t>
            </a:r>
          </a:p>
        </p:txBody>
      </p:sp>
      <p:sp>
        <p:nvSpPr>
          <p:cNvPr id="62472"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62473" name="Slide Number Placeholder 10"/>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12895870-A743-41F2-80B9-74114E7CC3DE}" type="slidenum">
              <a:rPr lang="en-US" altLang="en-US" sz="1000" smtClean="0">
                <a:solidFill>
                  <a:schemeClr val="bg1"/>
                </a:solidFill>
              </a:rPr>
              <a:pPr eaLnBrk="1" fontAlgn="base" hangingPunct="1">
                <a:spcBef>
                  <a:spcPct val="0"/>
                </a:spcBef>
                <a:spcAft>
                  <a:spcPct val="0"/>
                </a:spcAft>
                <a:buClrTx/>
                <a:buFontTx/>
                <a:buNone/>
              </a:pPr>
              <a:t>54</a:t>
            </a:fld>
            <a:endParaRPr lang="en-US" altLang="en-US" sz="1000" smtClean="0">
              <a:solidFill>
                <a:schemeClr val="bg1"/>
              </a:solidFill>
            </a:endParaRPr>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ChangeArrowheads="1"/>
          </p:cNvSpPr>
          <p:nvPr/>
        </p:nvSpPr>
        <p:spPr bwMode="auto">
          <a:xfrm>
            <a:off x="0" y="6135688"/>
            <a:ext cx="9144000" cy="722312"/>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defTabSz="914400">
              <a:spcBef>
                <a:spcPct val="0"/>
              </a:spcBef>
              <a:buClrTx/>
              <a:buFontTx/>
              <a:buNone/>
            </a:pPr>
            <a:endParaRPr lang="en-US" altLang="en-US" sz="3200" b="1">
              <a:latin typeface="Times New Roman" pitchFamily="18" charset="0"/>
            </a:endParaRPr>
          </a:p>
        </p:txBody>
      </p:sp>
      <p:sp>
        <p:nvSpPr>
          <p:cNvPr id="63491" name="Title 1"/>
          <p:cNvSpPr>
            <a:spLocks noGrp="1"/>
          </p:cNvSpPr>
          <p:nvPr>
            <p:ph type="title"/>
          </p:nvPr>
        </p:nvSpPr>
        <p:spPr/>
        <p:txBody>
          <a:bodyPr/>
          <a:lstStyle/>
          <a:p>
            <a:pPr eaLnBrk="1" hangingPunct="1"/>
            <a:r>
              <a:rPr lang="en-US" altLang="en-US" sz="2800" smtClean="0"/>
              <a:t>Beam Transport: </a:t>
            </a:r>
            <a:r>
              <a:rPr lang="en-US" altLang="en-US" sz="2800" smtClean="0">
                <a:solidFill>
                  <a:srgbClr val="FF0000"/>
                </a:solidFill>
              </a:rPr>
              <a:t>Beamline to Hall D Tagger Vault</a:t>
            </a:r>
          </a:p>
        </p:txBody>
      </p:sp>
      <p:grpSp>
        <p:nvGrpSpPr>
          <p:cNvPr id="63492" name="Group 7"/>
          <p:cNvGrpSpPr>
            <a:grpSpLocks/>
          </p:cNvGrpSpPr>
          <p:nvPr/>
        </p:nvGrpSpPr>
        <p:grpSpPr bwMode="auto">
          <a:xfrm>
            <a:off x="107950" y="3687763"/>
            <a:ext cx="8947150" cy="2682875"/>
            <a:chOff x="107576" y="3687621"/>
            <a:chExt cx="8946756" cy="2682240"/>
          </a:xfrm>
        </p:grpSpPr>
        <p:pic>
          <p:nvPicPr>
            <p:cNvPr id="63502" name="Picture 2"/>
            <p:cNvPicPr>
              <a:picLocks noChangeAspect="1"/>
            </p:cNvPicPr>
            <p:nvPr/>
          </p:nvPicPr>
          <p:blipFill>
            <a:blip r:embed="rId2">
              <a:extLst>
                <a:ext uri="{28A0092B-C50C-407E-A947-70E740481C1C}">
                  <a14:useLocalDpi xmlns:a14="http://schemas.microsoft.com/office/drawing/2010/main" val="0"/>
                </a:ext>
              </a:extLst>
            </a:blip>
            <a:srcRect l="16869" r="24307"/>
            <a:stretch>
              <a:fillRect/>
            </a:stretch>
          </p:blipFill>
          <p:spPr bwMode="auto">
            <a:xfrm>
              <a:off x="107576" y="3687621"/>
              <a:ext cx="2366683" cy="268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3" name="Picture 3"/>
            <p:cNvPicPr>
              <a:picLocks noChangeAspect="1"/>
            </p:cNvPicPr>
            <p:nvPr/>
          </p:nvPicPr>
          <p:blipFill>
            <a:blip r:embed="rId3">
              <a:extLst>
                <a:ext uri="{28A0092B-C50C-407E-A947-70E740481C1C}">
                  <a14:useLocalDpi xmlns:a14="http://schemas.microsoft.com/office/drawing/2010/main" val="0"/>
                </a:ext>
              </a:extLst>
            </a:blip>
            <a:srcRect l="11424" r="14291"/>
            <a:stretch>
              <a:fillRect/>
            </a:stretch>
          </p:blipFill>
          <p:spPr bwMode="auto">
            <a:xfrm>
              <a:off x="2587377" y="3687621"/>
              <a:ext cx="2988666" cy="268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4" name="Picture 4"/>
            <p:cNvPicPr>
              <a:picLocks noChangeAspect="1"/>
            </p:cNvPicPr>
            <p:nvPr/>
          </p:nvPicPr>
          <p:blipFill>
            <a:blip r:embed="rId4">
              <a:extLst>
                <a:ext uri="{28A0092B-C50C-407E-A947-70E740481C1C}">
                  <a14:useLocalDpi xmlns:a14="http://schemas.microsoft.com/office/drawing/2010/main" val="0"/>
                </a:ext>
              </a:extLst>
            </a:blip>
            <a:srcRect l="10143" r="6078"/>
            <a:stretch>
              <a:fillRect/>
            </a:stretch>
          </p:blipFill>
          <p:spPr bwMode="auto">
            <a:xfrm>
              <a:off x="5683601" y="3687621"/>
              <a:ext cx="3370731" cy="268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3" name="Rectangle 9"/>
          <p:cNvSpPr>
            <a:spLocks noChangeArrowheads="1"/>
          </p:cNvSpPr>
          <p:nvPr/>
        </p:nvSpPr>
        <p:spPr bwMode="auto">
          <a:xfrm>
            <a:off x="1295400" y="2909888"/>
            <a:ext cx="811213" cy="52863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defTabSz="914400">
              <a:spcBef>
                <a:spcPct val="0"/>
              </a:spcBef>
              <a:buClrTx/>
              <a:buFontTx/>
              <a:buNone/>
            </a:pPr>
            <a:endParaRPr lang="en-US" altLang="en-US" sz="3200" b="1">
              <a:latin typeface="Times New Roman" pitchFamily="18" charset="0"/>
            </a:endParaRPr>
          </a:p>
        </p:txBody>
      </p:sp>
      <p:sp>
        <p:nvSpPr>
          <p:cNvPr id="63494" name="TextBox 8"/>
          <p:cNvSpPr txBox="1">
            <a:spLocks noChangeArrowheads="1"/>
          </p:cNvSpPr>
          <p:nvPr/>
        </p:nvSpPr>
        <p:spPr bwMode="auto">
          <a:xfrm>
            <a:off x="1782763" y="830263"/>
            <a:ext cx="1895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b="1">
                <a:solidFill>
                  <a:srgbClr val="000000"/>
                </a:solidFill>
              </a:rPr>
              <a:t>Hall D Complex</a:t>
            </a:r>
          </a:p>
        </p:txBody>
      </p:sp>
      <p:pic>
        <p:nvPicPr>
          <p:cNvPr id="6349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 y="1235075"/>
            <a:ext cx="509905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6" cstate="print">
            <a:extLst/>
          </a:blip>
          <a:srcRect/>
          <a:stretch>
            <a:fillRect/>
          </a:stretch>
        </p:blipFill>
        <p:spPr bwMode="auto">
          <a:xfrm>
            <a:off x="5218540" y="1234578"/>
            <a:ext cx="3860396" cy="216535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p:spPr>
      </p:pic>
      <p:sp>
        <p:nvSpPr>
          <p:cNvPr id="63497" name="TextBox 16"/>
          <p:cNvSpPr txBox="1">
            <a:spLocks noChangeArrowheads="1"/>
          </p:cNvSpPr>
          <p:nvPr/>
        </p:nvSpPr>
        <p:spPr bwMode="auto">
          <a:xfrm>
            <a:off x="5538788" y="830263"/>
            <a:ext cx="3246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2000" b="1">
                <a:latin typeface="Calibri" pitchFamily="34" charset="0"/>
              </a:rPr>
              <a:t>Hall D Tagger Magnet/Dump</a:t>
            </a:r>
          </a:p>
        </p:txBody>
      </p:sp>
      <p:sp>
        <p:nvSpPr>
          <p:cNvPr id="9" name="Bent Arrow 8"/>
          <p:cNvSpPr/>
          <p:nvPr/>
        </p:nvSpPr>
        <p:spPr>
          <a:xfrm rot="16200000" flipV="1">
            <a:off x="4124326" y="892175"/>
            <a:ext cx="349250" cy="5495925"/>
          </a:xfrm>
          <a:prstGeom prst="ben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sp>
        <p:nvSpPr>
          <p:cNvPr id="63499" name="TextBox 10"/>
          <p:cNvSpPr txBox="1">
            <a:spLocks noChangeArrowheads="1"/>
          </p:cNvSpPr>
          <p:nvPr/>
        </p:nvSpPr>
        <p:spPr bwMode="auto">
          <a:xfrm>
            <a:off x="1754188" y="3400425"/>
            <a:ext cx="720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a:latin typeface="Calibri" pitchFamily="34" charset="0"/>
              </a:rPr>
              <a:t>Beam</a:t>
            </a:r>
          </a:p>
        </p:txBody>
      </p:sp>
      <p:sp>
        <p:nvSpPr>
          <p:cNvPr id="63500" name="Footer Placeholder 17"/>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63501" name="Slide Number Placeholder 18"/>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EE5C5C19-C3BF-45D2-81C1-BE6105F62D6C}" type="slidenum">
              <a:rPr lang="en-US" altLang="en-US" sz="1000" smtClean="0">
                <a:solidFill>
                  <a:schemeClr val="bg1"/>
                </a:solidFill>
              </a:rPr>
              <a:pPr eaLnBrk="1" fontAlgn="base" hangingPunct="1">
                <a:spcBef>
                  <a:spcPct val="0"/>
                </a:spcBef>
                <a:spcAft>
                  <a:spcPct val="0"/>
                </a:spcAft>
                <a:buClrTx/>
                <a:buFontTx/>
                <a:buNone/>
              </a:pPr>
              <a:t>55</a:t>
            </a:fld>
            <a:endParaRPr lang="en-US" altLang="en-US" sz="1000" smtClean="0">
              <a:solidFill>
                <a:schemeClr val="bg1"/>
              </a:solidFill>
            </a:endParaRPr>
          </a:p>
        </p:txBody>
      </p: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33400" y="17463"/>
            <a:ext cx="8343900" cy="736600"/>
          </a:xfrm>
        </p:spPr>
        <p:txBody>
          <a:bodyPr/>
          <a:lstStyle/>
          <a:p>
            <a:pPr eaLnBrk="1" hangingPunct="1"/>
            <a:r>
              <a:rPr lang="en-US" altLang="en-US" smtClean="0"/>
              <a:t>12 GeV CHL Maximum Capacity</a:t>
            </a:r>
            <a:endParaRPr lang="en-US" altLang="en-US" sz="2800" smtClean="0"/>
          </a:p>
        </p:txBody>
      </p:sp>
      <p:sp>
        <p:nvSpPr>
          <p:cNvPr id="64515" name="Rectangle 3"/>
          <p:cNvSpPr>
            <a:spLocks noGrp="1" noChangeArrowheads="1"/>
          </p:cNvSpPr>
          <p:nvPr>
            <p:ph type="body" idx="1"/>
          </p:nvPr>
        </p:nvSpPr>
        <p:spPr>
          <a:xfrm>
            <a:off x="381000" y="946150"/>
            <a:ext cx="8251825" cy="5257800"/>
          </a:xfrm>
        </p:spPr>
        <p:txBody>
          <a:bodyPr/>
          <a:lstStyle/>
          <a:p>
            <a:pPr eaLnBrk="1" hangingPunct="1"/>
            <a:r>
              <a:rPr lang="en-US" altLang="en-US" sz="2800" b="1" smtClean="0"/>
              <a:t>Old 6 GeV (CHL1)</a:t>
            </a:r>
          </a:p>
          <a:p>
            <a:pPr lvl="1" eaLnBrk="1" hangingPunct="1"/>
            <a:r>
              <a:rPr lang="en-US" altLang="en-US" sz="2800" smtClean="0">
                <a:solidFill>
                  <a:srgbClr val="333399"/>
                </a:solidFill>
              </a:rPr>
              <a:t>Load: 4.25 kW @ 2.1K,  11.65 kW @ 35K</a:t>
            </a:r>
          </a:p>
          <a:p>
            <a:pPr lvl="1" eaLnBrk="1" hangingPunct="1"/>
            <a:r>
              <a:rPr lang="en-US" altLang="en-US" sz="2800" smtClean="0">
                <a:solidFill>
                  <a:srgbClr val="333399"/>
                </a:solidFill>
              </a:rPr>
              <a:t>Capacity: 4.6 kW @2.1K, 12 kW @ 35K</a:t>
            </a:r>
          </a:p>
          <a:p>
            <a:pPr lvl="1" eaLnBrk="1" hangingPunct="1"/>
            <a:r>
              <a:rPr lang="en-US" altLang="en-US" sz="2800" smtClean="0">
                <a:solidFill>
                  <a:srgbClr val="333399"/>
                </a:solidFill>
              </a:rPr>
              <a:t>10 g/s liquefaction @ 4.5K</a:t>
            </a:r>
          </a:p>
          <a:p>
            <a:pPr eaLnBrk="1" hangingPunct="1"/>
            <a:r>
              <a:rPr lang="en-US" altLang="en-US" sz="2800" b="1" smtClean="0"/>
              <a:t>New 12 GeV (CHL1 + new CHL 2)</a:t>
            </a:r>
          </a:p>
          <a:p>
            <a:pPr lvl="1" eaLnBrk="1" hangingPunct="1"/>
            <a:r>
              <a:rPr lang="en-US" altLang="en-US" sz="2800" smtClean="0">
                <a:solidFill>
                  <a:srgbClr val="333399"/>
                </a:solidFill>
              </a:rPr>
              <a:t>Load: 7.4 kW @ 2.1K,  14.65 kW @ 35K</a:t>
            </a:r>
          </a:p>
          <a:p>
            <a:pPr lvl="1" eaLnBrk="1" hangingPunct="1"/>
            <a:r>
              <a:rPr lang="en-US" altLang="en-US" sz="2800" smtClean="0">
                <a:solidFill>
                  <a:srgbClr val="333399"/>
                </a:solidFill>
              </a:rPr>
              <a:t>Capacity: 8.8 kW @ 2.1K,  24 kW @ 35K</a:t>
            </a:r>
          </a:p>
          <a:p>
            <a:pPr lvl="1" eaLnBrk="1" hangingPunct="1"/>
            <a:r>
              <a:rPr lang="en-US" altLang="en-US" sz="2800" smtClean="0">
                <a:solidFill>
                  <a:srgbClr val="333399"/>
                </a:solidFill>
              </a:rPr>
              <a:t>10 g/s (CHL 1) plus 15 g/s (CHL 2) of   liquefaction</a:t>
            </a:r>
          </a:p>
        </p:txBody>
      </p:sp>
      <p:sp>
        <p:nvSpPr>
          <p:cNvPr id="64516"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64517"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40B5F8E6-8C23-4595-8C79-FFC9A0790D4F}" type="slidenum">
              <a:rPr lang="en-US" altLang="en-US" sz="1000" smtClean="0">
                <a:solidFill>
                  <a:schemeClr val="bg1"/>
                </a:solidFill>
              </a:rPr>
              <a:pPr eaLnBrk="1" fontAlgn="base" hangingPunct="1">
                <a:spcBef>
                  <a:spcPct val="0"/>
                </a:spcBef>
                <a:spcAft>
                  <a:spcPct val="0"/>
                </a:spcAft>
                <a:buClrTx/>
                <a:buFontTx/>
                <a:buNone/>
              </a:pPr>
              <a:t>56</a:t>
            </a:fld>
            <a:endParaRPr lang="en-US" altLang="en-US" sz="1000" smtClean="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073650" y="0"/>
            <a:ext cx="2563813" cy="717550"/>
          </a:xfrm>
        </p:spPr>
        <p:txBody>
          <a:bodyPr/>
          <a:lstStyle/>
          <a:p>
            <a:pPr eaLnBrk="1" hangingPunct="1"/>
            <a:r>
              <a:rPr lang="en-US" altLang="en-US" sz="3600" smtClean="0"/>
              <a:t>New CHL2</a:t>
            </a:r>
          </a:p>
        </p:txBody>
      </p:sp>
      <p:sp>
        <p:nvSpPr>
          <p:cNvPr id="13315" name="Rectangle 3"/>
          <p:cNvSpPr>
            <a:spLocks noGrp="1" noChangeArrowheads="1"/>
          </p:cNvSpPr>
          <p:nvPr>
            <p:ph type="body" idx="1"/>
          </p:nvPr>
        </p:nvSpPr>
        <p:spPr>
          <a:xfrm>
            <a:off x="4598988" y="850900"/>
            <a:ext cx="4321175" cy="5353050"/>
          </a:xfrm>
          <a:solidFill>
            <a:srgbClr val="00CCFF"/>
          </a:solidFill>
          <a:extLst>
            <a:ext uri="{91240B29-F687-4F45-9708-019B960494DF}">
              <a14:hiddenLine xmlns:a14="http://schemas.microsoft.com/office/drawing/2010/main" w="28575">
                <a:solidFill>
                  <a:srgbClr val="000000"/>
                </a:solidFill>
                <a:miter lim="800000"/>
                <a:headEnd/>
                <a:tailEnd/>
              </a14:hiddenLine>
            </a:ext>
          </a:extLst>
        </p:spPr>
        <p:txBody>
          <a:bodyPr/>
          <a:lstStyle/>
          <a:p>
            <a:pPr marL="233363" indent="-233363" eaLnBrk="1" hangingPunct="1">
              <a:buClr>
                <a:srgbClr val="002060"/>
              </a:buClr>
            </a:pPr>
            <a:r>
              <a:rPr lang="en-US" altLang="en-US" sz="2000" smtClean="0"/>
              <a:t>Helium screw-compressors</a:t>
            </a:r>
            <a:endParaRPr lang="en-US" altLang="en-US" sz="2000" smtClean="0">
              <a:solidFill>
                <a:srgbClr val="FF0000"/>
              </a:solidFill>
            </a:endParaRPr>
          </a:p>
          <a:p>
            <a:pPr marL="233363" indent="-233363" eaLnBrk="1" hangingPunct="1">
              <a:buClr>
                <a:srgbClr val="002060"/>
              </a:buClr>
            </a:pPr>
            <a:r>
              <a:rPr lang="en-US" altLang="en-US" sz="2000" smtClean="0"/>
              <a:t>Oil removal system</a:t>
            </a:r>
          </a:p>
          <a:p>
            <a:pPr marL="233363" indent="-233363" eaLnBrk="1" hangingPunct="1">
              <a:buClr>
                <a:srgbClr val="002060"/>
              </a:buClr>
            </a:pPr>
            <a:r>
              <a:rPr lang="en-US" altLang="en-US" sz="2000" smtClean="0"/>
              <a:t>10,000 liter helium dewar</a:t>
            </a:r>
          </a:p>
          <a:p>
            <a:pPr marL="233363" indent="-233363" eaLnBrk="1" hangingPunct="1">
              <a:buClr>
                <a:srgbClr val="002060"/>
              </a:buClr>
            </a:pPr>
            <a:r>
              <a:rPr lang="en-US" altLang="en-US" sz="2000" smtClean="0"/>
              <a:t>4 K cold box system  </a:t>
            </a:r>
          </a:p>
          <a:p>
            <a:pPr marL="233363" indent="-233363" eaLnBrk="1" hangingPunct="1">
              <a:buClr>
                <a:srgbClr val="002060"/>
              </a:buClr>
            </a:pPr>
            <a:r>
              <a:rPr lang="en-US" altLang="en-US" sz="2000" smtClean="0"/>
              <a:t>Integrated computer process control system</a:t>
            </a:r>
          </a:p>
          <a:p>
            <a:pPr marL="233363" indent="-233363" eaLnBrk="1" hangingPunct="1">
              <a:buClr>
                <a:srgbClr val="002060"/>
              </a:buClr>
            </a:pPr>
            <a:r>
              <a:rPr lang="en-US" altLang="en-US" sz="2000" smtClean="0"/>
              <a:t>Instrument air system, 60 scfm </a:t>
            </a:r>
          </a:p>
          <a:p>
            <a:pPr marL="233363" indent="-233363" eaLnBrk="1" hangingPunct="1">
              <a:buClr>
                <a:srgbClr val="002060"/>
              </a:buClr>
            </a:pPr>
            <a:r>
              <a:rPr lang="en-US" altLang="en-US" sz="2000" smtClean="0"/>
              <a:t>Motor control centers, 4160V/480V </a:t>
            </a:r>
          </a:p>
          <a:p>
            <a:pPr marL="233363" indent="-233363" eaLnBrk="1" hangingPunct="1">
              <a:buClr>
                <a:srgbClr val="002060"/>
              </a:buClr>
            </a:pPr>
            <a:r>
              <a:rPr lang="en-US" altLang="en-US" sz="2000" smtClean="0"/>
              <a:t>Gas management and distribution piping </a:t>
            </a:r>
          </a:p>
          <a:p>
            <a:pPr marL="233363" indent="-233363" eaLnBrk="1" hangingPunct="1">
              <a:buClr>
                <a:srgbClr val="002060"/>
              </a:buClr>
            </a:pPr>
            <a:r>
              <a:rPr lang="en-US" altLang="en-US" sz="2000" smtClean="0"/>
              <a:t>77’x 62’ building for helium compressors</a:t>
            </a:r>
          </a:p>
          <a:p>
            <a:pPr marL="233363" indent="-233363" eaLnBrk="1" hangingPunct="1">
              <a:buClr>
                <a:srgbClr val="002060"/>
              </a:buClr>
            </a:pPr>
            <a:r>
              <a:rPr lang="en-US" altLang="en-US" sz="2000" smtClean="0"/>
              <a:t>2 x 5MVA , 4160V substation</a:t>
            </a:r>
          </a:p>
          <a:p>
            <a:pPr marL="233363" indent="-233363" eaLnBrk="1" hangingPunct="1">
              <a:buClr>
                <a:srgbClr val="002060"/>
              </a:buClr>
            </a:pPr>
            <a:r>
              <a:rPr lang="en-US" altLang="en-US" sz="2000" smtClean="0"/>
              <a:t>Cooling tower system</a:t>
            </a:r>
          </a:p>
        </p:txBody>
      </p:sp>
      <p:sp>
        <p:nvSpPr>
          <p:cNvPr id="13316" name="Rectangle 3"/>
          <p:cNvSpPr txBox="1">
            <a:spLocks noChangeArrowheads="1"/>
          </p:cNvSpPr>
          <p:nvPr/>
        </p:nvSpPr>
        <p:spPr bwMode="auto">
          <a:xfrm>
            <a:off x="277813" y="850900"/>
            <a:ext cx="4321175" cy="5353050"/>
          </a:xfrm>
          <a:prstGeom prst="rect">
            <a:avLst/>
          </a:prstGeom>
          <a:solidFill>
            <a:srgbClr val="FF9900"/>
          </a:solidFill>
          <a:ln>
            <a:noFill/>
          </a:ln>
          <a:extLst>
            <a:ext uri="{91240B29-F687-4F45-9708-019B960494DF}">
              <a14:hiddenLine xmlns:a14="http://schemas.microsoft.com/office/drawing/2010/main" w="28575">
                <a:solidFill>
                  <a:srgbClr val="000000"/>
                </a:solidFill>
                <a:miter lim="800000"/>
                <a:headEnd/>
                <a:tailEnd/>
              </a14:hiddenLine>
            </a:ext>
          </a:extLst>
        </p:spPr>
        <p:txBody>
          <a:bodyPr/>
          <a:lstStyle>
            <a:lvl1pPr marL="233363" indent="-233363"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indent="-169863"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lnSpc>
                <a:spcPct val="90000"/>
              </a:lnSpc>
              <a:buClr>
                <a:srgbClr val="002060"/>
              </a:buClr>
            </a:pPr>
            <a:r>
              <a:rPr lang="en-US" altLang="en-US" sz="2000"/>
              <a:t>Additional sub-atmospheric 2K cold box</a:t>
            </a:r>
          </a:p>
          <a:p>
            <a:pPr eaLnBrk="1" hangingPunct="1">
              <a:lnSpc>
                <a:spcPct val="90000"/>
              </a:lnSpc>
              <a:buClr>
                <a:srgbClr val="002060"/>
              </a:buClr>
            </a:pPr>
            <a:r>
              <a:rPr lang="en-US" altLang="en-US" sz="2000"/>
              <a:t>Improved purifier skid </a:t>
            </a:r>
          </a:p>
          <a:p>
            <a:pPr eaLnBrk="1" hangingPunct="1">
              <a:lnSpc>
                <a:spcPct val="90000"/>
              </a:lnSpc>
              <a:buClr>
                <a:srgbClr val="002060"/>
              </a:buClr>
            </a:pPr>
            <a:r>
              <a:rPr lang="en-US" altLang="en-US" sz="2000"/>
              <a:t>420,000 scf He gas storage</a:t>
            </a:r>
          </a:p>
          <a:p>
            <a:pPr eaLnBrk="1" hangingPunct="1">
              <a:lnSpc>
                <a:spcPct val="90000"/>
              </a:lnSpc>
              <a:buClr>
                <a:srgbClr val="002060"/>
              </a:buClr>
            </a:pPr>
            <a:r>
              <a:rPr lang="en-US" altLang="en-US" sz="2000"/>
              <a:t>40,000 gal LN</a:t>
            </a:r>
            <a:r>
              <a:rPr lang="en-US" altLang="en-US" sz="2000" baseline="-25000"/>
              <a:t>2</a:t>
            </a:r>
            <a:r>
              <a:rPr lang="en-US" altLang="en-US" sz="2000"/>
              <a:t> storage</a:t>
            </a:r>
          </a:p>
          <a:p>
            <a:pPr eaLnBrk="1" hangingPunct="1">
              <a:lnSpc>
                <a:spcPct val="90000"/>
              </a:lnSpc>
              <a:buClr>
                <a:srgbClr val="002060"/>
              </a:buClr>
            </a:pPr>
            <a:r>
              <a:rPr lang="en-US" altLang="en-US" sz="2000"/>
              <a:t>Improved guard vacuum</a:t>
            </a:r>
          </a:p>
          <a:p>
            <a:pPr eaLnBrk="1" hangingPunct="1">
              <a:buClr>
                <a:srgbClr val="002060"/>
              </a:buClr>
            </a:pPr>
            <a:r>
              <a:rPr lang="en-US" altLang="en-US" sz="2000"/>
              <a:t>Modifications to original 2K Cold Box:</a:t>
            </a:r>
          </a:p>
          <a:p>
            <a:pPr lvl="1" eaLnBrk="1" hangingPunct="1">
              <a:buClr>
                <a:srgbClr val="FF0000"/>
              </a:buClr>
            </a:pPr>
            <a:r>
              <a:rPr lang="en-US" altLang="en-US" sz="2000"/>
              <a:t>LN</a:t>
            </a:r>
            <a:r>
              <a:rPr lang="en-US" altLang="en-US" sz="2000" baseline="-25000"/>
              <a:t>2</a:t>
            </a:r>
            <a:r>
              <a:rPr lang="en-US" altLang="en-US" sz="2000"/>
              <a:t> gravity fed cooling</a:t>
            </a:r>
          </a:p>
          <a:p>
            <a:pPr lvl="1" eaLnBrk="1" hangingPunct="1">
              <a:buClr>
                <a:srgbClr val="FF0000"/>
              </a:buClr>
            </a:pPr>
            <a:r>
              <a:rPr lang="en-US" altLang="en-US" sz="2000"/>
              <a:t>Removed unreliable, large linac return valve</a:t>
            </a:r>
          </a:p>
          <a:p>
            <a:pPr lvl="1" eaLnBrk="1" hangingPunct="1">
              <a:buClr>
                <a:srgbClr val="FF0000"/>
              </a:buClr>
            </a:pPr>
            <a:r>
              <a:rPr lang="en-US" altLang="en-US" sz="2000"/>
              <a:t>Added flow straighteners and increased volumes between compressors</a:t>
            </a:r>
          </a:p>
          <a:p>
            <a:pPr lvl="1" eaLnBrk="1" hangingPunct="1">
              <a:buClr>
                <a:srgbClr val="FF0000"/>
              </a:buClr>
            </a:pPr>
            <a:r>
              <a:rPr lang="en-US" altLang="en-US" sz="2000"/>
              <a:t>Increased heat exchanger size</a:t>
            </a:r>
          </a:p>
        </p:txBody>
      </p:sp>
      <p:sp>
        <p:nvSpPr>
          <p:cNvPr id="13317" name="Rectangle 2"/>
          <p:cNvSpPr txBox="1">
            <a:spLocks noChangeArrowheads="1"/>
          </p:cNvSpPr>
          <p:nvPr/>
        </p:nvSpPr>
        <p:spPr bwMode="auto">
          <a:xfrm>
            <a:off x="493713" y="-9525"/>
            <a:ext cx="397033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3600" b="1"/>
              <a:t>Improved CHL1</a:t>
            </a:r>
          </a:p>
        </p:txBody>
      </p:sp>
      <p:sp>
        <p:nvSpPr>
          <p:cNvPr id="13318"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13319"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C1514B08-DDAB-47A7-98CE-A8479F17D1F3}" type="slidenum">
              <a:rPr lang="en-US" altLang="en-US" sz="1000" smtClean="0">
                <a:solidFill>
                  <a:schemeClr val="bg1"/>
                </a:solidFill>
              </a:rPr>
              <a:pPr eaLnBrk="1" fontAlgn="base" hangingPunct="1">
                <a:spcBef>
                  <a:spcPct val="0"/>
                </a:spcBef>
                <a:spcAft>
                  <a:spcPct val="0"/>
                </a:spcAft>
                <a:buClrTx/>
                <a:buFontTx/>
                <a:buNone/>
              </a:pPr>
              <a:t>6</a:t>
            </a:fld>
            <a:endParaRPr lang="en-US" altLang="en-US" sz="1000" smtClean="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4191000" y="2667000"/>
            <a:ext cx="4903788" cy="3657600"/>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endParaRPr lang="en-US" altLang="en-US" sz="1800">
              <a:latin typeface="Calibri" pitchFamily="34" charset="0"/>
            </a:endParaRPr>
          </a:p>
        </p:txBody>
      </p:sp>
      <p:sp>
        <p:nvSpPr>
          <p:cNvPr id="14339" name="Rectangle 2"/>
          <p:cNvSpPr>
            <a:spLocks noChangeArrowheads="1"/>
          </p:cNvSpPr>
          <p:nvPr/>
        </p:nvSpPr>
        <p:spPr bwMode="auto">
          <a:xfrm>
            <a:off x="4194175" y="838200"/>
            <a:ext cx="4905375" cy="1828800"/>
          </a:xfrm>
          <a:prstGeom prst="rect">
            <a:avLst/>
          </a:prstGeom>
          <a:solidFill>
            <a:srgbClr val="00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buFontTx/>
              <a:buNone/>
            </a:pPr>
            <a:endParaRPr lang="en-US" altLang="en-US" sz="1800">
              <a:latin typeface="Calibri" pitchFamily="34" charset="0"/>
            </a:endParaRPr>
          </a:p>
        </p:txBody>
      </p:sp>
      <p:sp>
        <p:nvSpPr>
          <p:cNvPr id="14340" name="Rectangle 7"/>
          <p:cNvSpPr>
            <a:spLocks noGrp="1" noChangeArrowheads="1"/>
          </p:cNvSpPr>
          <p:nvPr>
            <p:ph type="body" idx="1"/>
          </p:nvPr>
        </p:nvSpPr>
        <p:spPr>
          <a:xfrm>
            <a:off x="4276725" y="865188"/>
            <a:ext cx="4737100" cy="5410200"/>
          </a:xfrm>
        </p:spPr>
        <p:txBody>
          <a:bodyPr lIns="0" rIns="0"/>
          <a:lstStyle/>
          <a:p>
            <a:pPr marL="0" indent="0" eaLnBrk="1" hangingPunct="1">
              <a:lnSpc>
                <a:spcPct val="80000"/>
              </a:lnSpc>
              <a:buFont typeface="Arial" pitchFamily="34" charset="0"/>
              <a:buNone/>
            </a:pPr>
            <a:r>
              <a:rPr lang="en-US" altLang="en-US" sz="2000" smtClean="0"/>
              <a:t>Recirculation and transport to Halls A, B and C</a:t>
            </a:r>
          </a:p>
          <a:p>
            <a:pPr marL="738188" lvl="2" indent="-176213" eaLnBrk="1" hangingPunct="1">
              <a:lnSpc>
                <a:spcPct val="80000"/>
              </a:lnSpc>
              <a:spcBef>
                <a:spcPct val="0"/>
              </a:spcBef>
            </a:pPr>
            <a:r>
              <a:rPr lang="en-US" altLang="en-US" sz="1800" smtClean="0"/>
              <a:t>357 major Dipoles (1-3m long)</a:t>
            </a:r>
          </a:p>
          <a:p>
            <a:pPr marL="738188" lvl="2" indent="-176213" eaLnBrk="1" hangingPunct="1">
              <a:lnSpc>
                <a:spcPct val="80000"/>
              </a:lnSpc>
              <a:spcBef>
                <a:spcPct val="0"/>
              </a:spcBef>
            </a:pPr>
            <a:r>
              <a:rPr lang="en-US" altLang="en-US" sz="1800" smtClean="0"/>
              <a:t>730 Quads (30x30x30cm)</a:t>
            </a:r>
          </a:p>
          <a:p>
            <a:pPr marL="738188" lvl="2" indent="-176213" eaLnBrk="1" hangingPunct="1">
              <a:lnSpc>
                <a:spcPct val="80000"/>
              </a:lnSpc>
              <a:spcBef>
                <a:spcPct val="0"/>
              </a:spcBef>
            </a:pPr>
            <a:r>
              <a:rPr lang="en-US" altLang="en-US" sz="1800" smtClean="0"/>
              <a:t>&gt; 2000 power supplies</a:t>
            </a:r>
          </a:p>
          <a:p>
            <a:pPr marL="738188" lvl="2" indent="-176213" eaLnBrk="1" hangingPunct="1">
              <a:lnSpc>
                <a:spcPct val="80000"/>
              </a:lnSpc>
              <a:spcBef>
                <a:spcPct val="0"/>
              </a:spcBef>
            </a:pPr>
            <a:r>
              <a:rPr lang="en-US" altLang="en-US" sz="1800" smtClean="0"/>
              <a:t>&gt; 700 beam diagnostics</a:t>
            </a:r>
          </a:p>
          <a:p>
            <a:pPr marL="738188" lvl="2" indent="-176213" eaLnBrk="1" hangingPunct="1">
              <a:lnSpc>
                <a:spcPct val="80000"/>
              </a:lnSpc>
              <a:spcBef>
                <a:spcPct val="0"/>
              </a:spcBef>
            </a:pPr>
            <a:r>
              <a:rPr lang="en-US" altLang="en-US" sz="1800" smtClean="0"/>
              <a:t>&gt; 5 km of vacuum line</a:t>
            </a:r>
          </a:p>
          <a:p>
            <a:pPr marL="0" indent="0" eaLnBrk="1" hangingPunct="1">
              <a:lnSpc>
                <a:spcPct val="80000"/>
              </a:lnSpc>
              <a:buFont typeface="Arial" pitchFamily="34" charset="0"/>
              <a:buNone/>
            </a:pPr>
            <a:endParaRPr lang="en-US" altLang="en-US" sz="2000" smtClean="0"/>
          </a:p>
          <a:p>
            <a:pPr marL="0" indent="0" eaLnBrk="1" hangingPunct="1">
              <a:lnSpc>
                <a:spcPct val="80000"/>
              </a:lnSpc>
              <a:buFont typeface="Arial" pitchFamily="34" charset="0"/>
              <a:buNone/>
            </a:pPr>
            <a:r>
              <a:rPr lang="en-US" altLang="en-US" sz="2000" smtClean="0"/>
              <a:t>Arc 10</a:t>
            </a:r>
          </a:p>
          <a:p>
            <a:pPr marL="738188" lvl="2" indent="-176213" eaLnBrk="1" hangingPunct="1">
              <a:lnSpc>
                <a:spcPct val="80000"/>
              </a:lnSpc>
              <a:spcBef>
                <a:spcPct val="0"/>
              </a:spcBef>
            </a:pPr>
            <a:r>
              <a:rPr lang="en-US" altLang="en-US" sz="1800" smtClean="0"/>
              <a:t>32 major dipoles (4m long)</a:t>
            </a:r>
          </a:p>
          <a:p>
            <a:pPr marL="738188" lvl="2" indent="-176213" eaLnBrk="1" hangingPunct="1">
              <a:lnSpc>
                <a:spcPct val="80000"/>
              </a:lnSpc>
              <a:spcBef>
                <a:spcPct val="0"/>
              </a:spcBef>
            </a:pPr>
            <a:r>
              <a:rPr lang="en-US" altLang="en-US" sz="1800" smtClean="0"/>
              <a:t>40 quads (35x30x30cm)</a:t>
            </a:r>
          </a:p>
          <a:p>
            <a:pPr marL="738188" lvl="2" indent="-176213" eaLnBrk="1" hangingPunct="1">
              <a:lnSpc>
                <a:spcPct val="80000"/>
              </a:lnSpc>
              <a:spcBef>
                <a:spcPct val="0"/>
              </a:spcBef>
            </a:pPr>
            <a:r>
              <a:rPr lang="en-US" altLang="en-US" sz="1800" smtClean="0"/>
              <a:t>81 power supplies		</a:t>
            </a:r>
          </a:p>
          <a:p>
            <a:pPr marL="738188" lvl="2" indent="-176213" eaLnBrk="1" hangingPunct="1">
              <a:lnSpc>
                <a:spcPct val="80000"/>
              </a:lnSpc>
              <a:spcBef>
                <a:spcPct val="0"/>
              </a:spcBef>
            </a:pPr>
            <a:r>
              <a:rPr lang="en-US" altLang="en-US" sz="1800" smtClean="0"/>
              <a:t>32 beam diagnostics</a:t>
            </a:r>
          </a:p>
          <a:p>
            <a:pPr marL="738188" lvl="2" indent="-176213" eaLnBrk="1" hangingPunct="1">
              <a:lnSpc>
                <a:spcPct val="80000"/>
              </a:lnSpc>
              <a:spcBef>
                <a:spcPct val="0"/>
              </a:spcBef>
            </a:pPr>
            <a:r>
              <a:rPr lang="en-US" altLang="en-US" sz="1800" smtClean="0"/>
              <a:t>0.3 km of vacuum line</a:t>
            </a:r>
          </a:p>
          <a:p>
            <a:pPr marL="0" indent="0" eaLnBrk="1" hangingPunct="1">
              <a:lnSpc>
                <a:spcPct val="80000"/>
              </a:lnSpc>
              <a:spcBef>
                <a:spcPct val="35000"/>
              </a:spcBef>
              <a:buFont typeface="Arial" pitchFamily="34" charset="0"/>
              <a:buNone/>
            </a:pPr>
            <a:r>
              <a:rPr lang="en-US" altLang="en-US" sz="2000" smtClean="0"/>
              <a:t>Transport to Hall D</a:t>
            </a:r>
          </a:p>
          <a:p>
            <a:pPr marL="738188" lvl="2" indent="-176213" eaLnBrk="1" hangingPunct="1">
              <a:lnSpc>
                <a:spcPct val="80000"/>
              </a:lnSpc>
              <a:spcBef>
                <a:spcPct val="0"/>
              </a:spcBef>
            </a:pPr>
            <a:r>
              <a:rPr lang="en-US" altLang="en-US" sz="1800" smtClean="0"/>
              <a:t>4 major dipoles (4m long)</a:t>
            </a:r>
          </a:p>
          <a:p>
            <a:pPr marL="738188" lvl="2" indent="-176213" eaLnBrk="1" hangingPunct="1">
              <a:lnSpc>
                <a:spcPct val="80000"/>
              </a:lnSpc>
              <a:spcBef>
                <a:spcPct val="0"/>
              </a:spcBef>
            </a:pPr>
            <a:r>
              <a:rPr lang="en-US" altLang="en-US" sz="1800" smtClean="0"/>
              <a:t>32 quads (35x30x30cm) </a:t>
            </a:r>
          </a:p>
          <a:p>
            <a:pPr marL="738188" lvl="2" indent="-176213" eaLnBrk="1" hangingPunct="1">
              <a:lnSpc>
                <a:spcPct val="80000"/>
              </a:lnSpc>
              <a:spcBef>
                <a:spcPct val="0"/>
              </a:spcBef>
            </a:pPr>
            <a:r>
              <a:rPr lang="en-US" altLang="en-US" sz="1800" smtClean="0"/>
              <a:t>97 power supplies</a:t>
            </a:r>
          </a:p>
          <a:p>
            <a:pPr marL="738188" lvl="2" indent="-176213" eaLnBrk="1" hangingPunct="1">
              <a:lnSpc>
                <a:spcPct val="80000"/>
              </a:lnSpc>
              <a:spcBef>
                <a:spcPct val="0"/>
              </a:spcBef>
            </a:pPr>
            <a:r>
              <a:rPr lang="en-US" altLang="en-US" sz="1800" smtClean="0"/>
              <a:t>44 beam diagnostics</a:t>
            </a:r>
          </a:p>
          <a:p>
            <a:pPr marL="738188" lvl="2" indent="-176213" eaLnBrk="1" hangingPunct="1">
              <a:lnSpc>
                <a:spcPct val="80000"/>
              </a:lnSpc>
              <a:spcBef>
                <a:spcPct val="0"/>
              </a:spcBef>
            </a:pPr>
            <a:r>
              <a:rPr lang="en-US" altLang="en-US" sz="1800" smtClean="0"/>
              <a:t>0.3 km of vacuum line</a:t>
            </a:r>
          </a:p>
        </p:txBody>
      </p:sp>
      <p:pic>
        <p:nvPicPr>
          <p:cNvPr id="1434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1035050"/>
            <a:ext cx="4038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6"/>
          <p:cNvSpPr>
            <a:spLocks noGrp="1" noChangeArrowheads="1"/>
          </p:cNvSpPr>
          <p:nvPr>
            <p:ph type="title"/>
          </p:nvPr>
        </p:nvSpPr>
        <p:spPr>
          <a:xfrm>
            <a:off x="0" y="76200"/>
            <a:ext cx="9144000" cy="604838"/>
          </a:xfrm>
        </p:spPr>
        <p:txBody>
          <a:bodyPr/>
          <a:lstStyle/>
          <a:p>
            <a:pPr eaLnBrk="1" hangingPunct="1">
              <a:lnSpc>
                <a:spcPct val="80000"/>
              </a:lnSpc>
            </a:pPr>
            <a:r>
              <a:rPr lang="en-US" altLang="en-US" sz="2800" smtClean="0"/>
              <a:t>Beamlines </a:t>
            </a:r>
            <a:br>
              <a:rPr lang="en-US" altLang="en-US" sz="2800" smtClean="0"/>
            </a:br>
            <a:r>
              <a:rPr lang="en-US" altLang="en-US" sz="2000" smtClean="0"/>
              <a:t>(magnets, power supplies, beam diagnostics, vacuum lines)</a:t>
            </a:r>
          </a:p>
        </p:txBody>
      </p:sp>
      <p:sp>
        <p:nvSpPr>
          <p:cNvPr id="14343" name="Text Box 10"/>
          <p:cNvSpPr txBox="1">
            <a:spLocks noChangeArrowheads="1"/>
          </p:cNvSpPr>
          <p:nvPr/>
        </p:nvSpPr>
        <p:spPr bwMode="auto">
          <a:xfrm>
            <a:off x="7467600" y="1905000"/>
            <a:ext cx="152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lnSpc>
                <a:spcPct val="85000"/>
              </a:lnSpc>
              <a:spcBef>
                <a:spcPct val="0"/>
              </a:spcBef>
              <a:buClrTx/>
              <a:buFontTx/>
              <a:buNone/>
            </a:pPr>
            <a:r>
              <a:rPr lang="en-US" altLang="en-US" sz="2400">
                <a:solidFill>
                  <a:schemeClr val="bg1"/>
                </a:solidFill>
                <a:latin typeface="Calibri" pitchFamily="34" charset="0"/>
              </a:rPr>
              <a:t>Reused almost all</a:t>
            </a:r>
          </a:p>
        </p:txBody>
      </p:sp>
      <p:sp>
        <p:nvSpPr>
          <p:cNvPr id="14344" name="Text Box 5"/>
          <p:cNvSpPr txBox="1">
            <a:spLocks noChangeArrowheads="1"/>
          </p:cNvSpPr>
          <p:nvPr/>
        </p:nvSpPr>
        <p:spPr bwMode="auto">
          <a:xfrm>
            <a:off x="4191000" y="5638800"/>
            <a:ext cx="4800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rIns="0"/>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lnSpc>
                <a:spcPct val="85000"/>
              </a:lnSpc>
              <a:spcBef>
                <a:spcPct val="0"/>
              </a:spcBef>
              <a:buClrTx/>
              <a:buFontTx/>
              <a:buNone/>
            </a:pPr>
            <a:r>
              <a:rPr lang="en-US" altLang="en-US" sz="2000">
                <a:solidFill>
                  <a:schemeClr val="bg1"/>
                </a:solidFill>
                <a:latin typeface="Calibri" pitchFamily="34" charset="0"/>
              </a:rPr>
              <a:t>All items are copies or variations of previous hardware</a:t>
            </a:r>
          </a:p>
        </p:txBody>
      </p:sp>
      <p:sp>
        <p:nvSpPr>
          <p:cNvPr id="14345" name="TextBox 1"/>
          <p:cNvSpPr txBox="1">
            <a:spLocks noChangeArrowheads="1"/>
          </p:cNvSpPr>
          <p:nvPr/>
        </p:nvSpPr>
        <p:spPr bwMode="auto">
          <a:xfrm>
            <a:off x="1511300" y="5632450"/>
            <a:ext cx="25638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a:solidFill>
                  <a:srgbClr val="FF0000"/>
                </a:solidFill>
                <a:latin typeface="Calibri" pitchFamily="34" charset="0"/>
              </a:rPr>
              <a:t>6 GeV beamlines</a:t>
            </a:r>
          </a:p>
        </p:txBody>
      </p:sp>
      <p:sp>
        <p:nvSpPr>
          <p:cNvPr id="14346"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1434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BEF41C4C-657F-4D80-A1B0-57F38DBBD80C}" type="slidenum">
              <a:rPr lang="en-US" altLang="en-US" sz="1000" smtClean="0">
                <a:solidFill>
                  <a:schemeClr val="bg1"/>
                </a:solidFill>
              </a:rPr>
              <a:pPr eaLnBrk="1" fontAlgn="base" hangingPunct="1">
                <a:spcBef>
                  <a:spcPct val="0"/>
                </a:spcBef>
                <a:spcAft>
                  <a:spcPct val="0"/>
                </a:spcAft>
                <a:buClrTx/>
                <a:buFontTx/>
                <a:buNone/>
              </a:pPr>
              <a:t>7</a:t>
            </a:fld>
            <a:endParaRPr lang="en-US" altLang="en-US" sz="1000" smtClean="0">
              <a:solidFill>
                <a:schemeClr val="bg1"/>
              </a:solidFill>
            </a:endParaRPr>
          </a:p>
        </p:txBody>
      </p:sp>
    </p:spTree>
  </p:cSld>
  <p:clrMapOvr>
    <a:masterClrMapping/>
  </p:clrMapOvr>
  <p:transition>
    <p:zoom dir="in"/>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en-US" smtClean="0"/>
              <a:t>Beam Transport:  </a:t>
            </a:r>
            <a:r>
              <a:rPr lang="en-US" altLang="en-US" smtClean="0">
                <a:solidFill>
                  <a:srgbClr val="FF0000"/>
                </a:solidFill>
              </a:rPr>
              <a:t>East and West Arcs</a:t>
            </a:r>
          </a:p>
        </p:txBody>
      </p:sp>
      <p:pic>
        <p:nvPicPr>
          <p:cNvPr id="153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3" y="1028700"/>
            <a:ext cx="4217987"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4" name="Group 5"/>
          <p:cNvGrpSpPr>
            <a:grpSpLocks/>
          </p:cNvGrpSpPr>
          <p:nvPr/>
        </p:nvGrpSpPr>
        <p:grpSpPr bwMode="auto">
          <a:xfrm>
            <a:off x="4449763" y="1028700"/>
            <a:ext cx="4389437" cy="3565525"/>
            <a:chOff x="4450479" y="1028208"/>
            <a:chExt cx="4388722" cy="3566160"/>
          </a:xfrm>
        </p:grpSpPr>
        <p:pic>
          <p:nvPicPr>
            <p:cNvPr id="15368" name="Picture 3"/>
            <p:cNvPicPr>
              <a:picLocks noChangeAspect="1"/>
            </p:cNvPicPr>
            <p:nvPr/>
          </p:nvPicPr>
          <p:blipFill>
            <a:blip r:embed="rId3">
              <a:extLst>
                <a:ext uri="{28A0092B-C50C-407E-A947-70E740481C1C}">
                  <a14:useLocalDpi xmlns:a14="http://schemas.microsoft.com/office/drawing/2010/main" val="0"/>
                </a:ext>
              </a:extLst>
            </a:blip>
            <a:srcRect l="18025"/>
            <a:stretch>
              <a:fillRect/>
            </a:stretch>
          </p:blipFill>
          <p:spPr bwMode="auto">
            <a:xfrm>
              <a:off x="4450479" y="1028208"/>
              <a:ext cx="4388722" cy="356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4"/>
            <p:cNvSpPr txBox="1">
              <a:spLocks noChangeArrowheads="1"/>
            </p:cNvSpPr>
            <p:nvPr/>
          </p:nvSpPr>
          <p:spPr bwMode="auto">
            <a:xfrm>
              <a:off x="7441599" y="4054387"/>
              <a:ext cx="1128660" cy="49148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algn="ctr" eaLnBrk="1" hangingPunct="1">
                <a:spcBef>
                  <a:spcPct val="0"/>
                </a:spcBef>
                <a:buClrTx/>
                <a:buFontTx/>
                <a:buNone/>
              </a:pPr>
              <a:r>
                <a:rPr lang="en-US" altLang="en-US" sz="2400">
                  <a:solidFill>
                    <a:srgbClr val="FF0000"/>
                  </a:solidFill>
                </a:rPr>
                <a:t>Arc 10</a:t>
              </a:r>
            </a:p>
          </p:txBody>
        </p:sp>
        <p:cxnSp>
          <p:nvCxnSpPr>
            <p:cNvPr id="15370" name="Straight Arrow Connector 6"/>
            <p:cNvCxnSpPr>
              <a:cxnSpLocks noChangeShapeType="1"/>
            </p:cNvCxnSpPr>
            <p:nvPr/>
          </p:nvCxnSpPr>
          <p:spPr bwMode="auto">
            <a:xfrm flipH="1" flipV="1">
              <a:off x="7354136" y="3776090"/>
              <a:ext cx="373712" cy="278297"/>
            </a:xfrm>
            <a:prstGeom prst="straightConnector1">
              <a:avLst/>
            </a:prstGeom>
            <a:noFill/>
            <a:ln w="28575" algn="ctr">
              <a:solidFill>
                <a:srgbClr val="FF0000"/>
              </a:solidFill>
              <a:round/>
              <a:headEnd/>
              <a:tailEnd type="triangle" w="med" len="med"/>
            </a:ln>
            <a:extLst>
              <a:ext uri="{909E8E84-426E-40DD-AFC4-6F175D3DCCD1}">
                <a14:hiddenFill xmlns:a14="http://schemas.microsoft.com/office/drawing/2010/main">
                  <a:noFill/>
                </a14:hiddenFill>
              </a:ext>
            </a:extLst>
          </p:spPr>
        </p:cxnSp>
      </p:grpSp>
      <p:sp>
        <p:nvSpPr>
          <p:cNvPr id="15365" name="TextBox 7"/>
          <p:cNvSpPr txBox="1">
            <a:spLocks noChangeArrowheads="1"/>
          </p:cNvSpPr>
          <p:nvPr/>
        </p:nvSpPr>
        <p:spPr bwMode="auto">
          <a:xfrm>
            <a:off x="1344613" y="4894263"/>
            <a:ext cx="601027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hangingPunct="1">
              <a:spcBef>
                <a:spcPct val="0"/>
              </a:spcBef>
              <a:buClrTx/>
            </a:pPr>
            <a:r>
              <a:rPr lang="en-US" altLang="en-US" sz="2400"/>
              <a:t>All dipoles changed from “C” to “H”</a:t>
            </a:r>
          </a:p>
          <a:p>
            <a:pPr eaLnBrk="1" hangingPunct="1">
              <a:spcBef>
                <a:spcPct val="0"/>
              </a:spcBef>
              <a:buClrTx/>
            </a:pPr>
            <a:r>
              <a:rPr lang="en-US" altLang="en-US" sz="2400"/>
              <a:t>Installation occurred during both shutdowns</a:t>
            </a:r>
          </a:p>
        </p:txBody>
      </p:sp>
      <p:sp>
        <p:nvSpPr>
          <p:cNvPr id="15366" name="Footer Placeholder 8"/>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15367" name="Slide Number Placeholder 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2B19C42F-9332-4F77-BBCA-4817D5ABCC67}" type="slidenum">
              <a:rPr lang="en-US" altLang="en-US" sz="1000" smtClean="0">
                <a:solidFill>
                  <a:schemeClr val="bg1"/>
                </a:solidFill>
              </a:rPr>
              <a:pPr eaLnBrk="1" fontAlgn="base" hangingPunct="1">
                <a:spcBef>
                  <a:spcPct val="0"/>
                </a:spcBef>
                <a:spcAft>
                  <a:spcPct val="0"/>
                </a:spcAft>
                <a:buClrTx/>
                <a:buFontTx/>
                <a:buNone/>
              </a:pPr>
              <a:t>8</a:t>
            </a:fld>
            <a:endParaRPr lang="en-US" altLang="en-US" sz="1000" smtClean="0">
              <a:solidFill>
                <a:schemeClr val="bg1"/>
              </a:solidFill>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sz="2800" smtClean="0"/>
              <a:t>Beam Transport</a:t>
            </a:r>
            <a:endParaRPr lang="en-US" altLang="en-US" smtClean="0"/>
          </a:p>
        </p:txBody>
      </p:sp>
      <p:sp>
        <p:nvSpPr>
          <p:cNvPr id="16387" name="Content Placeholder 2"/>
          <p:cNvSpPr>
            <a:spLocks noGrp="1"/>
          </p:cNvSpPr>
          <p:nvPr>
            <p:ph idx="1"/>
          </p:nvPr>
        </p:nvSpPr>
        <p:spPr>
          <a:xfrm>
            <a:off x="241300" y="993775"/>
            <a:ext cx="8705850" cy="5248275"/>
          </a:xfrm>
        </p:spPr>
        <p:txBody>
          <a:bodyPr/>
          <a:lstStyle/>
          <a:p>
            <a:pPr eaLnBrk="1" hangingPunct="1">
              <a:lnSpc>
                <a:spcPct val="85000"/>
              </a:lnSpc>
              <a:buClr>
                <a:srgbClr val="FF0000"/>
              </a:buClr>
            </a:pPr>
            <a:r>
              <a:rPr lang="en-US" altLang="en-US" smtClean="0"/>
              <a:t>Upgraded 5 km of beamline and added ½ km of new beamline</a:t>
            </a:r>
          </a:p>
          <a:p>
            <a:pPr eaLnBrk="1" hangingPunct="1">
              <a:lnSpc>
                <a:spcPct val="85000"/>
              </a:lnSpc>
              <a:spcAft>
                <a:spcPts val="600"/>
              </a:spcAft>
              <a:buClr>
                <a:srgbClr val="FF0000"/>
              </a:buClr>
            </a:pPr>
            <a:r>
              <a:rPr lang="en-US" altLang="en-US" smtClean="0"/>
              <a:t>256 arc dipoles removed, rebuilt, and re-installed</a:t>
            </a:r>
          </a:p>
          <a:p>
            <a:pPr eaLnBrk="1" hangingPunct="1">
              <a:lnSpc>
                <a:spcPct val="85000"/>
              </a:lnSpc>
              <a:spcAft>
                <a:spcPts val="600"/>
              </a:spcAft>
              <a:buClr>
                <a:srgbClr val="FF0000"/>
              </a:buClr>
            </a:pPr>
            <a:r>
              <a:rPr lang="en-US" altLang="en-US" smtClean="0"/>
              <a:t>All spreaders/recombiners and extraction chicanes fully removed (“broom clean”), reconfigured (including modifying the dipoles), and reinstalled with new stands</a:t>
            </a:r>
          </a:p>
          <a:p>
            <a:pPr eaLnBrk="1" hangingPunct="1">
              <a:lnSpc>
                <a:spcPct val="85000"/>
              </a:lnSpc>
              <a:spcAft>
                <a:spcPts val="600"/>
              </a:spcAft>
              <a:buClr>
                <a:srgbClr val="FF0000"/>
              </a:buClr>
            </a:pPr>
            <a:r>
              <a:rPr lang="en-US" altLang="en-US" smtClean="0"/>
              <a:t>New arc 10 and beamline to Hall D tagger vault</a:t>
            </a:r>
          </a:p>
          <a:p>
            <a:pPr eaLnBrk="1" hangingPunct="1">
              <a:lnSpc>
                <a:spcPct val="85000"/>
              </a:lnSpc>
              <a:spcAft>
                <a:spcPts val="1200"/>
              </a:spcAft>
              <a:buClr>
                <a:srgbClr val="FF0000"/>
              </a:buClr>
            </a:pPr>
            <a:r>
              <a:rPr lang="en-US" altLang="en-US" smtClean="0"/>
              <a:t>Above included purchase, mapping, and installation of 230 quadrupoles and 50 new dipoles</a:t>
            </a:r>
          </a:p>
          <a:p>
            <a:pPr eaLnBrk="1" hangingPunct="1">
              <a:lnSpc>
                <a:spcPct val="85000"/>
              </a:lnSpc>
              <a:spcAft>
                <a:spcPts val="1200"/>
              </a:spcAft>
              <a:buClr>
                <a:srgbClr val="FF0000"/>
              </a:buClr>
            </a:pPr>
            <a:r>
              <a:rPr lang="en-US" altLang="en-US" smtClean="0"/>
              <a:t>Beamline in Hall D tagger vault plus electron beam dump in tagger vault</a:t>
            </a:r>
          </a:p>
        </p:txBody>
      </p:sp>
      <p:sp>
        <p:nvSpPr>
          <p:cNvPr id="16388"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en-US" sz="1000" smtClean="0">
                <a:solidFill>
                  <a:schemeClr val="bg1"/>
                </a:solidFill>
              </a:rPr>
              <a:t>SPIN 2016, Champaign-Urbana, IL   Sept. 25-30, 2016</a:t>
            </a:r>
          </a:p>
        </p:txBody>
      </p:sp>
      <p:sp>
        <p:nvSpPr>
          <p:cNvPr id="16389"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79646"/>
              </a:buClr>
              <a:buFont typeface="Arial" pitchFamily="34" charset="0"/>
              <a:buChar char="•"/>
              <a:defRPr sz="2600">
                <a:solidFill>
                  <a:schemeClr val="tx1"/>
                </a:solidFill>
                <a:latin typeface="Arial" pitchFamily="34" charset="0"/>
                <a:cs typeface="Arial" pitchFamily="34" charset="0"/>
              </a:defRPr>
            </a:lvl1pPr>
            <a:lvl2pPr marL="742950" indent="-285750" eaLnBrk="0" hangingPunct="0">
              <a:spcBef>
                <a:spcPct val="20000"/>
              </a:spcBef>
              <a:buClr>
                <a:srgbClr val="4343CA"/>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660066"/>
              </a:buClr>
              <a:buFont typeface="Arial" pitchFamily="34" charset="0"/>
              <a:buChar char="•"/>
              <a:defRPr sz="2200">
                <a:solidFill>
                  <a:schemeClr val="tx1"/>
                </a:solidFill>
                <a:latin typeface="Arial" pitchFamily="34" charset="0"/>
                <a:cs typeface="Arial" pitchFamily="34" charset="0"/>
              </a:defRPr>
            </a:lvl3pPr>
            <a:lvl4pPr marL="1600200" indent="-228600" eaLnBrk="0" hangingPunct="0">
              <a:spcBef>
                <a:spcPct val="20000"/>
              </a:spcBef>
              <a:buClr>
                <a:srgbClr val="008000"/>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defRPr sz="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defRPr sz="800">
                <a:solidFill>
                  <a:schemeClr val="tx1"/>
                </a:solidFill>
                <a:latin typeface="Arial" pitchFamily="34" charset="0"/>
                <a:cs typeface="Arial" pitchFamily="34" charset="0"/>
              </a:defRPr>
            </a:lvl9pPr>
          </a:lstStyle>
          <a:p>
            <a:pPr eaLnBrk="1" fontAlgn="base" hangingPunct="1">
              <a:spcBef>
                <a:spcPct val="0"/>
              </a:spcBef>
              <a:spcAft>
                <a:spcPct val="0"/>
              </a:spcAft>
              <a:buClrTx/>
              <a:buFontTx/>
              <a:buNone/>
            </a:pPr>
            <a:fld id="{68ADC790-6884-435F-BD0B-CA388079A8EB}" type="slidenum">
              <a:rPr lang="en-US" altLang="en-US" sz="1000" smtClean="0">
                <a:solidFill>
                  <a:schemeClr val="bg1"/>
                </a:solidFill>
              </a:rPr>
              <a:pPr eaLnBrk="1" fontAlgn="base" hangingPunct="1">
                <a:spcBef>
                  <a:spcPct val="0"/>
                </a:spcBef>
                <a:spcAft>
                  <a:spcPct val="0"/>
                </a:spcAft>
                <a:buClrTx/>
                <a:buFontTx/>
                <a:buNone/>
              </a:pPr>
              <a:t>9</a:t>
            </a:fld>
            <a:endParaRPr lang="en-US" altLang="en-US" sz="1000" smtClean="0">
              <a:solidFill>
                <a:schemeClr val="bg1"/>
              </a:solidFill>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JLabPowerPointMain-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Theme3</Template>
  <TotalTime>16006</TotalTime>
  <Words>4193</Words>
  <Application>Microsoft Office PowerPoint</Application>
  <PresentationFormat>On-screen Show (4:3)</PresentationFormat>
  <Paragraphs>920</Paragraphs>
  <Slides>56</Slides>
  <Notes>10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2</vt:i4>
      </vt:variant>
      <vt:variant>
        <vt:lpstr>Slide Titles</vt:lpstr>
      </vt:variant>
      <vt:variant>
        <vt:i4>56</vt:i4>
      </vt:variant>
    </vt:vector>
  </HeadingPairs>
  <TitlesOfParts>
    <vt:vector size="70" baseType="lpstr">
      <vt:lpstr>Arial</vt:lpstr>
      <vt:lpstr>Calibri</vt:lpstr>
      <vt:lpstr>Times</vt:lpstr>
      <vt:lpstr>Minion Pro</vt:lpstr>
      <vt:lpstr>MS PGothic</vt:lpstr>
      <vt:lpstr>Tahoma</vt:lpstr>
      <vt:lpstr>Microsoft Yi Baiti</vt:lpstr>
      <vt:lpstr>Times New Roman</vt:lpstr>
      <vt:lpstr>Helvetica</vt:lpstr>
      <vt:lpstr>Wingdings</vt:lpstr>
      <vt:lpstr>JLabPowerPointMain-3</vt:lpstr>
      <vt:lpstr>Custom Design</vt:lpstr>
      <vt:lpstr>Document</vt:lpstr>
      <vt:lpstr>Equation</vt:lpstr>
      <vt:lpstr>SPIN 2016, Champaign-Urbana, IL  Sept. 25 - 30, 2016</vt:lpstr>
      <vt:lpstr>Outline</vt:lpstr>
      <vt:lpstr>CEBAF Overview</vt:lpstr>
      <vt:lpstr>12 GeV Upgrade Overview</vt:lpstr>
      <vt:lpstr>PowerPoint Presentation</vt:lpstr>
      <vt:lpstr>New CHL2</vt:lpstr>
      <vt:lpstr>Beamlines  (magnets, power supplies, beam diagnostics, vacuum lines)</vt:lpstr>
      <vt:lpstr>Beam Transport:  East and West Arcs</vt:lpstr>
      <vt:lpstr>Beam Transport</vt:lpstr>
      <vt:lpstr>Accelerating Cavities at CEBAF</vt:lpstr>
      <vt:lpstr>C100 Cryomodules</vt:lpstr>
      <vt:lpstr>PowerPoint Presentation</vt:lpstr>
      <vt:lpstr>C100 Cryomodule Construction</vt:lpstr>
      <vt:lpstr>C100 Performance Demonstration</vt:lpstr>
      <vt:lpstr>C100 Operational Performance with Beam</vt:lpstr>
      <vt:lpstr>5th Pass RF Separation Hardware</vt:lpstr>
      <vt:lpstr>PowerPoint Presentation</vt:lpstr>
      <vt:lpstr>RF Separation – “D + 3”</vt:lpstr>
      <vt:lpstr>750MHz Separation</vt:lpstr>
      <vt:lpstr>PowerPoint Presentation</vt:lpstr>
      <vt:lpstr>PowerPoint Presentation</vt:lpstr>
      <vt:lpstr>PowerPoint Presentation</vt:lpstr>
      <vt:lpstr>Beam Parameters at 12 GeV (2.2 GeV/pass)</vt:lpstr>
      <vt:lpstr>Bunchlength Evolution at 12 GeV</vt:lpstr>
      <vt:lpstr>FY16 Beam Operations Summary</vt:lpstr>
      <vt:lpstr>Spring 2016 Beam Operations</vt:lpstr>
      <vt:lpstr>Some Challenges</vt:lpstr>
      <vt:lpstr>4/6GeV Availability Trend</vt:lpstr>
      <vt:lpstr>Reliability of Complex Systems</vt:lpstr>
      <vt:lpstr>Energy Reach</vt:lpstr>
      <vt:lpstr>Helium Processing</vt:lpstr>
      <vt:lpstr>C100 Susceptibility to Microphonics</vt:lpstr>
      <vt:lpstr>C100 Operational Experience - Field Emission</vt:lpstr>
      <vt:lpstr>Energy Reach</vt:lpstr>
      <vt:lpstr>CEBAF Parity Violation Experiments</vt:lpstr>
      <vt:lpstr>CEBAF Injector Upgrade</vt:lpstr>
      <vt:lpstr>PowerPoint Presentation</vt:lpstr>
      <vt:lpstr>PowerPoint Presentation</vt:lpstr>
      <vt:lpstr>CEBAF Injector Upgrade Status</vt:lpstr>
      <vt:lpstr>Injector Test Facility</vt:lpstr>
      <vt:lpstr>Thank You</vt:lpstr>
      <vt:lpstr>PowerPoint Presentation</vt:lpstr>
      <vt:lpstr>JLab SPIN topics</vt:lpstr>
      <vt:lpstr>PowerPoint Presentation</vt:lpstr>
      <vt:lpstr>PowerPoint Presentation</vt:lpstr>
      <vt:lpstr>PowerPoint Presentation</vt:lpstr>
      <vt:lpstr>World Record High Polarization Photocathode</vt:lpstr>
      <vt:lpstr>Magnetized Beam</vt:lpstr>
      <vt:lpstr>PowerPoint Presentation</vt:lpstr>
      <vt:lpstr>12 GeV Bleedthrough</vt:lpstr>
      <vt:lpstr>Bleedthrough “Conclusions”</vt:lpstr>
      <vt:lpstr>Bleedthrough “Conclusions” continued</vt:lpstr>
      <vt:lpstr>PowerPoint Presentation</vt:lpstr>
      <vt:lpstr>Beam Transport:  Spreaders and Recombiners</vt:lpstr>
      <vt:lpstr>Beam Transport: Beamline to Hall D Tagger Vault</vt:lpstr>
      <vt:lpstr>12 GeV CHL Maximum Capacity</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Erin Clifton</dc:creator>
  <cp:lastModifiedBy>Mathew Poelker</cp:lastModifiedBy>
  <cp:revision>277</cp:revision>
  <dcterms:created xsi:type="dcterms:W3CDTF">2016-01-11T21:08:07Z</dcterms:created>
  <dcterms:modified xsi:type="dcterms:W3CDTF">2016-10-04T16:45:09Z</dcterms:modified>
</cp:coreProperties>
</file>