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67" r:id="rId4"/>
    <p:sldId id="302" r:id="rId5"/>
    <p:sldId id="323" r:id="rId6"/>
    <p:sldId id="269" r:id="rId7"/>
    <p:sldId id="274" r:id="rId8"/>
    <p:sldId id="276" r:id="rId9"/>
    <p:sldId id="272" r:id="rId10"/>
    <p:sldId id="277" r:id="rId11"/>
    <p:sldId id="271" r:id="rId12"/>
    <p:sldId id="279" r:id="rId13"/>
    <p:sldId id="281" r:id="rId14"/>
    <p:sldId id="283" r:id="rId15"/>
    <p:sldId id="285" r:id="rId16"/>
    <p:sldId id="295" r:id="rId17"/>
    <p:sldId id="318" r:id="rId18"/>
    <p:sldId id="289" r:id="rId19"/>
    <p:sldId id="297" r:id="rId20"/>
    <p:sldId id="294" r:id="rId21"/>
    <p:sldId id="304" r:id="rId22"/>
    <p:sldId id="303" r:id="rId23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023"/>
    <a:srgbClr val="02B631"/>
    <a:srgbClr val="00BCD0"/>
    <a:srgbClr val="C9FFF5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6408" autoAdjust="0"/>
  </p:normalViewPr>
  <p:slideViewPr>
    <p:cSldViewPr snapToGrid="0" snapToObjects="1">
      <p:cViewPr varScale="1">
        <p:scale>
          <a:sx n="101" d="100"/>
          <a:sy n="101" d="100"/>
        </p:scale>
        <p:origin x="114" y="103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emf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emf" /><Relationship Id="rId1" Type="http://schemas.openxmlformats.org/officeDocument/2006/relationships/slideMaster" Target="../slideMasters/slideMaster1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May 18, 2022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Wednesday, May 18, 2022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9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 Future of CEB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4" y="6467336"/>
            <a:ext cx="5945364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The Future of CEBAF - Reza Kazimi (</a:t>
            </a:r>
            <a:r>
              <a:rPr lang="en-US" i="1" dirty="0"/>
              <a:t>DIS2022 May 3)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57258" y="6461301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Future of CEBAF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Wednesday, May 18,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jp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 /><Relationship Id="rId2" Type="http://schemas.openxmlformats.org/officeDocument/2006/relationships/image" Target="../media/image22.emf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Future of CEBAF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83074" y="5157952"/>
            <a:ext cx="4356262" cy="47347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DIS2022:</a:t>
            </a:r>
          </a:p>
          <a:p>
            <a:r>
              <a:rPr lang="en-US" sz="2000" dirty="0">
                <a:solidFill>
                  <a:srgbClr val="0070C0"/>
                </a:solidFill>
              </a:rPr>
              <a:t>XXIX International Workshop on Deep-Inelastic Scattering (DIS) and Related Subjects May 2 – 6, 2022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" b="3244"/>
          <a:stretch>
            <a:fillRect/>
          </a:stretch>
        </p:blipFill>
        <p:spPr>
          <a:xfrm>
            <a:off x="7610475" y="1447800"/>
            <a:ext cx="3544888" cy="498157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1" y="2499640"/>
            <a:ext cx="4051834" cy="465237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Reza Kazimi</a:t>
            </a:r>
          </a:p>
          <a:p>
            <a:endParaRPr lang="en-US" sz="1500" dirty="0">
              <a:solidFill>
                <a:schemeClr val="accent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443181" y="1447800"/>
            <a:ext cx="3407565" cy="683551"/>
          </a:xfrm>
        </p:spPr>
        <p:txBody>
          <a:bodyPr/>
          <a:lstStyle/>
          <a:p>
            <a:r>
              <a:rPr lang="en-US" sz="1800" dirty="0">
                <a:solidFill>
                  <a:srgbClr val="0070C0"/>
                </a:solidFill>
              </a:rPr>
              <a:t>WG6: Future Experiments</a:t>
            </a:r>
          </a:p>
          <a:p>
            <a:r>
              <a:rPr lang="en-US" sz="1800" dirty="0">
                <a:solidFill>
                  <a:srgbClr val="0070C0"/>
                </a:solidFill>
              </a:rPr>
              <a:t>Tue 3/5/22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181" y="2922924"/>
            <a:ext cx="24687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Injector Group Leader</a:t>
            </a:r>
          </a:p>
          <a:p>
            <a:r>
              <a:rPr lang="en-US" sz="2000" dirty="0"/>
              <a:t>Operations</a:t>
            </a:r>
          </a:p>
          <a:p>
            <a:r>
              <a:rPr lang="en-US" sz="2000" dirty="0"/>
              <a:t>Accelerator Division</a:t>
            </a:r>
          </a:p>
          <a:p>
            <a:r>
              <a:rPr lang="en-US" sz="2000" dirty="0"/>
              <a:t>Jefferson Lab</a:t>
            </a:r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Ce+BAF</a:t>
            </a:r>
            <a:r>
              <a:rPr lang="en-US" sz="2800" dirty="0"/>
              <a:t>: </a:t>
            </a:r>
            <a:r>
              <a:rPr lang="en-US" sz="2800" dirty="0" err="1"/>
              <a:t>PEPPo</a:t>
            </a:r>
            <a:r>
              <a:rPr lang="en-US" sz="2800" dirty="0"/>
              <a:t>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+mn-lt"/>
              </a:rPr>
              <a:t>PEPPo @ CEBAF</a:t>
            </a:r>
          </a:p>
          <a:p>
            <a:endParaRPr lang="en-US" sz="10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 Box 35">
            <a:extLst>
              <a:ext uri="{FF2B5EF4-FFF2-40B4-BE49-F238E27FC236}">
                <a16:creationId xmlns:a16="http://schemas.microsoft.com/office/drawing/2014/main" id="{B402AED2-5555-CD43-B213-C885DE1AF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2319" y="1482013"/>
            <a:ext cx="8245579" cy="523220"/>
          </a:xfrm>
          <a:prstGeom prst="rect">
            <a:avLst/>
          </a:prstGeom>
          <a:noFill/>
          <a:ln w="50800" cmpd="thickThin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457200">
              <a:buClr>
                <a:srgbClr val="990099"/>
              </a:buClr>
              <a:defRPr/>
            </a:pPr>
            <a:r>
              <a:rPr lang="en-US" sz="1400" b="1" dirty="0">
                <a:solidFill>
                  <a:srgbClr val="00B050"/>
                </a:solidFill>
                <a:ea typeface="Arial" charset="0"/>
                <a:cs typeface="Arial" charset="0"/>
              </a:rPr>
              <a:t>PEPPo</a:t>
            </a:r>
            <a:r>
              <a:rPr lang="en-US" sz="1400" dirty="0">
                <a:solidFill>
                  <a:srgbClr val="00B050"/>
                </a:solidFill>
                <a:ea typeface="Arial" charset="0"/>
                <a:cs typeface="Arial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Arial" charset="0"/>
                <a:cs typeface="Arial" charset="0"/>
              </a:rPr>
              <a:t>(</a:t>
            </a:r>
            <a:r>
              <a:rPr lang="en-US" sz="1400" b="1" dirty="0">
                <a:solidFill>
                  <a:srgbClr val="00B050"/>
                </a:solidFill>
                <a:ea typeface="Arial" charset="0"/>
                <a:cs typeface="Arial" charset="0"/>
              </a:rPr>
              <a:t>P</a:t>
            </a:r>
            <a:r>
              <a:rPr lang="en-US" sz="1400" dirty="0">
                <a:solidFill>
                  <a:srgbClr val="000000"/>
                </a:solidFill>
                <a:ea typeface="Arial" charset="0"/>
                <a:cs typeface="Arial" charset="0"/>
              </a:rPr>
              <a:t>olarized </a:t>
            </a:r>
            <a:r>
              <a:rPr lang="en-US" sz="1400" b="1" dirty="0">
                <a:solidFill>
                  <a:srgbClr val="00B050"/>
                </a:solidFill>
                <a:ea typeface="Arial" charset="0"/>
                <a:cs typeface="Arial" charset="0"/>
              </a:rPr>
              <a:t>E</a:t>
            </a:r>
            <a:r>
              <a:rPr lang="en-US" sz="1400" dirty="0">
                <a:solidFill>
                  <a:srgbClr val="000000"/>
                </a:solidFill>
                <a:ea typeface="Arial" charset="0"/>
                <a:cs typeface="Arial" charset="0"/>
              </a:rPr>
              <a:t>lectrons for </a:t>
            </a:r>
            <a:r>
              <a:rPr lang="en-US" sz="1400" b="1" dirty="0">
                <a:solidFill>
                  <a:srgbClr val="00B050"/>
                </a:solidFill>
                <a:ea typeface="Arial" charset="0"/>
                <a:cs typeface="Arial" charset="0"/>
              </a:rPr>
              <a:t>P</a:t>
            </a:r>
            <a:r>
              <a:rPr lang="en-US" sz="1400" dirty="0">
                <a:solidFill>
                  <a:srgbClr val="000000"/>
                </a:solidFill>
                <a:ea typeface="Arial" charset="0"/>
                <a:cs typeface="Arial" charset="0"/>
              </a:rPr>
              <a:t>olarized </a:t>
            </a:r>
            <a:r>
              <a:rPr lang="en-US" sz="1400" b="1" dirty="0">
                <a:solidFill>
                  <a:srgbClr val="00B050"/>
                </a:solidFill>
                <a:ea typeface="Arial" charset="0"/>
                <a:cs typeface="Arial" charset="0"/>
              </a:rPr>
              <a:t>Po</a:t>
            </a:r>
            <a:r>
              <a:rPr lang="en-US" sz="1400" dirty="0">
                <a:solidFill>
                  <a:srgbClr val="000000"/>
                </a:solidFill>
                <a:ea typeface="Arial" charset="0"/>
                <a:cs typeface="Arial" charset="0"/>
              </a:rPr>
              <a:t>sitrons) =&gt; </a:t>
            </a:r>
            <a:r>
              <a:rPr lang="en-US" sz="1400" b="1" i="1" dirty="0">
                <a:solidFill>
                  <a:srgbClr val="000000"/>
                </a:solidFill>
                <a:ea typeface="Arial" charset="0"/>
                <a:cs typeface="Arial" charset="0"/>
              </a:rPr>
              <a:t>demonstrate feasibility</a:t>
            </a:r>
            <a:r>
              <a:rPr lang="en-US" sz="1400" b="1" dirty="0">
                <a:solidFill>
                  <a:srgbClr val="000000"/>
                </a:solidFill>
                <a:ea typeface="Arial" charset="0"/>
                <a:cs typeface="Arial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ea typeface="Arial" charset="0"/>
                <a:cs typeface="Arial" charset="0"/>
              </a:rPr>
              <a:t>of using bremsstrahlung radiation of </a:t>
            </a:r>
            <a:r>
              <a:rPr lang="en-US" sz="1400" b="1" dirty="0">
                <a:solidFill>
                  <a:srgbClr val="1C28FF"/>
                </a:solidFill>
                <a:ea typeface="Arial" charset="0"/>
                <a:cs typeface="Arial" charset="0"/>
              </a:rPr>
              <a:t>MeV energy Polarized Electrons </a:t>
            </a:r>
            <a:r>
              <a:rPr lang="en-US" sz="1400" dirty="0">
                <a:solidFill>
                  <a:srgbClr val="000000"/>
                </a:solidFill>
                <a:ea typeface="Arial" charset="0"/>
                <a:cs typeface="Arial" charset="0"/>
              </a:rPr>
              <a:t>for production of </a:t>
            </a:r>
            <a:r>
              <a:rPr lang="en-US" sz="1400" b="1" dirty="0">
                <a:solidFill>
                  <a:srgbClr val="FF0000"/>
                </a:solidFill>
                <a:ea typeface="Arial" charset="0"/>
                <a:cs typeface="Arial" charset="0"/>
              </a:rPr>
              <a:t>Polarized Positrons</a:t>
            </a:r>
            <a:r>
              <a:rPr lang="en-US" sz="1400" dirty="0">
                <a:solidFill>
                  <a:srgbClr val="000000"/>
                </a:solidFill>
                <a:ea typeface="Arial" charset="0"/>
                <a:cs typeface="Arial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082710" y="2378115"/>
            <a:ext cx="7964794" cy="3077886"/>
            <a:chOff x="1709671" y="2880951"/>
            <a:chExt cx="5576787" cy="2155073"/>
          </a:xfrm>
        </p:grpSpPr>
        <p:pic>
          <p:nvPicPr>
            <p:cNvPr id="7" name="Picture 6" descr="C:\Documents and Settings\grames\Desktop\images\install_111222\photo.JPG">
              <a:extLst>
                <a:ext uri="{FF2B5EF4-FFF2-40B4-BE49-F238E27FC236}">
                  <a16:creationId xmlns:a16="http://schemas.microsoft.com/office/drawing/2014/main" id="{90D577B7-EDAA-A24C-AF0F-A694270F8181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416" y="3005695"/>
              <a:ext cx="3493042" cy="2005418"/>
            </a:xfrm>
            <a:prstGeom prst="rect">
              <a:avLst/>
            </a:prstGeom>
            <a:noFill/>
            <a:ln w="25400">
              <a:solidFill>
                <a:schemeClr val="accent4">
                  <a:lumMod val="50000"/>
                  <a:lumOff val="50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479D13-5C41-6F4F-9DB3-AF3A60086D1E}"/>
                </a:ext>
              </a:extLst>
            </p:cNvPr>
            <p:cNvSpPr txBox="1"/>
            <p:nvPr/>
          </p:nvSpPr>
          <p:spPr>
            <a:xfrm>
              <a:off x="3673221" y="2940562"/>
              <a:ext cx="1978089" cy="2370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8 MeV, 1</a:t>
              </a:r>
              <a:r>
                <a:rPr lang="en-US" sz="1600" b="1" dirty="0">
                  <a:solidFill>
                    <a:srgbClr val="FF0000"/>
                  </a:solidFill>
                  <a:latin typeface="Symbol" pitchFamily="2" charset="2"/>
                </a:rPr>
                <a:t>m</a:t>
              </a:r>
              <a:r>
                <a:rPr lang="en-US" sz="1600" b="1" dirty="0">
                  <a:solidFill>
                    <a:srgbClr val="FF0000"/>
                  </a:solidFill>
                </a:rPr>
                <a:t>A, 85% polarization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E88F7B5-B5C4-FD4F-8256-E24E5C99CB3D}"/>
                </a:ext>
              </a:extLst>
            </p:cNvPr>
            <p:cNvGrpSpPr/>
            <p:nvPr/>
          </p:nvGrpSpPr>
          <p:grpSpPr>
            <a:xfrm>
              <a:off x="1709671" y="2880951"/>
              <a:ext cx="1488574" cy="2155073"/>
              <a:chOff x="7804339" y="2246324"/>
              <a:chExt cx="2131322" cy="3227769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4ED07772-FEA5-D64C-A76B-82D1179FD4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36" t="1793" r="9944" b="35509"/>
              <a:stretch/>
            </p:blipFill>
            <p:spPr bwMode="auto">
              <a:xfrm>
                <a:off x="8238732" y="2386961"/>
                <a:ext cx="1696929" cy="3087132"/>
              </a:xfrm>
              <a:prstGeom prst="rect">
                <a:avLst/>
              </a:prstGeom>
              <a:noFill/>
              <a:ln w="25400">
                <a:solidFill>
                  <a:schemeClr val="bg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86CCCB-953E-FD47-AD5F-E20E0C2F4066}"/>
                  </a:ext>
                </a:extLst>
              </p:cNvPr>
              <p:cNvSpPr txBox="1"/>
              <p:nvPr/>
            </p:nvSpPr>
            <p:spPr>
              <a:xfrm>
                <a:off x="7804339" y="2246324"/>
                <a:ext cx="1781603" cy="6132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FF0000"/>
                    </a:solidFill>
                  </a:rPr>
                  <a:t>W (1mm)</a:t>
                </a:r>
              </a:p>
              <a:p>
                <a:r>
                  <a:rPr lang="en-US" sz="1600" b="1" dirty="0">
                    <a:solidFill>
                      <a:srgbClr val="FF0000"/>
                    </a:solidFill>
                  </a:rPr>
                  <a:t>&lt;10 W beam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8283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Ce+BAF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>
                <a:latin typeface="+mn-lt"/>
              </a:rPr>
              <a:t>Polarization and Intensity Trade Off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389B7-6329-1B40-A387-3A85AF366CF8}"/>
              </a:ext>
            </a:extLst>
          </p:cNvPr>
          <p:cNvSpPr txBox="1"/>
          <p:nvPr/>
        </p:nvSpPr>
        <p:spPr>
          <a:xfrm>
            <a:off x="14106525" y="464522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28BAC7-C641-5442-A465-5A733844CC8A}"/>
              </a:ext>
            </a:extLst>
          </p:cNvPr>
          <p:cNvSpPr txBox="1"/>
          <p:nvPr/>
        </p:nvSpPr>
        <p:spPr>
          <a:xfrm>
            <a:off x="13461439" y="470122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61471-B3E0-7149-A810-5DF5EA04D7D7}"/>
              </a:ext>
            </a:extLst>
          </p:cNvPr>
          <p:cNvSpPr txBox="1"/>
          <p:nvPr/>
        </p:nvSpPr>
        <p:spPr>
          <a:xfrm>
            <a:off x="12689106" y="466196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93444" y="1380627"/>
            <a:ext cx="8057427" cy="5242370"/>
            <a:chOff x="477126" y="1601988"/>
            <a:chExt cx="7084987" cy="4167833"/>
          </a:xfrm>
        </p:grpSpPr>
        <p:pic>
          <p:nvPicPr>
            <p:cNvPr id="9" name="Picture 10" descr="e+pol">
              <a:extLst>
                <a:ext uri="{FF2B5EF4-FFF2-40B4-BE49-F238E27FC236}">
                  <a16:creationId xmlns:a16="http://schemas.microsoft.com/office/drawing/2014/main" id="{CE7329D5-1A28-974E-9E4F-B162065FCD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47"/>
            <a:stretch/>
          </p:blipFill>
          <p:spPr bwMode="auto">
            <a:xfrm>
              <a:off x="477126" y="1601988"/>
              <a:ext cx="5518321" cy="4088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489C8C3-25FF-A645-BDA0-B2C45493652B}"/>
                </a:ext>
              </a:extLst>
            </p:cNvPr>
            <p:cNvSpPr txBox="1"/>
            <p:nvPr/>
          </p:nvSpPr>
          <p:spPr>
            <a:xfrm>
              <a:off x="1283812" y="4099787"/>
              <a:ext cx="1117229" cy="64633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High Yield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Low Pol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79DEB5-6253-CF48-A62C-B8F157164BDB}"/>
                </a:ext>
              </a:extLst>
            </p:cNvPr>
            <p:cNvSpPr txBox="1"/>
            <p:nvPr/>
          </p:nvSpPr>
          <p:spPr>
            <a:xfrm>
              <a:off x="4102848" y="2117015"/>
              <a:ext cx="1073051" cy="64633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High Pol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Low Yield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D815FF-BCFC-144C-8B9E-6D74DC4BCE70}"/>
                </a:ext>
              </a:extLst>
            </p:cNvPr>
            <p:cNvSpPr/>
            <p:nvPr/>
          </p:nvSpPr>
          <p:spPr>
            <a:xfrm>
              <a:off x="740230" y="5311934"/>
              <a:ext cx="4938319" cy="331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0" descr="fom2">
              <a:extLst>
                <a:ext uri="{FF2B5EF4-FFF2-40B4-BE49-F238E27FC236}">
                  <a16:creationId xmlns:a16="http://schemas.microsoft.com/office/drawing/2014/main" id="{5EC4D80F-EE75-2D45-B7EC-C695E3BD72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672" y="3259964"/>
              <a:ext cx="2053222" cy="128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Line 19">
              <a:extLst>
                <a:ext uri="{FF2B5EF4-FFF2-40B4-BE49-F238E27FC236}">
                  <a16:creationId xmlns:a16="http://schemas.microsoft.com/office/drawing/2014/main" id="{995D65F1-06E7-E844-AFC5-DF6D7AF62B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7727" y="2345156"/>
              <a:ext cx="39128" cy="289191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 type="none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  <p:sp>
          <p:nvSpPr>
            <p:cNvPr id="21" name="Line 21">
              <a:extLst>
                <a:ext uri="{FF2B5EF4-FFF2-40B4-BE49-F238E27FC236}">
                  <a16:creationId xmlns:a16="http://schemas.microsoft.com/office/drawing/2014/main" id="{4A894921-C2B3-2547-BCE4-AACBC20702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70523" y="2348534"/>
              <a:ext cx="2176332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  <a:latin typeface="Avenir Roman" panose="02000503020000020003" pitchFamily="2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0E8828-D17C-2C48-BF24-BA2CE83F951C}"/>
                </a:ext>
              </a:extLst>
            </p:cNvPr>
            <p:cNvSpPr txBox="1"/>
            <p:nvPr/>
          </p:nvSpPr>
          <p:spPr>
            <a:xfrm>
              <a:off x="768120" y="5352774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82D0FD-ADA1-4540-BF2A-AD5141DE0894}"/>
                </a:ext>
              </a:extLst>
            </p:cNvPr>
            <p:cNvSpPr txBox="1"/>
            <p:nvPr/>
          </p:nvSpPr>
          <p:spPr>
            <a:xfrm>
              <a:off x="4954989" y="5369711"/>
              <a:ext cx="26071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</a:t>
              </a:r>
              <a:r>
                <a:rPr lang="en-US" sz="2000" baseline="-25000" dirty="0"/>
                <a:t>(max)</a:t>
              </a:r>
              <a:r>
                <a:rPr lang="en-US" sz="2000" dirty="0"/>
                <a:t>=7, 123, 1090, </a:t>
              </a:r>
              <a:r>
                <a:rPr lang="en-US" sz="2000" dirty="0" err="1"/>
                <a:t>etc</a:t>
              </a:r>
              <a:endParaRPr lang="en-US" sz="2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E653610-3A09-144C-882A-24F5228A312D}"/>
                </a:ext>
              </a:extLst>
            </p:cNvPr>
            <p:cNvSpPr txBox="1"/>
            <p:nvPr/>
          </p:nvSpPr>
          <p:spPr>
            <a:xfrm>
              <a:off x="2597785" y="5308156"/>
              <a:ext cx="14179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aseline="-25000" dirty="0"/>
                <a:t>e+ energy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4F3EEFF-08E2-0B44-A2B1-B932C016BA47}"/>
                </a:ext>
              </a:extLst>
            </p:cNvPr>
            <p:cNvSpPr txBox="1"/>
            <p:nvPr/>
          </p:nvSpPr>
          <p:spPr>
            <a:xfrm rot="16200000">
              <a:off x="4614250" y="3248459"/>
              <a:ext cx="3043654" cy="3795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aseline="-25000" dirty="0"/>
                <a:t>Yield scales with Beam Power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CE45C97-0060-6143-93A4-050A3353DA8F}"/>
                </a:ext>
              </a:extLst>
            </p:cNvPr>
            <p:cNvSpPr txBox="1"/>
            <p:nvPr/>
          </p:nvSpPr>
          <p:spPr>
            <a:xfrm>
              <a:off x="3767236" y="4520497"/>
              <a:ext cx="1430712" cy="3644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 Narrow" panose="020B0606020202030204" pitchFamily="34" charset="0"/>
                </a:rPr>
                <a:t>IP</a:t>
              </a:r>
              <a:r>
                <a:rPr lang="en-US" baseline="30000" dirty="0">
                  <a:latin typeface="Arial Narrow" panose="020B0606020202030204" pitchFamily="34" charset="0"/>
                </a:rPr>
                <a:t>2</a:t>
              </a:r>
              <a:r>
                <a:rPr lang="en-US" dirty="0">
                  <a:latin typeface="Arial Narrow" panose="020B0606020202030204" pitchFamily="34" charset="0"/>
                </a:rPr>
                <a:t> ~ E(max)/2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9B4DDD1-A084-B044-B282-64E7EEA4A988}"/>
              </a:ext>
            </a:extLst>
          </p:cNvPr>
          <p:cNvSpPr txBox="1"/>
          <p:nvPr/>
        </p:nvSpPr>
        <p:spPr>
          <a:xfrm>
            <a:off x="7448259" y="3297350"/>
            <a:ext cx="41331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Polarization transfer curve is universal whether the electron beam is 10 MeV, 100 MeV, 1 GeV, etc…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28F7A-2F6F-244D-BCA8-5AF4C447FC2B}"/>
              </a:ext>
            </a:extLst>
          </p:cNvPr>
          <p:cNvSpPr/>
          <p:nvPr/>
        </p:nvSpPr>
        <p:spPr>
          <a:xfrm>
            <a:off x="7459645" y="1776134"/>
            <a:ext cx="38749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cs typeface="Arial" panose="020B0604020202020204" pitchFamily="34" charset="0"/>
              </a:rPr>
              <a:t>The </a:t>
            </a:r>
            <a:r>
              <a:rPr lang="en-US" sz="2400" b="1" dirty="0">
                <a:cs typeface="Arial" panose="020B0604020202020204" pitchFamily="34" charset="0"/>
              </a:rPr>
              <a:t>Yield</a:t>
            </a:r>
            <a:r>
              <a:rPr lang="en-US" sz="2400" dirty="0">
                <a:cs typeface="Arial" panose="020B0604020202020204" pitchFamily="34" charset="0"/>
              </a:rPr>
              <a:t> (e+/e-) depends on the beam power</a:t>
            </a:r>
          </a:p>
          <a:p>
            <a:r>
              <a:rPr lang="en-US" sz="2400" b="1" i="1" dirty="0">
                <a:cs typeface="Arial" panose="020B0604020202020204" pitchFamily="34" charset="0"/>
              </a:rPr>
              <a:t>Beam Energy x Beam Current</a:t>
            </a:r>
            <a:endParaRPr lang="en-US" sz="2400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616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Ce+BAF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+mn-lt"/>
              </a:rPr>
              <a:t>3 Possible Configurations for e+ Production</a:t>
            </a:r>
            <a:endParaRPr lang="en-US" sz="3600" baseline="300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389B7-6329-1B40-A387-3A85AF366CF8}"/>
              </a:ext>
            </a:extLst>
          </p:cNvPr>
          <p:cNvSpPr txBox="1"/>
          <p:nvPr/>
        </p:nvSpPr>
        <p:spPr>
          <a:xfrm>
            <a:off x="14106525" y="464522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28BAC7-C641-5442-A465-5A733844CC8A}"/>
              </a:ext>
            </a:extLst>
          </p:cNvPr>
          <p:cNvSpPr txBox="1"/>
          <p:nvPr/>
        </p:nvSpPr>
        <p:spPr>
          <a:xfrm>
            <a:off x="13461439" y="470122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61471-B3E0-7149-A810-5DF5EA04D7D7}"/>
              </a:ext>
            </a:extLst>
          </p:cNvPr>
          <p:cNvSpPr txBox="1"/>
          <p:nvPr/>
        </p:nvSpPr>
        <p:spPr>
          <a:xfrm>
            <a:off x="12689106" y="466196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356009" y="1537364"/>
            <a:ext cx="3989026" cy="4373164"/>
            <a:chOff x="7849848" y="1619250"/>
            <a:chExt cx="3989026" cy="437316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3BD907E-10DE-244E-B6F6-DAF71ADA2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49848" y="1718457"/>
              <a:ext cx="3989026" cy="4273957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67423DF-2075-5F41-B019-98CBD4F1E6AF}"/>
                </a:ext>
              </a:extLst>
            </p:cNvPr>
            <p:cNvSpPr/>
            <p:nvPr/>
          </p:nvSpPr>
          <p:spPr>
            <a:xfrm>
              <a:off x="8428167" y="1619250"/>
              <a:ext cx="344358" cy="389679"/>
            </a:xfrm>
            <a:prstGeom prst="ellipse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E23104-CF83-464C-A290-E9FBD59C81E1}"/>
                </a:ext>
              </a:extLst>
            </p:cNvPr>
            <p:cNvCxnSpPr/>
            <p:nvPr/>
          </p:nvCxnSpPr>
          <p:spPr>
            <a:xfrm flipH="1">
              <a:off x="8505825" y="2008929"/>
              <a:ext cx="66675" cy="29446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5389B7-6329-1B40-A387-3A85AF366CF8}"/>
                </a:ext>
              </a:extLst>
            </p:cNvPr>
            <p:cNvSpPr txBox="1"/>
            <p:nvPr/>
          </p:nvSpPr>
          <p:spPr>
            <a:xfrm>
              <a:off x="11058525" y="4645228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28BAC7-C641-5442-A465-5A733844CC8A}"/>
                </a:ext>
              </a:extLst>
            </p:cNvPr>
            <p:cNvSpPr txBox="1"/>
            <p:nvPr/>
          </p:nvSpPr>
          <p:spPr>
            <a:xfrm>
              <a:off x="10413439" y="470122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FB61471-B3E0-7149-A810-5DF5EA04D7D7}"/>
                </a:ext>
              </a:extLst>
            </p:cNvPr>
            <p:cNvSpPr txBox="1"/>
            <p:nvPr/>
          </p:nvSpPr>
          <p:spPr>
            <a:xfrm>
              <a:off x="9641106" y="4661962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16EB20F-D788-6342-AD57-F28BAF4AF748}"/>
                </a:ext>
              </a:extLst>
            </p:cNvPr>
            <p:cNvSpPr txBox="1"/>
            <p:nvPr/>
          </p:nvSpPr>
          <p:spPr>
            <a:xfrm>
              <a:off x="8452281" y="1652161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E705C63-54AF-5348-BAA7-4E904AB17A36}"/>
                </a:ext>
              </a:extLst>
            </p:cNvPr>
            <p:cNvSpPr txBox="1"/>
            <p:nvPr/>
          </p:nvSpPr>
          <p:spPr>
            <a:xfrm>
              <a:off x="8336878" y="4058609"/>
              <a:ext cx="662361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7 MeV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69929F1-1904-2B42-9F3E-E9FE42457D02}"/>
                </a:ext>
              </a:extLst>
            </p:cNvPr>
            <p:cNvSpPr txBox="1"/>
            <p:nvPr/>
          </p:nvSpPr>
          <p:spPr>
            <a:xfrm>
              <a:off x="8420243" y="3476695"/>
              <a:ext cx="845103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123 MeV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D19B351-0930-7D48-92B0-85FFE561B8D0}"/>
                </a:ext>
              </a:extLst>
            </p:cNvPr>
            <p:cNvSpPr txBox="1"/>
            <p:nvPr/>
          </p:nvSpPr>
          <p:spPr>
            <a:xfrm>
              <a:off x="8614826" y="2330462"/>
              <a:ext cx="936475" cy="307777"/>
            </a:xfrm>
            <a:prstGeom prst="rect">
              <a:avLst/>
            </a:prstGeom>
            <a:solidFill>
              <a:srgbClr val="66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1090 MeV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670301" y="1690357"/>
            <a:ext cx="4672584" cy="3823754"/>
            <a:chOff x="6873240" y="2539900"/>
            <a:chExt cx="4672584" cy="3823754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3240" y="3291582"/>
              <a:ext cx="4672584" cy="307207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C5B9ACB-AAB6-2A45-9CDB-99D5CCD22C08}"/>
                </a:ext>
              </a:extLst>
            </p:cNvPr>
            <p:cNvSpPr txBox="1"/>
            <p:nvPr/>
          </p:nvSpPr>
          <p:spPr>
            <a:xfrm>
              <a:off x="7396750" y="5443662"/>
              <a:ext cx="662361" cy="307777"/>
            </a:xfrm>
            <a:prstGeom prst="rect">
              <a:avLst/>
            </a:prstGeom>
            <a:solidFill>
              <a:srgbClr val="FF000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7 MeV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776576B-848B-084D-8F97-7E50152B39E8}"/>
                </a:ext>
              </a:extLst>
            </p:cNvPr>
            <p:cNvSpPr txBox="1"/>
            <p:nvPr/>
          </p:nvSpPr>
          <p:spPr>
            <a:xfrm>
              <a:off x="8601494" y="5044440"/>
              <a:ext cx="845103" cy="307777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123 MeV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0D48B1B-8A6F-DD48-9705-7A124F73057B}"/>
                </a:ext>
              </a:extLst>
            </p:cNvPr>
            <p:cNvSpPr txBox="1"/>
            <p:nvPr/>
          </p:nvSpPr>
          <p:spPr>
            <a:xfrm>
              <a:off x="9977085" y="4010435"/>
              <a:ext cx="936475" cy="307777"/>
            </a:xfrm>
            <a:prstGeom prst="rect">
              <a:avLst/>
            </a:prstGeom>
            <a:solidFill>
              <a:srgbClr val="66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1090 MeV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D781759-C866-A74B-AD0F-36B6BE1DAC76}"/>
                </a:ext>
              </a:extLst>
            </p:cNvPr>
            <p:cNvSpPr txBox="1"/>
            <p:nvPr/>
          </p:nvSpPr>
          <p:spPr>
            <a:xfrm>
              <a:off x="7658008" y="2539900"/>
              <a:ext cx="30179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7030A0"/>
                  </a:solidFill>
                </a:rPr>
                <a:t>Today’s 12 GeV e- energies</a:t>
              </a:r>
            </a:p>
          </p:txBody>
        </p:sp>
        <p:sp>
          <p:nvSpPr>
            <p:cNvPr id="47" name="Left Brace 46">
              <a:extLst>
                <a:ext uri="{FF2B5EF4-FFF2-40B4-BE49-F238E27FC236}">
                  <a16:creationId xmlns:a16="http://schemas.microsoft.com/office/drawing/2014/main" id="{6EC168AA-0993-4347-91B1-166D80DC4EBC}"/>
                </a:ext>
              </a:extLst>
            </p:cNvPr>
            <p:cNvSpPr/>
            <p:nvPr/>
          </p:nvSpPr>
          <p:spPr>
            <a:xfrm rot="5400000">
              <a:off x="8948276" y="925944"/>
              <a:ext cx="437407" cy="4562616"/>
            </a:xfrm>
            <a:prstGeom prst="leftBrace">
              <a:avLst/>
            </a:prstGeom>
            <a:ln w="254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2917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Ce+BAF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000" b="1" dirty="0">
                <a:latin typeface="+mn-lt"/>
              </a:rPr>
              <a:t>PEPPo approach is a new approach vs. others </a:t>
            </a:r>
          </a:p>
          <a:p>
            <a:pPr marL="0" indent="0" algn="ctr">
              <a:buNone/>
            </a:pPr>
            <a:endParaRPr lang="en-US" sz="2800" baseline="3000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600" b="1" dirty="0">
                <a:solidFill>
                  <a:srgbClr val="000000"/>
                </a:solidFill>
                <a:latin typeface="+mn-lt"/>
                <a:cs typeface="+mn-cs"/>
              </a:rPr>
              <a:t>”Conventional” unpolarized bremsstrahlung positron sources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+mn-lt"/>
                <a:cs typeface="+mn-cs"/>
              </a:rPr>
              <a:t>SLAC – Stanford Linear Accelerator Center (US)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+mn-lt"/>
                <a:cs typeface="+mn-cs"/>
              </a:rPr>
              <a:t>HERA – Hadron Electron Ring Accelerator (Germany)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+mn-lt"/>
                <a:cs typeface="+mn-cs"/>
              </a:rPr>
              <a:t>BELLE/KEK – National Laboratory for High Energy Physics (Japan)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+mn-lt"/>
                <a:cs typeface="+mn-cs"/>
              </a:rPr>
              <a:t>CESR – Cornell Electron Storage Ring (US)</a:t>
            </a:r>
            <a:endParaRPr lang="en-US" b="1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+mn-lt"/>
                <a:cs typeface="+mn-cs"/>
              </a:rPr>
              <a:t>VEPP – </a:t>
            </a:r>
            <a:r>
              <a:rPr lang="en-US" dirty="0" err="1">
                <a:solidFill>
                  <a:srgbClr val="000000"/>
                </a:solidFill>
                <a:latin typeface="+mn-lt"/>
                <a:cs typeface="+mn-cs"/>
              </a:rPr>
              <a:t>Budker</a:t>
            </a:r>
            <a:r>
              <a:rPr lang="en-US" dirty="0">
                <a:solidFill>
                  <a:srgbClr val="000000"/>
                </a:solidFill>
                <a:latin typeface="+mn-lt"/>
                <a:cs typeface="+mn-cs"/>
              </a:rPr>
              <a:t> Institute of Nuclear Physics (Russia)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000000"/>
                </a:solidFill>
                <a:latin typeface="+mn-lt"/>
                <a:cs typeface="+mn-cs"/>
              </a:rPr>
              <a:t>BEPCII – Beijing Electron Positron Collider (China)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en-US" sz="2400" dirty="0">
              <a:solidFill>
                <a:srgbClr val="000000"/>
              </a:solidFill>
              <a:latin typeface="+mn-lt"/>
              <a:cs typeface="+mn-c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solidFill>
                  <a:srgbClr val="000000"/>
                </a:solidFill>
                <a:latin typeface="+mn-lt"/>
                <a:cs typeface="+mn-cs"/>
              </a:rPr>
              <a:t>PEPPo builds upon this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  <a:cs typeface="+mn-cs"/>
              </a:rPr>
              <a:t>e+ polarization/intensity configurable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  <a:cs typeface="+mn-cs"/>
              </a:rPr>
              <a:t>CW (all prior machines are pulsed)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  <a:cs typeface="+mn-cs"/>
              </a:rPr>
              <a:t>Milliamp polarized e- source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+mn-lt"/>
                <a:cs typeface="+mn-cs"/>
              </a:rPr>
              <a:t>Integrates to 12 GeV CEBAF…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389B7-6329-1B40-A387-3A85AF366CF8}"/>
              </a:ext>
            </a:extLst>
          </p:cNvPr>
          <p:cNvSpPr txBox="1"/>
          <p:nvPr/>
        </p:nvSpPr>
        <p:spPr>
          <a:xfrm>
            <a:off x="14106525" y="464522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28BAC7-C641-5442-A465-5A733844CC8A}"/>
              </a:ext>
            </a:extLst>
          </p:cNvPr>
          <p:cNvSpPr txBox="1"/>
          <p:nvPr/>
        </p:nvSpPr>
        <p:spPr>
          <a:xfrm>
            <a:off x="13461439" y="470122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61471-B3E0-7149-A810-5DF5EA04D7D7}"/>
              </a:ext>
            </a:extLst>
          </p:cNvPr>
          <p:cNvSpPr txBox="1"/>
          <p:nvPr/>
        </p:nvSpPr>
        <p:spPr>
          <a:xfrm>
            <a:off x="12689106" y="466196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7658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Ce+BAF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389B7-6329-1B40-A387-3A85AF366CF8}"/>
              </a:ext>
            </a:extLst>
          </p:cNvPr>
          <p:cNvSpPr txBox="1"/>
          <p:nvPr/>
        </p:nvSpPr>
        <p:spPr>
          <a:xfrm>
            <a:off x="14106525" y="4645228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28BAC7-C641-5442-A465-5A733844CC8A}"/>
              </a:ext>
            </a:extLst>
          </p:cNvPr>
          <p:cNvSpPr txBox="1"/>
          <p:nvPr/>
        </p:nvSpPr>
        <p:spPr>
          <a:xfrm>
            <a:off x="13461439" y="470122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61471-B3E0-7149-A810-5DF5EA04D7D7}"/>
              </a:ext>
            </a:extLst>
          </p:cNvPr>
          <p:cNvSpPr txBox="1"/>
          <p:nvPr/>
        </p:nvSpPr>
        <p:spPr>
          <a:xfrm>
            <a:off x="12689106" y="466196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We consider building an e+ source prototype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>
              <a:solidFill>
                <a:srgbClr val="000000"/>
              </a:solidFill>
              <a:latin typeface="Calibri" panose="020F0502020204030204"/>
              <a:cs typeface="+mn-cs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350 kV polarized electron gun with 1000 C lifetime 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8 MeV, 1 mA electron beam 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Optics model of the positron source including especially the positron distribution downstream of target and capture/bunching sections 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e- and e+ beamline layout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Positron production target that can take &gt;10 kW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Solenoid magnet, &gt;0.5 T, positron spatial capture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RF cavity, positron temporal capture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Calibri" panose="020F0502020204030204"/>
                <a:cs typeface="+mn-cs"/>
              </a:rPr>
              <a:t>e+ diagnostic beamline (Low current)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0000"/>
              </a:solidFill>
              <a:latin typeface="Calibri" panose="020F0502020204030204"/>
              <a:cs typeface="+mn-c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0070C0"/>
                </a:solidFill>
                <a:latin typeface="Calibri" panose="020F0502020204030204"/>
                <a:cs typeface="+mn-cs"/>
              </a:rPr>
              <a:t>Goal: 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&gt;100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/>
                <a:cs typeface="+mn-cs"/>
              </a:rPr>
              <a:t>nA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 unpolarized or &gt;10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/>
                <a:cs typeface="+mn-cs"/>
              </a:rPr>
              <a:t>nA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cs typeface="+mn-cs"/>
              </a:rPr>
              <a:t> polarized positron beams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185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103803"/>
            <a:ext cx="11285837" cy="487490"/>
          </a:xfrm>
        </p:spPr>
        <p:txBody>
          <a:bodyPr>
            <a:noAutofit/>
          </a:bodyPr>
          <a:lstStyle/>
          <a:p>
            <a:r>
              <a:rPr lang="en-US" sz="3200" dirty="0"/>
              <a:t>Energy Increase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2919" y="966055"/>
            <a:ext cx="8464378" cy="729256"/>
          </a:xfrm>
        </p:spPr>
        <p:txBody>
          <a:bodyPr/>
          <a:lstStyle/>
          <a:p>
            <a:r>
              <a:rPr lang="en-US" dirty="0"/>
              <a:t>How did we increase energy reach last time? By adding more accelerating RF </a:t>
            </a:r>
            <a:r>
              <a:rPr lang="en-US" dirty="0" err="1"/>
              <a:t>cryomodules</a:t>
            </a:r>
            <a:r>
              <a:rPr lang="en-US" dirty="0"/>
              <a:t> to the ends of the two Linacs.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413" y="1857375"/>
            <a:ext cx="4829175" cy="31432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832920" y="5363318"/>
            <a:ext cx="8464378" cy="7292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Adding more </a:t>
            </a:r>
            <a:r>
              <a:rPr lang="en-US" dirty="0" err="1"/>
              <a:t>cryomodules</a:t>
            </a:r>
            <a:r>
              <a:rPr lang="en-US" dirty="0"/>
              <a:t> is not an option any more.</a:t>
            </a:r>
          </a:p>
          <a:p>
            <a:pPr marL="0" indent="0">
              <a:buNone/>
            </a:pPr>
            <a:r>
              <a:rPr lang="en-US" dirty="0"/>
              <a:t>   Costly and no more room.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46952" y="4325046"/>
            <a:ext cx="2398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1.1 GeV per Linac</a:t>
            </a:r>
          </a:p>
        </p:txBody>
      </p:sp>
    </p:spTree>
    <p:extLst>
      <p:ext uri="{BB962C8B-B14F-4D97-AF65-F5344CB8AC3E}">
        <p14:creationId xmlns:p14="http://schemas.microsoft.com/office/powerpoint/2010/main" val="2522801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51" y="2165941"/>
            <a:ext cx="5967507" cy="3897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870652"/>
            <a:ext cx="11663465" cy="1381814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How about more recirculation through the Linacs?</a:t>
            </a:r>
          </a:p>
          <a:p>
            <a:r>
              <a:rPr lang="en-US" sz="2800" dirty="0">
                <a:latin typeface="+mn-lt"/>
              </a:rPr>
              <a:t>The recirculating arcs are already from ceiling to floor.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527348" y="3752993"/>
            <a:ext cx="5548009" cy="2165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+mn-lt"/>
              </a:rPr>
              <a:t>Solution: </a:t>
            </a:r>
            <a:r>
              <a:rPr lang="en-US" sz="2400" dirty="0">
                <a:latin typeface="+mn-lt"/>
              </a:rPr>
              <a:t>Recirculate more in the same beam pipe using FFA Permanent magnets.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baseline="30000" dirty="0">
              <a:solidFill>
                <a:srgbClr val="002060"/>
              </a:solidFill>
              <a:latin typeface="+mn-lt"/>
              <a:cs typeface="+mn-cs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baseline="30000" dirty="0">
              <a:solidFill>
                <a:srgbClr val="002060"/>
              </a:solidFill>
              <a:latin typeface="+mn-lt"/>
              <a:cs typeface="+mn-cs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000" baseline="30000" dirty="0">
              <a:solidFill>
                <a:srgbClr val="002060"/>
              </a:solidFill>
              <a:latin typeface="+mn-lt"/>
              <a:cs typeface="+mn-cs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aseline="30000" dirty="0">
                <a:solidFill>
                  <a:srgbClr val="002060"/>
                </a:solidFill>
                <a:latin typeface="+mn-lt"/>
                <a:cs typeface="+mn-cs"/>
              </a:rPr>
              <a:t>*</a:t>
            </a:r>
            <a:r>
              <a:rPr lang="en-US" sz="1600" dirty="0">
                <a:solidFill>
                  <a:srgbClr val="002060"/>
                </a:solidFill>
                <a:latin typeface="+mn-lt"/>
                <a:cs typeface="+mn-cs"/>
              </a:rPr>
              <a:t>FFA (Fixed Field Alternating-Gradient)</a:t>
            </a:r>
            <a:endParaRPr lang="en-US" altLang="en-US" sz="1600" dirty="0">
              <a:solidFill>
                <a:srgbClr val="002060"/>
              </a:solidFill>
              <a:latin typeface="+mn-lt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621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341E1B5-ECBB-4A50-9D66-19FBCAE4F4FA}"/>
              </a:ext>
            </a:extLst>
          </p:cNvPr>
          <p:cNvGrpSpPr/>
          <p:nvPr/>
        </p:nvGrpSpPr>
        <p:grpSpPr>
          <a:xfrm>
            <a:off x="5037537" y="1306733"/>
            <a:ext cx="4798831" cy="4720207"/>
            <a:chOff x="2479914" y="1355911"/>
            <a:chExt cx="5086576" cy="50032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E996F3B-8939-442F-A12D-795E1BAA173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9914" y="1355911"/>
              <a:ext cx="4947567" cy="500323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AAE4CEE-C220-4F06-B6A1-BFAE9E93EBD9}"/>
                </a:ext>
              </a:extLst>
            </p:cNvPr>
            <p:cNvGrpSpPr/>
            <p:nvPr/>
          </p:nvGrpSpPr>
          <p:grpSpPr>
            <a:xfrm>
              <a:off x="2907662" y="4215624"/>
              <a:ext cx="2118665" cy="1160472"/>
              <a:chOff x="2695430" y="3676847"/>
              <a:chExt cx="2118665" cy="1160472"/>
            </a:xfrm>
          </p:grpSpPr>
          <p:sp>
            <p:nvSpPr>
              <p:cNvPr id="51" name="Arc 50">
                <a:extLst>
                  <a:ext uri="{FF2B5EF4-FFF2-40B4-BE49-F238E27FC236}">
                    <a16:creationId xmlns:a16="http://schemas.microsoft.com/office/drawing/2014/main" id="{A706E354-44E7-4FDB-A0B4-D0373ECFA49D}"/>
                  </a:ext>
                </a:extLst>
              </p:cNvPr>
              <p:cNvSpPr/>
              <p:nvPr/>
            </p:nvSpPr>
            <p:spPr>
              <a:xfrm rot="10350655">
                <a:off x="2695430" y="3676847"/>
                <a:ext cx="1952612" cy="1160472"/>
              </a:xfrm>
              <a:prstGeom prst="arc">
                <a:avLst>
                  <a:gd name="adj1" fmla="val 16464433"/>
                  <a:gd name="adj2" fmla="val 2637663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52" name="Arc 51">
                <a:extLst>
                  <a:ext uri="{FF2B5EF4-FFF2-40B4-BE49-F238E27FC236}">
                    <a16:creationId xmlns:a16="http://schemas.microsoft.com/office/drawing/2014/main" id="{E77CDA38-3586-4D1F-87CD-C1B5083D1120}"/>
                  </a:ext>
                </a:extLst>
              </p:cNvPr>
              <p:cNvSpPr/>
              <p:nvPr/>
            </p:nvSpPr>
            <p:spPr>
              <a:xfrm rot="9585910">
                <a:off x="3425002" y="4259682"/>
                <a:ext cx="1347473" cy="498464"/>
              </a:xfrm>
              <a:prstGeom prst="arc">
                <a:avLst>
                  <a:gd name="adj1" fmla="val 15802743"/>
                  <a:gd name="adj2" fmla="val 20513079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330">
                <a:extLst>
                  <a:ext uri="{FF2B5EF4-FFF2-40B4-BE49-F238E27FC236}">
                    <a16:creationId xmlns:a16="http://schemas.microsoft.com/office/drawing/2014/main" id="{C5F56260-EA35-422D-9A67-29B92D3CCE13}"/>
                  </a:ext>
                </a:extLst>
              </p:cNvPr>
              <p:cNvSpPr/>
              <p:nvPr/>
            </p:nvSpPr>
            <p:spPr>
              <a:xfrm>
                <a:off x="3093255" y="3755747"/>
                <a:ext cx="263361" cy="78517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331">
                <a:extLst>
                  <a:ext uri="{FF2B5EF4-FFF2-40B4-BE49-F238E27FC236}">
                    <a16:creationId xmlns:a16="http://schemas.microsoft.com/office/drawing/2014/main" id="{14187114-6BD2-4566-802B-CF35CF2384D6}"/>
                  </a:ext>
                </a:extLst>
              </p:cNvPr>
              <p:cNvSpPr/>
              <p:nvPr/>
            </p:nvSpPr>
            <p:spPr>
              <a:xfrm>
                <a:off x="4360985" y="4423144"/>
                <a:ext cx="453110" cy="243731"/>
              </a:xfrm>
              <a:custGeom>
                <a:avLst/>
                <a:gdLst>
                  <a:gd name="connsiteX0" fmla="*/ 0 w 453110"/>
                  <a:gd name="connsiteY0" fmla="*/ 243731 h 243731"/>
                  <a:gd name="connsiteX1" fmla="*/ 317341 w 453110"/>
                  <a:gd name="connsiteY1" fmla="*/ 49074 h 243731"/>
                  <a:gd name="connsiteX2" fmla="*/ 453110 w 453110"/>
                  <a:gd name="connsiteY2" fmla="*/ 0 h 24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110" h="243731">
                    <a:moveTo>
                      <a:pt x="0" y="243731"/>
                    </a:moveTo>
                    <a:cubicBezTo>
                      <a:pt x="120911" y="166713"/>
                      <a:pt x="241823" y="89696"/>
                      <a:pt x="317341" y="49074"/>
                    </a:cubicBezTo>
                    <a:cubicBezTo>
                      <a:pt x="392859" y="8452"/>
                      <a:pt x="422984" y="4226"/>
                      <a:pt x="45311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3837A62-7EE9-4B7C-B42A-70EFBEFFA43D}"/>
                </a:ext>
              </a:extLst>
            </p:cNvPr>
            <p:cNvGrpSpPr/>
            <p:nvPr/>
          </p:nvGrpSpPr>
          <p:grpSpPr>
            <a:xfrm>
              <a:off x="4765984" y="2811803"/>
              <a:ext cx="2645556" cy="1556724"/>
              <a:chOff x="4551483" y="2266219"/>
              <a:chExt cx="2645556" cy="1556724"/>
            </a:xfrm>
          </p:grpSpPr>
          <p:sp>
            <p:nvSpPr>
              <p:cNvPr id="47" name="Arc 46">
                <a:extLst>
                  <a:ext uri="{FF2B5EF4-FFF2-40B4-BE49-F238E27FC236}">
                    <a16:creationId xmlns:a16="http://schemas.microsoft.com/office/drawing/2014/main" id="{73F849E5-4EA2-4A93-93FE-1B5F1019C607}"/>
                  </a:ext>
                </a:extLst>
              </p:cNvPr>
              <p:cNvSpPr/>
              <p:nvPr/>
            </p:nvSpPr>
            <p:spPr>
              <a:xfrm rot="19996885">
                <a:off x="4551483" y="2378660"/>
                <a:ext cx="2492990" cy="1444283"/>
              </a:xfrm>
              <a:prstGeom prst="arc">
                <a:avLst>
                  <a:gd name="adj1" fmla="val 16183185"/>
                  <a:gd name="adj2" fmla="val 20355686"/>
                </a:avLst>
              </a:pr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B050"/>
                  </a:solidFill>
                </a:endParaRPr>
              </a:p>
            </p:txBody>
          </p:sp>
          <p:sp>
            <p:nvSpPr>
              <p:cNvPr id="48" name="Arc 47">
                <a:extLst>
                  <a:ext uri="{FF2B5EF4-FFF2-40B4-BE49-F238E27FC236}">
                    <a16:creationId xmlns:a16="http://schemas.microsoft.com/office/drawing/2014/main" id="{40E5C170-4F04-40DB-9C4C-C8CD719ED62B}"/>
                  </a:ext>
                </a:extLst>
              </p:cNvPr>
              <p:cNvSpPr/>
              <p:nvPr/>
            </p:nvSpPr>
            <p:spPr>
              <a:xfrm rot="21395713">
                <a:off x="5556020" y="2266219"/>
                <a:ext cx="1641019" cy="1082295"/>
              </a:xfrm>
              <a:prstGeom prst="arc">
                <a:avLst>
                  <a:gd name="adj1" fmla="val 17179224"/>
                  <a:gd name="adj2" fmla="val 1735560"/>
                </a:avLst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326">
                <a:extLst>
                  <a:ext uri="{FF2B5EF4-FFF2-40B4-BE49-F238E27FC236}">
                    <a16:creationId xmlns:a16="http://schemas.microsoft.com/office/drawing/2014/main" id="{7CEC8060-622F-48C0-9B31-20A69F2BBAC4}"/>
                  </a:ext>
                </a:extLst>
              </p:cNvPr>
              <p:cNvSpPr/>
              <p:nvPr/>
            </p:nvSpPr>
            <p:spPr>
              <a:xfrm rot="10800000">
                <a:off x="6605818" y="3116202"/>
                <a:ext cx="421422" cy="245476"/>
              </a:xfrm>
              <a:custGeom>
                <a:avLst/>
                <a:gdLst>
                  <a:gd name="connsiteX0" fmla="*/ 0 w 240460"/>
                  <a:gd name="connsiteY0" fmla="*/ 78517 h 78517"/>
                  <a:gd name="connsiteX1" fmla="*/ 101419 w 240460"/>
                  <a:gd name="connsiteY1" fmla="*/ 39259 h 78517"/>
                  <a:gd name="connsiteX2" fmla="*/ 240460 w 240460"/>
                  <a:gd name="connsiteY2" fmla="*/ 0 h 78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40460" h="78517">
                    <a:moveTo>
                      <a:pt x="0" y="78517"/>
                    </a:moveTo>
                    <a:cubicBezTo>
                      <a:pt x="30671" y="65431"/>
                      <a:pt x="61342" y="52345"/>
                      <a:pt x="101419" y="39259"/>
                    </a:cubicBezTo>
                    <a:cubicBezTo>
                      <a:pt x="141496" y="26173"/>
                      <a:pt x="190978" y="13086"/>
                      <a:pt x="24046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327">
                <a:extLst>
                  <a:ext uri="{FF2B5EF4-FFF2-40B4-BE49-F238E27FC236}">
                    <a16:creationId xmlns:a16="http://schemas.microsoft.com/office/drawing/2014/main" id="{96E0D415-71DB-4043-AC25-D6F473897D52}"/>
                  </a:ext>
                </a:extLst>
              </p:cNvPr>
              <p:cNvSpPr/>
              <p:nvPr/>
            </p:nvSpPr>
            <p:spPr>
              <a:xfrm rot="21342817">
                <a:off x="5112545" y="2460497"/>
                <a:ext cx="397020" cy="217397"/>
              </a:xfrm>
              <a:custGeom>
                <a:avLst/>
                <a:gdLst>
                  <a:gd name="connsiteX0" fmla="*/ 0 w 453110"/>
                  <a:gd name="connsiteY0" fmla="*/ 243731 h 243731"/>
                  <a:gd name="connsiteX1" fmla="*/ 317341 w 453110"/>
                  <a:gd name="connsiteY1" fmla="*/ 49074 h 243731"/>
                  <a:gd name="connsiteX2" fmla="*/ 453110 w 453110"/>
                  <a:gd name="connsiteY2" fmla="*/ 0 h 24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3110" h="243731">
                    <a:moveTo>
                      <a:pt x="0" y="243731"/>
                    </a:moveTo>
                    <a:cubicBezTo>
                      <a:pt x="120911" y="166713"/>
                      <a:pt x="241823" y="89696"/>
                      <a:pt x="317341" y="49074"/>
                    </a:cubicBezTo>
                    <a:cubicBezTo>
                      <a:pt x="392859" y="8452"/>
                      <a:pt x="422984" y="4226"/>
                      <a:pt x="453110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: Diagonal Corners Snipped 314">
              <a:extLst>
                <a:ext uri="{FF2B5EF4-FFF2-40B4-BE49-F238E27FC236}">
                  <a16:creationId xmlns:a16="http://schemas.microsoft.com/office/drawing/2014/main" id="{0D60572D-BFD1-46FF-8185-991180A8D8F1}"/>
                </a:ext>
              </a:extLst>
            </p:cNvPr>
            <p:cNvSpPr/>
            <p:nvPr/>
          </p:nvSpPr>
          <p:spPr>
            <a:xfrm rot="19941800">
              <a:off x="5460566" y="2998278"/>
              <a:ext cx="274298" cy="103307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Diagonal Corners Snipped 315">
              <a:extLst>
                <a:ext uri="{FF2B5EF4-FFF2-40B4-BE49-F238E27FC236}">
                  <a16:creationId xmlns:a16="http://schemas.microsoft.com/office/drawing/2014/main" id="{6EB1A5ED-8461-4B9D-8954-DDC6741FE2ED}"/>
                </a:ext>
              </a:extLst>
            </p:cNvPr>
            <p:cNvSpPr/>
            <p:nvPr/>
          </p:nvSpPr>
          <p:spPr>
            <a:xfrm rot="19941800">
              <a:off x="6970671" y="3726495"/>
              <a:ext cx="274298" cy="103307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Diagonal Corners Snipped 316">
              <a:extLst>
                <a:ext uri="{FF2B5EF4-FFF2-40B4-BE49-F238E27FC236}">
                  <a16:creationId xmlns:a16="http://schemas.microsoft.com/office/drawing/2014/main" id="{F3C00F57-11A6-47ED-8DAF-9749B08ADD72}"/>
                </a:ext>
              </a:extLst>
            </p:cNvPr>
            <p:cNvSpPr/>
            <p:nvPr/>
          </p:nvSpPr>
          <p:spPr>
            <a:xfrm rot="19941800">
              <a:off x="3168338" y="4352249"/>
              <a:ext cx="274298" cy="103307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Diagonal Corners Snipped 317">
              <a:extLst>
                <a:ext uri="{FF2B5EF4-FFF2-40B4-BE49-F238E27FC236}">
                  <a16:creationId xmlns:a16="http://schemas.microsoft.com/office/drawing/2014/main" id="{DB8181F6-8E38-4DEB-913D-C71FA8EED1AC}"/>
                </a:ext>
              </a:extLst>
            </p:cNvPr>
            <p:cNvSpPr/>
            <p:nvPr/>
          </p:nvSpPr>
          <p:spPr>
            <a:xfrm rot="19941800">
              <a:off x="4694856" y="5017709"/>
              <a:ext cx="274298" cy="103307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70A5ACD-8A22-40EC-92FC-6E41622FF9BE}"/>
                </a:ext>
              </a:extLst>
            </p:cNvPr>
            <p:cNvSpPr txBox="1"/>
            <p:nvPr/>
          </p:nvSpPr>
          <p:spPr>
            <a:xfrm rot="20004956">
              <a:off x="4683554" y="5029894"/>
              <a:ext cx="685708" cy="293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47AED8B-CC71-4135-A8D9-D3E97D25DD7A}"/>
                </a:ext>
              </a:extLst>
            </p:cNvPr>
            <p:cNvSpPr txBox="1"/>
            <p:nvPr/>
          </p:nvSpPr>
          <p:spPr>
            <a:xfrm rot="19687819">
              <a:off x="3098858" y="4318102"/>
              <a:ext cx="741891" cy="293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91B7E36-78E9-4D64-BE7A-D940319DC646}"/>
                </a:ext>
              </a:extLst>
            </p:cNvPr>
            <p:cNvSpPr txBox="1"/>
            <p:nvPr/>
          </p:nvSpPr>
          <p:spPr>
            <a:xfrm rot="20004956">
              <a:off x="5457277" y="3028441"/>
              <a:ext cx="619768" cy="293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7A5058-9A09-434E-90EB-484D9134E18D}"/>
                </a:ext>
              </a:extLst>
            </p:cNvPr>
            <p:cNvSpPr txBox="1"/>
            <p:nvPr/>
          </p:nvSpPr>
          <p:spPr>
            <a:xfrm rot="20004956">
              <a:off x="6940445" y="3714462"/>
              <a:ext cx="626045" cy="293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TOF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1EC6B49-06AD-4A7C-BB19-565043881295}"/>
                </a:ext>
              </a:extLst>
            </p:cNvPr>
            <p:cNvSpPr txBox="1"/>
            <p:nvPr/>
          </p:nvSpPr>
          <p:spPr>
            <a:xfrm>
              <a:off x="5850199" y="2823658"/>
              <a:ext cx="1434654" cy="358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FFA Arcs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5E2EBC7-9B63-4D1B-9A86-B78FFBD6B221}"/>
                </a:ext>
              </a:extLst>
            </p:cNvPr>
            <p:cNvSpPr txBox="1"/>
            <p:nvPr/>
          </p:nvSpPr>
          <p:spPr>
            <a:xfrm>
              <a:off x="3065525" y="5310262"/>
              <a:ext cx="1086861" cy="293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FFA Arcs</a:t>
              </a:r>
            </a:p>
          </p:txBody>
        </p: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23349E49-2D7B-46A0-9A3F-D0F6A2640B18}"/>
                </a:ext>
              </a:extLst>
            </p:cNvPr>
            <p:cNvSpPr/>
            <p:nvPr/>
          </p:nvSpPr>
          <p:spPr>
            <a:xfrm rot="19996885">
              <a:off x="4740314" y="2811944"/>
              <a:ext cx="2492990" cy="1444283"/>
            </a:xfrm>
            <a:prstGeom prst="arc">
              <a:avLst>
                <a:gd name="adj1" fmla="val 16183185"/>
                <a:gd name="adj2" fmla="val 20355686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2B92EBD5-B03B-4FFB-A844-DF0A2827CC1B}"/>
                </a:ext>
              </a:extLst>
            </p:cNvPr>
            <p:cNvSpPr/>
            <p:nvPr/>
          </p:nvSpPr>
          <p:spPr>
            <a:xfrm rot="21395713">
              <a:off x="5744851" y="2699503"/>
              <a:ext cx="1641019" cy="1082295"/>
            </a:xfrm>
            <a:prstGeom prst="arc">
              <a:avLst>
                <a:gd name="adj1" fmla="val 17179224"/>
                <a:gd name="adj2" fmla="val 1735560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2">
              <a:extLst>
                <a:ext uri="{FF2B5EF4-FFF2-40B4-BE49-F238E27FC236}">
                  <a16:creationId xmlns:a16="http://schemas.microsoft.com/office/drawing/2014/main" id="{429E3C21-BB46-4222-A3CE-6F84D62537A5}"/>
                </a:ext>
              </a:extLst>
            </p:cNvPr>
            <p:cNvSpPr/>
            <p:nvPr/>
          </p:nvSpPr>
          <p:spPr>
            <a:xfrm rot="10800000">
              <a:off x="7063990" y="3549579"/>
              <a:ext cx="152077" cy="120835"/>
            </a:xfrm>
            <a:custGeom>
              <a:avLst/>
              <a:gdLst>
                <a:gd name="connsiteX0" fmla="*/ 0 w 240460"/>
                <a:gd name="connsiteY0" fmla="*/ 78517 h 78517"/>
                <a:gd name="connsiteX1" fmla="*/ 101419 w 240460"/>
                <a:gd name="connsiteY1" fmla="*/ 39259 h 78517"/>
                <a:gd name="connsiteX2" fmla="*/ 240460 w 240460"/>
                <a:gd name="connsiteY2" fmla="*/ 0 h 7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460" h="78517">
                  <a:moveTo>
                    <a:pt x="0" y="78517"/>
                  </a:moveTo>
                  <a:cubicBezTo>
                    <a:pt x="30671" y="65431"/>
                    <a:pt x="61342" y="52345"/>
                    <a:pt x="101419" y="39259"/>
                  </a:cubicBezTo>
                  <a:cubicBezTo>
                    <a:pt x="141496" y="26173"/>
                    <a:pt x="190978" y="13086"/>
                    <a:pt x="24046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3">
              <a:extLst>
                <a:ext uri="{FF2B5EF4-FFF2-40B4-BE49-F238E27FC236}">
                  <a16:creationId xmlns:a16="http://schemas.microsoft.com/office/drawing/2014/main" id="{C459DB4E-8828-46FE-BCA5-B79D871C7C9F}"/>
                </a:ext>
              </a:extLst>
            </p:cNvPr>
            <p:cNvSpPr/>
            <p:nvPr/>
          </p:nvSpPr>
          <p:spPr>
            <a:xfrm rot="20296785">
              <a:off x="5270787" y="2957942"/>
              <a:ext cx="467998" cy="216057"/>
            </a:xfrm>
            <a:custGeom>
              <a:avLst/>
              <a:gdLst>
                <a:gd name="connsiteX0" fmla="*/ 0 w 453110"/>
                <a:gd name="connsiteY0" fmla="*/ 243731 h 243731"/>
                <a:gd name="connsiteX1" fmla="*/ 317341 w 453110"/>
                <a:gd name="connsiteY1" fmla="*/ 49074 h 243731"/>
                <a:gd name="connsiteX2" fmla="*/ 453110 w 453110"/>
                <a:gd name="connsiteY2" fmla="*/ 0 h 24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110" h="243731">
                  <a:moveTo>
                    <a:pt x="0" y="243731"/>
                  </a:moveTo>
                  <a:cubicBezTo>
                    <a:pt x="120911" y="166713"/>
                    <a:pt x="241823" y="89696"/>
                    <a:pt x="317341" y="49074"/>
                  </a:cubicBezTo>
                  <a:cubicBezTo>
                    <a:pt x="392859" y="8452"/>
                    <a:pt x="422984" y="4226"/>
                    <a:pt x="45311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4">
              <a:extLst>
                <a:ext uri="{FF2B5EF4-FFF2-40B4-BE49-F238E27FC236}">
                  <a16:creationId xmlns:a16="http://schemas.microsoft.com/office/drawing/2014/main" id="{4719CA8C-7977-4F46-893A-62AF941FC672}"/>
                </a:ext>
              </a:extLst>
            </p:cNvPr>
            <p:cNvSpPr/>
            <p:nvPr/>
          </p:nvSpPr>
          <p:spPr>
            <a:xfrm rot="9206215">
              <a:off x="6791304" y="3731153"/>
              <a:ext cx="319740" cy="87368"/>
            </a:xfrm>
            <a:custGeom>
              <a:avLst/>
              <a:gdLst>
                <a:gd name="connsiteX0" fmla="*/ 0 w 240460"/>
                <a:gd name="connsiteY0" fmla="*/ 78517 h 78517"/>
                <a:gd name="connsiteX1" fmla="*/ 101419 w 240460"/>
                <a:gd name="connsiteY1" fmla="*/ 39259 h 78517"/>
                <a:gd name="connsiteX2" fmla="*/ 240460 w 240460"/>
                <a:gd name="connsiteY2" fmla="*/ 0 h 7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460" h="78517">
                  <a:moveTo>
                    <a:pt x="0" y="78517"/>
                  </a:moveTo>
                  <a:cubicBezTo>
                    <a:pt x="30671" y="65431"/>
                    <a:pt x="61342" y="52345"/>
                    <a:pt x="101419" y="39259"/>
                  </a:cubicBezTo>
                  <a:cubicBezTo>
                    <a:pt x="141496" y="26173"/>
                    <a:pt x="190978" y="13086"/>
                    <a:pt x="24046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: Diagonal Corners Snipped 35">
              <a:extLst>
                <a:ext uri="{FF2B5EF4-FFF2-40B4-BE49-F238E27FC236}">
                  <a16:creationId xmlns:a16="http://schemas.microsoft.com/office/drawing/2014/main" id="{401C5F15-6AA7-4C2E-8A83-103506F71581}"/>
                </a:ext>
              </a:extLst>
            </p:cNvPr>
            <p:cNvSpPr/>
            <p:nvPr/>
          </p:nvSpPr>
          <p:spPr>
            <a:xfrm rot="19941800">
              <a:off x="7015055" y="3563558"/>
              <a:ext cx="274298" cy="103307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: Diagonal Corners Snipped 36">
              <a:extLst>
                <a:ext uri="{FF2B5EF4-FFF2-40B4-BE49-F238E27FC236}">
                  <a16:creationId xmlns:a16="http://schemas.microsoft.com/office/drawing/2014/main" id="{BA97CA3B-31A0-467F-A469-99EABE957AF0}"/>
                </a:ext>
              </a:extLst>
            </p:cNvPr>
            <p:cNvSpPr/>
            <p:nvPr/>
          </p:nvSpPr>
          <p:spPr>
            <a:xfrm rot="19941800">
              <a:off x="5567587" y="2815312"/>
              <a:ext cx="274298" cy="103307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>
              <a:extLst>
                <a:ext uri="{FF2B5EF4-FFF2-40B4-BE49-F238E27FC236}">
                  <a16:creationId xmlns:a16="http://schemas.microsoft.com/office/drawing/2014/main" id="{4BCF007B-0EE9-4898-AC45-B2F008B53A32}"/>
                </a:ext>
              </a:extLst>
            </p:cNvPr>
            <p:cNvSpPr/>
            <p:nvPr/>
          </p:nvSpPr>
          <p:spPr>
            <a:xfrm rot="10350655">
              <a:off x="2920866" y="4121760"/>
              <a:ext cx="1952612" cy="1160472"/>
            </a:xfrm>
            <a:prstGeom prst="arc">
              <a:avLst>
                <a:gd name="adj1" fmla="val 16464433"/>
                <a:gd name="adj2" fmla="val 2620371"/>
              </a:avLst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2D7E7A82-8CB6-4E74-A928-E54B37D948DD}"/>
                </a:ext>
              </a:extLst>
            </p:cNvPr>
            <p:cNvSpPr/>
            <p:nvPr/>
          </p:nvSpPr>
          <p:spPr>
            <a:xfrm rot="9585910">
              <a:off x="3650438" y="4704595"/>
              <a:ext cx="1347473" cy="498464"/>
            </a:xfrm>
            <a:prstGeom prst="arc">
              <a:avLst>
                <a:gd name="adj1" fmla="val 15802743"/>
                <a:gd name="adj2" fmla="val 20513079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0">
              <a:extLst>
                <a:ext uri="{FF2B5EF4-FFF2-40B4-BE49-F238E27FC236}">
                  <a16:creationId xmlns:a16="http://schemas.microsoft.com/office/drawing/2014/main" id="{052E45FC-5633-46E9-887A-D55A77446603}"/>
                </a:ext>
              </a:extLst>
            </p:cNvPr>
            <p:cNvSpPr/>
            <p:nvPr/>
          </p:nvSpPr>
          <p:spPr>
            <a:xfrm rot="603393">
              <a:off x="3313647" y="4234827"/>
              <a:ext cx="263361" cy="75278"/>
            </a:xfrm>
            <a:custGeom>
              <a:avLst/>
              <a:gdLst>
                <a:gd name="connsiteX0" fmla="*/ 0 w 240460"/>
                <a:gd name="connsiteY0" fmla="*/ 78517 h 78517"/>
                <a:gd name="connsiteX1" fmla="*/ 101419 w 240460"/>
                <a:gd name="connsiteY1" fmla="*/ 39259 h 78517"/>
                <a:gd name="connsiteX2" fmla="*/ 240460 w 240460"/>
                <a:gd name="connsiteY2" fmla="*/ 0 h 7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460" h="78517">
                  <a:moveTo>
                    <a:pt x="0" y="78517"/>
                  </a:moveTo>
                  <a:cubicBezTo>
                    <a:pt x="30671" y="65431"/>
                    <a:pt x="61342" y="52345"/>
                    <a:pt x="101419" y="39259"/>
                  </a:cubicBezTo>
                  <a:cubicBezTo>
                    <a:pt x="141496" y="26173"/>
                    <a:pt x="190978" y="13086"/>
                    <a:pt x="24046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1">
              <a:extLst>
                <a:ext uri="{FF2B5EF4-FFF2-40B4-BE49-F238E27FC236}">
                  <a16:creationId xmlns:a16="http://schemas.microsoft.com/office/drawing/2014/main" id="{A7C1AE0B-0057-49E0-8F5F-7E6958629146}"/>
                </a:ext>
              </a:extLst>
            </p:cNvPr>
            <p:cNvSpPr/>
            <p:nvPr/>
          </p:nvSpPr>
          <p:spPr>
            <a:xfrm rot="21441523">
              <a:off x="4434438" y="4959011"/>
              <a:ext cx="491743" cy="201978"/>
            </a:xfrm>
            <a:custGeom>
              <a:avLst/>
              <a:gdLst>
                <a:gd name="connsiteX0" fmla="*/ 0 w 453110"/>
                <a:gd name="connsiteY0" fmla="*/ 243731 h 243731"/>
                <a:gd name="connsiteX1" fmla="*/ 317341 w 453110"/>
                <a:gd name="connsiteY1" fmla="*/ 49074 h 243731"/>
                <a:gd name="connsiteX2" fmla="*/ 453110 w 453110"/>
                <a:gd name="connsiteY2" fmla="*/ 0 h 24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3110" h="243731">
                  <a:moveTo>
                    <a:pt x="0" y="243731"/>
                  </a:moveTo>
                  <a:cubicBezTo>
                    <a:pt x="120911" y="166713"/>
                    <a:pt x="241823" y="89696"/>
                    <a:pt x="317341" y="49074"/>
                  </a:cubicBezTo>
                  <a:cubicBezTo>
                    <a:pt x="392859" y="8452"/>
                    <a:pt x="422984" y="4226"/>
                    <a:pt x="45311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2">
              <a:extLst>
                <a:ext uri="{FF2B5EF4-FFF2-40B4-BE49-F238E27FC236}">
                  <a16:creationId xmlns:a16="http://schemas.microsoft.com/office/drawing/2014/main" id="{B9CEC9BC-1B88-4E5A-9BB4-F4506AEA135C}"/>
                </a:ext>
              </a:extLst>
            </p:cNvPr>
            <p:cNvSpPr/>
            <p:nvPr/>
          </p:nvSpPr>
          <p:spPr>
            <a:xfrm rot="856082">
              <a:off x="4888402" y="4902306"/>
              <a:ext cx="134726" cy="78517"/>
            </a:xfrm>
            <a:custGeom>
              <a:avLst/>
              <a:gdLst>
                <a:gd name="connsiteX0" fmla="*/ 0 w 240460"/>
                <a:gd name="connsiteY0" fmla="*/ 78517 h 78517"/>
                <a:gd name="connsiteX1" fmla="*/ 101419 w 240460"/>
                <a:gd name="connsiteY1" fmla="*/ 39259 h 78517"/>
                <a:gd name="connsiteX2" fmla="*/ 240460 w 240460"/>
                <a:gd name="connsiteY2" fmla="*/ 0 h 78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0460" h="78517">
                  <a:moveTo>
                    <a:pt x="0" y="78517"/>
                  </a:moveTo>
                  <a:cubicBezTo>
                    <a:pt x="30671" y="65431"/>
                    <a:pt x="61342" y="52345"/>
                    <a:pt x="101419" y="39259"/>
                  </a:cubicBezTo>
                  <a:cubicBezTo>
                    <a:pt x="141496" y="26173"/>
                    <a:pt x="190978" y="13086"/>
                    <a:pt x="240460" y="0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: Diagonal Corners Snipped 43">
              <a:extLst>
                <a:ext uri="{FF2B5EF4-FFF2-40B4-BE49-F238E27FC236}">
                  <a16:creationId xmlns:a16="http://schemas.microsoft.com/office/drawing/2014/main" id="{00A65B02-EFF7-4957-B619-967FBC402B8A}"/>
                </a:ext>
              </a:extLst>
            </p:cNvPr>
            <p:cNvSpPr/>
            <p:nvPr/>
          </p:nvSpPr>
          <p:spPr>
            <a:xfrm rot="19941800">
              <a:off x="4506396" y="4984861"/>
              <a:ext cx="274298" cy="103307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: Diagonal Corners Snipped 44">
              <a:extLst>
                <a:ext uri="{FF2B5EF4-FFF2-40B4-BE49-F238E27FC236}">
                  <a16:creationId xmlns:a16="http://schemas.microsoft.com/office/drawing/2014/main" id="{F1AE9020-4669-4B1B-BA4F-5699333732A5}"/>
                </a:ext>
              </a:extLst>
            </p:cNvPr>
            <p:cNvSpPr/>
            <p:nvPr/>
          </p:nvSpPr>
          <p:spPr>
            <a:xfrm rot="19941800">
              <a:off x="3064226" y="4270137"/>
              <a:ext cx="274298" cy="103307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Energy: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CEBAF - Reza Kazimi (</a:t>
            </a:r>
            <a:r>
              <a:rPr lang="en-US" i="1" dirty="0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020" y="43731"/>
            <a:ext cx="8461981" cy="859611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8422" y="1034541"/>
            <a:ext cx="5872887" cy="295184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99"/>
                </a:solidFill>
                <a:latin typeface="+mn-lt"/>
              </a:rPr>
              <a:t>Starting with 12 GeV CEBAF as a baseline</a:t>
            </a:r>
          </a:p>
          <a:p>
            <a:r>
              <a:rPr lang="en-US" sz="2400" dirty="0">
                <a:solidFill>
                  <a:srgbClr val="000099"/>
                </a:solidFill>
                <a:latin typeface="+mn-lt"/>
              </a:rPr>
              <a:t>NO new SRF (1.1 GeV per Linac)</a:t>
            </a:r>
          </a:p>
          <a:p>
            <a:r>
              <a:rPr lang="en-US" sz="2400" dirty="0">
                <a:solidFill>
                  <a:srgbClr val="000099"/>
                </a:solidFill>
                <a:latin typeface="+mn-lt"/>
              </a:rPr>
              <a:t>Remove the highest two recirculation passes and replace them with two pairs of FFA arcs including time-of-flight chicanes</a:t>
            </a:r>
          </a:p>
          <a:p>
            <a:r>
              <a:rPr lang="en-US" sz="2400" dirty="0">
                <a:solidFill>
                  <a:srgbClr val="000099"/>
                </a:solidFill>
                <a:latin typeface="+mn-lt"/>
              </a:rPr>
              <a:t>Recirculate 11 times to get to 22-24 GeV </a:t>
            </a:r>
          </a:p>
          <a:p>
            <a:endParaRPr lang="en-US" sz="1600" dirty="0">
              <a:solidFill>
                <a:srgbClr val="000099"/>
              </a:solidFill>
              <a:latin typeface="+mn-lt"/>
            </a:endParaRPr>
          </a:p>
        </p:txBody>
      </p:sp>
      <p:grpSp>
        <p:nvGrpSpPr>
          <p:cNvPr id="55" name="Group 54"/>
          <p:cNvGrpSpPr/>
          <p:nvPr/>
        </p:nvGrpSpPr>
        <p:grpSpPr>
          <a:xfrm>
            <a:off x="2063048" y="4413295"/>
            <a:ext cx="2952805" cy="1248186"/>
            <a:chOff x="630474" y="412577"/>
            <a:chExt cx="2804701" cy="1248186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2FCCB30-7230-1740-9E44-0A68F3D88EC6}"/>
                </a:ext>
              </a:extLst>
            </p:cNvPr>
            <p:cNvSpPr txBox="1"/>
            <p:nvPr/>
          </p:nvSpPr>
          <p:spPr>
            <a:xfrm>
              <a:off x="634307" y="412577"/>
              <a:ext cx="2557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 passes through EM arcs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51EE6AA-A6C2-854B-9A4B-51EAACB447B0}"/>
                </a:ext>
              </a:extLst>
            </p:cNvPr>
            <p:cNvSpPr txBox="1"/>
            <p:nvPr/>
          </p:nvSpPr>
          <p:spPr>
            <a:xfrm>
              <a:off x="634307" y="852004"/>
              <a:ext cx="2800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28023"/>
                  </a:solidFill>
                </a:rPr>
                <a:t>4 passes through 1</a:t>
              </a:r>
              <a:r>
                <a:rPr lang="en-US" baseline="30000" dirty="0">
                  <a:solidFill>
                    <a:srgbClr val="028023"/>
                  </a:solidFill>
                </a:rPr>
                <a:t>st</a:t>
              </a:r>
              <a:r>
                <a:rPr lang="en-US" dirty="0">
                  <a:solidFill>
                    <a:srgbClr val="028023"/>
                  </a:solidFill>
                </a:rPr>
                <a:t> FFA arcs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1B21F7A-CA83-9545-8E3E-2D4F25F1099B}"/>
                </a:ext>
              </a:extLst>
            </p:cNvPr>
            <p:cNvSpPr txBox="1"/>
            <p:nvPr/>
          </p:nvSpPr>
          <p:spPr>
            <a:xfrm>
              <a:off x="630474" y="1291431"/>
              <a:ext cx="28008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28023"/>
                  </a:solidFill>
                </a:rPr>
                <a:t>4 passes through 2</a:t>
              </a:r>
              <a:r>
                <a:rPr lang="en-US" baseline="30000" dirty="0">
                  <a:solidFill>
                    <a:srgbClr val="028023"/>
                  </a:solidFill>
                </a:rPr>
                <a:t>nd</a:t>
              </a:r>
              <a:r>
                <a:rPr lang="en-US" dirty="0">
                  <a:solidFill>
                    <a:srgbClr val="028023"/>
                  </a:solidFill>
                </a:rPr>
                <a:t> FFA arcs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9893910" y="2040883"/>
            <a:ext cx="22525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    </a:t>
            </a:r>
            <a:r>
              <a:rPr lang="en-US" dirty="0">
                <a:solidFill>
                  <a:srgbClr val="0070C0"/>
                </a:solidFill>
              </a:rPr>
              <a:t>(pass 1)</a:t>
            </a:r>
          </a:p>
          <a:p>
            <a:r>
              <a:rPr lang="en-US" dirty="0"/>
              <a:t>1     </a:t>
            </a:r>
            <a:r>
              <a:rPr lang="en-US" dirty="0">
                <a:solidFill>
                  <a:srgbClr val="0070C0"/>
                </a:solidFill>
              </a:rPr>
              <a:t>(pass 2)</a:t>
            </a:r>
          </a:p>
          <a:p>
            <a:r>
              <a:rPr lang="en-US" dirty="0"/>
              <a:t>1     </a:t>
            </a:r>
            <a:r>
              <a:rPr lang="en-US" dirty="0">
                <a:solidFill>
                  <a:srgbClr val="0070C0"/>
                </a:solidFill>
              </a:rPr>
              <a:t>(pass 3)</a:t>
            </a:r>
          </a:p>
          <a:p>
            <a:r>
              <a:rPr lang="en-US" dirty="0">
                <a:solidFill>
                  <a:srgbClr val="028023"/>
                </a:solidFill>
              </a:rPr>
              <a:t>4     </a:t>
            </a:r>
            <a:r>
              <a:rPr lang="en-US" dirty="0">
                <a:solidFill>
                  <a:srgbClr val="0070C0"/>
                </a:solidFill>
              </a:rPr>
              <a:t>(passes 4,5,6,7)</a:t>
            </a:r>
          </a:p>
          <a:p>
            <a:r>
              <a:rPr lang="en-US" dirty="0">
                <a:solidFill>
                  <a:srgbClr val="028023"/>
                </a:solidFill>
              </a:rPr>
              <a:t>4     </a:t>
            </a:r>
            <a:r>
              <a:rPr lang="en-US" dirty="0">
                <a:solidFill>
                  <a:srgbClr val="0070C0"/>
                </a:solidFill>
              </a:rPr>
              <a:t>(passes 8,9,10,11)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Total = 11 passes</a:t>
            </a:r>
          </a:p>
        </p:txBody>
      </p:sp>
    </p:spTree>
    <p:extLst>
      <p:ext uri="{BB962C8B-B14F-4D97-AF65-F5344CB8AC3E}">
        <p14:creationId xmlns:p14="http://schemas.microsoft.com/office/powerpoint/2010/main" val="1361812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Energy: </a:t>
            </a:r>
            <a:r>
              <a:rPr lang="en-US" sz="2800" b="0" dirty="0">
                <a:solidFill>
                  <a:srgbClr val="002060"/>
                </a:solidFill>
              </a:rPr>
              <a:t>How Does FFA Work? Compact FODO Cell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The Future of CEBAF - Reza Kazimi (</a:t>
            </a:r>
            <a:r>
              <a:rPr lang="en-US" i="1" dirty="0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32099F2-1B66-4D77-8247-E6DD6BAEA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868" y="2291179"/>
            <a:ext cx="5418861" cy="415251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9FEB142-3DEE-4332-A5EC-DE069D2F8DAE}"/>
              </a:ext>
            </a:extLst>
          </p:cNvPr>
          <p:cNvGrpSpPr/>
          <p:nvPr/>
        </p:nvGrpSpPr>
        <p:grpSpPr>
          <a:xfrm>
            <a:off x="842086" y="2293739"/>
            <a:ext cx="4804569" cy="4167562"/>
            <a:chOff x="5331964" y="2754091"/>
            <a:chExt cx="3315200" cy="259729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2A96299-C72D-497D-96E3-546DEBB3A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1964" y="2754091"/>
              <a:ext cx="3315200" cy="259729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CBA6748-B513-4FBE-A8FD-1BFC1D577407}"/>
                </a:ext>
              </a:extLst>
            </p:cNvPr>
            <p:cNvSpPr txBox="1"/>
            <p:nvPr/>
          </p:nvSpPr>
          <p:spPr>
            <a:xfrm>
              <a:off x="7461304" y="4669062"/>
              <a:ext cx="1185860" cy="671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1 T</a:t>
              </a:r>
            </a:p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50 T/m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27028" y="878236"/>
            <a:ext cx="100745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2060"/>
                </a:solidFill>
              </a:rPr>
              <a:t>Large momentum acceptance FFA cell, configured with combined function magnets capable of transporting multiple energy beams through the same string of permanent magnets (beams with energies spanning a factor of two)</a:t>
            </a:r>
          </a:p>
        </p:txBody>
      </p:sp>
    </p:spTree>
    <p:extLst>
      <p:ext uri="{BB962C8B-B14F-4D97-AF65-F5344CB8AC3E}">
        <p14:creationId xmlns:p14="http://schemas.microsoft.com/office/powerpoint/2010/main" val="896142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0"/>
            <a:ext cx="11285837" cy="728029"/>
          </a:xfrm>
        </p:spPr>
        <p:txBody>
          <a:bodyPr>
            <a:normAutofit/>
          </a:bodyPr>
          <a:lstStyle/>
          <a:p>
            <a:r>
              <a:rPr lang="en-US" sz="2800" dirty="0"/>
              <a:t>Energy: </a:t>
            </a:r>
            <a:r>
              <a:rPr lang="en-US" sz="2800" dirty="0">
                <a:solidFill>
                  <a:srgbClr val="0070C0"/>
                </a:solidFill>
              </a:rPr>
              <a:t>Four Different Energy Beams Bending in One FFA 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33F04585-ECD7-4182-9D8C-9844DD964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226" y="966789"/>
            <a:ext cx="7175500" cy="5381625"/>
          </a:xfrm>
        </p:spPr>
      </p:pic>
      <p:sp>
        <p:nvSpPr>
          <p:cNvPr id="8" name="TextBox 7"/>
          <p:cNvSpPr txBox="1"/>
          <p:nvPr/>
        </p:nvSpPr>
        <p:spPr>
          <a:xfrm>
            <a:off x="10288048" y="5724100"/>
            <a:ext cx="1734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Courtesy</a:t>
            </a:r>
          </a:p>
          <a:p>
            <a:r>
              <a:rPr lang="en-US" i="1" dirty="0"/>
              <a:t>Stephen Brooks 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A706E354-44E7-4FDB-A0B4-D0373ECFA49D}"/>
              </a:ext>
            </a:extLst>
          </p:cNvPr>
          <p:cNvSpPr/>
          <p:nvPr/>
        </p:nvSpPr>
        <p:spPr>
          <a:xfrm rot="10350655">
            <a:off x="973091" y="2759533"/>
            <a:ext cx="1842154" cy="1094825"/>
          </a:xfrm>
          <a:prstGeom prst="arc">
            <a:avLst>
              <a:gd name="adj1" fmla="val 16464433"/>
              <a:gd name="adj2" fmla="val 2637663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094" y="1740491"/>
            <a:ext cx="2810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Four beams from different passes Bending in the Arc through one FFA beamline.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E2EBC7-9B63-4D1B-9A86-B78FFBD6B221}"/>
              </a:ext>
            </a:extLst>
          </p:cNvPr>
          <p:cNvSpPr txBox="1"/>
          <p:nvPr/>
        </p:nvSpPr>
        <p:spPr>
          <a:xfrm>
            <a:off x="693400" y="3950162"/>
            <a:ext cx="1025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FFA Arc</a:t>
            </a:r>
          </a:p>
        </p:txBody>
      </p:sp>
      <p:cxnSp>
        <p:nvCxnSpPr>
          <p:cNvPr id="11" name="Straight Arrow Connector 10"/>
          <p:cNvCxnSpPr>
            <a:stCxn id="7" idx="0"/>
          </p:cNvCxnSpPr>
          <p:nvPr/>
        </p:nvCxnSpPr>
        <p:spPr>
          <a:xfrm flipH="1">
            <a:off x="1566153" y="3854613"/>
            <a:ext cx="357502" cy="0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75113" y="2939709"/>
            <a:ext cx="231450" cy="164588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190839" y="3087404"/>
            <a:ext cx="1904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Passes 4,5,6, and 7</a:t>
            </a:r>
          </a:p>
          <a:p>
            <a:r>
              <a:rPr lang="en-US" sz="1600" dirty="0">
                <a:solidFill>
                  <a:srgbClr val="0070C0"/>
                </a:solidFill>
              </a:rPr>
              <a:t>in one pipe</a:t>
            </a:r>
          </a:p>
        </p:txBody>
      </p:sp>
    </p:spTree>
    <p:extLst>
      <p:ext uri="{BB962C8B-B14F-4D97-AF65-F5344CB8AC3E}">
        <p14:creationId xmlns:p14="http://schemas.microsoft.com/office/powerpoint/2010/main" val="1702925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Outline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Introduction to CEBAF</a:t>
            </a:r>
          </a:p>
          <a:p>
            <a:endParaRPr lang="en-US" sz="3600" dirty="0">
              <a:latin typeface="+mn-lt"/>
            </a:endParaRPr>
          </a:p>
          <a:p>
            <a:r>
              <a:rPr lang="en-US" sz="3600" dirty="0">
                <a:latin typeface="+mn-lt"/>
              </a:rPr>
              <a:t>The Future CEBAF upgrades being considered for 2030 and beyond:</a:t>
            </a:r>
          </a:p>
          <a:p>
            <a:endParaRPr lang="en-US" sz="3600" dirty="0">
              <a:latin typeface="+mn-lt"/>
            </a:endParaRPr>
          </a:p>
          <a:p>
            <a:pPr lvl="1"/>
            <a:r>
              <a:rPr lang="en-US" sz="3600" dirty="0">
                <a:latin typeface="+mn-lt"/>
              </a:rPr>
              <a:t>Luminosity increase</a:t>
            </a:r>
          </a:p>
          <a:p>
            <a:pPr lvl="1"/>
            <a:r>
              <a:rPr lang="en-US" sz="3600" dirty="0">
                <a:latin typeface="+mn-lt"/>
              </a:rPr>
              <a:t>Positron beam addition</a:t>
            </a:r>
          </a:p>
          <a:p>
            <a:pPr lvl="1"/>
            <a:r>
              <a:rPr lang="en-US" sz="3600" dirty="0">
                <a:latin typeface="+mn-lt"/>
              </a:rPr>
              <a:t>Energy increase</a:t>
            </a:r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1832920" y="6454061"/>
            <a:ext cx="4459023" cy="311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Future of CEBAF - Reza Kazimi (</a:t>
            </a:r>
            <a:r>
              <a:rPr lang="en-US" i="1" dirty="0"/>
              <a:t>DIS2022 May 3) 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/>
        </p:nvSpPr>
        <p:spPr>
          <a:xfrm>
            <a:off x="6291942" y="6470707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4" y="240539"/>
            <a:ext cx="11285837" cy="487490"/>
          </a:xfrm>
        </p:spPr>
        <p:txBody>
          <a:bodyPr>
            <a:normAutofit/>
          </a:bodyPr>
          <a:lstStyle/>
          <a:p>
            <a:r>
              <a:rPr lang="en-US" sz="2800" dirty="0"/>
              <a:t>Recap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6078169"/>
              </p:ext>
            </p:extLst>
          </p:nvPr>
        </p:nvGraphicFramePr>
        <p:xfrm>
          <a:off x="239763" y="762000"/>
          <a:ext cx="11771263" cy="5724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282">
                  <a:extLst>
                    <a:ext uri="{9D8B030D-6E8A-4147-A177-3AD203B41FA5}">
                      <a16:colId xmlns:a16="http://schemas.microsoft.com/office/drawing/2014/main" val="1834186777"/>
                    </a:ext>
                  </a:extLst>
                </a:gridCol>
                <a:gridCol w="2355519">
                  <a:extLst>
                    <a:ext uri="{9D8B030D-6E8A-4147-A177-3AD203B41FA5}">
                      <a16:colId xmlns:a16="http://schemas.microsoft.com/office/drawing/2014/main" val="2860338188"/>
                    </a:ext>
                  </a:extLst>
                </a:gridCol>
                <a:gridCol w="2603118">
                  <a:extLst>
                    <a:ext uri="{9D8B030D-6E8A-4147-A177-3AD203B41FA5}">
                      <a16:colId xmlns:a16="http://schemas.microsoft.com/office/drawing/2014/main" val="272176783"/>
                    </a:ext>
                  </a:extLst>
                </a:gridCol>
                <a:gridCol w="4426344">
                  <a:extLst>
                    <a:ext uri="{9D8B030D-6E8A-4147-A177-3AD203B41FA5}">
                      <a16:colId xmlns:a16="http://schemas.microsoft.com/office/drawing/2014/main" val="3100380055"/>
                    </a:ext>
                  </a:extLst>
                </a:gridCol>
              </a:tblGrid>
              <a:tr h="92163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Present</a:t>
                      </a:r>
                      <a:endParaRPr lang="en-US" sz="2000" baseline="0" dirty="0"/>
                    </a:p>
                    <a:p>
                      <a:pPr algn="ctr"/>
                      <a:r>
                        <a:rPr lang="en-US" sz="2000" baseline="0" dirty="0"/>
                        <a:t>Design</a:t>
                      </a:r>
                      <a:endParaRPr lang="en-US" sz="2000" dirty="0"/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Possible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/>
                        <a:t>Challenges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106677"/>
                  </a:ext>
                </a:extLst>
              </a:tr>
              <a:tr h="1186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Luminosity increase</a:t>
                      </a:r>
                    </a:p>
                  </a:txBody>
                  <a:tcPr anchor="ctr">
                    <a:gradFill>
                      <a:gsLst>
                        <a:gs pos="92027">
                          <a:srgbClr val="C9FFF5"/>
                        </a:gs>
                        <a:gs pos="52244">
                          <a:srgbClr val="C9FFF5"/>
                        </a:gs>
                        <a:gs pos="0">
                          <a:schemeClr val="bg1"/>
                        </a:gs>
                        <a:gs pos="74000">
                          <a:srgbClr val="C9FFF5"/>
                        </a:gs>
                        <a:gs pos="83000">
                          <a:srgbClr val="C9FFF5"/>
                        </a:gs>
                        <a:gs pos="100000">
                          <a:srgbClr val="C9FFF5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Hall A &amp; C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@11GeV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 &lt; 85 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(&lt; 82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Each dump limit)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36000"/>
                            <a:lumOff val="64000"/>
                          </a:schemeClr>
                        </a:gs>
                        <a:gs pos="83000">
                          <a:schemeClr val="accent1">
                            <a:lumMod val="36000"/>
                            <a:lumOff val="64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Hall A &amp; C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@11GeV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Total &lt; 140 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(&lt; 82 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Each dump limit)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36000"/>
                            <a:lumOff val="64000"/>
                          </a:schemeClr>
                        </a:gs>
                        <a:gs pos="83000">
                          <a:schemeClr val="accent1">
                            <a:lumMod val="36000"/>
                            <a:lumOff val="64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RF Beam Loading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Dump Cooling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BBU Instability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36000"/>
                            <a:lumOff val="64000"/>
                          </a:schemeClr>
                        </a:gs>
                        <a:gs pos="83000">
                          <a:schemeClr val="accent1">
                            <a:lumMod val="36000"/>
                            <a:lumOff val="64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0448274"/>
                  </a:ext>
                </a:extLst>
              </a:tr>
              <a:tr h="20150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Positron option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92027">
                          <a:srgbClr val="C9FFF5"/>
                        </a:gs>
                        <a:gs pos="52244">
                          <a:srgbClr val="C9FFF5"/>
                        </a:gs>
                        <a:gs pos="0">
                          <a:schemeClr val="bg1"/>
                        </a:gs>
                        <a:gs pos="74000">
                          <a:srgbClr val="C9FFF5"/>
                        </a:gs>
                        <a:gs pos="83000">
                          <a:srgbClr val="C9FFF5"/>
                        </a:gs>
                        <a:gs pos="100000">
                          <a:srgbClr val="C9FFF5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Not Yet an Option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36000"/>
                            <a:lumOff val="64000"/>
                          </a:schemeClr>
                        </a:gs>
                        <a:gs pos="83000">
                          <a:schemeClr val="accent1">
                            <a:lumMod val="36000"/>
                            <a:lumOff val="64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100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Unpolarized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&gt;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</a:t>
                      </a:r>
                      <a:r>
                        <a:rPr kumimoji="0" lang="en-US" sz="2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nA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Polarized e+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36000"/>
                            <a:lumOff val="64000"/>
                          </a:schemeClr>
                        </a:gs>
                        <a:gs pos="83000">
                          <a:schemeClr val="accent1">
                            <a:lumMod val="36000"/>
                            <a:lumOff val="64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Target Design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e+ Collection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Beam dynamics, Injector and Main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High Intensity e- Beam (~1 mA) Need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Production Energy Choice and Design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Gaining Experience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36000"/>
                            <a:lumOff val="64000"/>
                          </a:schemeClr>
                        </a:gs>
                        <a:gs pos="83000">
                          <a:schemeClr val="accent1">
                            <a:lumMod val="36000"/>
                            <a:lumOff val="64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751072570"/>
                  </a:ext>
                </a:extLst>
              </a:tr>
              <a:tr h="1575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Energy increase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gradFill>
                      <a:gsLst>
                        <a:gs pos="92027">
                          <a:srgbClr val="C9FFF5"/>
                        </a:gs>
                        <a:gs pos="52244">
                          <a:srgbClr val="C9FFF5"/>
                        </a:gs>
                        <a:gs pos="0">
                          <a:schemeClr val="bg1"/>
                        </a:gs>
                        <a:gs pos="74000">
                          <a:srgbClr val="C9FFF5"/>
                        </a:gs>
                        <a:gs pos="83000">
                          <a:srgbClr val="C9FFF5"/>
                        </a:gs>
                        <a:gs pos="100000">
                          <a:srgbClr val="C9FFF5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Up to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GeV to A, B, or 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GeV to D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36000"/>
                            <a:lumOff val="64000"/>
                          </a:schemeClr>
                        </a:gs>
                        <a:gs pos="83000">
                          <a:schemeClr val="accent1">
                            <a:lumMod val="36000"/>
                            <a:lumOff val="64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20 – 24 GeV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36000"/>
                            <a:lumOff val="64000"/>
                          </a:schemeClr>
                        </a:gs>
                        <a:gs pos="83000">
                          <a:schemeClr val="accent1">
                            <a:lumMod val="36000"/>
                            <a:lumOff val="64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Scaling Up  FFA Optics to Several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GeVs</a:t>
                      </a:r>
                      <a:endPara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Dump Cooling &amp; Enviro. Evaluation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Injector Energy increase ~ factor 4.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BBU instability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36000"/>
                            <a:lumOff val="64000"/>
                          </a:schemeClr>
                        </a:gs>
                        <a:gs pos="83000">
                          <a:schemeClr val="accent1">
                            <a:lumMod val="36000"/>
                            <a:lumOff val="64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8705966"/>
                  </a:ext>
                </a:extLst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159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4" y="175027"/>
            <a:ext cx="11285837" cy="487490"/>
          </a:xfrm>
        </p:spPr>
        <p:txBody>
          <a:bodyPr>
            <a:noAutofit/>
          </a:bodyPr>
          <a:lstStyle/>
          <a:p>
            <a:r>
              <a:rPr lang="en-US" sz="3200" dirty="0"/>
              <a:t>Some Final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CEBAF accelerator offers unique advantage in terms of luminosity among the Nuclear Physics machines even beyond 2030.</a:t>
            </a:r>
          </a:p>
          <a:p>
            <a:endParaRPr lang="en-US" dirty="0"/>
          </a:p>
          <a:p>
            <a:r>
              <a:rPr lang="en-US" dirty="0"/>
              <a:t>Very active R&amp;D is underway on three different fronts: Luminosity, Energy reach and Positron capability.</a:t>
            </a:r>
          </a:p>
          <a:p>
            <a:endParaRPr lang="en-US" dirty="0"/>
          </a:p>
          <a:p>
            <a:r>
              <a:rPr lang="en-US" dirty="0"/>
              <a:t>In some of these fronts, we are ready to develop prototypes or make incremental advances.</a:t>
            </a:r>
          </a:p>
          <a:p>
            <a:endParaRPr lang="en-US" dirty="0"/>
          </a:p>
          <a:p>
            <a:r>
              <a:rPr lang="en-US" dirty="0"/>
              <a:t>I mentioned some of the Challenges we face in every front.</a:t>
            </a:r>
          </a:p>
          <a:p>
            <a:endParaRPr lang="en-US" dirty="0"/>
          </a:p>
          <a:p>
            <a:r>
              <a:rPr lang="en-US" dirty="0"/>
              <a:t>These efforts also depend on the level of funding, prioritization of projects and scheduling the upgrades with busy nuclear physics use of the accelerator.</a:t>
            </a:r>
          </a:p>
          <a:p>
            <a:endParaRPr lang="en-US" dirty="0"/>
          </a:p>
          <a:p>
            <a:r>
              <a:rPr lang="en-US" dirty="0"/>
              <a:t>Project prioritization will be driven by physics motivation.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515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134106"/>
            <a:ext cx="3694889" cy="304698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96891"/>
            <a:ext cx="8387546" cy="5589513"/>
          </a:xfrm>
        </p:spPr>
      </p:pic>
    </p:spTree>
    <p:extLst>
      <p:ext uri="{BB962C8B-B14F-4D97-AF65-F5344CB8AC3E}">
        <p14:creationId xmlns:p14="http://schemas.microsoft.com/office/powerpoint/2010/main" val="280060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Introduction to CEBAF Accelerator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1023" y="1541102"/>
            <a:ext cx="557793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High duty factor / CW beam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1.1 GeV design per Linac </a:t>
            </a:r>
            <a:r>
              <a:rPr lang="en-US" sz="2000" dirty="0">
                <a:solidFill>
                  <a:srgbClr val="0070C0"/>
                </a:solidFill>
              </a:rPr>
              <a:t>(FY22 1.05 GeV)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Recirculating Up to 5 Passes </a:t>
            </a:r>
            <a:r>
              <a:rPr lang="en-US" sz="2000" dirty="0">
                <a:solidFill>
                  <a:srgbClr val="0070C0"/>
                </a:solidFill>
              </a:rPr>
              <a:t>(5.5 to Hall D)</a:t>
            </a:r>
            <a:endParaRPr lang="en-US" sz="2400" b="1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Lower pass extraction possible</a:t>
            </a:r>
          </a:p>
          <a:p>
            <a:endParaRPr lang="en-US" sz="2400" b="1" dirty="0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1623686"/>
              </p:ext>
            </p:extLst>
          </p:nvPr>
        </p:nvGraphicFramePr>
        <p:xfrm>
          <a:off x="411892" y="3672401"/>
          <a:ext cx="4201297" cy="188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9717">
                  <a:extLst>
                    <a:ext uri="{9D8B030D-6E8A-4147-A177-3AD203B41FA5}">
                      <a16:colId xmlns:a16="http://schemas.microsoft.com/office/drawing/2014/main" val="1834186777"/>
                    </a:ext>
                  </a:extLst>
                </a:gridCol>
                <a:gridCol w="2651580">
                  <a:extLst>
                    <a:ext uri="{9D8B030D-6E8A-4147-A177-3AD203B41FA5}">
                      <a16:colId xmlns:a16="http://schemas.microsoft.com/office/drawing/2014/main" val="2860338188"/>
                    </a:ext>
                  </a:extLst>
                </a:gridCol>
              </a:tblGrid>
              <a:tr h="7905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</a:rPr>
                        <a:t>Current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(design)</a:t>
                      </a:r>
                    </a:p>
                  </a:txBody>
                  <a:tcPr anchor="ctr">
                    <a:gradFill>
                      <a:gsLst>
                        <a:gs pos="92027">
                          <a:srgbClr val="C9FFF5"/>
                        </a:gs>
                        <a:gs pos="52244">
                          <a:srgbClr val="C9FFF5"/>
                        </a:gs>
                        <a:gs pos="0">
                          <a:schemeClr val="bg1"/>
                        </a:gs>
                        <a:gs pos="74000">
                          <a:srgbClr val="C9FFF5"/>
                        </a:gs>
                        <a:gs pos="83000">
                          <a:srgbClr val="C9FFF5"/>
                        </a:gs>
                        <a:gs pos="100000">
                          <a:srgbClr val="C9FFF5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Up to 85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A </a:t>
                      </a: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@11GeV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Hall A + Hall C total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Max 82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 each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36000"/>
                            <a:lumOff val="64000"/>
                          </a:schemeClr>
                        </a:gs>
                        <a:gs pos="83000">
                          <a:schemeClr val="accent1">
                            <a:lumMod val="36000"/>
                            <a:lumOff val="64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80448274"/>
                  </a:ext>
                </a:extLst>
              </a:tr>
              <a:tr h="9743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Energy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(design)</a:t>
                      </a:r>
                    </a:p>
                  </a:txBody>
                  <a:tcPr anchor="ctr">
                    <a:gradFill>
                      <a:gsLst>
                        <a:gs pos="92027">
                          <a:srgbClr val="C9FFF5"/>
                        </a:gs>
                        <a:gs pos="52244">
                          <a:srgbClr val="C9FFF5"/>
                        </a:gs>
                        <a:gs pos="0">
                          <a:schemeClr val="bg1"/>
                        </a:gs>
                        <a:gs pos="74000">
                          <a:srgbClr val="C9FFF5"/>
                        </a:gs>
                        <a:gs pos="83000">
                          <a:srgbClr val="C9FFF5"/>
                        </a:gs>
                        <a:gs pos="100000">
                          <a:srgbClr val="C9FFF5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GeV to A, B, or C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12 GeV to D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36000"/>
                            <a:lumOff val="64000"/>
                          </a:schemeClr>
                        </a:gs>
                        <a:gs pos="83000">
                          <a:schemeClr val="accent1">
                            <a:lumMod val="36000"/>
                            <a:lumOff val="64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8705966"/>
                  </a:ext>
                </a:extLst>
              </a:tr>
            </a:tbl>
          </a:graphicData>
        </a:graphic>
      </p:graphicFrame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725" y="1374204"/>
            <a:ext cx="5078408" cy="4682134"/>
          </a:xfrm>
        </p:spPr>
      </p:pic>
    </p:spTree>
    <p:extLst>
      <p:ext uri="{BB962C8B-B14F-4D97-AF65-F5344CB8AC3E}">
        <p14:creationId xmlns:p14="http://schemas.microsoft.com/office/powerpoint/2010/main" val="1124433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Introduction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862" y="1125242"/>
            <a:ext cx="8183117" cy="487748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7793" y="1141355"/>
            <a:ext cx="385436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CEBAF will remain the prime facility</a:t>
            </a:r>
          </a:p>
          <a:p>
            <a:r>
              <a:rPr lang="en-US" sz="2800" dirty="0"/>
              <a:t>for fixed target electron scattering at the</a:t>
            </a:r>
          </a:p>
          <a:p>
            <a:r>
              <a:rPr lang="en-US" sz="2800" dirty="0"/>
              <a:t>luminosity frontier</a:t>
            </a:r>
          </a:p>
          <a:p>
            <a:r>
              <a:rPr lang="en-US" sz="2800" dirty="0"/>
              <a:t>parameters.</a:t>
            </a:r>
          </a:p>
          <a:p>
            <a:endParaRPr lang="en-US" sz="2800" dirty="0"/>
          </a:p>
          <a:p>
            <a:r>
              <a:rPr lang="en-US" sz="2800" dirty="0"/>
              <a:t>But we also need to look in to the future especially beyond 2030.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651496" y="5741113"/>
            <a:ext cx="254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Patrizia Rossi talk, J-Future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March, 2022, Messina, Italy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3161" y="910089"/>
            <a:ext cx="4057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Luminosity vs Center of Mass Energy</a:t>
            </a:r>
          </a:p>
        </p:txBody>
      </p:sp>
    </p:spTree>
    <p:extLst>
      <p:ext uri="{BB962C8B-B14F-4D97-AF65-F5344CB8AC3E}">
        <p14:creationId xmlns:p14="http://schemas.microsoft.com/office/powerpoint/2010/main" val="2812345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Luminosity Increase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1"/>
          <p:cNvSpPr txBox="1">
            <a:spLocks noGrp="1"/>
          </p:cNvSpPr>
          <p:nvPr>
            <p:ph idx="1"/>
          </p:nvPr>
        </p:nvSpPr>
        <p:spPr/>
        <p:txBody>
          <a:bodyPr vert="horz">
            <a:normAutofit/>
          </a:bodyPr>
          <a:lstStyle/>
          <a:p>
            <a:pPr marL="0" lvl="0" indent="0">
              <a:buNone/>
            </a:pPr>
            <a:endParaRPr lang="en-US" sz="35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0" lvl="0" indent="0">
              <a:buNone/>
            </a:pPr>
            <a:endParaRPr lang="en-US" sz="35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en-US" sz="3500" dirty="0">
                <a:solidFill>
                  <a:srgbClr val="C00000"/>
                </a:solidFill>
                <a:latin typeface="Calibri" panose="020F0502020204030204" pitchFamily="34" charset="0"/>
              </a:rPr>
              <a:t>Assuming existing klystron power, What Can We Do?</a:t>
            </a:r>
          </a:p>
          <a:p>
            <a:pPr marL="0" lvl="0" indent="0">
              <a:buNone/>
            </a:pPr>
            <a:endParaRPr lang="en-US" sz="3500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We can gain luminosity by optimizing the 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Loaded Q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of cavities without klystron upgrade.</a:t>
            </a:r>
          </a:p>
        </p:txBody>
      </p:sp>
    </p:spTree>
    <p:extLst>
      <p:ext uri="{BB962C8B-B14F-4D97-AF65-F5344CB8AC3E}">
        <p14:creationId xmlns:p14="http://schemas.microsoft.com/office/powerpoint/2010/main" val="2695962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Luminosity Increase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734805" y="1068839"/>
            <a:ext cx="7471800" cy="5418720"/>
            <a:chOff x="3734805" y="1068839"/>
            <a:chExt cx="7471800" cy="5418720"/>
          </a:xfrm>
        </p:grpSpPr>
        <p:grpSp>
          <p:nvGrpSpPr>
            <p:cNvPr id="16" name="Group 15"/>
            <p:cNvGrpSpPr/>
            <p:nvPr/>
          </p:nvGrpSpPr>
          <p:grpSpPr>
            <a:xfrm>
              <a:off x="3734805" y="1068839"/>
              <a:ext cx="7471800" cy="5418720"/>
              <a:chOff x="1324877" y="218943"/>
              <a:chExt cx="7471800" cy="541872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324877" y="218943"/>
                <a:ext cx="7471800" cy="541872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" name="Straight Connector 13"/>
              <p:cNvSpPr/>
              <p:nvPr/>
            </p:nvSpPr>
            <p:spPr>
              <a:xfrm flipH="1">
                <a:off x="2874109" y="4554850"/>
                <a:ext cx="688746" cy="405230"/>
              </a:xfrm>
              <a:prstGeom prst="line">
                <a:avLst/>
              </a:prstGeom>
              <a:noFill/>
              <a:ln w="47625">
                <a:solidFill>
                  <a:srgbClr val="3465A4"/>
                </a:solidFill>
                <a:prstDash val="solid"/>
                <a:tailEnd type="arrow"/>
              </a:ln>
            </p:spPr>
            <p:txBody>
              <a:bodyPr wrap="none" lIns="90000" tIns="45000" rIns="90000" bIns="45000" anchor="ctr" anchorCtr="0" compatLnSpc="0"/>
              <a:lstStyle/>
              <a:p>
                <a:pPr hangingPunct="0"/>
                <a:endParaRPr lang="en-US">
                  <a:latin typeface="Liberation Sans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206769" y="3653606"/>
                <a:ext cx="1037313" cy="828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hangingPunct="0"/>
                <a:r>
                  <a:rPr lang="en-US" dirty="0"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Present</a:t>
                </a:r>
              </a:p>
              <a:p>
                <a:pPr hangingPunct="0"/>
                <a:r>
                  <a:rPr lang="en-US" dirty="0"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Average</a:t>
                </a:r>
              </a:p>
              <a:p>
                <a:pPr hangingPunct="0"/>
                <a:r>
                  <a:rPr lang="en-US" sz="1400" b="1" dirty="0"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0.61E+7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8420676" y="6102295"/>
              <a:ext cx="1966092" cy="2973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hangingPunct="0"/>
              <a:r>
                <a:rPr lang="en-US" sz="1400" dirty="0">
                  <a:latin typeface="Times New Roman" pitchFamily="18"/>
                  <a:ea typeface="Microsoft YaHei" pitchFamily="2"/>
                  <a:cs typeface="Lucida Sans" pitchFamily="2"/>
                </a:rPr>
                <a:t>Courtesy of Tom Powers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5098" y="1994170"/>
            <a:ext cx="30739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Loaded Q generally needs to be moved higher for C25/C50 cavities</a:t>
            </a:r>
          </a:p>
          <a:p>
            <a:r>
              <a:rPr lang="en-US" sz="2000" dirty="0"/>
              <a:t>(For both currents)</a:t>
            </a:r>
          </a:p>
        </p:txBody>
      </p:sp>
      <p:cxnSp>
        <p:nvCxnSpPr>
          <p:cNvPr id="9" name="Straight Connector 8"/>
          <p:cNvCxnSpPr>
            <a:stCxn id="14" idx="1"/>
          </p:cNvCxnSpPr>
          <p:nvPr/>
        </p:nvCxnSpPr>
        <p:spPr>
          <a:xfrm flipV="1">
            <a:off x="5284037" y="2597285"/>
            <a:ext cx="0" cy="3212691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7340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Luminosity Increase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619717" y="965441"/>
            <a:ext cx="7493040" cy="5434200"/>
            <a:chOff x="3619717" y="965441"/>
            <a:chExt cx="7493040" cy="54342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>
              <a:lum/>
              <a:alphaModFix/>
            </a:blip>
            <a:srcRect/>
            <a:stretch>
              <a:fillRect/>
            </a:stretch>
          </p:blipFill>
          <p:spPr>
            <a:xfrm>
              <a:off x="3619717" y="965441"/>
              <a:ext cx="7493040" cy="5434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8420676" y="6102295"/>
              <a:ext cx="1966092" cy="2973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hangingPunct="0"/>
              <a:r>
                <a:rPr lang="en-US" sz="1400" dirty="0">
                  <a:latin typeface="Times New Roman" pitchFamily="18"/>
                  <a:ea typeface="Microsoft YaHei" pitchFamily="2"/>
                  <a:cs typeface="Lucida Sans" pitchFamily="2"/>
                </a:rPr>
                <a:t>Courtesy of Tom Powers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6651789" y="4293191"/>
              <a:ext cx="1044482" cy="1427747"/>
              <a:chOff x="5124546" y="4228032"/>
              <a:chExt cx="1044482" cy="1427747"/>
            </a:xfrm>
          </p:grpSpPr>
          <p:sp>
            <p:nvSpPr>
              <p:cNvPr id="19" name="Straight Connector 18"/>
              <p:cNvSpPr/>
              <p:nvPr/>
            </p:nvSpPr>
            <p:spPr>
              <a:xfrm>
                <a:off x="5544892" y="5115283"/>
                <a:ext cx="624136" cy="540496"/>
              </a:xfrm>
              <a:prstGeom prst="line">
                <a:avLst/>
              </a:prstGeom>
              <a:noFill/>
              <a:ln w="47625">
                <a:solidFill>
                  <a:srgbClr val="3465A4"/>
                </a:solidFill>
                <a:prstDash val="solid"/>
                <a:tailEnd type="arrow"/>
              </a:ln>
            </p:spPr>
            <p:txBody>
              <a:bodyPr wrap="none" lIns="90000" tIns="45000" rIns="90000" bIns="45000" anchor="ctr" anchorCtr="0" compatLnSpc="0"/>
              <a:lstStyle/>
              <a:p>
                <a:pPr hangingPunct="0"/>
                <a:endParaRPr lang="en-US">
                  <a:latin typeface="Liberation Sans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124546" y="4228032"/>
                <a:ext cx="1037313" cy="828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hangingPunct="0"/>
                <a:r>
                  <a:rPr lang="en-US" dirty="0"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Present</a:t>
                </a:r>
              </a:p>
              <a:p>
                <a:pPr hangingPunct="0"/>
                <a:r>
                  <a:rPr lang="en-US" dirty="0"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Average</a:t>
                </a:r>
              </a:p>
              <a:p>
                <a:pPr hangingPunct="0"/>
                <a:r>
                  <a:rPr lang="en-US" sz="1400" b="1" dirty="0">
                    <a:latin typeface="Arial" panose="020B0604020202020204" pitchFamily="34" charset="0"/>
                    <a:ea typeface="Microsoft YaHei" pitchFamily="2"/>
                    <a:cs typeface="Arial" panose="020B0604020202020204" pitchFamily="34" charset="0"/>
                  </a:rPr>
                  <a:t>2.3E+7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175098" y="1994170"/>
            <a:ext cx="29085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Loaded Q generally needs to be moved Lower for C100 cavities</a:t>
            </a:r>
          </a:p>
          <a:p>
            <a:pPr lvl="0"/>
            <a:r>
              <a:rPr lang="en-US" sz="2000" dirty="0">
                <a:solidFill>
                  <a:srgbClr val="000000"/>
                </a:solidFill>
              </a:rPr>
              <a:t>(For both currents)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692686" y="1642479"/>
            <a:ext cx="0" cy="4063554"/>
          </a:xfrm>
          <a:prstGeom prst="line">
            <a:avLst/>
          </a:prstGeom>
          <a:ln w="317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647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Luminosity Increase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11436398" cy="5381694"/>
          </a:xfrm>
        </p:spPr>
        <p:txBody>
          <a:bodyPr/>
          <a:lstStyle/>
          <a:p>
            <a:pPr marL="0" indent="0" algn="ctr">
              <a:buNone/>
            </a:pPr>
            <a:endParaRPr lang="en-US" sz="3600" dirty="0">
              <a:latin typeface="+mn-lt"/>
            </a:endParaRPr>
          </a:p>
          <a:p>
            <a:pPr marL="0" indent="0" algn="ctr">
              <a:buNone/>
            </a:pPr>
            <a:r>
              <a:rPr lang="en-US" sz="3600" dirty="0">
                <a:latin typeface="+mn-lt"/>
              </a:rPr>
              <a:t>How much increase?</a:t>
            </a:r>
          </a:p>
          <a:p>
            <a:pPr marL="0" indent="0" algn="ctr">
              <a:buNone/>
            </a:pPr>
            <a:endParaRPr lang="en-US" sz="3200" dirty="0">
              <a:latin typeface="+mn-lt"/>
            </a:endParaRPr>
          </a:p>
          <a:p>
            <a:r>
              <a:rPr lang="en-US" sz="2800" dirty="0">
                <a:latin typeface="+mn-lt"/>
              </a:rPr>
              <a:t>Delivering up to 140 </a:t>
            </a:r>
            <a:r>
              <a:rPr lang="en-US" sz="2800" dirty="0" err="1">
                <a:latin typeface="+mn-lt"/>
              </a:rPr>
              <a:t>uA</a:t>
            </a:r>
            <a:r>
              <a:rPr lang="en-US" sz="2800" dirty="0">
                <a:latin typeface="+mn-lt"/>
              </a:rPr>
              <a:t> total to Halls A and C (70 </a:t>
            </a:r>
            <a:r>
              <a:rPr lang="en-US" sz="2800" dirty="0" err="1">
                <a:latin typeface="+mn-lt"/>
              </a:rPr>
              <a:t>uA</a:t>
            </a:r>
            <a:r>
              <a:rPr lang="en-US" sz="2800" dirty="0">
                <a:latin typeface="+mn-lt"/>
              </a:rPr>
              <a:t> each) at 11 GeV, may be possible with existing klystron power, after optimizing loaded Q.</a:t>
            </a:r>
          </a:p>
          <a:p>
            <a:r>
              <a:rPr lang="en-US" sz="2800" dirty="0">
                <a:latin typeface="+mn-lt"/>
              </a:rPr>
              <a:t>Includes 25 kW to B and 60 kW to D.</a:t>
            </a:r>
          </a:p>
          <a:p>
            <a:r>
              <a:rPr lang="en-US" sz="2800" dirty="0">
                <a:latin typeface="+mn-lt"/>
              </a:rPr>
              <a:t>The total beam power would be up to 1.625 MW.</a:t>
            </a:r>
          </a:p>
          <a:p>
            <a:r>
              <a:rPr lang="en-US" sz="2800" dirty="0">
                <a:latin typeface="+mn-lt"/>
              </a:rPr>
              <a:t>This requires an upgrade to the LCW cooling for the A and C dumps and beam testing for possible BBU instability in the cavities.</a:t>
            </a:r>
          </a:p>
          <a:p>
            <a:r>
              <a:rPr lang="en-US" sz="2800" dirty="0">
                <a:latin typeface="+mn-lt"/>
              </a:rPr>
              <a:t>Physics motivates an increase only up to 1.1 MW at this time.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003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Ce+BAF : Positron Beams at Jefferson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+mn-lt"/>
              </a:rPr>
              <a:t>The interest is there:</a:t>
            </a:r>
          </a:p>
          <a:p>
            <a:r>
              <a:rPr lang="en-US" sz="2400" dirty="0">
                <a:latin typeface="+mn-lt"/>
              </a:rPr>
              <a:t>Physics side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Positron physics workshops at </a:t>
            </a:r>
            <a:r>
              <a:rPr lang="en-US" sz="2400" dirty="0" err="1">
                <a:latin typeface="+mn-lt"/>
              </a:rPr>
              <a:t>JLab</a:t>
            </a:r>
            <a:r>
              <a:rPr lang="en-US" sz="2400" dirty="0">
                <a:latin typeface="+mn-lt"/>
              </a:rPr>
              <a:t> in 1999, 2009 and 2017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Recent EPJA issue dedicated to e+ physics at Jefferson Lab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Today, two conditionally approved PAC </a:t>
            </a:r>
            <a:r>
              <a:rPr lang="en-US" sz="1600" dirty="0">
                <a:latin typeface="+mn-lt"/>
              </a:rPr>
              <a:t>(Program Advisory </a:t>
            </a:r>
            <a:r>
              <a:rPr lang="en-US" sz="1600" dirty="0" err="1">
                <a:latin typeface="+mn-lt"/>
              </a:rPr>
              <a:t>Comm</a:t>
            </a:r>
            <a:r>
              <a:rPr lang="en-US" sz="1600" dirty="0">
                <a:latin typeface="+mn-lt"/>
              </a:rPr>
              <a:t>) </a:t>
            </a:r>
            <a:r>
              <a:rPr lang="en-US" sz="2400" dirty="0">
                <a:latin typeface="+mn-lt"/>
              </a:rPr>
              <a:t>proposals exist</a:t>
            </a:r>
          </a:p>
          <a:p>
            <a:endParaRPr lang="en-US" sz="800" dirty="0">
              <a:latin typeface="+mn-lt"/>
            </a:endParaRPr>
          </a:p>
          <a:p>
            <a:endParaRPr lang="en-US" sz="800" dirty="0">
              <a:latin typeface="+mn-lt"/>
            </a:endParaRPr>
          </a:p>
          <a:p>
            <a:r>
              <a:rPr lang="en-US" sz="2400" dirty="0">
                <a:latin typeface="+mn-lt"/>
              </a:rPr>
              <a:t>Accelerator side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PEPPo experiment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JLAAC recommendations </a:t>
            </a: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/>
              </a:rPr>
              <a:t>JLab</a:t>
            </a: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/>
              </a:rPr>
              <a:t>Accel</a:t>
            </a: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 Advisory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/>
              </a:rPr>
              <a:t>Comm</a:t>
            </a:r>
            <a:r>
              <a:rPr lang="en-US" sz="1800" dirty="0">
                <a:solidFill>
                  <a:srgbClr val="000000"/>
                </a:solidFill>
                <a:latin typeface="Calibri" panose="020F0502020204030204"/>
              </a:rPr>
              <a:t>)</a:t>
            </a:r>
            <a:endParaRPr lang="en-US" sz="2400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Positron LDRD </a:t>
            </a:r>
            <a:r>
              <a:rPr lang="en-US" sz="1800" dirty="0">
                <a:latin typeface="+mn-lt"/>
              </a:rPr>
              <a:t>(Laboratory Directed Research &amp; Development)</a:t>
            </a:r>
          </a:p>
          <a:p>
            <a:endParaRPr lang="en-US" sz="1000" dirty="0"/>
          </a:p>
          <a:p>
            <a:pPr>
              <a:buFont typeface="Arial" panose="020B0604020202020204" pitchFamily="34" charset="0"/>
              <a:buChar char="*"/>
            </a:pPr>
            <a:r>
              <a:rPr lang="en-US" sz="2000" dirty="0">
                <a:solidFill>
                  <a:srgbClr val="0070C0"/>
                </a:solidFill>
              </a:rPr>
              <a:t>Physics interest in e+ limited to 12 GeV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Future of CEBAF - Reza Kazimi (</a:t>
            </a:r>
            <a:r>
              <a:rPr lang="en-US" i="1"/>
              <a:t>DIS2022 May 3)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589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JLabPowerPointMain-2</Template>
  <TotalTime>8145</TotalTime>
  <Words>2893</Words>
  <Application>Microsoft Office PowerPoint</Application>
  <PresentationFormat>Widescreen</PresentationFormat>
  <Paragraphs>508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The Future of CEBAF</vt:lpstr>
      <vt:lpstr>Outline</vt:lpstr>
      <vt:lpstr>Introduction to CEBAF Accelerator</vt:lpstr>
      <vt:lpstr>Introduction</vt:lpstr>
      <vt:lpstr>Luminosity Increase </vt:lpstr>
      <vt:lpstr>Luminosity Increase</vt:lpstr>
      <vt:lpstr>Luminosity Increase </vt:lpstr>
      <vt:lpstr>Luminosity Increase </vt:lpstr>
      <vt:lpstr>Ce+BAF : Positron Beams at Jefferson Lab</vt:lpstr>
      <vt:lpstr>Ce+BAF: PEPPo Experiment</vt:lpstr>
      <vt:lpstr>Ce+BAF</vt:lpstr>
      <vt:lpstr>Ce+BAF</vt:lpstr>
      <vt:lpstr>Ce+BAF</vt:lpstr>
      <vt:lpstr>Ce+BAF</vt:lpstr>
      <vt:lpstr>Energy Increase</vt:lpstr>
      <vt:lpstr>Energy</vt:lpstr>
      <vt:lpstr>Energy:</vt:lpstr>
      <vt:lpstr>Energy: How Does FFA Work? Compact FODO Cell</vt:lpstr>
      <vt:lpstr>Energy: Four Different Energy Beams Bending in One FFA Line</vt:lpstr>
      <vt:lpstr>Recap</vt:lpstr>
      <vt:lpstr>Some Final Thoughts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CEBAF</dc:title>
  <dc:creator>Reza Kazimi</dc:creator>
  <cp:lastModifiedBy>Reza Kazimi</cp:lastModifiedBy>
  <cp:revision>155</cp:revision>
  <cp:lastPrinted>2022-04-29T18:46:01Z</cp:lastPrinted>
  <dcterms:created xsi:type="dcterms:W3CDTF">2022-04-24T02:26:07Z</dcterms:created>
  <dcterms:modified xsi:type="dcterms:W3CDTF">2022-05-18T13:11:24Z</dcterms:modified>
</cp:coreProperties>
</file>