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81" r:id="rId9"/>
    <p:sldId id="275" r:id="rId10"/>
    <p:sldId id="276" r:id="rId11"/>
    <p:sldId id="278" r:id="rId12"/>
    <p:sldId id="279" r:id="rId13"/>
    <p:sldId id="266" r:id="rId14"/>
    <p:sldId id="283" r:id="rId15"/>
    <p:sldId id="277" r:id="rId16"/>
    <p:sldId id="280" r:id="rId17"/>
    <p:sldId id="260" r:id="rId18"/>
    <p:sldId id="272" r:id="rId19"/>
    <p:sldId id="282" r:id="rId20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48"/>
    <p:restoredTop sz="94674"/>
  </p:normalViewPr>
  <p:slideViewPr>
    <p:cSldViewPr snapToGrid="0" snapToObjects="1">
      <p:cViewPr>
        <p:scale>
          <a:sx n="100" d="100"/>
          <a:sy n="100" d="100"/>
        </p:scale>
        <p:origin x="-96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b="0" dirty="0" smtClean="0">
                <a:latin typeface="Century Gothic" panose="020B0502020202020204" pitchFamily="34" charset="0"/>
              </a:rPr>
              <a:t>Magnetized Beam LDRD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err="1">
                <a:latin typeface="Calibri" panose="020F0502020204030204" pitchFamily="34" charset="0"/>
              </a:rPr>
              <a:t>Md</a:t>
            </a:r>
            <a:r>
              <a:rPr lang="en-US" sz="2400" dirty="0">
                <a:latin typeface="Calibri" panose="020F0502020204030204" pitchFamily="34" charset="0"/>
              </a:rPr>
              <a:t> Abdullah </a:t>
            </a:r>
            <a:r>
              <a:rPr lang="en-US" sz="2400" dirty="0" err="1">
                <a:latin typeface="Calibri" panose="020F0502020204030204" pitchFamily="34" charset="0"/>
              </a:rPr>
              <a:t>Mamun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New Steel Photocathode Holders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52416"/>
            <a:ext cx="6154082" cy="1373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2000" kern="0" dirty="0" smtClean="0">
                <a:latin typeface="Century Gothic" panose="020B0502020202020204" pitchFamily="34" charset="0"/>
              </a:rPr>
              <a:t>New </a:t>
            </a:r>
            <a:r>
              <a:rPr lang="en-US" sz="2000" kern="0" dirty="0">
                <a:latin typeface="Century Gothic" panose="020B0502020202020204" pitchFamily="34" charset="0"/>
              </a:rPr>
              <a:t>s</a:t>
            </a:r>
            <a:r>
              <a:rPr lang="en-US" sz="2000" kern="0" dirty="0" smtClean="0">
                <a:latin typeface="Century Gothic" panose="020B0502020202020204" pitchFamily="34" charset="0"/>
              </a:rPr>
              <a:t>teel holders (pucks)</a:t>
            </a:r>
            <a:r>
              <a:rPr lang="en-US" sz="2000" dirty="0" smtClean="0">
                <a:latin typeface="Century Gothic" panose="020B0502020202020204" pitchFamily="34" charset="0"/>
              </a:rPr>
              <a:t> to enhance </a:t>
            </a:r>
            <a:r>
              <a:rPr lang="en-US" sz="2000" dirty="0">
                <a:latin typeface="Century Gothic" panose="020B0502020202020204" pitchFamily="34" charset="0"/>
              </a:rPr>
              <a:t>field to 2.0 </a:t>
            </a:r>
            <a:r>
              <a:rPr lang="en-US" sz="2000" dirty="0" err="1">
                <a:latin typeface="Century Gothic" panose="020B0502020202020204" pitchFamily="34" charset="0"/>
              </a:rPr>
              <a:t>kG</a:t>
            </a:r>
            <a:r>
              <a:rPr lang="en-US" sz="2000" dirty="0">
                <a:latin typeface="Century Gothic" panose="020B0502020202020204" pitchFamily="34" charset="0"/>
              </a:rPr>
              <a:t> at </a:t>
            </a:r>
            <a:r>
              <a:rPr lang="en-US" sz="2000" dirty="0" smtClean="0">
                <a:latin typeface="Century Gothic" panose="020B0502020202020204" pitchFamily="34" charset="0"/>
              </a:rPr>
              <a:t>photocathode</a:t>
            </a:r>
            <a:r>
              <a:rPr lang="en-US" sz="2000" dirty="0">
                <a:latin typeface="Century Gothic" panose="020B0502020202020204" pitchFamily="34" charset="0"/>
              </a:rPr>
              <a:t>. Two </a:t>
            </a:r>
            <a:r>
              <a:rPr lang="en-US" sz="2000" dirty="0" smtClean="0">
                <a:latin typeface="Century Gothic" panose="020B0502020202020204" pitchFamily="34" charset="0"/>
              </a:rPr>
              <a:t>types: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>
                <a:latin typeface="Century Gothic" panose="020B0502020202020204" pitchFamily="34" charset="0"/>
              </a:rPr>
              <a:t>Molybdenum </a:t>
            </a:r>
            <a:r>
              <a:rPr lang="en-US" sz="1800" dirty="0">
                <a:latin typeface="Century Gothic" panose="020B0502020202020204" pitchFamily="34" charset="0"/>
              </a:rPr>
              <a:t>and carbon steel hybrid </a:t>
            </a:r>
            <a:r>
              <a:rPr lang="en-US" sz="1800" dirty="0" smtClean="0">
                <a:latin typeface="Century Gothic" panose="020B0502020202020204" pitchFamily="34" charset="0"/>
              </a:rPr>
              <a:t>puck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>
                <a:latin typeface="Century Gothic" panose="020B0502020202020204" pitchFamily="34" charset="0"/>
              </a:rPr>
              <a:t>Carbon </a:t>
            </a:r>
            <a:r>
              <a:rPr lang="en-US" sz="1800" dirty="0">
                <a:latin typeface="Century Gothic" panose="020B0502020202020204" pitchFamily="34" charset="0"/>
              </a:rPr>
              <a:t>steel </a:t>
            </a:r>
            <a:r>
              <a:rPr lang="en-US" sz="1800" dirty="0" smtClean="0">
                <a:latin typeface="Century Gothic" panose="020B0502020202020204" pitchFamily="34" charset="0"/>
              </a:rPr>
              <a:t>puck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6904" b="2332"/>
          <a:stretch/>
        </p:blipFill>
        <p:spPr>
          <a:xfrm>
            <a:off x="18087" y="1328928"/>
            <a:ext cx="5261049" cy="3523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3496" y="925360"/>
            <a:ext cx="4490015" cy="5417885"/>
            <a:chOff x="4473496" y="718096"/>
            <a:chExt cx="4490015" cy="541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5" t="14686" r="19188" b="12464"/>
            <a:stretch/>
          </p:blipFill>
          <p:spPr>
            <a:xfrm>
              <a:off x="6158944" y="718096"/>
              <a:ext cx="2804567" cy="2413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6425" r="20962" b="17488"/>
            <a:stretch/>
          </p:blipFill>
          <p:spPr>
            <a:xfrm>
              <a:off x="6172169" y="3290640"/>
              <a:ext cx="2778119" cy="239925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979036" y="1045276"/>
              <a:ext cx="17204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473496" y="860610"/>
              <a:ext cx="1505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Molybdenum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 bwMode="auto">
            <a:xfrm flipV="1">
              <a:off x="7539057" y="5435749"/>
              <a:ext cx="7791" cy="33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83831" y="5766649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 bwMode="auto">
            <a:xfrm>
              <a:off x="5979036" y="1882038"/>
              <a:ext cx="24095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268585" y="1697372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83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latin typeface="Minion Pro"/>
              </a:rPr>
              <a:t>Measuring </a:t>
            </a:r>
            <a:r>
              <a:rPr lang="en-US" sz="3600" b="0" dirty="0" smtClean="0">
                <a:latin typeface="Minion Pro"/>
              </a:rPr>
              <a:t>Electron Beam Magnetization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slit and viewscreens to measure mechanical angular momentum: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10698"/>
              </p:ext>
            </p:extLst>
          </p:nvPr>
        </p:nvGraphicFramePr>
        <p:xfrm>
          <a:off x="258763" y="5159375"/>
          <a:ext cx="389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159375"/>
                        <a:ext cx="3892550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: laser </a:t>
                </a: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 smtClean="0"/>
                  <a:t>: rotation (sheering) angle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395" r="-67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5" y="1763193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Slit and Viewscreen Measurement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5824583" cy="914401"/>
            <a:chOff x="2133600" y="787399"/>
            <a:chExt cx="5824583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399" y="996964"/>
              <a:ext cx="1559784" cy="495268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3615469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1450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4442872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268476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41548" y="4768059"/>
            <a:ext cx="1131296" cy="5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Century Gothic" panose="020B0502020202020204" pitchFamily="34" charset="0"/>
              </a:rPr>
              <a:t>Beam Size Oscillation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0" y="1414462"/>
            <a:ext cx="734218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9834" y="845404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</a:rPr>
              <a:t>t the beamline viewer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Century Gothic" panose="020B0502020202020204" pitchFamily="34" charset="0"/>
              </a:rPr>
              <a:t>Beam Size Oscillation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160" y="845403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…introduces magnetization/rotation oscillation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4" y="1507094"/>
            <a:ext cx="8772525" cy="44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4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0" dirty="0">
                <a:latin typeface="Minion Pro"/>
              </a:rPr>
              <a:t>High Current Magnetized </a:t>
            </a:r>
            <a:r>
              <a:rPr lang="en-US" sz="3600" b="0" kern="0" dirty="0" smtClean="0">
                <a:latin typeface="Minion Pro"/>
              </a:rPr>
              <a:t>Beam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6519" r="6708" b="2655"/>
          <a:stretch/>
        </p:blipFill>
        <p:spPr>
          <a:xfrm>
            <a:off x="2764231" y="857837"/>
            <a:ext cx="6089715" cy="41006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317636" y="1181942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5109" y="4977790"/>
            <a:ext cx="8430803" cy="1393869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Century Gothic" panose="020B0502020202020204" pitchFamily="34" charset="0"/>
              </a:rPr>
              <a:t>Delivered 3 mA DC magnetized beam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Century Gothic" panose="020B0502020202020204" pitchFamily="34" charset="0"/>
              </a:rPr>
              <a:t>Investigating the efficacy and necessity of installed dc ion-clearing electrodes to stop ions in beamline from reaching gun and causing HV arcs</a:t>
            </a:r>
            <a:endParaRPr lang="en-US" sz="2000" kern="0" dirty="0">
              <a:latin typeface="Century Gothic" panose="020B0502020202020204" pitchFamily="34" charset="0"/>
            </a:endParaRPr>
          </a:p>
          <a:p>
            <a:pPr marL="5715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Summary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K</a:t>
            </a:r>
            <a:r>
              <a:rPr lang="en-US" sz="2000" baseline="-25000" dirty="0" smtClean="0">
                <a:latin typeface="Century Gothic" panose="020B0502020202020204" pitchFamily="34" charset="0"/>
              </a:rPr>
              <a:t>2</a:t>
            </a:r>
            <a:r>
              <a:rPr lang="en-US" sz="2000" dirty="0" smtClean="0">
                <a:latin typeface="Century Gothic" panose="020B0502020202020204" pitchFamily="34" charset="0"/>
              </a:rPr>
              <a:t>CsSb </a:t>
            </a:r>
            <a:r>
              <a:rPr lang="en-US" sz="2000" dirty="0">
                <a:latin typeface="Century Gothic" panose="020B0502020202020204" pitchFamily="34" charset="0"/>
              </a:rPr>
              <a:t>Photocathode Preparation Chamber, </a:t>
            </a:r>
            <a:r>
              <a:rPr lang="en-US" sz="2000" kern="0" dirty="0">
                <a:latin typeface="Century Gothic" panose="020B0502020202020204" pitchFamily="34" charset="0"/>
              </a:rPr>
              <a:t>Gun, Solenoid and Beamline are all operational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Photogun operates reliably at 300 kV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Cathode </a:t>
            </a:r>
            <a:r>
              <a:rPr lang="en-US" sz="2000" dirty="0">
                <a:latin typeface="Century Gothic" panose="020B0502020202020204" pitchFamily="34" charset="0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Have successfully magnetized electron beam and measured rotation </a:t>
            </a:r>
            <a:r>
              <a:rPr lang="en-US" sz="2000" dirty="0" smtClean="0">
                <a:latin typeface="Century Gothic" panose="020B0502020202020204" pitchFamily="34" charset="0"/>
              </a:rPr>
              <a:t>angle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Preparing to install a </a:t>
            </a:r>
            <a:r>
              <a:rPr lang="en-US" sz="2000" dirty="0" err="1" smtClean="0">
                <a:latin typeface="Century Gothic" panose="020B0502020202020204" pitchFamily="34" charset="0"/>
              </a:rPr>
              <a:t>modelocked</a:t>
            </a:r>
            <a:r>
              <a:rPr lang="en-US" sz="2000" dirty="0" smtClean="0">
                <a:latin typeface="Century Gothic" panose="020B0502020202020204" pitchFamily="34" charset="0"/>
              </a:rPr>
              <a:t> drive laser, to generate mA magnetized beam with RF structure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Then switch to 32 mA 225 kV HV power supply….</a:t>
            </a: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Thanks to: </a:t>
            </a:r>
            <a:r>
              <a:rPr lang="en-US" sz="2000" dirty="0">
                <a:latin typeface="Century Gothic" panose="020B0502020202020204" pitchFamily="34" charset="0"/>
              </a:rPr>
              <a:t>P. Adderley, J. </a:t>
            </a:r>
            <a:r>
              <a:rPr lang="en-US" sz="2000" dirty="0" err="1">
                <a:latin typeface="Century Gothic" panose="020B0502020202020204" pitchFamily="34" charset="0"/>
              </a:rPr>
              <a:t>Benesch</a:t>
            </a:r>
            <a:r>
              <a:rPr lang="en-US" sz="2000" dirty="0">
                <a:latin typeface="Century Gothic" panose="020B0502020202020204" pitchFamily="34" charset="0"/>
              </a:rPr>
              <a:t>, B. Bullard, J. </a:t>
            </a:r>
            <a:r>
              <a:rPr lang="en-US" sz="2000" dirty="0" err="1">
                <a:latin typeface="Century Gothic" panose="020B0502020202020204" pitchFamily="34" charset="0"/>
              </a:rPr>
              <a:t>Grames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J. </a:t>
            </a:r>
            <a:r>
              <a:rPr lang="en-US" sz="2000" dirty="0" err="1" smtClean="0">
                <a:latin typeface="Century Gothic" panose="020B0502020202020204" pitchFamily="34" charset="0"/>
              </a:rPr>
              <a:t>Guo</a:t>
            </a:r>
            <a:r>
              <a:rPr lang="en-US" sz="2000" dirty="0" smtClean="0">
                <a:latin typeface="Century Gothic" panose="020B0502020202020204" pitchFamily="34" charset="0"/>
              </a:rPr>
              <a:t>, F</a:t>
            </a:r>
            <a:r>
              <a:rPr lang="en-US" sz="2000" dirty="0">
                <a:latin typeface="Century Gothic" panose="020B0502020202020204" pitchFamily="34" charset="0"/>
              </a:rPr>
              <a:t>. Hannon, J. </a:t>
            </a:r>
            <a:r>
              <a:rPr lang="en-US" sz="2000" dirty="0" err="1">
                <a:latin typeface="Century Gothic" panose="020B0502020202020204" pitchFamily="34" charset="0"/>
              </a:rPr>
              <a:t>Hansknecht</a:t>
            </a:r>
            <a:r>
              <a:rPr lang="en-US" sz="2000" dirty="0">
                <a:latin typeface="Century Gothic" panose="020B0502020202020204" pitchFamily="34" charset="0"/>
              </a:rPr>
              <a:t>, C. Hernandez-Garcia, R. </a:t>
            </a:r>
            <a:r>
              <a:rPr lang="en-US" sz="2000" dirty="0" err="1">
                <a:latin typeface="Century Gothic" panose="020B0502020202020204" pitchFamily="34" charset="0"/>
              </a:rPr>
              <a:t>Kazimi</a:t>
            </a:r>
            <a:r>
              <a:rPr lang="en-US" sz="2000" dirty="0">
                <a:latin typeface="Century Gothic" panose="020B0502020202020204" pitchFamily="34" charset="0"/>
              </a:rPr>
              <a:t>, G. </a:t>
            </a:r>
            <a:r>
              <a:rPr lang="en-US" sz="2000" dirty="0" err="1">
                <a:latin typeface="Century Gothic" panose="020B0502020202020204" pitchFamily="34" charset="0"/>
              </a:rPr>
              <a:t>Krafft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Mamun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Y. Wang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S.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Wijiethunga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J.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Yoskovitz</a:t>
            </a:r>
            <a:r>
              <a:rPr lang="en-US" sz="2000" dirty="0">
                <a:latin typeface="Century Gothic" panose="020B0502020202020204" pitchFamily="34" charset="0"/>
              </a:rPr>
              <a:t>, S. </a:t>
            </a:r>
            <a:r>
              <a:rPr lang="en-US" sz="2000" dirty="0" smtClean="0">
                <a:latin typeface="Century Gothic" panose="020B0502020202020204" pitchFamily="34" charset="0"/>
              </a:rPr>
              <a:t>Zhang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697" y="5842427"/>
            <a:ext cx="367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Students, </a:t>
            </a:r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277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Backup Slides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</a:t>
            </a:r>
            <a:r>
              <a:rPr lang="en-US" sz="3600" b="0" dirty="0">
                <a:latin typeface="Minion Pro"/>
              </a:rPr>
              <a:t>Beam LDRD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0155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latin typeface="Century Gothic" panose="020B0502020202020204" pitchFamily="34" charset="0"/>
              </a:rPr>
              <a:t>Three-year project (FY16 – FY18):</a:t>
            </a:r>
          </a:p>
          <a:p>
            <a:pPr marL="800100" lvl="1"/>
            <a:endParaRPr lang="en-US" sz="800" dirty="0" smtClean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 smtClean="0">
                <a:latin typeface="Century Gothic" panose="020B0502020202020204" pitchFamily="34" charset="0"/>
              </a:rPr>
              <a:t>Generate </a:t>
            </a:r>
            <a:r>
              <a:rPr lang="en-US" sz="2400" dirty="0">
                <a:latin typeface="Century Gothic" panose="020B0502020202020204" pitchFamily="34" charset="0"/>
              </a:rPr>
              <a:t>magnetized electron beam </a:t>
            </a:r>
            <a:r>
              <a:rPr lang="en-US" sz="2400" dirty="0" smtClean="0">
                <a:latin typeface="Century Gothic" panose="020B0502020202020204" pitchFamily="34" charset="0"/>
              </a:rPr>
              <a:t>from dc high voltage photogun and </a:t>
            </a:r>
            <a:r>
              <a:rPr lang="en-US" sz="2400" dirty="0">
                <a:latin typeface="Century Gothic" panose="020B0502020202020204" pitchFamily="34" charset="0"/>
              </a:rPr>
              <a:t>measure its properties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Explore impact of cathode solenoid on photogun operation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Simulations and measurements will provide insights on ways to optimize JLEIC electron cooler and help design appropriate source</a:t>
            </a:r>
          </a:p>
          <a:p>
            <a:pPr marL="800100" lvl="1"/>
            <a:endParaRPr lang="en-US" sz="800" dirty="0">
              <a:latin typeface="Century Gothic" panose="020B0502020202020204" pitchFamily="34" charset="0"/>
            </a:endParaRPr>
          </a:p>
          <a:p>
            <a:pPr marL="800100" lvl="1"/>
            <a:r>
              <a:rPr lang="en-US" sz="2400" dirty="0">
                <a:latin typeface="Century Gothic" panose="020B0502020202020204" pitchFamily="34" charset="0"/>
              </a:rPr>
              <a:t>JLab will have direct experience magnetizing </a:t>
            </a:r>
            <a:r>
              <a:rPr lang="en-US" sz="2400" dirty="0" smtClean="0">
                <a:latin typeface="Century Gothic" panose="020B0502020202020204" pitchFamily="34" charset="0"/>
              </a:rPr>
              <a:t>electron beams at high current</a:t>
            </a:r>
          </a:p>
        </p:txBody>
      </p:sp>
    </p:spTree>
    <p:extLst>
      <p:ext uri="{BB962C8B-B14F-4D97-AF65-F5344CB8AC3E}">
        <p14:creationId xmlns:p14="http://schemas.microsoft.com/office/powerpoint/2010/main" val="671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latin typeface="Minion Pro"/>
              </a:rPr>
              <a:t>TE</a:t>
            </a:r>
            <a:r>
              <a:rPr lang="en-US" sz="3600" b="0" baseline="-25000" dirty="0">
                <a:latin typeface="Minion Pro"/>
              </a:rPr>
              <a:t>011</a:t>
            </a:r>
            <a:r>
              <a:rPr lang="en-US" sz="3600" b="0" dirty="0">
                <a:latin typeface="Minion Pro"/>
              </a:rPr>
              <a:t> Cavity</a:t>
            </a:r>
            <a:r>
              <a:rPr lang="en-US" sz="3600" b="0" dirty="0">
                <a:solidFill>
                  <a:srgbClr val="000000"/>
                </a:solidFill>
                <a:latin typeface="Minion Pro"/>
              </a:rPr>
              <a:t>: </a:t>
            </a:r>
            <a:r>
              <a:rPr lang="en-US" sz="3600" b="0" dirty="0" smtClean="0">
                <a:solidFill>
                  <a:srgbClr val="000000"/>
                </a:solidFill>
                <a:latin typeface="Minion Pro"/>
              </a:rPr>
              <a:t>Non-invasive </a:t>
            </a:r>
            <a:r>
              <a:rPr lang="en-US" sz="3600" b="0" dirty="0">
                <a:solidFill>
                  <a:srgbClr val="000000"/>
                </a:solidFill>
                <a:latin typeface="Minion Pro"/>
              </a:rPr>
              <a:t>T</a:t>
            </a:r>
            <a:r>
              <a:rPr lang="en-US" sz="3600" b="0" dirty="0" smtClean="0">
                <a:solidFill>
                  <a:srgbClr val="000000"/>
                </a:solidFill>
                <a:latin typeface="Minion Pro"/>
              </a:rPr>
              <a:t>echnique 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14400"/>
            <a:ext cx="8296275" cy="5262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New non-invasive technique to measure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electron beam magnetization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2475" y="1922376"/>
            <a:ext cx="7742991" cy="3838781"/>
            <a:chOff x="628650" y="2598651"/>
            <a:chExt cx="7742991" cy="383878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6" b="4487"/>
            <a:stretch/>
          </p:blipFill>
          <p:spPr bwMode="auto">
            <a:xfrm>
              <a:off x="628650" y="4543720"/>
              <a:ext cx="2677299" cy="186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9" b="7840"/>
            <a:stretch/>
          </p:blipFill>
          <p:spPr bwMode="auto">
            <a:xfrm>
              <a:off x="793907" y="2648932"/>
              <a:ext cx="2597121" cy="174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0488" y="3105413"/>
              <a:ext cx="1348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E-field: only in azimuthal direction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0488" y="4938364"/>
              <a:ext cx="14611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H-field: only in longitudinal and radial direction</a:t>
              </a:r>
              <a:endParaRPr lang="en-US" sz="1600" dirty="0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966" y="4527669"/>
              <a:ext cx="2445837" cy="190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784" y="2598651"/>
              <a:ext cx="2202203" cy="189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680878" y="5992297"/>
            <a:ext cx="81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Working with J. </a:t>
            </a:r>
            <a:r>
              <a:rPr lang="en-US" dirty="0" err="1" smtClean="0">
                <a:latin typeface="Century Gothic" panose="020B0502020202020204" pitchFamily="34" charset="0"/>
              </a:rPr>
              <a:t>Guo</a:t>
            </a:r>
            <a:r>
              <a:rPr lang="en-US" dirty="0" smtClean="0">
                <a:latin typeface="Century Gothic" panose="020B0502020202020204" pitchFamily="34" charset="0"/>
              </a:rPr>
              <a:t>, H. Wang, R. </a:t>
            </a:r>
            <a:r>
              <a:rPr lang="en-US" dirty="0" err="1" smtClean="0">
                <a:latin typeface="Century Gothic" panose="020B0502020202020204" pitchFamily="34" charset="0"/>
              </a:rPr>
              <a:t>Rimmer</a:t>
            </a:r>
            <a:r>
              <a:rPr lang="en-US" dirty="0" smtClean="0">
                <a:latin typeface="Century Gothic" panose="020B0502020202020204" pitchFamily="34" charset="0"/>
              </a:rPr>
              <a:t> to design and build the cavity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High Energy Electron Cooler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Magnetized Bunched-Beam Electron Cooling</a:t>
            </a:r>
            <a:endParaRPr lang="en-US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Ion beam cooling </a:t>
            </a:r>
            <a:r>
              <a:rPr lang="en-US" sz="2000" dirty="0">
                <a:latin typeface="Century Gothic" panose="020B0502020202020204" pitchFamily="34" charset="0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Century Gothic" panose="020B0502020202020204" pitchFamily="34" charset="0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 beam helical </a:t>
            </a:r>
            <a:r>
              <a:rPr lang="en-US" sz="1600" dirty="0">
                <a:latin typeface="Century Gothic" panose="020B0502020202020204" pitchFamily="34" charset="0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Century Gothic" panose="020B0502020202020204" pitchFamily="34" charset="0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Electron-ion </a:t>
            </a:r>
            <a:r>
              <a:rPr lang="en-US" sz="1600" dirty="0">
                <a:latin typeface="Century Gothic" panose="020B0502020202020204" pitchFamily="34" charset="0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Century Gothic" panose="020B0502020202020204" pitchFamily="34" charset="0"/>
              </a:rPr>
              <a:t>velocity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Long cooling solenoid </a:t>
            </a:r>
            <a:r>
              <a:rPr lang="en-US" sz="2000" dirty="0">
                <a:latin typeface="Century Gothic" panose="020B0502020202020204" pitchFamily="34" charset="0"/>
              </a:rPr>
              <a:t>provides desired cooling </a:t>
            </a:r>
            <a:r>
              <a:rPr lang="en-US" sz="2000" dirty="0" smtClean="0">
                <a:latin typeface="Century Gothic" panose="020B0502020202020204" pitchFamily="34" charset="0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Counteracting </a:t>
            </a:r>
            <a:r>
              <a:rPr lang="en-US" sz="1600" dirty="0">
                <a:latin typeface="Century Gothic" panose="020B0502020202020204" pitchFamily="34" charset="0"/>
              </a:rPr>
              <a:t>emittance degradation induced by intra-beam </a:t>
            </a:r>
            <a:r>
              <a:rPr lang="en-US" sz="1600" dirty="0" smtClean="0">
                <a:latin typeface="Century Gothic" panose="020B0502020202020204" pitchFamily="34" charset="0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Maintaining </a:t>
            </a:r>
            <a:r>
              <a:rPr lang="en-US" sz="1600" dirty="0">
                <a:latin typeface="Century Gothic" panose="020B0502020202020204" pitchFamily="34" charset="0"/>
              </a:rPr>
              <a:t>ion beam emittance during </a:t>
            </a:r>
            <a:r>
              <a:rPr lang="en-US" sz="1600" dirty="0" smtClean="0">
                <a:latin typeface="Century Gothic" panose="020B0502020202020204" pitchFamily="34" charset="0"/>
              </a:rPr>
              <a:t>collisions and extending </a:t>
            </a:r>
            <a:r>
              <a:rPr lang="en-US" sz="1600" dirty="0">
                <a:latin typeface="Century Gothic" panose="020B0502020202020204" pitchFamily="34" charset="0"/>
              </a:rPr>
              <a:t>luminosity </a:t>
            </a:r>
            <a:r>
              <a:rPr lang="en-US" sz="1600" dirty="0" smtClean="0">
                <a:latin typeface="Century Gothic" panose="020B0502020202020204" pitchFamily="34" charset="0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Suppressing </a:t>
            </a:r>
            <a:r>
              <a:rPr lang="en-US" sz="1600" dirty="0">
                <a:latin typeface="Century Gothic" panose="020B0502020202020204" pitchFamily="34" charset="0"/>
              </a:rPr>
              <a:t>electron-ion </a:t>
            </a:r>
            <a:r>
              <a:rPr lang="en-US" sz="1600" dirty="0" smtClean="0">
                <a:latin typeface="Century Gothic" panose="020B0502020202020204" pitchFamily="34" charset="0"/>
              </a:rPr>
              <a:t>recombination</a:t>
            </a:r>
          </a:p>
          <a:p>
            <a:pPr marL="571500" lvl="1" indent="0">
              <a:buNone/>
            </a:pPr>
            <a:endParaRPr lang="en-US" sz="1600" u="sng" dirty="0" smtClean="0">
              <a:latin typeface="Century Gothic" panose="020B0502020202020204" pitchFamily="34" charset="0"/>
            </a:endParaRPr>
          </a:p>
          <a:p>
            <a:pPr marL="571500" lvl="1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but putting the electron beam into the cooling solenoid represents a challenge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Cooling Schematics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entury Gothic" panose="020B0502020202020204" pitchFamily="34" charset="0"/>
              </a:rPr>
              <a:t>Electron </a:t>
            </a:r>
            <a:r>
              <a:rPr lang="en-US" dirty="0">
                <a:latin typeface="Century Gothic" panose="020B0502020202020204" pitchFamily="34" charset="0"/>
              </a:rPr>
              <a:t>beam suffers </a:t>
            </a:r>
            <a:r>
              <a:rPr lang="en-US" dirty="0" smtClean="0">
                <a:latin typeface="Century Gothic" panose="020B0502020202020204" pitchFamily="34" charset="0"/>
              </a:rPr>
              <a:t>an azimuthal </a:t>
            </a:r>
            <a:r>
              <a:rPr lang="en-US" dirty="0">
                <a:latin typeface="Century Gothic" panose="020B0502020202020204" pitchFamily="34" charset="0"/>
              </a:rPr>
              <a:t>kick at entrance of cooling solenoid. But this kick can </a:t>
            </a:r>
            <a:r>
              <a:rPr lang="en-US" dirty="0" smtClean="0">
                <a:latin typeface="Century Gothic" panose="020B0502020202020204" pitchFamily="34" charset="0"/>
              </a:rPr>
              <a:t>be cancelled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an earlier </a:t>
            </a:r>
            <a:r>
              <a:rPr lang="en-US" dirty="0">
                <a:latin typeface="Century Gothic" panose="020B0502020202020204" pitchFamily="34" charset="0"/>
              </a:rPr>
              <a:t>kick at exit of </a:t>
            </a:r>
            <a:r>
              <a:rPr lang="en-US" dirty="0" smtClean="0">
                <a:latin typeface="Century Gothic" panose="020B0502020202020204" pitchFamily="34" charset="0"/>
              </a:rPr>
              <a:t>photogun. </a:t>
            </a:r>
            <a:r>
              <a:rPr lang="en-US" dirty="0">
                <a:latin typeface="Century Gothic" panose="020B0502020202020204" pitchFamily="34" charset="0"/>
              </a:rPr>
              <a:t>That is </a:t>
            </a:r>
            <a:r>
              <a:rPr lang="en-US" dirty="0" smtClean="0">
                <a:latin typeface="Century Gothic" panose="020B0502020202020204" pitchFamily="34" charset="0"/>
              </a:rPr>
              <a:t>purpose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47146"/>
              </p:ext>
            </p:extLst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13904"/>
              </p:ext>
            </p:extLst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64548"/>
              </p:ext>
            </p:extLst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37639"/>
              </p:ext>
            </p:extLst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1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Magnetized Source Requirements</a:t>
            </a:r>
            <a:endParaRPr lang="en-US" sz="3600" b="0" dirty="0"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20920602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75021905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2.0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33.3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86.6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8333" r="-3957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Cornell University demonstrated 65 mA and 2 </a:t>
            </a:r>
            <a:r>
              <a:rPr lang="en-US" dirty="0" err="1" smtClean="0">
                <a:latin typeface="Century Gothic" panose="020B0502020202020204" pitchFamily="34" charset="0"/>
              </a:rPr>
              <a:t>nC</a:t>
            </a:r>
            <a:r>
              <a:rPr lang="en-US" dirty="0" smtClean="0">
                <a:latin typeface="Century Gothic" panose="020B0502020202020204" pitchFamily="34" charset="0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entury Gothic" panose="020B0502020202020204" pitchFamily="34" charset="0"/>
              </a:rPr>
              <a:t>Fermilab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Magnetized </a:t>
            </a:r>
            <a:r>
              <a:rPr lang="en-US" dirty="0" err="1" smtClean="0">
                <a:latin typeface="Century Gothic" panose="020B0502020202020204" pitchFamily="34" charset="0"/>
              </a:rPr>
              <a:t>Photoinjector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Pulsed NCRF </a:t>
            </a:r>
            <a:r>
              <a:rPr lang="en-US" dirty="0" smtClean="0">
                <a:latin typeface="Century Gothic" panose="020B0502020202020204" pitchFamily="34" charset="0"/>
              </a:rPr>
              <a:t>gun </a:t>
            </a:r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 smtClean="0">
                <a:latin typeface="Century Gothic" panose="020B0502020202020204" pitchFamily="34" charset="0"/>
              </a:rPr>
              <a:t>ith Cs</a:t>
            </a:r>
            <a:r>
              <a:rPr lang="en-US" baseline="-25000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Te </a:t>
            </a:r>
            <a:r>
              <a:rPr lang="en-US" dirty="0">
                <a:latin typeface="Century Gothic" panose="020B0502020202020204" pitchFamily="34" charset="0"/>
              </a:rPr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Bunch charge: 0.5 </a:t>
            </a:r>
            <a:r>
              <a:rPr lang="en-US" dirty="0" err="1">
                <a:latin typeface="Century Gothic" panose="020B0502020202020204" pitchFamily="34" charset="0"/>
              </a:rPr>
              <a:t>nC</a:t>
            </a:r>
            <a:r>
              <a:rPr lang="en-US" dirty="0">
                <a:latin typeface="Century Gothic" panose="020B0502020202020204" pitchFamily="34" charset="0"/>
              </a:rPr>
              <a:t> and bunch </a:t>
            </a:r>
            <a:r>
              <a:rPr lang="en-US" dirty="0" smtClean="0">
                <a:latin typeface="Century Gothic" panose="020B0502020202020204" pitchFamily="34" charset="0"/>
              </a:rPr>
              <a:t>length: 3 </a:t>
            </a:r>
            <a:r>
              <a:rPr lang="en-US" dirty="0" err="1">
                <a:latin typeface="Century Gothic" panose="020B0502020202020204" pitchFamily="34" charset="0"/>
              </a:rPr>
              <a:t>ps</a:t>
            </a:r>
            <a:endParaRPr lang="en-US" dirty="0">
              <a:latin typeface="Century Gothic" panose="020B0502020202020204" pitchFamily="34" charset="0"/>
            </a:endParaRP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duty factor (average current: 7.5 </a:t>
            </a:r>
            <a:r>
              <a:rPr lang="el-GR" dirty="0">
                <a:latin typeface="Century Gothic" panose="020B0502020202020204" pitchFamily="34" charset="0"/>
              </a:rPr>
              <a:t>μ</a:t>
            </a:r>
            <a:r>
              <a:rPr lang="en-US" dirty="0">
                <a:latin typeface="Century Gothic" panose="020B0502020202020204" pitchFamily="34" charset="0"/>
              </a:rPr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duration: </a:t>
            </a:r>
            <a:r>
              <a:rPr lang="el-GR" dirty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Number of bunches per </a:t>
            </a: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724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Source Schematics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HV Chamber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2194"/>
            <a:ext cx="7886700" cy="132917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Upgraded HV Chamber with new </a:t>
            </a:r>
            <a:r>
              <a:rPr lang="en-US" sz="2000" dirty="0" smtClean="0">
                <a:latin typeface="Century Gothic" panose="020B0502020202020204" pitchFamily="34" charset="0"/>
              </a:rPr>
              <a:t>doped-</a:t>
            </a:r>
            <a:r>
              <a:rPr lang="en-US" sz="2000" dirty="0" smtClean="0">
                <a:latin typeface="Century Gothic" panose="020B0502020202020204" pitchFamily="34" charset="0"/>
                <a:cs typeface="Arial"/>
              </a:rPr>
              <a:t>alumina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insulator and newly designed </a:t>
            </a:r>
            <a:r>
              <a:rPr lang="en-US" sz="2000" dirty="0" smtClean="0">
                <a:latin typeface="Century Gothic" panose="020B0502020202020204" pitchFamily="34" charset="0"/>
              </a:rPr>
              <a:t>triple-point-junction shield, </a:t>
            </a:r>
            <a:r>
              <a:rPr lang="en-US" sz="2000" dirty="0">
                <a:latin typeface="Century Gothic" panose="020B0502020202020204" pitchFamily="34" charset="0"/>
              </a:rPr>
              <a:t>to lower gradient from 12 MV/m to 10 MV/m at 350 kV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Photogun now operating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at 300 kV with gun solenoid at 400 A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BlackR30 &amp; SS electrodes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" y="1386316"/>
            <a:ext cx="4064000" cy="3048000"/>
          </a:xfrm>
          <a:prstGeom prst="rect">
            <a:avLst/>
          </a:prstGeom>
        </p:spPr>
      </p:pic>
      <p:pic>
        <p:nvPicPr>
          <p:cNvPr id="5" name="Picture 4" descr="Electrode inside the 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5" y="1034040"/>
            <a:ext cx="4574106" cy="34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Photocathode Preparation Chamber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89" y="4223089"/>
            <a:ext cx="8168217" cy="210217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K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CsSb grown with a mask – limit photocathode active area (3 mm </a:t>
            </a:r>
            <a:r>
              <a:rPr lang="en-US" dirty="0" smtClean="0">
                <a:latin typeface="Century Gothic" panose="020B0502020202020204" pitchFamily="34" charset="0"/>
              </a:rPr>
              <a:t>diameter) </a:t>
            </a:r>
            <a:r>
              <a:rPr lang="en-US" dirty="0">
                <a:latin typeface="Century Gothic" panose="020B0502020202020204" pitchFamily="34" charset="0"/>
              </a:rPr>
              <a:t>to reduce beam </a:t>
            </a:r>
            <a:r>
              <a:rPr lang="en-US" dirty="0" smtClean="0">
                <a:latin typeface="Century Gothic" panose="020B0502020202020204" pitchFamily="34" charset="0"/>
              </a:rPr>
              <a:t>halo, minimize vacuum excursions and high voltage arcing, prolong photogun operating lifetime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Active area can be offset from electrostatic center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Entire </a:t>
            </a:r>
            <a:r>
              <a:rPr lang="en-US" dirty="0">
                <a:latin typeface="Century Gothic" panose="020B0502020202020204" pitchFamily="34" charset="0"/>
              </a:rPr>
              <a:t>photocathode can be activated </a:t>
            </a:r>
            <a:r>
              <a:rPr lang="en-US" dirty="0" smtClean="0">
                <a:latin typeface="Century Gothic" panose="020B0502020202020204" pitchFamily="34" charset="0"/>
              </a:rPr>
              <a:t>too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JLab</a:t>
            </a:r>
            <a:r>
              <a:rPr lang="en-US" dirty="0" smtClean="0">
                <a:latin typeface="Century Gothic" panose="020B0502020202020204" pitchFamily="34" charset="0"/>
              </a:rPr>
              <a:t> now in the alkali-</a:t>
            </a:r>
            <a:r>
              <a:rPr lang="en-US" dirty="0" err="1" smtClean="0">
                <a:latin typeface="Century Gothic" panose="020B0502020202020204" pitchFamily="34" charset="0"/>
              </a:rPr>
              <a:t>antimonide</a:t>
            </a:r>
            <a:r>
              <a:rPr lang="en-US" dirty="0" smtClean="0">
                <a:latin typeface="Century Gothic" panose="020B0502020202020204" pitchFamily="34" charset="0"/>
              </a:rPr>
              <a:t> business!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5031100" y="892851"/>
            <a:ext cx="3800475" cy="333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" y="993106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Solenoid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498262"/>
            <a:ext cx="8193911" cy="175092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000" dirty="0" smtClean="0">
                <a:latin typeface="Century Gothic" panose="020B0502020202020204" pitchFamily="34" charset="0"/>
              </a:rPr>
              <a:t>Using spare </a:t>
            </a:r>
            <a:r>
              <a:rPr lang="en-US" sz="2000" dirty="0">
                <a:latin typeface="Century Gothic" panose="020B0502020202020204" pitchFamily="34" charset="0"/>
              </a:rPr>
              <a:t>CEBAF Dogleg magnet power supply (</a:t>
            </a:r>
            <a:r>
              <a:rPr lang="en-US" sz="2000" dirty="0" smtClean="0">
                <a:latin typeface="Century Gothic" panose="020B0502020202020204" pitchFamily="34" charset="0"/>
              </a:rPr>
              <a:t>500 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80 V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</a:p>
          <a:p>
            <a:pPr marL="342900" indent="-342900"/>
            <a:r>
              <a:rPr lang="en-US" sz="2000" dirty="0">
                <a:latin typeface="Century Gothic" panose="020B0502020202020204" pitchFamily="34" charset="0"/>
              </a:rPr>
              <a:t>Learned that gun solenoid </a:t>
            </a:r>
            <a:r>
              <a:rPr lang="en-US" sz="2000" b="1" dirty="0">
                <a:latin typeface="Century Gothic" panose="020B0502020202020204" pitchFamily="34" charset="0"/>
              </a:rPr>
              <a:t>can</a:t>
            </a:r>
            <a:r>
              <a:rPr lang="en-US" sz="2000" dirty="0">
                <a:latin typeface="Century Gothic" panose="020B0502020202020204" pitchFamily="34" charset="0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Century Gothic" panose="020B0502020202020204" pitchFamily="34" charset="0"/>
              </a:rPr>
              <a:t>First trials with gun at </a:t>
            </a:r>
            <a:r>
              <a:rPr lang="en-US" sz="2000" kern="0" dirty="0" smtClean="0">
                <a:latin typeface="Century Gothic" panose="020B0502020202020204" pitchFamily="34" charset="0"/>
              </a:rPr>
              <a:t>high voltage </a:t>
            </a:r>
            <a:r>
              <a:rPr lang="en-US" sz="2000" kern="0" dirty="0">
                <a:latin typeface="Century Gothic" panose="020B0502020202020204" pitchFamily="34" charset="0"/>
              </a:rPr>
              <a:t>and solenoid </a:t>
            </a:r>
            <a:r>
              <a:rPr lang="en-US" sz="2000" b="1" kern="0" dirty="0" smtClean="0">
                <a:latin typeface="Century Gothic" panose="020B0502020202020204" pitchFamily="34" charset="0"/>
              </a:rPr>
              <a:t>ON</a:t>
            </a:r>
            <a:r>
              <a:rPr lang="en-US" sz="2000" kern="0" dirty="0" smtClean="0">
                <a:latin typeface="Century Gothic" panose="020B0502020202020204" pitchFamily="34" charset="0"/>
              </a:rPr>
              <a:t> </a:t>
            </a:r>
            <a:r>
              <a:rPr lang="en-US" sz="2000" kern="0" dirty="0">
                <a:latin typeface="Century Gothic" panose="020B0502020202020204" pitchFamily="34" charset="0"/>
              </a:rPr>
              <a:t>resulted in </a:t>
            </a:r>
            <a:r>
              <a:rPr lang="en-US" sz="2000" kern="0" dirty="0" smtClean="0">
                <a:latin typeface="Century Gothic" panose="020B0502020202020204" pitchFamily="34" charset="0"/>
              </a:rPr>
              <a:t>new field </a:t>
            </a:r>
            <a:r>
              <a:rPr lang="en-US" sz="2000" kern="0" dirty="0">
                <a:latin typeface="Century Gothic" panose="020B0502020202020204" pitchFamily="34" charset="0"/>
              </a:rPr>
              <a:t>emission and  vacuum activity</a:t>
            </a:r>
          </a:p>
          <a:p>
            <a:pPr marL="342900" indent="-342900"/>
            <a:r>
              <a:rPr lang="en-US" sz="2000" kern="0" dirty="0" smtClean="0">
                <a:latin typeface="Century Gothic" panose="020B0502020202020204" pitchFamily="34" charset="0"/>
              </a:rPr>
              <a:t>Procedure to energize solenoid without exciting new field emitters</a:t>
            </a:r>
            <a:endParaRPr lang="en-US" sz="20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3854"/>
              </p:ext>
            </p:extLst>
          </p:nvPr>
        </p:nvGraphicFramePr>
        <p:xfrm>
          <a:off x="201184" y="1100249"/>
          <a:ext cx="507146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9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 layers by 20 turns</a:t>
                      </a:r>
                      <a:endParaRPr lang="en-US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0.198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26C26031-065E-FD4A-A754-D25CB1B4CED2}" vid="{3EBB1A7F-D3DD-604E-8741-1884666B38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122</TotalTime>
  <Words>985</Words>
  <Application>Microsoft Office PowerPoint</Application>
  <PresentationFormat>Overhead</PresentationFormat>
  <Paragraphs>166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JLab_presentation</vt:lpstr>
      <vt:lpstr>Equation</vt:lpstr>
      <vt:lpstr>Magnetized Beam LDRD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Source Schematics</vt:lpstr>
      <vt:lpstr>Gun HV Chamber</vt:lpstr>
      <vt:lpstr>Photocathode Preparation Chamber</vt:lpstr>
      <vt:lpstr>Gun Solenoid</vt:lpstr>
      <vt:lpstr>New Steel Photocathode Holders</vt:lpstr>
      <vt:lpstr>Measuring Electron Beam Magnetization</vt:lpstr>
      <vt:lpstr>Slit and Viewscreen Measurement</vt:lpstr>
      <vt:lpstr>Beam Size Oscillation</vt:lpstr>
      <vt:lpstr>Beam Size Oscillation</vt:lpstr>
      <vt:lpstr>High Current Magnetized Beam</vt:lpstr>
      <vt:lpstr>Summary</vt:lpstr>
      <vt:lpstr>Backup Slides</vt:lpstr>
      <vt:lpstr>Magnetized Beam LDRD</vt:lpstr>
      <vt:lpstr>TE011 Cavity: Non-invasive Technique 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19</cp:revision>
  <dcterms:created xsi:type="dcterms:W3CDTF">2016-10-03T15:46:18Z</dcterms:created>
  <dcterms:modified xsi:type="dcterms:W3CDTF">2017-09-07T14:11:28Z</dcterms:modified>
</cp:coreProperties>
</file>