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0" y="-28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5B1-6E0B-408C-98F4-E01108672D7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BB3D-93C6-45EF-8110-342F0877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8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5B1-6E0B-408C-98F4-E01108672D7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BB3D-93C6-45EF-8110-342F0877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5B1-6E0B-408C-98F4-E01108672D7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BB3D-93C6-45EF-8110-342F0877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2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5B1-6E0B-408C-98F4-E01108672D7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BB3D-93C6-45EF-8110-342F0877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9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5B1-6E0B-408C-98F4-E01108672D7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BB3D-93C6-45EF-8110-342F0877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8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5B1-6E0B-408C-98F4-E01108672D7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BB3D-93C6-45EF-8110-342F0877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0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5B1-6E0B-408C-98F4-E01108672D7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BB3D-93C6-45EF-8110-342F0877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6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5B1-6E0B-408C-98F4-E01108672D7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BB3D-93C6-45EF-8110-342F0877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2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5B1-6E0B-408C-98F4-E01108672D7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BB3D-93C6-45EF-8110-342F0877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3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5B1-6E0B-408C-98F4-E01108672D7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BB3D-93C6-45EF-8110-342F0877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2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5B1-6E0B-408C-98F4-E01108672D7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BB3D-93C6-45EF-8110-342F0877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1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B05B1-6E0B-408C-98F4-E01108672D7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0BB3D-93C6-45EF-8110-342F0877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750 MHz BPM Test Plan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Reza Kazimi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From test performed on 10/28/2016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685800" y="1371600"/>
            <a:ext cx="7504113" cy="3873500"/>
            <a:chOff x="528" y="720"/>
            <a:chExt cx="4727" cy="2440"/>
          </a:xfrm>
        </p:grpSpPr>
        <p:sp>
          <p:nvSpPr>
            <p:cNvPr id="61444" name="Text Box 4"/>
            <p:cNvSpPr txBox="1">
              <a:spLocks noChangeArrowheads="1"/>
            </p:cNvSpPr>
            <p:nvPr/>
          </p:nvSpPr>
          <p:spPr bwMode="auto">
            <a:xfrm>
              <a:off x="960" y="746"/>
              <a:ext cx="38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1445" name="Arc 5"/>
            <p:cNvSpPr>
              <a:spLocks/>
            </p:cNvSpPr>
            <p:nvPr/>
          </p:nvSpPr>
          <p:spPr bwMode="auto">
            <a:xfrm>
              <a:off x="1355" y="1056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6" name="Arc 6"/>
            <p:cNvSpPr>
              <a:spLocks/>
            </p:cNvSpPr>
            <p:nvPr/>
          </p:nvSpPr>
          <p:spPr bwMode="auto">
            <a:xfrm rot="-10800000">
              <a:off x="1499" y="1704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7" name="Arc 7"/>
            <p:cNvSpPr>
              <a:spLocks/>
            </p:cNvSpPr>
            <p:nvPr/>
          </p:nvSpPr>
          <p:spPr bwMode="auto">
            <a:xfrm flipV="1">
              <a:off x="1643" y="1704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8" name="Arc 8"/>
            <p:cNvSpPr>
              <a:spLocks/>
            </p:cNvSpPr>
            <p:nvPr/>
          </p:nvSpPr>
          <p:spPr bwMode="auto">
            <a:xfrm rot="10800000" flipV="1">
              <a:off x="1211" y="1056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9" name="Arc 9"/>
            <p:cNvSpPr>
              <a:spLocks/>
            </p:cNvSpPr>
            <p:nvPr/>
          </p:nvSpPr>
          <p:spPr bwMode="auto">
            <a:xfrm>
              <a:off x="1931" y="1056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0" name="Arc 10"/>
            <p:cNvSpPr>
              <a:spLocks/>
            </p:cNvSpPr>
            <p:nvPr/>
          </p:nvSpPr>
          <p:spPr bwMode="auto">
            <a:xfrm rot="-10800000">
              <a:off x="2075" y="1704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1" name="Arc 11"/>
            <p:cNvSpPr>
              <a:spLocks/>
            </p:cNvSpPr>
            <p:nvPr/>
          </p:nvSpPr>
          <p:spPr bwMode="auto">
            <a:xfrm flipV="1">
              <a:off x="2219" y="1704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2" name="Arc 12"/>
            <p:cNvSpPr>
              <a:spLocks/>
            </p:cNvSpPr>
            <p:nvPr/>
          </p:nvSpPr>
          <p:spPr bwMode="auto">
            <a:xfrm rot="10800000" flipV="1">
              <a:off x="1787" y="1056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3" name="Arc 13"/>
            <p:cNvSpPr>
              <a:spLocks/>
            </p:cNvSpPr>
            <p:nvPr/>
          </p:nvSpPr>
          <p:spPr bwMode="auto">
            <a:xfrm>
              <a:off x="2507" y="1056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Arc 14"/>
            <p:cNvSpPr>
              <a:spLocks/>
            </p:cNvSpPr>
            <p:nvPr/>
          </p:nvSpPr>
          <p:spPr bwMode="auto">
            <a:xfrm rot="-10800000">
              <a:off x="2651" y="1704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Arc 15"/>
            <p:cNvSpPr>
              <a:spLocks/>
            </p:cNvSpPr>
            <p:nvPr/>
          </p:nvSpPr>
          <p:spPr bwMode="auto">
            <a:xfrm flipV="1">
              <a:off x="2795" y="1704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Arc 16"/>
            <p:cNvSpPr>
              <a:spLocks/>
            </p:cNvSpPr>
            <p:nvPr/>
          </p:nvSpPr>
          <p:spPr bwMode="auto">
            <a:xfrm rot="10800000" flipV="1">
              <a:off x="2363" y="1056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Arc 17"/>
            <p:cNvSpPr>
              <a:spLocks/>
            </p:cNvSpPr>
            <p:nvPr/>
          </p:nvSpPr>
          <p:spPr bwMode="auto">
            <a:xfrm>
              <a:off x="3083" y="1056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8" name="Arc 18"/>
            <p:cNvSpPr>
              <a:spLocks/>
            </p:cNvSpPr>
            <p:nvPr/>
          </p:nvSpPr>
          <p:spPr bwMode="auto">
            <a:xfrm rot="-10800000">
              <a:off x="3227" y="1704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Arc 19"/>
            <p:cNvSpPr>
              <a:spLocks/>
            </p:cNvSpPr>
            <p:nvPr/>
          </p:nvSpPr>
          <p:spPr bwMode="auto">
            <a:xfrm flipV="1">
              <a:off x="3371" y="1704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0" name="Arc 20"/>
            <p:cNvSpPr>
              <a:spLocks/>
            </p:cNvSpPr>
            <p:nvPr/>
          </p:nvSpPr>
          <p:spPr bwMode="auto">
            <a:xfrm rot="10800000" flipV="1">
              <a:off x="2939" y="1056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Arc 21"/>
            <p:cNvSpPr>
              <a:spLocks/>
            </p:cNvSpPr>
            <p:nvPr/>
          </p:nvSpPr>
          <p:spPr bwMode="auto">
            <a:xfrm>
              <a:off x="3659" y="1056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Arc 22"/>
            <p:cNvSpPr>
              <a:spLocks/>
            </p:cNvSpPr>
            <p:nvPr/>
          </p:nvSpPr>
          <p:spPr bwMode="auto">
            <a:xfrm rot="10800000" flipV="1">
              <a:off x="3515" y="1056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Line 23"/>
            <p:cNvSpPr>
              <a:spLocks noChangeShapeType="1"/>
            </p:cNvSpPr>
            <p:nvPr/>
          </p:nvSpPr>
          <p:spPr bwMode="auto">
            <a:xfrm flipV="1">
              <a:off x="1104" y="768"/>
              <a:ext cx="0" cy="16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Line 24"/>
            <p:cNvSpPr>
              <a:spLocks noChangeShapeType="1"/>
            </p:cNvSpPr>
            <p:nvPr/>
          </p:nvSpPr>
          <p:spPr bwMode="auto">
            <a:xfrm>
              <a:off x="1115" y="1776"/>
              <a:ext cx="35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5" name="Rectangle 25"/>
            <p:cNvSpPr>
              <a:spLocks noChangeArrowheads="1"/>
            </p:cNvSpPr>
            <p:nvPr/>
          </p:nvSpPr>
          <p:spPr bwMode="auto">
            <a:xfrm>
              <a:off x="1307" y="1056"/>
              <a:ext cx="85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6" name="Rectangle 26"/>
            <p:cNvSpPr>
              <a:spLocks noChangeArrowheads="1"/>
            </p:cNvSpPr>
            <p:nvPr/>
          </p:nvSpPr>
          <p:spPr bwMode="auto">
            <a:xfrm>
              <a:off x="3035" y="1056"/>
              <a:ext cx="96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7" name="Rectangle 27"/>
            <p:cNvSpPr>
              <a:spLocks noChangeArrowheads="1"/>
            </p:cNvSpPr>
            <p:nvPr/>
          </p:nvSpPr>
          <p:spPr bwMode="auto">
            <a:xfrm>
              <a:off x="1211" y="720"/>
              <a:ext cx="33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 dirty="0">
                  <a:solidFill>
                    <a:srgbClr val="33CC33"/>
                  </a:solidFill>
                  <a:latin typeface="Comic Sans MS" pitchFamily="66" charset="0"/>
                </a:rPr>
                <a:t>A	</a:t>
              </a:r>
              <a:r>
                <a:rPr lang="en-US" altLang="en-US" sz="2400" dirty="0">
                  <a:latin typeface="Comic Sans MS" pitchFamily="66" charset="0"/>
                </a:rPr>
                <a:t>B	</a:t>
              </a:r>
              <a:r>
                <a:rPr lang="en-US" altLang="en-US" sz="2400" dirty="0">
                  <a:solidFill>
                    <a:srgbClr val="FF0066"/>
                  </a:solidFill>
                  <a:latin typeface="Comic Sans MS" pitchFamily="66" charset="0"/>
                </a:rPr>
                <a:t>C</a:t>
              </a:r>
              <a:r>
                <a:rPr lang="en-US" altLang="en-US" sz="2400" dirty="0">
                  <a:latin typeface="Comic Sans MS" pitchFamily="66" charset="0"/>
                </a:rPr>
                <a:t>	</a:t>
              </a:r>
              <a:r>
                <a:rPr lang="en-US" altLang="en-US" sz="2400" dirty="0">
                  <a:solidFill>
                    <a:srgbClr val="33CC33"/>
                  </a:solidFill>
                  <a:latin typeface="Comic Sans MS" pitchFamily="66" charset="0"/>
                </a:rPr>
                <a:t>A</a:t>
              </a:r>
              <a:r>
                <a:rPr lang="en-US" altLang="en-US" sz="2400" dirty="0">
                  <a:latin typeface="Comic Sans MS" pitchFamily="66" charset="0"/>
                </a:rPr>
                <a:t>	B	 </a:t>
              </a:r>
              <a:r>
                <a:rPr lang="en-US" altLang="en-US" sz="2400" dirty="0">
                  <a:solidFill>
                    <a:srgbClr val="FF0066"/>
                  </a:solidFill>
                  <a:latin typeface="Comic Sans MS" pitchFamily="66" charset="0"/>
                </a:rPr>
                <a:t>C</a:t>
              </a:r>
            </a:p>
          </p:txBody>
        </p:sp>
        <p:sp>
          <p:nvSpPr>
            <p:cNvPr id="61468" name="Rectangle 28"/>
            <p:cNvSpPr>
              <a:spLocks noChangeArrowheads="1"/>
            </p:cNvSpPr>
            <p:nvPr/>
          </p:nvSpPr>
          <p:spPr bwMode="auto">
            <a:xfrm>
              <a:off x="1883" y="1632"/>
              <a:ext cx="96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9" name="Rectangle 29"/>
            <p:cNvSpPr>
              <a:spLocks noChangeArrowheads="1"/>
            </p:cNvSpPr>
            <p:nvPr/>
          </p:nvSpPr>
          <p:spPr bwMode="auto">
            <a:xfrm>
              <a:off x="3611" y="1632"/>
              <a:ext cx="96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0" name="Rectangle 30"/>
            <p:cNvSpPr>
              <a:spLocks noChangeArrowheads="1"/>
            </p:cNvSpPr>
            <p:nvPr/>
          </p:nvSpPr>
          <p:spPr bwMode="auto">
            <a:xfrm>
              <a:off x="2459" y="1344"/>
              <a:ext cx="96" cy="432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1" name="Arc 31"/>
            <p:cNvSpPr>
              <a:spLocks/>
            </p:cNvSpPr>
            <p:nvPr/>
          </p:nvSpPr>
          <p:spPr bwMode="auto">
            <a:xfrm rot="-10800000">
              <a:off x="3803" y="1704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2" name="Arc 32"/>
            <p:cNvSpPr>
              <a:spLocks/>
            </p:cNvSpPr>
            <p:nvPr/>
          </p:nvSpPr>
          <p:spPr bwMode="auto">
            <a:xfrm flipV="1">
              <a:off x="3947" y="1704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3" name="Arc 33"/>
            <p:cNvSpPr>
              <a:spLocks/>
            </p:cNvSpPr>
            <p:nvPr/>
          </p:nvSpPr>
          <p:spPr bwMode="auto">
            <a:xfrm>
              <a:off x="4235" y="1056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Arc 34"/>
            <p:cNvSpPr>
              <a:spLocks/>
            </p:cNvSpPr>
            <p:nvPr/>
          </p:nvSpPr>
          <p:spPr bwMode="auto">
            <a:xfrm rot="10800000" flipV="1">
              <a:off x="4091" y="1056"/>
              <a:ext cx="144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5" name="Rectangle 35"/>
            <p:cNvSpPr>
              <a:spLocks noChangeArrowheads="1"/>
            </p:cNvSpPr>
            <p:nvPr/>
          </p:nvSpPr>
          <p:spPr bwMode="auto">
            <a:xfrm>
              <a:off x="4187" y="1344"/>
              <a:ext cx="96" cy="432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6" name="Text Box 36"/>
            <p:cNvSpPr txBox="1">
              <a:spLocks noChangeArrowheads="1"/>
            </p:cNvSpPr>
            <p:nvPr/>
          </p:nvSpPr>
          <p:spPr bwMode="auto">
            <a:xfrm>
              <a:off x="4176" y="1968"/>
              <a:ext cx="10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tx1"/>
                  </a:solidFill>
                  <a:latin typeface="Comic Sans MS" pitchFamily="66" charset="0"/>
                </a:rPr>
                <a:t>1497 MHz</a:t>
              </a:r>
              <a:r>
                <a:rPr lang="en-US" altLang="en-US" sz="24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1477" name="Text Box 37"/>
            <p:cNvSpPr txBox="1">
              <a:spLocks noChangeArrowheads="1"/>
            </p:cNvSpPr>
            <p:nvPr/>
          </p:nvSpPr>
          <p:spPr bwMode="auto">
            <a:xfrm>
              <a:off x="864" y="2448"/>
              <a:ext cx="9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>
                  <a:solidFill>
                    <a:schemeClr val="tx1"/>
                  </a:solidFill>
                  <a:latin typeface="Comic Sans MS" pitchFamily="66" charset="0"/>
                </a:rPr>
                <a:t>60 degrees</a:t>
              </a:r>
            </a:p>
          </p:txBody>
        </p:sp>
        <p:sp>
          <p:nvSpPr>
            <p:cNvPr id="61478" name="Line 38"/>
            <p:cNvSpPr>
              <a:spLocks noChangeShapeType="1"/>
            </p:cNvSpPr>
            <p:nvPr/>
          </p:nvSpPr>
          <p:spPr bwMode="auto">
            <a:xfrm flipV="1">
              <a:off x="1344" y="182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9" name="Text Box 39"/>
            <p:cNvSpPr txBox="1">
              <a:spLocks noChangeArrowheads="1"/>
            </p:cNvSpPr>
            <p:nvPr/>
          </p:nvSpPr>
          <p:spPr bwMode="auto">
            <a:xfrm>
              <a:off x="528" y="2880"/>
              <a:ext cx="116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25000"/>
                </a:lnSpc>
              </a:pPr>
              <a:endParaRPr lang="en-US" altLang="en-US" sz="20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61480" name="Rectangle 40"/>
          <p:cNvSpPr>
            <a:spLocks noChangeArrowheads="1"/>
          </p:cNvSpPr>
          <p:nvPr/>
        </p:nvSpPr>
        <p:spPr bwMode="auto">
          <a:xfrm>
            <a:off x="1524000" y="284163"/>
            <a:ext cx="54617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 smtClean="0">
                <a:latin typeface="Comic Sans MS" pitchFamily="66" charset="0"/>
              </a:rPr>
              <a:t>Beams through choppers</a:t>
            </a:r>
            <a:endParaRPr lang="en-US" altLang="en-US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0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250 MHz beam, 10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2050" name="Picture 2" descr="C:\E_My Documents\750 BPMs\spectrometer pictures\shorttalk\IMG_20161028_113710298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295400"/>
            <a:ext cx="6781800" cy="51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3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B+D</a:t>
            </a:r>
            <a:r>
              <a:rPr lang="en-US" dirty="0" smtClean="0"/>
              <a:t> in Phase each 250 MHZ, 10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E_My Documents\750 BPMs\spectrometer pictures\shorttalk\20161028_140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991599" cy="505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B+D</a:t>
            </a:r>
            <a:r>
              <a:rPr lang="en-US" dirty="0" smtClean="0"/>
              <a:t> out of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E_My Documents\750 BPMs\spectrometer pictures\shorttalk\20161028_123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466667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8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84" y="3583781"/>
            <a:ext cx="3352800" cy="124301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B+D</a:t>
            </a:r>
            <a:r>
              <a:rPr lang="en-US" dirty="0" smtClean="0"/>
              <a:t> in phase</a:t>
            </a:r>
            <a:endParaRPr lang="en-US" dirty="0"/>
          </a:p>
        </p:txBody>
      </p:sp>
      <p:pic>
        <p:nvPicPr>
          <p:cNvPr id="4098" name="Picture 2" descr="C:\E_My Documents\750 BPMs\spectrometer pictures\shorttalk\20161028_121747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0512"/>
            <a:ext cx="3396384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E_My Documents\750 BPMs\spectrometer pictures\shorttalk\20161028_121912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3510167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E_My Documents\750 BPMs\spectrometer pictures\shorttalk\20161028_123512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352800"/>
            <a:ext cx="353428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5029200"/>
            <a:ext cx="3352800" cy="124301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B+D</a:t>
            </a:r>
            <a:r>
              <a:rPr lang="en-US" dirty="0" smtClean="0"/>
              <a:t> out of phase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701184" y="3190875"/>
            <a:ext cx="794616" cy="2459831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01184" y="4876800"/>
            <a:ext cx="794616" cy="76200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333625" y="3074193"/>
            <a:ext cx="190500" cy="557213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8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47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750 MHz BPM Test Plan Results</vt:lpstr>
      <vt:lpstr>PowerPoint Presentation</vt:lpstr>
      <vt:lpstr>A 250 MHz beam, 10mA</vt:lpstr>
      <vt:lpstr>B+D in Phase each 250 MHZ, 10 mA</vt:lpstr>
      <vt:lpstr>B+D out of Phase</vt:lpstr>
      <vt:lpstr>B+D in phase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kazimi</dc:creator>
  <cp:lastModifiedBy>kazimi</cp:lastModifiedBy>
  <cp:revision>7</cp:revision>
  <dcterms:created xsi:type="dcterms:W3CDTF">2016-11-02T16:30:30Z</dcterms:created>
  <dcterms:modified xsi:type="dcterms:W3CDTF">2016-11-02T19:29:07Z</dcterms:modified>
</cp:coreProperties>
</file>