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63"/>
  </p:notesMasterIdLst>
  <p:sldIdLst>
    <p:sldId id="309" r:id="rId2"/>
    <p:sldId id="312" r:id="rId3"/>
    <p:sldId id="385" r:id="rId4"/>
    <p:sldId id="332" r:id="rId5"/>
    <p:sldId id="330" r:id="rId6"/>
    <p:sldId id="335" r:id="rId7"/>
    <p:sldId id="331" r:id="rId8"/>
    <p:sldId id="336" r:id="rId9"/>
    <p:sldId id="334" r:id="rId10"/>
    <p:sldId id="338" r:id="rId11"/>
    <p:sldId id="345" r:id="rId12"/>
    <p:sldId id="388" r:id="rId13"/>
    <p:sldId id="341" r:id="rId14"/>
    <p:sldId id="342" r:id="rId15"/>
    <p:sldId id="344" r:id="rId16"/>
    <p:sldId id="343" r:id="rId17"/>
    <p:sldId id="369" r:id="rId18"/>
    <p:sldId id="349" r:id="rId19"/>
    <p:sldId id="350" r:id="rId20"/>
    <p:sldId id="351" r:id="rId21"/>
    <p:sldId id="353" r:id="rId22"/>
    <p:sldId id="352" r:id="rId23"/>
    <p:sldId id="354" r:id="rId24"/>
    <p:sldId id="355" r:id="rId25"/>
    <p:sldId id="357" r:id="rId26"/>
    <p:sldId id="356" r:id="rId27"/>
    <p:sldId id="333" r:id="rId28"/>
    <p:sldId id="337" r:id="rId29"/>
    <p:sldId id="339" r:id="rId30"/>
    <p:sldId id="361" r:id="rId31"/>
    <p:sldId id="362" r:id="rId32"/>
    <p:sldId id="360" r:id="rId33"/>
    <p:sldId id="358" r:id="rId34"/>
    <p:sldId id="359" r:id="rId35"/>
    <p:sldId id="363" r:id="rId36"/>
    <p:sldId id="347" r:id="rId37"/>
    <p:sldId id="364" r:id="rId38"/>
    <p:sldId id="372" r:id="rId39"/>
    <p:sldId id="365" r:id="rId40"/>
    <p:sldId id="366" r:id="rId41"/>
    <p:sldId id="375" r:id="rId42"/>
    <p:sldId id="376" r:id="rId43"/>
    <p:sldId id="367" r:id="rId44"/>
    <p:sldId id="374" r:id="rId45"/>
    <p:sldId id="371" r:id="rId46"/>
    <p:sldId id="373" r:id="rId47"/>
    <p:sldId id="370" r:id="rId48"/>
    <p:sldId id="386" r:id="rId49"/>
    <p:sldId id="377" r:id="rId50"/>
    <p:sldId id="387" r:id="rId51"/>
    <p:sldId id="378" r:id="rId52"/>
    <p:sldId id="379" r:id="rId53"/>
    <p:sldId id="380" r:id="rId54"/>
    <p:sldId id="381" r:id="rId55"/>
    <p:sldId id="382" r:id="rId56"/>
    <p:sldId id="384" r:id="rId57"/>
    <p:sldId id="383" r:id="rId58"/>
    <p:sldId id="389" r:id="rId59"/>
    <p:sldId id="390" r:id="rId60"/>
    <p:sldId id="391" r:id="rId61"/>
    <p:sldId id="39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FF"/>
    <a:srgbClr val="C5FF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408" autoAdjust="0"/>
  </p:normalViewPr>
  <p:slideViewPr>
    <p:cSldViewPr snapToGrid="0" snapToObjects="1">
      <p:cViewPr varScale="1">
        <p:scale>
          <a:sx n="104" d="100"/>
          <a:sy n="104" d="100"/>
        </p:scale>
        <p:origin x="792" y="114"/>
      </p:cViewPr>
      <p:guideLst>
        <p:guide orient="horz" pos="2160"/>
        <p:guide pos="3840"/>
      </p:guideLst>
    </p:cSldViewPr>
  </p:slideViewPr>
  <p:outlineViewPr>
    <p:cViewPr>
      <p:scale>
        <a:sx n="33" d="100"/>
        <a:sy n="33" d="100"/>
      </p:scale>
      <p:origin x="0" y="-11706"/>
    </p:cViewPr>
  </p:outlineViewPr>
  <p:notesTextViewPr>
    <p:cViewPr>
      <p:scale>
        <a:sx n="1" d="1"/>
        <a:sy n="1" d="1"/>
      </p:scale>
      <p:origin x="0" y="0"/>
    </p:cViewPr>
  </p:notesTextViewPr>
  <p:sorterViewPr>
    <p:cViewPr>
      <p:scale>
        <a:sx n="100" d="100"/>
        <a:sy n="100" d="100"/>
      </p:scale>
      <p:origin x="0" y="-11916"/>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6/25/2020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smtClean="0"/>
              <a:t>Click icon to add picture</a:t>
            </a: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9" name="Text Placeholder 4"/>
          <p:cNvSpPr>
            <a:spLocks noGrp="1"/>
          </p:cNvSpPr>
          <p:nvPr>
            <p:ph type="body" sz="quarter" idx="16"/>
          </p:nvPr>
        </p:nvSpPr>
        <p:spPr>
          <a:xfrm>
            <a:off x="3651306" y="5563165"/>
            <a:ext cx="5745192" cy="910001"/>
          </a:xfrm>
        </p:spPr>
        <p:txBody>
          <a:bodyPr>
            <a:noAutofit/>
          </a:bodyPr>
          <a:lstStyle>
            <a:lvl1pPr marL="0" indent="0">
              <a:buNone/>
              <a:defRPr/>
            </a:lvl1pPr>
          </a:lstStyle>
          <a:p>
            <a:pPr algn="ctr"/>
            <a:r>
              <a:rPr lang="en-US" sz="1800" dirty="0" smtClean="0"/>
              <a:t>Jefferson Lab Accelerator Advisory Committee Review</a:t>
            </a:r>
          </a:p>
          <a:p>
            <a:pPr algn="ctr"/>
            <a:r>
              <a:rPr lang="en-US" sz="1800" dirty="0" smtClean="0"/>
              <a:t>October 9 – 11, 2018</a:t>
            </a:r>
            <a:endParaRPr lang="en-US" sz="1800" dirty="0"/>
          </a:p>
        </p:txBody>
      </p:sp>
    </p:spTree>
    <p:extLst>
      <p:ext uri="{BB962C8B-B14F-4D97-AF65-F5344CB8AC3E}">
        <p14:creationId xmlns:p14="http://schemas.microsoft.com/office/powerpoint/2010/main" val="4291861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smtClean="0"/>
              <a:t>Questions?</a:t>
            </a:r>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smtClean="0"/>
              <a:t>Click icon to add picture</a:t>
            </a:r>
            <a:endParaRPr lang="en-US"/>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smtClean="0"/>
              <a:t>Contact</a:t>
            </a:r>
            <a:endParaRPr lang="en-US" dirty="0"/>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timing>
    <p:tnLst>
      <p:par>
        <p:cTn id="1" dur="indefinite" restart="never" nodeType="tmRoot"/>
      </p:par>
    </p:tn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Date Placeholder 6"/>
          <p:cNvSpPr>
            <a:spLocks noGrp="1"/>
          </p:cNvSpPr>
          <p:nvPr>
            <p:ph type="dt" sz="half" idx="10"/>
          </p:nvPr>
        </p:nvSpPr>
        <p:spPr/>
        <p:txBody>
          <a:bodyPr/>
          <a:lstStyle/>
          <a:p>
            <a:r>
              <a:rPr lang="en-US" smtClean="0"/>
              <a:t>October 9 - 11, 2018</a:t>
            </a:r>
            <a:endParaRPr lang="en-US" dirty="0"/>
          </a:p>
        </p:txBody>
      </p:sp>
      <p:sp>
        <p:nvSpPr>
          <p:cNvPr id="12" name="Footer Placeholder 11"/>
          <p:cNvSpPr>
            <a:spLocks noGrp="1"/>
          </p:cNvSpPr>
          <p:nvPr>
            <p:ph type="ftr" sz="quarter" idx="11"/>
          </p:nvPr>
        </p:nvSpPr>
        <p:spPr/>
        <p:txBody>
          <a:bodyPr/>
          <a:lstStyle/>
          <a:p>
            <a:r>
              <a:rPr lang="en-US" smtClean="0"/>
              <a:t>2018 JLAAC Review</a:t>
            </a:r>
            <a:endParaRPr lang="en-US" dirty="0"/>
          </a:p>
        </p:txBody>
      </p:sp>
      <p:sp>
        <p:nvSpPr>
          <p:cNvPr id="13" name="Slide Number Placeholder 12"/>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1639637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Date Placeholder 6"/>
          <p:cNvSpPr>
            <a:spLocks noGrp="1"/>
          </p:cNvSpPr>
          <p:nvPr>
            <p:ph type="dt" sz="half" idx="14"/>
          </p:nvPr>
        </p:nvSpPr>
        <p:spPr/>
        <p:txBody>
          <a:bodyPr/>
          <a:lstStyle/>
          <a:p>
            <a:r>
              <a:rPr lang="en-US" smtClean="0"/>
              <a:t>October 9 - 11, 2018</a:t>
            </a:r>
            <a:endParaRPr lang="en-US" dirty="0"/>
          </a:p>
        </p:txBody>
      </p:sp>
      <p:sp>
        <p:nvSpPr>
          <p:cNvPr id="13" name="Footer Placeholder 12"/>
          <p:cNvSpPr>
            <a:spLocks noGrp="1"/>
          </p:cNvSpPr>
          <p:nvPr>
            <p:ph type="ftr" sz="quarter" idx="15"/>
          </p:nvPr>
        </p:nvSpPr>
        <p:spPr/>
        <p:txBody>
          <a:bodyPr/>
          <a:lstStyle/>
          <a:p>
            <a:r>
              <a:rPr lang="en-US" smtClean="0"/>
              <a:t>2018 JLAAC Review</a:t>
            </a:r>
            <a:endParaRPr lang="en-US" dirty="0"/>
          </a:p>
        </p:txBody>
      </p:sp>
      <p:sp>
        <p:nvSpPr>
          <p:cNvPr id="14" name="Slide Number Placeholder 13"/>
          <p:cNvSpPr>
            <a:spLocks noGrp="1"/>
          </p:cNvSpPr>
          <p:nvPr>
            <p:ph type="sldNum" sz="quarter" idx="16"/>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6520021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smtClean="0"/>
              <a:t>Click icon to add picture</a:t>
            </a:r>
            <a:endParaRPr lang="en-US"/>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p:txBody>
          <a:bodyPr/>
          <a:lstStyle/>
          <a:p>
            <a:r>
              <a:rPr lang="en-US" smtClean="0"/>
              <a:t>October 9 - 11, 2018</a:t>
            </a:r>
            <a:endParaRPr lang="en-US" dirty="0"/>
          </a:p>
        </p:txBody>
      </p:sp>
      <p:sp>
        <p:nvSpPr>
          <p:cNvPr id="14" name="Footer Placeholder 13"/>
          <p:cNvSpPr>
            <a:spLocks noGrp="1"/>
          </p:cNvSpPr>
          <p:nvPr>
            <p:ph type="ftr" sz="quarter" idx="16"/>
          </p:nvPr>
        </p:nvSpPr>
        <p:spPr/>
        <p:txBody>
          <a:bodyPr/>
          <a:lstStyle/>
          <a:p>
            <a:r>
              <a:rPr lang="en-US" smtClean="0"/>
              <a:t>2018 JLAAC Review</a:t>
            </a:r>
            <a:endParaRPr lang="en-US" dirty="0"/>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4537965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smtClean="0"/>
              <a:t>Click icon to add picture</a:t>
            </a:r>
            <a:endParaRPr lang="en-US"/>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p:txBody>
          <a:bodyPr/>
          <a:lstStyle/>
          <a:p>
            <a:r>
              <a:rPr lang="en-US" smtClean="0"/>
              <a:t>October 9 - 11, 2018</a:t>
            </a:r>
            <a:endParaRPr lang="en-US" dirty="0"/>
          </a:p>
        </p:txBody>
      </p:sp>
      <p:sp>
        <p:nvSpPr>
          <p:cNvPr id="14" name="Footer Placeholder 13"/>
          <p:cNvSpPr>
            <a:spLocks noGrp="1"/>
          </p:cNvSpPr>
          <p:nvPr>
            <p:ph type="ftr" sz="quarter" idx="16"/>
          </p:nvPr>
        </p:nvSpPr>
        <p:spPr/>
        <p:txBody>
          <a:bodyPr/>
          <a:lstStyle/>
          <a:p>
            <a:r>
              <a:rPr lang="en-US" smtClean="0"/>
              <a:t>2018 JLAAC Review</a:t>
            </a:r>
            <a:endParaRPr lang="en-US" dirty="0"/>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254814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smtClean="0"/>
              <a:t>Click icon to add picture</a:t>
            </a:r>
            <a:endParaRPr lang="en-US"/>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p:txBody>
          <a:bodyPr/>
          <a:lstStyle/>
          <a:p>
            <a:r>
              <a:rPr lang="en-US" smtClean="0"/>
              <a:t>October 9 - 11, 2018</a:t>
            </a:r>
            <a:endParaRPr lang="en-US" dirty="0"/>
          </a:p>
        </p:txBody>
      </p:sp>
      <p:sp>
        <p:nvSpPr>
          <p:cNvPr id="14" name="Footer Placeholder 13"/>
          <p:cNvSpPr>
            <a:spLocks noGrp="1"/>
          </p:cNvSpPr>
          <p:nvPr>
            <p:ph type="ftr" sz="quarter" idx="17"/>
          </p:nvPr>
        </p:nvSpPr>
        <p:spPr/>
        <p:txBody>
          <a:bodyPr/>
          <a:lstStyle/>
          <a:p>
            <a:r>
              <a:rPr lang="en-US" smtClean="0"/>
              <a:t>2018 JLAAC Review</a:t>
            </a:r>
            <a:endParaRPr lang="en-US" dirty="0"/>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057364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smtClean="0"/>
              <a:t>Click icon to add picture</a:t>
            </a:r>
            <a:endParaRPr lang="en-US"/>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p:txBody>
          <a:bodyPr/>
          <a:lstStyle/>
          <a:p>
            <a:r>
              <a:rPr lang="en-US" smtClean="0"/>
              <a:t>October 9 - 11, 2018</a:t>
            </a:r>
            <a:endParaRPr lang="en-US" dirty="0"/>
          </a:p>
        </p:txBody>
      </p:sp>
      <p:sp>
        <p:nvSpPr>
          <p:cNvPr id="14" name="Footer Placeholder 13"/>
          <p:cNvSpPr>
            <a:spLocks noGrp="1"/>
          </p:cNvSpPr>
          <p:nvPr>
            <p:ph type="ftr" sz="quarter" idx="17"/>
          </p:nvPr>
        </p:nvSpPr>
        <p:spPr/>
        <p:txBody>
          <a:bodyPr/>
          <a:lstStyle/>
          <a:p>
            <a:r>
              <a:rPr lang="en-US" smtClean="0"/>
              <a:t>2018 JLAAC Review</a:t>
            </a:r>
            <a:endParaRPr lang="en-US" dirty="0"/>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8513664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smtClean="0"/>
              <a:t>Click icon to add picture</a:t>
            </a:r>
            <a:endParaRPr lang="en-US"/>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smtClean="0"/>
              <a:t>Click icon to add picture</a:t>
            </a:r>
            <a:endParaRPr lang="en-US"/>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p:txBody>
          <a:bodyPr/>
          <a:lstStyle/>
          <a:p>
            <a:r>
              <a:rPr lang="en-US" smtClean="0"/>
              <a:t>October 9 - 11, 2018</a:t>
            </a:r>
            <a:endParaRPr lang="en-US" dirty="0"/>
          </a:p>
        </p:txBody>
      </p:sp>
      <p:sp>
        <p:nvSpPr>
          <p:cNvPr id="16" name="Footer Placeholder 15"/>
          <p:cNvSpPr>
            <a:spLocks noGrp="1"/>
          </p:cNvSpPr>
          <p:nvPr>
            <p:ph type="ftr" sz="quarter" idx="19"/>
          </p:nvPr>
        </p:nvSpPr>
        <p:spPr/>
        <p:txBody>
          <a:bodyPr/>
          <a:lstStyle/>
          <a:p>
            <a:r>
              <a:rPr lang="en-US" smtClean="0"/>
              <a:t>2018 JLAAC Review</a:t>
            </a:r>
            <a:endParaRPr lang="en-US" dirty="0"/>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596747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smtClean="0"/>
              <a:t>Click icon to add picture</a:t>
            </a:r>
            <a:endParaRPr lang="en-US"/>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smtClean="0"/>
              <a:t>Click icon to add picture</a:t>
            </a:r>
            <a:endParaRPr lang="en-US"/>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p:txBody>
          <a:bodyPr/>
          <a:lstStyle/>
          <a:p>
            <a:r>
              <a:rPr lang="en-US" smtClean="0"/>
              <a:t>October 9 - 11, 2018</a:t>
            </a:r>
            <a:endParaRPr lang="en-US" dirty="0"/>
          </a:p>
        </p:txBody>
      </p:sp>
      <p:sp>
        <p:nvSpPr>
          <p:cNvPr id="16" name="Footer Placeholder 15"/>
          <p:cNvSpPr>
            <a:spLocks noGrp="1"/>
          </p:cNvSpPr>
          <p:nvPr>
            <p:ph type="ftr" sz="quarter" idx="19"/>
          </p:nvPr>
        </p:nvSpPr>
        <p:spPr/>
        <p:txBody>
          <a:bodyPr/>
          <a:lstStyle/>
          <a:p>
            <a:r>
              <a:rPr lang="en-US" smtClean="0"/>
              <a:t>2018 JLAAC Review</a:t>
            </a:r>
            <a:endParaRPr lang="en-US" dirty="0"/>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968535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smtClean="0"/>
              <a:t>October 9 - 11, 2018</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smtClean="0"/>
              <a:t>2018 JLAAC Review</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3181" y="205946"/>
            <a:ext cx="10583064" cy="917487"/>
          </a:xfrm>
        </p:spPr>
        <p:txBody>
          <a:bodyPr anchor="ctr" anchorCtr="0"/>
          <a:lstStyle/>
          <a:p>
            <a:r>
              <a:rPr lang="en-US" sz="3600" dirty="0" smtClean="0"/>
              <a:t>UITF Operator Training – SAF162</a:t>
            </a:r>
            <a:endParaRPr lang="en-US" sz="3600" dirty="0"/>
          </a:p>
        </p:txBody>
      </p:sp>
      <p:sp>
        <p:nvSpPr>
          <p:cNvPr id="5" name="Text Placeholder 4"/>
          <p:cNvSpPr>
            <a:spLocks noGrp="1"/>
          </p:cNvSpPr>
          <p:nvPr>
            <p:ph type="body" sz="quarter" idx="14"/>
          </p:nvPr>
        </p:nvSpPr>
        <p:spPr>
          <a:xfrm>
            <a:off x="3201783" y="6191694"/>
            <a:ext cx="5745192" cy="428914"/>
          </a:xfrm>
        </p:spPr>
        <p:txBody>
          <a:bodyPr>
            <a:noAutofit/>
          </a:bodyPr>
          <a:lstStyle/>
          <a:p>
            <a:pPr algn="ctr"/>
            <a:r>
              <a:rPr lang="en-US" sz="1800" dirty="0">
                <a:solidFill>
                  <a:schemeClr val="bg1">
                    <a:lumMod val="50000"/>
                  </a:schemeClr>
                </a:solidFill>
              </a:rPr>
              <a:t>Matt </a:t>
            </a:r>
            <a:r>
              <a:rPr lang="en-US" sz="1800" dirty="0" smtClean="0">
                <a:solidFill>
                  <a:schemeClr val="bg1">
                    <a:lumMod val="50000"/>
                  </a:schemeClr>
                </a:solidFill>
              </a:rPr>
              <a:t>Poelker,  March 5, 2020</a:t>
            </a:r>
            <a:endParaRPr lang="en-US" sz="1800" dirty="0">
              <a:solidFill>
                <a:schemeClr val="bg1">
                  <a:lumMod val="50000"/>
                </a:schemeClr>
              </a:solidFill>
            </a:endParaRPr>
          </a:p>
        </p:txBody>
      </p:sp>
      <p:pic>
        <p:nvPicPr>
          <p:cNvPr id="205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181" y="1350255"/>
            <a:ext cx="11262397" cy="425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193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6" y="152967"/>
            <a:ext cx="11285837" cy="487490"/>
          </a:xfrm>
        </p:spPr>
        <p:txBody>
          <a:bodyPr>
            <a:normAutofit/>
          </a:bodyPr>
          <a:lstStyle/>
          <a:p>
            <a:r>
              <a:rPr lang="en-US" dirty="0"/>
              <a:t> S</a:t>
            </a:r>
            <a:r>
              <a:rPr lang="en-US" dirty="0" smtClean="0"/>
              <a:t>ee how roof tiles are </a:t>
            </a:r>
            <a:r>
              <a:rPr lang="en-US" dirty="0"/>
              <a:t>moved? Test the spin-polarized target “</a:t>
            </a:r>
            <a:r>
              <a:rPr lang="en-US" dirty="0" err="1"/>
              <a:t>HDIce</a:t>
            </a:r>
            <a:r>
              <a:rPr lang="en-US" dirty="0"/>
              <a:t>” </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225" y="863084"/>
            <a:ext cx="9398301" cy="5381625"/>
          </a:xfrm>
        </p:spPr>
      </p:pic>
      <p:sp>
        <p:nvSpPr>
          <p:cNvPr id="6" name="Slide Number Placeholder 5"/>
          <p:cNvSpPr>
            <a:spLocks noGrp="1"/>
          </p:cNvSpPr>
          <p:nvPr>
            <p:ph type="sldNum" sz="quarter" idx="12"/>
          </p:nvPr>
        </p:nvSpPr>
        <p:spPr/>
        <p:txBody>
          <a:bodyPr/>
          <a:lstStyle/>
          <a:p>
            <a:fld id="{07E1C93C-5050-FC42-8F10-D22D4F119D13}" type="slidenum">
              <a:rPr lang="en-US" smtClean="0"/>
              <a:pPr/>
              <a:t>10</a:t>
            </a:fld>
            <a:endParaRPr lang="en-US" dirty="0"/>
          </a:p>
        </p:txBody>
      </p:sp>
      <p:sp>
        <p:nvSpPr>
          <p:cNvPr id="3" name="TextBox 2"/>
          <p:cNvSpPr txBox="1"/>
          <p:nvPr/>
        </p:nvSpPr>
        <p:spPr>
          <a:xfrm>
            <a:off x="8097981" y="863084"/>
            <a:ext cx="3932653" cy="923330"/>
          </a:xfrm>
          <a:prstGeom prst="rect">
            <a:avLst/>
          </a:prstGeom>
          <a:noFill/>
        </p:spPr>
        <p:txBody>
          <a:bodyPr wrap="square" rtlCol="0">
            <a:spAutoFit/>
          </a:bodyPr>
          <a:lstStyle/>
          <a:p>
            <a:pPr algn="ctr"/>
            <a:r>
              <a:rPr lang="en-US" dirty="0" smtClean="0"/>
              <a:t>Roof tiles are “credited control”: we must lockout radiation sources when              tiles are moved. There’s an OSP for this</a:t>
            </a:r>
            <a:endParaRPr lang="en-US" dirty="0"/>
          </a:p>
        </p:txBody>
      </p:sp>
      <p:sp>
        <p:nvSpPr>
          <p:cNvPr id="9"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Tree>
    <p:extLst>
      <p:ext uri="{BB962C8B-B14F-4D97-AF65-F5344CB8AC3E}">
        <p14:creationId xmlns:p14="http://schemas.microsoft.com/office/powerpoint/2010/main" val="1930643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sp>
        <p:nvSpPr>
          <p:cNvPr id="10" name="Title 1"/>
          <p:cNvSpPr>
            <a:spLocks noGrp="1"/>
          </p:cNvSpPr>
          <p:nvPr>
            <p:ph type="title"/>
          </p:nvPr>
        </p:nvSpPr>
        <p:spPr>
          <a:xfrm>
            <a:off x="182077" y="137595"/>
            <a:ext cx="11842861" cy="487490"/>
          </a:xfrm>
        </p:spPr>
        <p:txBody>
          <a:bodyPr>
            <a:normAutofit/>
          </a:bodyPr>
          <a:lstStyle/>
          <a:p>
            <a:r>
              <a:rPr lang="en-US" dirty="0" smtClean="0"/>
              <a:t>UITF rooftop, electronics and storage….</a:t>
            </a:r>
            <a:endParaRPr lang="en-US" dirty="0"/>
          </a:p>
        </p:txBody>
      </p:sp>
      <p:pic>
        <p:nvPicPr>
          <p:cNvPr id="4" name="Picture 3"/>
          <p:cNvPicPr>
            <a:picLocks noChangeAspect="1"/>
          </p:cNvPicPr>
          <p:nvPr/>
        </p:nvPicPr>
        <p:blipFill>
          <a:blip r:embed="rId2"/>
          <a:stretch>
            <a:fillRect/>
          </a:stretch>
        </p:blipFill>
        <p:spPr>
          <a:xfrm>
            <a:off x="91716" y="992524"/>
            <a:ext cx="5472987" cy="4050531"/>
          </a:xfrm>
          <a:prstGeom prst="rect">
            <a:avLst/>
          </a:prstGeom>
        </p:spPr>
      </p:pic>
      <p:pic>
        <p:nvPicPr>
          <p:cNvPr id="6" name="Picture 5"/>
          <p:cNvPicPr>
            <a:picLocks noChangeAspect="1"/>
          </p:cNvPicPr>
          <p:nvPr/>
        </p:nvPicPr>
        <p:blipFill>
          <a:blip r:embed="rId3"/>
          <a:stretch>
            <a:fillRect/>
          </a:stretch>
        </p:blipFill>
        <p:spPr>
          <a:xfrm>
            <a:off x="5745799" y="992523"/>
            <a:ext cx="3083163" cy="4152697"/>
          </a:xfrm>
          <a:prstGeom prst="rect">
            <a:avLst/>
          </a:prstGeom>
        </p:spPr>
      </p:pic>
      <p:pic>
        <p:nvPicPr>
          <p:cNvPr id="11" name="Picture 10"/>
          <p:cNvPicPr>
            <a:picLocks noChangeAspect="1"/>
          </p:cNvPicPr>
          <p:nvPr/>
        </p:nvPicPr>
        <p:blipFill>
          <a:blip r:embed="rId4"/>
          <a:stretch>
            <a:fillRect/>
          </a:stretch>
        </p:blipFill>
        <p:spPr>
          <a:xfrm>
            <a:off x="8939017" y="992524"/>
            <a:ext cx="3135979" cy="4152697"/>
          </a:xfrm>
          <a:prstGeom prst="rect">
            <a:avLst/>
          </a:prstGeom>
        </p:spPr>
      </p:pic>
      <p:sp>
        <p:nvSpPr>
          <p:cNvPr id="12" name="TextBox 11"/>
          <p:cNvSpPr txBox="1"/>
          <p:nvPr/>
        </p:nvSpPr>
        <p:spPr>
          <a:xfrm>
            <a:off x="411893" y="1882127"/>
            <a:ext cx="1511119" cy="369332"/>
          </a:xfrm>
          <a:prstGeom prst="rect">
            <a:avLst/>
          </a:prstGeom>
          <a:noFill/>
        </p:spPr>
        <p:txBody>
          <a:bodyPr wrap="none" rtlCol="0">
            <a:spAutoFit/>
          </a:bodyPr>
          <a:lstStyle/>
          <a:p>
            <a:r>
              <a:rPr lang="en-US" dirty="0" smtClean="0">
                <a:solidFill>
                  <a:schemeClr val="bg1"/>
                </a:solidFill>
              </a:rPr>
              <a:t>Cave2 rooftop</a:t>
            </a:r>
            <a:endParaRPr lang="en-US" dirty="0">
              <a:solidFill>
                <a:schemeClr val="bg1"/>
              </a:solidFill>
            </a:endParaRPr>
          </a:p>
        </p:txBody>
      </p:sp>
      <p:sp>
        <p:nvSpPr>
          <p:cNvPr id="25" name="TextBox 24"/>
          <p:cNvSpPr txBox="1"/>
          <p:nvPr/>
        </p:nvSpPr>
        <p:spPr>
          <a:xfrm>
            <a:off x="3883822" y="2728964"/>
            <a:ext cx="1511119" cy="369332"/>
          </a:xfrm>
          <a:prstGeom prst="rect">
            <a:avLst/>
          </a:prstGeom>
          <a:noFill/>
        </p:spPr>
        <p:txBody>
          <a:bodyPr wrap="none" rtlCol="0">
            <a:spAutoFit/>
          </a:bodyPr>
          <a:lstStyle/>
          <a:p>
            <a:r>
              <a:rPr lang="en-US" dirty="0" smtClean="0">
                <a:solidFill>
                  <a:schemeClr val="bg1"/>
                </a:solidFill>
              </a:rPr>
              <a:t>Cave1 rooftop</a:t>
            </a:r>
            <a:endParaRPr lang="en-US" dirty="0">
              <a:solidFill>
                <a:schemeClr val="bg1"/>
              </a:solidFill>
            </a:endParaRPr>
          </a:p>
        </p:txBody>
      </p:sp>
      <p:sp>
        <p:nvSpPr>
          <p:cNvPr id="13" name="TextBox 12"/>
          <p:cNvSpPr txBox="1"/>
          <p:nvPr/>
        </p:nvSpPr>
        <p:spPr>
          <a:xfrm>
            <a:off x="5745799" y="5270135"/>
            <a:ext cx="5983315" cy="646331"/>
          </a:xfrm>
          <a:prstGeom prst="rect">
            <a:avLst/>
          </a:prstGeom>
          <a:noFill/>
        </p:spPr>
        <p:txBody>
          <a:bodyPr wrap="square" rtlCol="0">
            <a:spAutoFit/>
          </a:bodyPr>
          <a:lstStyle/>
          <a:p>
            <a:pPr algn="ctr"/>
            <a:r>
              <a:rPr lang="en-US" dirty="0" smtClean="0"/>
              <a:t>In between rows of racks, there are penetrations in the roof tiles, for the electrical cable to devices inside the enclosure</a:t>
            </a:r>
            <a:endParaRPr lang="en-US" dirty="0"/>
          </a:p>
        </p:txBody>
      </p:sp>
      <p:pic>
        <p:nvPicPr>
          <p:cNvPr id="3" name="Picture 2"/>
          <p:cNvPicPr>
            <a:picLocks noChangeAspect="1"/>
          </p:cNvPicPr>
          <p:nvPr/>
        </p:nvPicPr>
        <p:blipFill>
          <a:blip r:embed="rId5"/>
          <a:stretch>
            <a:fillRect/>
          </a:stretch>
        </p:blipFill>
        <p:spPr>
          <a:xfrm>
            <a:off x="2754557" y="891018"/>
            <a:ext cx="9261984" cy="5892551"/>
          </a:xfrm>
          <a:prstGeom prst="rect">
            <a:avLst/>
          </a:prstGeom>
        </p:spPr>
      </p:pic>
      <p:sp>
        <p:nvSpPr>
          <p:cNvPr id="26"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Tree>
    <p:extLst>
      <p:ext uri="{BB962C8B-B14F-4D97-AF65-F5344CB8AC3E}">
        <p14:creationId xmlns:p14="http://schemas.microsoft.com/office/powerpoint/2010/main" val="367275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sp>
        <p:nvSpPr>
          <p:cNvPr id="10" name="Title 1"/>
          <p:cNvSpPr>
            <a:spLocks noGrp="1"/>
          </p:cNvSpPr>
          <p:nvPr>
            <p:ph type="title"/>
          </p:nvPr>
        </p:nvSpPr>
        <p:spPr>
          <a:xfrm>
            <a:off x="182077" y="137595"/>
            <a:ext cx="11842861" cy="487490"/>
          </a:xfrm>
        </p:spPr>
        <p:txBody>
          <a:bodyPr>
            <a:normAutofit/>
          </a:bodyPr>
          <a:lstStyle/>
          <a:p>
            <a:r>
              <a:rPr lang="en-US" dirty="0" smtClean="0"/>
              <a:t>UITF </a:t>
            </a:r>
            <a:r>
              <a:rPr lang="en-US" dirty="0"/>
              <a:t>utilities: electrical power, LCW, GN2 and compressed air</a:t>
            </a:r>
          </a:p>
        </p:txBody>
      </p:sp>
      <p:sp>
        <p:nvSpPr>
          <p:cNvPr id="12" name="TextBox 11"/>
          <p:cNvSpPr txBox="1"/>
          <p:nvPr/>
        </p:nvSpPr>
        <p:spPr>
          <a:xfrm>
            <a:off x="411893" y="1882127"/>
            <a:ext cx="1511119" cy="369332"/>
          </a:xfrm>
          <a:prstGeom prst="rect">
            <a:avLst/>
          </a:prstGeom>
          <a:noFill/>
        </p:spPr>
        <p:txBody>
          <a:bodyPr wrap="none" rtlCol="0">
            <a:spAutoFit/>
          </a:bodyPr>
          <a:lstStyle/>
          <a:p>
            <a:r>
              <a:rPr lang="en-US" dirty="0" smtClean="0">
                <a:solidFill>
                  <a:schemeClr val="bg1"/>
                </a:solidFill>
              </a:rPr>
              <a:t>Cave2 rooftop</a:t>
            </a:r>
            <a:endParaRPr lang="en-US" dirty="0">
              <a:solidFill>
                <a:schemeClr val="bg1"/>
              </a:solidFill>
            </a:endParaRPr>
          </a:p>
        </p:txBody>
      </p:sp>
      <p:sp>
        <p:nvSpPr>
          <p:cNvPr id="25" name="TextBox 24"/>
          <p:cNvSpPr txBox="1"/>
          <p:nvPr/>
        </p:nvSpPr>
        <p:spPr>
          <a:xfrm>
            <a:off x="3883822" y="2728964"/>
            <a:ext cx="1511119" cy="369332"/>
          </a:xfrm>
          <a:prstGeom prst="rect">
            <a:avLst/>
          </a:prstGeom>
          <a:noFill/>
        </p:spPr>
        <p:txBody>
          <a:bodyPr wrap="none" rtlCol="0">
            <a:spAutoFit/>
          </a:bodyPr>
          <a:lstStyle/>
          <a:p>
            <a:r>
              <a:rPr lang="en-US" dirty="0" smtClean="0">
                <a:solidFill>
                  <a:schemeClr val="bg1"/>
                </a:solidFill>
              </a:rPr>
              <a:t>Cave1 rooftop</a:t>
            </a:r>
            <a:endParaRPr lang="en-US" dirty="0">
              <a:solidFill>
                <a:schemeClr val="bg1"/>
              </a:solidFill>
            </a:endParaRPr>
          </a:p>
        </p:txBody>
      </p:sp>
      <p:sp>
        <p:nvSpPr>
          <p:cNvPr id="26"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Tree>
    <p:extLst>
      <p:ext uri="{BB962C8B-B14F-4D97-AF65-F5344CB8AC3E}">
        <p14:creationId xmlns:p14="http://schemas.microsoft.com/office/powerpoint/2010/main" val="38035471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sp>
        <p:nvSpPr>
          <p:cNvPr id="10" name="Title 1"/>
          <p:cNvSpPr>
            <a:spLocks noGrp="1"/>
          </p:cNvSpPr>
          <p:nvPr>
            <p:ph type="title"/>
          </p:nvPr>
        </p:nvSpPr>
        <p:spPr>
          <a:xfrm>
            <a:off x="182077" y="137595"/>
            <a:ext cx="11842861" cy="487490"/>
          </a:xfrm>
        </p:spPr>
        <p:txBody>
          <a:bodyPr>
            <a:normAutofit/>
          </a:bodyPr>
          <a:lstStyle/>
          <a:p>
            <a:r>
              <a:rPr lang="en-US" dirty="0" smtClean="0"/>
              <a:t>Access Restrictions, dosimeter requirements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899" y="3580629"/>
            <a:ext cx="5018257" cy="2775723"/>
          </a:xfrm>
          <a:prstGeom prst="rect">
            <a:avLst/>
          </a:prstGeom>
        </p:spPr>
      </p:pic>
      <p:pic>
        <p:nvPicPr>
          <p:cNvPr id="17" name="Content Placeholder 5"/>
          <p:cNvPicPr>
            <a:picLocks noGrp="1"/>
          </p:cNvPicPr>
          <p:nvPr>
            <p:ph idx="1"/>
          </p:nvPr>
        </p:nvPicPr>
        <p:blipFill>
          <a:blip r:embed="rId3"/>
          <a:stretch>
            <a:fillRect/>
          </a:stretch>
        </p:blipFill>
        <p:spPr>
          <a:xfrm>
            <a:off x="258899" y="848763"/>
            <a:ext cx="7092296" cy="2623503"/>
          </a:xfrm>
          <a:prstGeom prst="rect">
            <a:avLst/>
          </a:prstGeom>
        </p:spPr>
      </p:pic>
      <p:sp>
        <p:nvSpPr>
          <p:cNvPr id="3" name="TextBox 2"/>
          <p:cNvSpPr txBox="1"/>
          <p:nvPr/>
        </p:nvSpPr>
        <p:spPr>
          <a:xfrm>
            <a:off x="7538709" y="1218664"/>
            <a:ext cx="4089872" cy="1323439"/>
          </a:xfrm>
          <a:prstGeom prst="rect">
            <a:avLst/>
          </a:prstGeom>
          <a:noFill/>
        </p:spPr>
        <p:txBody>
          <a:bodyPr wrap="square" rtlCol="0">
            <a:spAutoFit/>
          </a:bodyPr>
          <a:lstStyle/>
          <a:p>
            <a:r>
              <a:rPr lang="en-US" sz="2000" dirty="0" smtClean="0"/>
              <a:t>Inside UITF enclosure:</a:t>
            </a:r>
          </a:p>
          <a:p>
            <a:pPr marL="285750" indent="-285750">
              <a:buFont typeface="Arial" panose="020B0604020202020204" pitchFamily="34" charset="0"/>
              <a:buChar char="•"/>
            </a:pPr>
            <a:r>
              <a:rPr lang="en-US" sz="2000" dirty="0" smtClean="0"/>
              <a:t>no dosimetry required inside UITF</a:t>
            </a:r>
          </a:p>
          <a:p>
            <a:pPr marL="285750" indent="-285750">
              <a:buFont typeface="Arial" panose="020B0604020202020204" pitchFamily="34" charset="0"/>
              <a:buChar char="•"/>
            </a:pPr>
            <a:r>
              <a:rPr lang="en-US" sz="2000" dirty="0" smtClean="0"/>
              <a:t>Signs indicate no drilling into mildly radioactive concrete walls</a:t>
            </a:r>
            <a:endParaRPr lang="en-US" sz="2000" dirty="0"/>
          </a:p>
        </p:txBody>
      </p:sp>
      <p:sp>
        <p:nvSpPr>
          <p:cNvPr id="25" name="TextBox 24"/>
          <p:cNvSpPr txBox="1"/>
          <p:nvPr/>
        </p:nvSpPr>
        <p:spPr>
          <a:xfrm>
            <a:off x="5665222" y="3912033"/>
            <a:ext cx="5461472" cy="2246769"/>
          </a:xfrm>
          <a:prstGeom prst="rect">
            <a:avLst/>
          </a:prstGeom>
          <a:noFill/>
        </p:spPr>
        <p:txBody>
          <a:bodyPr wrap="square" rtlCol="0">
            <a:spAutoFit/>
          </a:bodyPr>
          <a:lstStyle/>
          <a:p>
            <a:r>
              <a:rPr lang="en-US" sz="2000" dirty="0" smtClean="0"/>
              <a:t>UITF Rooftops</a:t>
            </a:r>
          </a:p>
          <a:p>
            <a:pPr marL="285750" indent="-285750">
              <a:buFont typeface="Arial" panose="020B0604020202020204" pitchFamily="34" charset="0"/>
              <a:buChar char="•"/>
            </a:pPr>
            <a:r>
              <a:rPr lang="en-US" sz="2000" dirty="0" smtClean="0"/>
              <a:t>Cave1 rooftop can be accessed even during operation but must have Lab-issued dosimeter</a:t>
            </a:r>
          </a:p>
          <a:p>
            <a:pPr marL="285750" indent="-285750">
              <a:buFont typeface="Arial" panose="020B0604020202020204" pitchFamily="34" charset="0"/>
              <a:buChar char="•"/>
            </a:pPr>
            <a:r>
              <a:rPr lang="en-US" sz="2000" dirty="0" smtClean="0"/>
              <a:t>No access permitted to Cave2 rooftop during accelerator operation</a:t>
            </a:r>
          </a:p>
          <a:p>
            <a:pPr marL="285750" indent="-285750">
              <a:buFont typeface="Arial" panose="020B0604020202020204" pitchFamily="34" charset="0"/>
              <a:buChar char="•"/>
            </a:pPr>
            <a:r>
              <a:rPr lang="en-US" sz="2000" dirty="0" smtClean="0"/>
              <a:t>Magenta beacons flashing = Accelerator in operation</a:t>
            </a:r>
            <a:endParaRPr lang="en-US" sz="2000" dirty="0"/>
          </a:p>
        </p:txBody>
      </p:sp>
      <p:sp>
        <p:nvSpPr>
          <p:cNvPr id="26"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Tree>
    <p:extLst>
      <p:ext uri="{BB962C8B-B14F-4D97-AF65-F5344CB8AC3E}">
        <p14:creationId xmlns:p14="http://schemas.microsoft.com/office/powerpoint/2010/main" val="22911732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the Enclosure when OPEN, no dosimetry required</a:t>
            </a:r>
            <a:endParaRPr lang="en-US" dirty="0"/>
          </a:p>
        </p:txBody>
      </p:sp>
      <p:pic>
        <p:nvPicPr>
          <p:cNvPr id="7" name="Content Placeholder 6"/>
          <p:cNvPicPr>
            <a:picLocks noGrp="1" noChangeAspect="1"/>
          </p:cNvPicPr>
          <p:nvPr>
            <p:ph idx="1"/>
          </p:nvPr>
        </p:nvPicPr>
        <p:blipFill>
          <a:blip r:embed="rId2"/>
          <a:stretch>
            <a:fillRect/>
          </a:stretch>
        </p:blipFill>
        <p:spPr>
          <a:xfrm>
            <a:off x="974229" y="1030386"/>
            <a:ext cx="4055347" cy="5381625"/>
          </a:xfrm>
          <a:prstGeom prst="rect">
            <a:avLst/>
          </a:prstGeom>
        </p:spPr>
      </p:pic>
      <p:sp>
        <p:nvSpPr>
          <p:cNvPr id="6" name="Slide Number Placeholder 5"/>
          <p:cNvSpPr>
            <a:spLocks noGrp="1"/>
          </p:cNvSpPr>
          <p:nvPr>
            <p:ph type="sldNum" sz="quarter" idx="12"/>
          </p:nvPr>
        </p:nvSpPr>
        <p:spPr/>
        <p:txBody>
          <a:bodyPr/>
          <a:lstStyle/>
          <a:p>
            <a:fld id="{07E1C93C-5050-FC42-8F10-D22D4F119D13}" type="slidenum">
              <a:rPr lang="en-US" smtClean="0"/>
              <a:pPr/>
              <a:t>14</a:t>
            </a:fld>
            <a:endParaRPr lang="en-US" dirty="0"/>
          </a:p>
        </p:txBody>
      </p:sp>
      <p:sp>
        <p:nvSpPr>
          <p:cNvPr id="8" name="TextBox 7"/>
          <p:cNvSpPr txBox="1"/>
          <p:nvPr/>
        </p:nvSpPr>
        <p:spPr>
          <a:xfrm>
            <a:off x="5522329" y="1404453"/>
            <a:ext cx="6552499" cy="369332"/>
          </a:xfrm>
          <a:prstGeom prst="rect">
            <a:avLst/>
          </a:prstGeom>
          <a:noFill/>
        </p:spPr>
        <p:txBody>
          <a:bodyPr wrap="none" rtlCol="0">
            <a:spAutoFit/>
          </a:bodyPr>
          <a:lstStyle/>
          <a:p>
            <a:r>
              <a:rPr lang="en-US" dirty="0"/>
              <a:t>A</a:t>
            </a:r>
            <a:r>
              <a:rPr lang="en-US" dirty="0" smtClean="0"/>
              <a:t>ccess to the Enclosure permitted only when PSS in OPEN/Safe state</a:t>
            </a:r>
            <a:endParaRPr lang="en-US" dirty="0"/>
          </a:p>
        </p:txBody>
      </p:sp>
      <p:grpSp>
        <p:nvGrpSpPr>
          <p:cNvPr id="13" name="Group 12"/>
          <p:cNvGrpSpPr/>
          <p:nvPr/>
        </p:nvGrpSpPr>
        <p:grpSpPr>
          <a:xfrm>
            <a:off x="6952855" y="1843552"/>
            <a:ext cx="3744346" cy="3397277"/>
            <a:chOff x="6947666" y="2631434"/>
            <a:chExt cx="3744346" cy="3397277"/>
          </a:xfrm>
        </p:grpSpPr>
        <p:pic>
          <p:nvPicPr>
            <p:cNvPr id="9" name="Picture 8"/>
            <p:cNvPicPr>
              <a:picLocks noChangeAspect="1"/>
            </p:cNvPicPr>
            <p:nvPr/>
          </p:nvPicPr>
          <p:blipFill>
            <a:blip r:embed="rId3"/>
            <a:stretch>
              <a:fillRect/>
            </a:stretch>
          </p:blipFill>
          <p:spPr>
            <a:xfrm>
              <a:off x="6947666" y="3266295"/>
              <a:ext cx="3744346" cy="2762416"/>
            </a:xfrm>
            <a:prstGeom prst="rect">
              <a:avLst/>
            </a:prstGeom>
          </p:spPr>
        </p:pic>
        <p:sp>
          <p:nvSpPr>
            <p:cNvPr id="10" name="TextBox 9"/>
            <p:cNvSpPr txBox="1"/>
            <p:nvPr/>
          </p:nvSpPr>
          <p:spPr>
            <a:xfrm>
              <a:off x="7629236" y="2631434"/>
              <a:ext cx="2398285" cy="400110"/>
            </a:xfrm>
            <a:prstGeom prst="rect">
              <a:avLst/>
            </a:prstGeom>
            <a:noFill/>
          </p:spPr>
          <p:txBody>
            <a:bodyPr wrap="none" rtlCol="0">
              <a:spAutoFit/>
            </a:bodyPr>
            <a:lstStyle/>
            <a:p>
              <a:r>
                <a:rPr lang="en-US" sz="2000" dirty="0" smtClean="0"/>
                <a:t>Magenta beacon OFF</a:t>
              </a:r>
              <a:endParaRPr lang="en-US" sz="2000" dirty="0"/>
            </a:p>
          </p:txBody>
        </p:sp>
        <p:cxnSp>
          <p:nvCxnSpPr>
            <p:cNvPr id="12" name="Straight Arrow Connector 11"/>
            <p:cNvCxnSpPr>
              <a:stCxn id="10" idx="2"/>
            </p:cNvCxnSpPr>
            <p:nvPr/>
          </p:nvCxnSpPr>
          <p:spPr>
            <a:xfrm flipH="1">
              <a:off x="8610601" y="3031544"/>
              <a:ext cx="217778" cy="7368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5"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Tree>
    <p:extLst>
      <p:ext uri="{BB962C8B-B14F-4D97-AF65-F5344CB8AC3E}">
        <p14:creationId xmlns:p14="http://schemas.microsoft.com/office/powerpoint/2010/main" val="4014045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Magenta Beacons</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15</a:t>
            </a:fld>
            <a:endParaRPr lang="en-US" dirty="0"/>
          </a:p>
        </p:txBody>
      </p:sp>
      <p:sp>
        <p:nvSpPr>
          <p:cNvPr id="14" name="TextBox 13"/>
          <p:cNvSpPr txBox="1"/>
          <p:nvPr/>
        </p:nvSpPr>
        <p:spPr>
          <a:xfrm>
            <a:off x="269001" y="4230225"/>
            <a:ext cx="4644202" cy="923330"/>
          </a:xfrm>
          <a:prstGeom prst="rect">
            <a:avLst/>
          </a:prstGeom>
          <a:noFill/>
        </p:spPr>
        <p:txBody>
          <a:bodyPr wrap="square" rtlCol="0">
            <a:spAutoFit/>
          </a:bodyPr>
          <a:lstStyle/>
          <a:p>
            <a:pPr algn="ctr"/>
            <a:r>
              <a:rPr lang="en-US" dirty="0" smtClean="0"/>
              <a:t>There are four magenta beacons: at each entrance, and two on the Cave1 rooftop between electronics racks</a:t>
            </a:r>
            <a:endParaRPr lang="en-US" dirty="0"/>
          </a:p>
        </p:txBody>
      </p:sp>
      <p:pic>
        <p:nvPicPr>
          <p:cNvPr id="15" name="Content Placeholder 14"/>
          <p:cNvPicPr>
            <a:picLocks noGrp="1" noChangeAspect="1"/>
          </p:cNvPicPr>
          <p:nvPr>
            <p:ph idx="1"/>
          </p:nvPr>
        </p:nvPicPr>
        <p:blipFill>
          <a:blip r:embed="rId2"/>
          <a:stretch>
            <a:fillRect/>
          </a:stretch>
        </p:blipFill>
        <p:spPr>
          <a:xfrm>
            <a:off x="411892" y="1103867"/>
            <a:ext cx="4501311" cy="3073686"/>
          </a:xfrm>
          <a:prstGeom prst="rect">
            <a:avLst/>
          </a:prstGeom>
        </p:spPr>
      </p:pic>
      <p:pic>
        <p:nvPicPr>
          <p:cNvPr id="16" name="Picture 15"/>
          <p:cNvPicPr>
            <a:picLocks noChangeAspect="1"/>
          </p:cNvPicPr>
          <p:nvPr/>
        </p:nvPicPr>
        <p:blipFill>
          <a:blip r:embed="rId3"/>
          <a:stretch>
            <a:fillRect/>
          </a:stretch>
        </p:blipFill>
        <p:spPr>
          <a:xfrm>
            <a:off x="5211698" y="1770555"/>
            <a:ext cx="2774212" cy="3772689"/>
          </a:xfrm>
          <a:prstGeom prst="rect">
            <a:avLst/>
          </a:prstGeom>
        </p:spPr>
      </p:pic>
      <p:pic>
        <p:nvPicPr>
          <p:cNvPr id="17" name="Picture 16"/>
          <p:cNvPicPr>
            <a:picLocks noChangeAspect="1"/>
          </p:cNvPicPr>
          <p:nvPr/>
        </p:nvPicPr>
        <p:blipFill>
          <a:blip r:embed="rId4"/>
          <a:stretch>
            <a:fillRect/>
          </a:stretch>
        </p:blipFill>
        <p:spPr>
          <a:xfrm>
            <a:off x="8078216" y="864084"/>
            <a:ext cx="3902545" cy="2792816"/>
          </a:xfrm>
          <a:prstGeom prst="rect">
            <a:avLst/>
          </a:prstGeom>
        </p:spPr>
      </p:pic>
      <p:pic>
        <p:nvPicPr>
          <p:cNvPr id="18" name="Picture 17"/>
          <p:cNvPicPr>
            <a:picLocks noChangeAspect="1"/>
          </p:cNvPicPr>
          <p:nvPr/>
        </p:nvPicPr>
        <p:blipFill>
          <a:blip r:embed="rId5"/>
          <a:stretch>
            <a:fillRect/>
          </a:stretch>
        </p:blipFill>
        <p:spPr>
          <a:xfrm>
            <a:off x="8087181" y="3728620"/>
            <a:ext cx="3915655" cy="2992857"/>
          </a:xfrm>
          <a:prstGeom prst="rect">
            <a:avLst/>
          </a:prstGeom>
        </p:spPr>
      </p:pic>
      <p:sp>
        <p:nvSpPr>
          <p:cNvPr id="19" name="Footer Placeholder 3"/>
          <p:cNvSpPr txBox="1">
            <a:spLocks/>
          </p:cNvSpPr>
          <p:nvPr/>
        </p:nvSpPr>
        <p:spPr>
          <a:xfrm>
            <a:off x="295352" y="6467336"/>
            <a:ext cx="2429918" cy="31132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SAF 162: UITF Operator Training</a:t>
            </a:r>
            <a:endParaRPr lang="en-US" dirty="0"/>
          </a:p>
        </p:txBody>
      </p:sp>
    </p:spTree>
    <p:extLst>
      <p:ext uri="{BB962C8B-B14F-4D97-AF65-F5344CB8AC3E}">
        <p14:creationId xmlns:p14="http://schemas.microsoft.com/office/powerpoint/2010/main" val="3424016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UITF Rooftops when Magenta Beacons are ON</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16</a:t>
            </a:fld>
            <a:endParaRPr lang="en-US" dirty="0"/>
          </a:p>
        </p:txBody>
      </p:sp>
      <p:pic>
        <p:nvPicPr>
          <p:cNvPr id="11" name="Content Placeholder 10"/>
          <p:cNvPicPr>
            <a:picLocks noGrp="1" noChangeAspect="1"/>
          </p:cNvPicPr>
          <p:nvPr>
            <p:ph idx="1"/>
          </p:nvPr>
        </p:nvPicPr>
        <p:blipFill>
          <a:blip r:embed="rId2"/>
          <a:stretch>
            <a:fillRect/>
          </a:stretch>
        </p:blipFill>
        <p:spPr>
          <a:xfrm>
            <a:off x="5808792" y="907037"/>
            <a:ext cx="3539188" cy="2693236"/>
          </a:xfrm>
          <a:prstGeom prst="rect">
            <a:avLst/>
          </a:prstGeom>
        </p:spPr>
      </p:pic>
      <p:pic>
        <p:nvPicPr>
          <p:cNvPr id="14" name="Picture 13"/>
          <p:cNvPicPr>
            <a:picLocks noChangeAspect="1"/>
          </p:cNvPicPr>
          <p:nvPr/>
        </p:nvPicPr>
        <p:blipFill>
          <a:blip r:embed="rId3"/>
          <a:stretch>
            <a:fillRect/>
          </a:stretch>
        </p:blipFill>
        <p:spPr>
          <a:xfrm>
            <a:off x="5808792" y="3689431"/>
            <a:ext cx="3541140" cy="2666921"/>
          </a:xfrm>
          <a:prstGeom prst="rect">
            <a:avLst/>
          </a:prstGeom>
        </p:spPr>
      </p:pic>
      <p:pic>
        <p:nvPicPr>
          <p:cNvPr id="15" name="Picture 14"/>
          <p:cNvPicPr>
            <a:picLocks noChangeAspect="1"/>
          </p:cNvPicPr>
          <p:nvPr/>
        </p:nvPicPr>
        <p:blipFill>
          <a:blip r:embed="rId4"/>
          <a:stretch>
            <a:fillRect/>
          </a:stretch>
        </p:blipFill>
        <p:spPr>
          <a:xfrm>
            <a:off x="482251" y="998849"/>
            <a:ext cx="4987253" cy="3643619"/>
          </a:xfrm>
          <a:prstGeom prst="rect">
            <a:avLst/>
          </a:prstGeom>
        </p:spPr>
      </p:pic>
      <p:sp>
        <p:nvSpPr>
          <p:cNvPr id="16" name="TextBox 15"/>
          <p:cNvSpPr txBox="1"/>
          <p:nvPr/>
        </p:nvSpPr>
        <p:spPr>
          <a:xfrm>
            <a:off x="623047" y="1507850"/>
            <a:ext cx="1511119" cy="369332"/>
          </a:xfrm>
          <a:prstGeom prst="rect">
            <a:avLst/>
          </a:prstGeom>
          <a:noFill/>
        </p:spPr>
        <p:txBody>
          <a:bodyPr wrap="none" rtlCol="0">
            <a:spAutoFit/>
          </a:bodyPr>
          <a:lstStyle/>
          <a:p>
            <a:r>
              <a:rPr lang="en-US" dirty="0" smtClean="0">
                <a:solidFill>
                  <a:schemeClr val="bg1"/>
                </a:solidFill>
              </a:rPr>
              <a:t>Cave2 rooftop</a:t>
            </a:r>
            <a:endParaRPr lang="en-US" dirty="0">
              <a:solidFill>
                <a:schemeClr val="bg1"/>
              </a:solidFill>
            </a:endParaRPr>
          </a:p>
        </p:txBody>
      </p:sp>
      <p:sp>
        <p:nvSpPr>
          <p:cNvPr id="17" name="TextBox 16"/>
          <p:cNvSpPr txBox="1"/>
          <p:nvPr/>
        </p:nvSpPr>
        <p:spPr>
          <a:xfrm>
            <a:off x="3784041" y="2502613"/>
            <a:ext cx="1511119" cy="369332"/>
          </a:xfrm>
          <a:prstGeom prst="rect">
            <a:avLst/>
          </a:prstGeom>
          <a:noFill/>
        </p:spPr>
        <p:txBody>
          <a:bodyPr wrap="none" rtlCol="0">
            <a:spAutoFit/>
          </a:bodyPr>
          <a:lstStyle/>
          <a:p>
            <a:r>
              <a:rPr lang="en-US" dirty="0" smtClean="0">
                <a:solidFill>
                  <a:schemeClr val="bg1"/>
                </a:solidFill>
              </a:rPr>
              <a:t>Cave1 rooftop</a:t>
            </a:r>
            <a:endParaRPr lang="en-US" dirty="0">
              <a:solidFill>
                <a:schemeClr val="bg1"/>
              </a:solidFill>
            </a:endParaRPr>
          </a:p>
        </p:txBody>
      </p:sp>
      <p:sp>
        <p:nvSpPr>
          <p:cNvPr id="18" name="TextBox 17"/>
          <p:cNvSpPr txBox="1"/>
          <p:nvPr/>
        </p:nvSpPr>
        <p:spPr>
          <a:xfrm>
            <a:off x="9427339" y="1347033"/>
            <a:ext cx="2469097" cy="923330"/>
          </a:xfrm>
          <a:prstGeom prst="rect">
            <a:avLst/>
          </a:prstGeom>
          <a:noFill/>
        </p:spPr>
        <p:txBody>
          <a:bodyPr wrap="square" rtlCol="0">
            <a:spAutoFit/>
          </a:bodyPr>
          <a:lstStyle/>
          <a:p>
            <a:r>
              <a:rPr lang="en-US" dirty="0" smtClean="0"/>
              <a:t>Cave1 rooftop access to electronics racks: YES with dosimeter</a:t>
            </a:r>
            <a:endParaRPr lang="en-US" dirty="0"/>
          </a:p>
        </p:txBody>
      </p:sp>
      <p:sp>
        <p:nvSpPr>
          <p:cNvPr id="19" name="TextBox 18"/>
          <p:cNvSpPr txBox="1"/>
          <p:nvPr/>
        </p:nvSpPr>
        <p:spPr>
          <a:xfrm>
            <a:off x="9427339" y="3890688"/>
            <a:ext cx="2469097" cy="646331"/>
          </a:xfrm>
          <a:prstGeom prst="rect">
            <a:avLst/>
          </a:prstGeom>
          <a:noFill/>
        </p:spPr>
        <p:txBody>
          <a:bodyPr wrap="square" rtlCol="0">
            <a:spAutoFit/>
          </a:bodyPr>
          <a:lstStyle/>
          <a:p>
            <a:r>
              <a:rPr lang="en-US" dirty="0"/>
              <a:t>b</a:t>
            </a:r>
            <a:r>
              <a:rPr lang="en-US" dirty="0" smtClean="0"/>
              <a:t>ut NO access to Cave2 rooftop</a:t>
            </a:r>
            <a:endParaRPr lang="en-US" dirty="0"/>
          </a:p>
        </p:txBody>
      </p:sp>
      <p:sp>
        <p:nvSpPr>
          <p:cNvPr id="20"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Tree>
    <p:extLst>
      <p:ext uri="{BB962C8B-B14F-4D97-AF65-F5344CB8AC3E}">
        <p14:creationId xmlns:p14="http://schemas.microsoft.com/office/powerpoint/2010/main" val="2965707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UITF Control Room</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17</a:t>
            </a:fld>
            <a:endParaRPr lang="en-US" dirty="0"/>
          </a:p>
        </p:txBody>
      </p:sp>
      <p:sp>
        <p:nvSpPr>
          <p:cNvPr id="16" name="TextBox 15"/>
          <p:cNvSpPr txBox="1"/>
          <p:nvPr/>
        </p:nvSpPr>
        <p:spPr>
          <a:xfrm>
            <a:off x="623047" y="1507850"/>
            <a:ext cx="1511119" cy="369332"/>
          </a:xfrm>
          <a:prstGeom prst="rect">
            <a:avLst/>
          </a:prstGeom>
          <a:noFill/>
        </p:spPr>
        <p:txBody>
          <a:bodyPr wrap="none" rtlCol="0">
            <a:spAutoFit/>
          </a:bodyPr>
          <a:lstStyle/>
          <a:p>
            <a:r>
              <a:rPr lang="en-US" dirty="0" smtClean="0">
                <a:solidFill>
                  <a:schemeClr val="bg1"/>
                </a:solidFill>
              </a:rPr>
              <a:t>Cave2 rooftop</a:t>
            </a:r>
            <a:endParaRPr lang="en-US" dirty="0">
              <a:solidFill>
                <a:schemeClr val="bg1"/>
              </a:solidFill>
            </a:endParaRPr>
          </a:p>
        </p:txBody>
      </p:sp>
      <p:sp>
        <p:nvSpPr>
          <p:cNvPr id="17" name="TextBox 16"/>
          <p:cNvSpPr txBox="1"/>
          <p:nvPr/>
        </p:nvSpPr>
        <p:spPr>
          <a:xfrm>
            <a:off x="3784041" y="2502613"/>
            <a:ext cx="1511119" cy="369332"/>
          </a:xfrm>
          <a:prstGeom prst="rect">
            <a:avLst/>
          </a:prstGeom>
          <a:noFill/>
        </p:spPr>
        <p:txBody>
          <a:bodyPr wrap="none" rtlCol="0">
            <a:spAutoFit/>
          </a:bodyPr>
          <a:lstStyle/>
          <a:p>
            <a:r>
              <a:rPr lang="en-US" dirty="0" smtClean="0">
                <a:solidFill>
                  <a:schemeClr val="bg1"/>
                </a:solidFill>
              </a:rPr>
              <a:t>Cave1 rooftop</a:t>
            </a:r>
            <a:endParaRPr lang="en-US" dirty="0">
              <a:solidFill>
                <a:schemeClr val="bg1"/>
              </a:solidFill>
            </a:endParaRPr>
          </a:p>
        </p:txBody>
      </p:sp>
      <p:sp>
        <p:nvSpPr>
          <p:cNvPr id="18" name="TextBox 17"/>
          <p:cNvSpPr txBox="1"/>
          <p:nvPr/>
        </p:nvSpPr>
        <p:spPr>
          <a:xfrm>
            <a:off x="6982294" y="1507849"/>
            <a:ext cx="4225908" cy="369332"/>
          </a:xfrm>
          <a:prstGeom prst="rect">
            <a:avLst/>
          </a:prstGeom>
          <a:noFill/>
        </p:spPr>
        <p:txBody>
          <a:bodyPr wrap="square" rtlCol="0">
            <a:spAutoFit/>
          </a:bodyPr>
          <a:lstStyle/>
          <a:p>
            <a:r>
              <a:rPr lang="en-US" dirty="0" smtClean="0"/>
              <a:t>Operators at left, Users at right</a:t>
            </a:r>
            <a:endParaRPr lang="en-US" dirty="0"/>
          </a:p>
        </p:txBody>
      </p:sp>
      <p:sp>
        <p:nvSpPr>
          <p:cNvPr id="20"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4" name="Content Placeholder 3"/>
          <p:cNvPicPr>
            <a:picLocks noGrp="1" noChangeAspect="1"/>
          </p:cNvPicPr>
          <p:nvPr>
            <p:ph idx="1"/>
          </p:nvPr>
        </p:nvPicPr>
        <p:blipFill>
          <a:blip r:embed="rId2"/>
          <a:stretch>
            <a:fillRect/>
          </a:stretch>
        </p:blipFill>
        <p:spPr>
          <a:xfrm>
            <a:off x="623047" y="974727"/>
            <a:ext cx="3993643" cy="5381625"/>
          </a:xfrm>
          <a:prstGeom prst="rect">
            <a:avLst/>
          </a:prstGeom>
        </p:spPr>
      </p:pic>
      <p:pic>
        <p:nvPicPr>
          <p:cNvPr id="5" name="Picture 4"/>
          <p:cNvPicPr>
            <a:picLocks noChangeAspect="1"/>
          </p:cNvPicPr>
          <p:nvPr/>
        </p:nvPicPr>
        <p:blipFill>
          <a:blip r:embed="rId3"/>
          <a:stretch>
            <a:fillRect/>
          </a:stretch>
        </p:blipFill>
        <p:spPr>
          <a:xfrm>
            <a:off x="5648510" y="1877182"/>
            <a:ext cx="6049219" cy="4505954"/>
          </a:xfrm>
          <a:prstGeom prst="rect">
            <a:avLst/>
          </a:prstGeom>
        </p:spPr>
      </p:pic>
      <p:sp>
        <p:nvSpPr>
          <p:cNvPr id="21" name="TextBox 20"/>
          <p:cNvSpPr txBox="1"/>
          <p:nvPr/>
        </p:nvSpPr>
        <p:spPr>
          <a:xfrm>
            <a:off x="4756727" y="933273"/>
            <a:ext cx="5225473" cy="369332"/>
          </a:xfrm>
          <a:prstGeom prst="rect">
            <a:avLst/>
          </a:prstGeom>
          <a:noFill/>
        </p:spPr>
        <p:txBody>
          <a:bodyPr wrap="square" rtlCol="0">
            <a:spAutoFit/>
          </a:bodyPr>
          <a:lstStyle/>
          <a:p>
            <a:r>
              <a:rPr lang="en-US" dirty="0" smtClean="0"/>
              <a:t>You will need key Z3AA1X to unlock the door</a:t>
            </a:r>
            <a:endParaRPr lang="en-US" dirty="0"/>
          </a:p>
        </p:txBody>
      </p:sp>
      <p:cxnSp>
        <p:nvCxnSpPr>
          <p:cNvPr id="8" name="Straight Arrow Connector 7"/>
          <p:cNvCxnSpPr/>
          <p:nvPr/>
        </p:nvCxnSpPr>
        <p:spPr>
          <a:xfrm flipH="1">
            <a:off x="4688541" y="1302605"/>
            <a:ext cx="606619" cy="36034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5381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 Deficiency Hazards (ODH) at UITF</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18</a:t>
            </a:fld>
            <a:endParaRPr lang="en-US" dirty="0"/>
          </a:p>
        </p:txBody>
      </p:sp>
      <p:sp>
        <p:nvSpPr>
          <p:cNvPr id="20"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
        <p:nvSpPr>
          <p:cNvPr id="4" name="TextBox 3"/>
          <p:cNvSpPr txBox="1"/>
          <p:nvPr/>
        </p:nvSpPr>
        <p:spPr>
          <a:xfrm>
            <a:off x="295352" y="1010245"/>
            <a:ext cx="11564954" cy="4832092"/>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t>ODH is a serious concern at UITF</a:t>
            </a:r>
          </a:p>
          <a:p>
            <a:pPr marL="285750" indent="-285750">
              <a:buFont typeface="Arial" panose="020B0604020202020204" pitchFamily="34" charset="0"/>
              <a:buChar char="•"/>
            </a:pPr>
            <a:r>
              <a:rPr lang="en-US" sz="2200" dirty="0" smtClean="0"/>
              <a:t>There are two cryogenic liquids inside UITF enclosure: </a:t>
            </a:r>
            <a:r>
              <a:rPr lang="en-US" sz="2200" dirty="0" err="1" smtClean="0"/>
              <a:t>LHe</a:t>
            </a:r>
            <a:r>
              <a:rPr lang="en-US" sz="2200" dirty="0" smtClean="0"/>
              <a:t> and LN2 </a:t>
            </a:r>
          </a:p>
          <a:p>
            <a:pPr marL="285750" indent="-285750">
              <a:buFont typeface="Arial" panose="020B0604020202020204" pitchFamily="34" charset="0"/>
              <a:buChar char="•"/>
            </a:pPr>
            <a:r>
              <a:rPr lang="en-US" sz="2200" dirty="0" smtClean="0"/>
              <a:t>There are two noteworthy room temperature gases: GN2 and SF6</a:t>
            </a:r>
          </a:p>
          <a:p>
            <a:pPr marL="285750" indent="-285750">
              <a:buFont typeface="Arial" panose="020B0604020202020204" pitchFamily="34" charset="0"/>
              <a:buChar char="•"/>
            </a:pPr>
            <a:r>
              <a:rPr lang="en-US" sz="2200" dirty="0" smtClean="0"/>
              <a:t>For elevation &lt; 9’, the enclosure was designed to ensure ODH0 conditions unless u-tubes are being stabbed, or when </a:t>
            </a:r>
            <a:r>
              <a:rPr lang="en-US" sz="2200" dirty="0" err="1" smtClean="0"/>
              <a:t>HDIce</a:t>
            </a:r>
            <a:r>
              <a:rPr lang="en-US" sz="2200" dirty="0" smtClean="0"/>
              <a:t> brings large </a:t>
            </a:r>
            <a:r>
              <a:rPr lang="en-US" sz="2200" dirty="0" err="1" smtClean="0"/>
              <a:t>dewars</a:t>
            </a:r>
            <a:r>
              <a:rPr lang="en-US" sz="2200" dirty="0" smtClean="0"/>
              <a:t> of </a:t>
            </a:r>
            <a:r>
              <a:rPr lang="en-US" sz="2200" dirty="0" err="1" smtClean="0"/>
              <a:t>LHe</a:t>
            </a:r>
            <a:r>
              <a:rPr lang="en-US" sz="2200" dirty="0" smtClean="0"/>
              <a:t> into the enclosure</a:t>
            </a:r>
          </a:p>
          <a:p>
            <a:pPr marL="285750" indent="-285750">
              <a:buFont typeface="Arial" panose="020B0604020202020204" pitchFamily="34" charset="0"/>
              <a:buChar char="•"/>
            </a:pPr>
            <a:r>
              <a:rPr lang="en-US" sz="2200" dirty="0" smtClean="0"/>
              <a:t>We don’t “take credit” for the two exhaust fans inside UITF</a:t>
            </a:r>
          </a:p>
          <a:p>
            <a:pPr marL="285750" indent="-285750">
              <a:buFont typeface="Arial" panose="020B0604020202020204" pitchFamily="34" charset="0"/>
              <a:buChar char="•"/>
            </a:pPr>
            <a:r>
              <a:rPr lang="en-US" sz="2200" dirty="0" smtClean="0"/>
              <a:t>The booster vent stack is plumbed outside the UITF enclosure</a:t>
            </a:r>
          </a:p>
          <a:p>
            <a:pPr marL="285750" indent="-285750">
              <a:buFont typeface="Arial" panose="020B0604020202020204" pitchFamily="34" charset="0"/>
              <a:buChar char="•"/>
            </a:pPr>
            <a:r>
              <a:rPr lang="en-US" sz="2200" dirty="0" smtClean="0"/>
              <a:t>In case of large </a:t>
            </a:r>
            <a:r>
              <a:rPr lang="en-US" sz="2200" dirty="0" err="1" smtClean="0"/>
              <a:t>LHe</a:t>
            </a:r>
            <a:r>
              <a:rPr lang="en-US" sz="2200" dirty="0" smtClean="0"/>
              <a:t> spill, passive vents ensure safe ODH0 conditions inside UITF enclosure</a:t>
            </a:r>
          </a:p>
          <a:p>
            <a:pPr marL="285750" indent="-285750">
              <a:buFont typeface="Arial" panose="020B0604020202020204" pitchFamily="34" charset="0"/>
              <a:buChar char="•"/>
            </a:pPr>
            <a:r>
              <a:rPr lang="en-US" sz="2200" dirty="0" smtClean="0"/>
              <a:t>Chimney stacks ensure safe ODH0 conditions at Cave1 rooftop electronics racks</a:t>
            </a:r>
          </a:p>
          <a:p>
            <a:pPr marL="285750" indent="-285750">
              <a:buFont typeface="Arial" panose="020B0604020202020204" pitchFamily="34" charset="0"/>
              <a:buChar char="•"/>
            </a:pPr>
            <a:r>
              <a:rPr lang="en-US" sz="2200" dirty="0" smtClean="0"/>
              <a:t>Flow limiting orifice installed in the room temperature GN2 gas supply lines</a:t>
            </a:r>
          </a:p>
          <a:p>
            <a:pPr marL="285750" indent="-285750">
              <a:buFont typeface="Arial" panose="020B0604020202020204" pitchFamily="34" charset="0"/>
              <a:buChar char="•"/>
            </a:pPr>
            <a:r>
              <a:rPr lang="en-US" sz="2200" dirty="0" smtClean="0"/>
              <a:t>Memory foam inserted in ceiling penetrations and trenches</a:t>
            </a:r>
          </a:p>
          <a:p>
            <a:pPr marL="285750" indent="-285750">
              <a:buFont typeface="Arial" panose="020B0604020202020204" pitchFamily="34" charset="0"/>
              <a:buChar char="•"/>
            </a:pPr>
            <a:r>
              <a:rPr lang="en-US" sz="2200" dirty="0" smtClean="0"/>
              <a:t>Safety System Group has installed an ODH monitoring system: (3) heads for helium, (1) head for nitrogen</a:t>
            </a:r>
          </a:p>
          <a:p>
            <a:pPr marL="285750" indent="-285750">
              <a:buFont typeface="Arial" panose="020B0604020202020204" pitchFamily="34" charset="0"/>
              <a:buChar char="•"/>
            </a:pPr>
            <a:r>
              <a:rPr lang="en-US" sz="2200" dirty="0" smtClean="0"/>
              <a:t>There is not enough SF6 inside the high voltage power supply tank to pose an ODH problem</a:t>
            </a:r>
          </a:p>
        </p:txBody>
      </p:sp>
    </p:spTree>
    <p:extLst>
      <p:ext uri="{BB962C8B-B14F-4D97-AF65-F5344CB8AC3E}">
        <p14:creationId xmlns:p14="http://schemas.microsoft.com/office/powerpoint/2010/main" val="36749722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 Deficiency Hazards (ODH) at UITF</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19</a:t>
            </a:fld>
            <a:endParaRPr lang="en-US" dirty="0"/>
          </a:p>
        </p:txBody>
      </p:sp>
      <p:sp>
        <p:nvSpPr>
          <p:cNvPr id="20"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3" name="Picture 2"/>
          <p:cNvPicPr>
            <a:picLocks noChangeAspect="1"/>
          </p:cNvPicPr>
          <p:nvPr/>
        </p:nvPicPr>
        <p:blipFill>
          <a:blip r:embed="rId2"/>
          <a:stretch>
            <a:fillRect/>
          </a:stretch>
        </p:blipFill>
        <p:spPr>
          <a:xfrm>
            <a:off x="165767" y="3792070"/>
            <a:ext cx="3809861" cy="2852909"/>
          </a:xfrm>
          <a:prstGeom prst="rect">
            <a:avLst/>
          </a:prstGeom>
        </p:spPr>
      </p:pic>
      <p:pic>
        <p:nvPicPr>
          <p:cNvPr id="5" name="Picture 4"/>
          <p:cNvPicPr>
            <a:picLocks noChangeAspect="1"/>
          </p:cNvPicPr>
          <p:nvPr/>
        </p:nvPicPr>
        <p:blipFill>
          <a:blip r:embed="rId3"/>
          <a:stretch>
            <a:fillRect/>
          </a:stretch>
        </p:blipFill>
        <p:spPr>
          <a:xfrm>
            <a:off x="165767" y="869575"/>
            <a:ext cx="3809861" cy="2870937"/>
          </a:xfrm>
          <a:prstGeom prst="rect">
            <a:avLst/>
          </a:prstGeom>
        </p:spPr>
      </p:pic>
      <p:pic>
        <p:nvPicPr>
          <p:cNvPr id="7" name="Picture 6"/>
          <p:cNvPicPr>
            <a:picLocks noChangeAspect="1"/>
          </p:cNvPicPr>
          <p:nvPr/>
        </p:nvPicPr>
        <p:blipFill>
          <a:blip r:embed="rId4"/>
          <a:stretch>
            <a:fillRect/>
          </a:stretch>
        </p:blipFill>
        <p:spPr>
          <a:xfrm>
            <a:off x="8357508" y="1421766"/>
            <a:ext cx="3249384" cy="4320989"/>
          </a:xfrm>
          <a:prstGeom prst="rect">
            <a:avLst/>
          </a:prstGeom>
        </p:spPr>
      </p:pic>
      <p:pic>
        <p:nvPicPr>
          <p:cNvPr id="8" name="Picture 7"/>
          <p:cNvPicPr>
            <a:picLocks noChangeAspect="1"/>
          </p:cNvPicPr>
          <p:nvPr/>
        </p:nvPicPr>
        <p:blipFill>
          <a:blip r:embed="rId5"/>
          <a:stretch>
            <a:fillRect/>
          </a:stretch>
        </p:blipFill>
        <p:spPr>
          <a:xfrm>
            <a:off x="4557087" y="1421766"/>
            <a:ext cx="3218961" cy="2277954"/>
          </a:xfrm>
          <a:prstGeom prst="rect">
            <a:avLst/>
          </a:prstGeom>
        </p:spPr>
      </p:pic>
      <p:sp>
        <p:nvSpPr>
          <p:cNvPr id="9" name="TextBox 8"/>
          <p:cNvSpPr txBox="1"/>
          <p:nvPr/>
        </p:nvSpPr>
        <p:spPr>
          <a:xfrm>
            <a:off x="4423912" y="3882013"/>
            <a:ext cx="3665575" cy="2585323"/>
          </a:xfrm>
          <a:prstGeom prst="rect">
            <a:avLst/>
          </a:prstGeom>
          <a:noFill/>
          <a:ln w="28575">
            <a:noFill/>
          </a:ln>
        </p:spPr>
        <p:txBody>
          <a:bodyPr wrap="square" rtlCol="0">
            <a:spAutoFit/>
          </a:bodyPr>
          <a:lstStyle/>
          <a:p>
            <a:pPr marL="169863" indent="-169863">
              <a:buFont typeface="Arial" panose="020B0604020202020204" pitchFamily="34" charset="0"/>
              <a:buChar char="•"/>
            </a:pPr>
            <a:r>
              <a:rPr lang="en-US" dirty="0" smtClean="0"/>
              <a:t>Liquid Helium (</a:t>
            </a:r>
            <a:r>
              <a:rPr lang="en-US" dirty="0" err="1" smtClean="0"/>
              <a:t>LHe</a:t>
            </a:r>
            <a:r>
              <a:rPr lang="en-US" dirty="0" smtClean="0"/>
              <a:t>): ~ 100 L in the booster cryostat, ~ 500 L in </a:t>
            </a:r>
            <a:r>
              <a:rPr lang="en-US" dirty="0" err="1" smtClean="0"/>
              <a:t>HDIce</a:t>
            </a:r>
            <a:r>
              <a:rPr lang="en-US" dirty="0" smtClean="0"/>
              <a:t> </a:t>
            </a:r>
            <a:r>
              <a:rPr lang="en-US" dirty="0" err="1" smtClean="0"/>
              <a:t>dewar</a:t>
            </a:r>
            <a:endParaRPr lang="en-US" dirty="0" smtClean="0"/>
          </a:p>
          <a:p>
            <a:pPr marL="169863" indent="-169863">
              <a:buFont typeface="Arial" panose="020B0604020202020204" pitchFamily="34" charset="0"/>
              <a:buChar char="•"/>
            </a:pPr>
            <a:r>
              <a:rPr lang="en-US" dirty="0" smtClean="0"/>
              <a:t>Liquid Nitrogen (LN2): 50 L </a:t>
            </a:r>
            <a:r>
              <a:rPr lang="en-US" dirty="0" err="1" smtClean="0"/>
              <a:t>HDIce</a:t>
            </a:r>
            <a:endParaRPr lang="en-US" dirty="0" smtClean="0"/>
          </a:p>
          <a:p>
            <a:pPr marL="169863" indent="-169863">
              <a:buFont typeface="Arial" panose="020B0604020202020204" pitchFamily="34" charset="0"/>
              <a:buChar char="•"/>
            </a:pPr>
            <a:r>
              <a:rPr lang="en-US" dirty="0" smtClean="0"/>
              <a:t>Gaseous Nitrogen (GN2): boil off from </a:t>
            </a:r>
            <a:r>
              <a:rPr lang="en-US" dirty="0" err="1" smtClean="0"/>
              <a:t>dewar</a:t>
            </a:r>
            <a:r>
              <a:rPr lang="en-US" dirty="0" smtClean="0"/>
              <a:t> outside Test Lab</a:t>
            </a:r>
          </a:p>
          <a:p>
            <a:pPr marL="169863" indent="-169863">
              <a:buFont typeface="Arial" panose="020B0604020202020204" pitchFamily="34" charset="0"/>
              <a:buChar char="•"/>
            </a:pPr>
            <a:r>
              <a:rPr lang="en-US" dirty="0" smtClean="0"/>
              <a:t>Sulfur </a:t>
            </a:r>
            <a:r>
              <a:rPr lang="en-US" dirty="0" err="1" smtClean="0"/>
              <a:t>Hexaflouride</a:t>
            </a:r>
            <a:r>
              <a:rPr lang="en-US" dirty="0" smtClean="0"/>
              <a:t> SF6, gun HV power supply tank to suppress corona and HV discharge</a:t>
            </a:r>
            <a:endParaRPr lang="en-US" dirty="0"/>
          </a:p>
        </p:txBody>
      </p:sp>
    </p:spTree>
    <p:extLst>
      <p:ext uri="{BB962C8B-B14F-4D97-AF65-F5344CB8AC3E}">
        <p14:creationId xmlns:p14="http://schemas.microsoft.com/office/powerpoint/2010/main" val="30511073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 162 Training Outline:  PowerPoint slides + Tour</a:t>
            </a:r>
            <a:endParaRPr lang="en-US" dirty="0"/>
          </a:p>
        </p:txBody>
      </p:sp>
      <p:sp>
        <p:nvSpPr>
          <p:cNvPr id="5" name="Footer Placeholder 4"/>
          <p:cNvSpPr>
            <a:spLocks noGrp="1"/>
          </p:cNvSpPr>
          <p:nvPr>
            <p:ph type="ftr" sz="quarter" idx="11"/>
          </p:nvPr>
        </p:nvSpPr>
        <p:spPr>
          <a:xfrm>
            <a:off x="130532" y="6404181"/>
            <a:ext cx="2523021" cy="365125"/>
          </a:xfrm>
        </p:spPr>
        <p:txBody>
          <a:bodyPr/>
          <a:lstStyle/>
          <a:p>
            <a:r>
              <a:rPr lang="en-US" dirty="0" smtClean="0"/>
              <a:t>SAF 162: UITF Operator Training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a:t>
            </a:fld>
            <a:endParaRPr lang="en-US" dirty="0"/>
          </a:p>
        </p:txBody>
      </p:sp>
      <p:sp>
        <p:nvSpPr>
          <p:cNvPr id="69" name="Rectangle 68"/>
          <p:cNvSpPr/>
          <p:nvPr/>
        </p:nvSpPr>
        <p:spPr>
          <a:xfrm>
            <a:off x="609600" y="1370149"/>
            <a:ext cx="11159847" cy="2862322"/>
          </a:xfrm>
          <a:prstGeom prst="rect">
            <a:avLst/>
          </a:prstGeom>
        </p:spPr>
        <p:txBody>
          <a:bodyPr wrap="square">
            <a:spAutoFit/>
          </a:bodyPr>
          <a:lstStyle/>
          <a:p>
            <a:pPr marL="285750" lvl="0" indent="-285750">
              <a:buFont typeface="Arial" panose="020B0604020202020204" pitchFamily="34" charset="0"/>
              <a:buChar char="•"/>
            </a:pPr>
            <a:r>
              <a:rPr lang="en-US" sz="3600" dirty="0" smtClean="0"/>
              <a:t>Part 1: </a:t>
            </a:r>
            <a:r>
              <a:rPr lang="en-US" sz="3600" dirty="0" smtClean="0"/>
              <a:t>UITF </a:t>
            </a:r>
            <a:r>
              <a:rPr lang="en-US" sz="3600" dirty="0"/>
              <a:t>Safety Awareness </a:t>
            </a:r>
            <a:r>
              <a:rPr lang="en-US" sz="3600" dirty="0" smtClean="0"/>
              <a:t>Training</a:t>
            </a:r>
          </a:p>
          <a:p>
            <a:pPr marL="1028700" lvl="1" indent="-571500">
              <a:buFont typeface="Wingdings" panose="05000000000000000000" pitchFamily="2" charset="2"/>
              <a:buChar char="Ø"/>
            </a:pPr>
            <a:r>
              <a:rPr lang="en-US" sz="3600" dirty="0" smtClean="0"/>
              <a:t>Geographical info, documentation, ODH, etc.,  </a:t>
            </a:r>
          </a:p>
          <a:p>
            <a:pPr marL="285750" lvl="0" indent="-285750">
              <a:buFont typeface="Arial" panose="020B0604020202020204" pitchFamily="34" charset="0"/>
              <a:buChar char="•"/>
            </a:pPr>
            <a:r>
              <a:rPr lang="en-US" sz="3600" dirty="0" smtClean="0"/>
              <a:t>Part 2: UITF Operator information</a:t>
            </a:r>
          </a:p>
          <a:p>
            <a:pPr marL="1028700" lvl="1" indent="-571500">
              <a:buFont typeface="Wingdings" panose="05000000000000000000" pitchFamily="2" charset="2"/>
              <a:buChar char="Ø"/>
            </a:pPr>
            <a:r>
              <a:rPr lang="en-US" sz="3600" dirty="0"/>
              <a:t>W</a:t>
            </a:r>
            <a:r>
              <a:rPr lang="en-US" sz="3600" dirty="0" smtClean="0"/>
              <a:t>hat to expect at the controls</a:t>
            </a:r>
          </a:p>
          <a:p>
            <a:pPr marL="285750" lvl="0" indent="-285750">
              <a:buFont typeface="Arial" panose="020B0604020202020204" pitchFamily="34" charset="0"/>
              <a:buChar char="•"/>
            </a:pPr>
            <a:r>
              <a:rPr lang="en-US" sz="3600" dirty="0" smtClean="0"/>
              <a:t>Part 3: Tour of UITF</a:t>
            </a:r>
            <a:endParaRPr lang="en-US" sz="3600" dirty="0"/>
          </a:p>
        </p:txBody>
      </p:sp>
    </p:spTree>
    <p:extLst>
      <p:ext uri="{BB962C8B-B14F-4D97-AF65-F5344CB8AC3E}">
        <p14:creationId xmlns:p14="http://schemas.microsoft.com/office/powerpoint/2010/main" val="14785358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 Deficiency Hazards (ODH) at UITF</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20</a:t>
            </a:fld>
            <a:endParaRPr lang="en-US" dirty="0"/>
          </a:p>
        </p:txBody>
      </p:sp>
      <p:sp>
        <p:nvSpPr>
          <p:cNvPr id="20"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4" name="Picture 3"/>
          <p:cNvPicPr>
            <a:picLocks noChangeAspect="1"/>
          </p:cNvPicPr>
          <p:nvPr/>
        </p:nvPicPr>
        <p:blipFill>
          <a:blip r:embed="rId2"/>
          <a:stretch>
            <a:fillRect/>
          </a:stretch>
        </p:blipFill>
        <p:spPr>
          <a:xfrm>
            <a:off x="200592" y="935116"/>
            <a:ext cx="5934903" cy="4001058"/>
          </a:xfrm>
          <a:prstGeom prst="rect">
            <a:avLst/>
          </a:prstGeom>
        </p:spPr>
      </p:pic>
      <p:pic>
        <p:nvPicPr>
          <p:cNvPr id="10" name="Picture 9"/>
          <p:cNvPicPr>
            <a:picLocks noChangeAspect="1"/>
          </p:cNvPicPr>
          <p:nvPr/>
        </p:nvPicPr>
        <p:blipFill>
          <a:blip r:embed="rId3"/>
          <a:stretch>
            <a:fillRect/>
          </a:stretch>
        </p:blipFill>
        <p:spPr>
          <a:xfrm>
            <a:off x="6308991" y="935116"/>
            <a:ext cx="5667402" cy="4001058"/>
          </a:xfrm>
          <a:prstGeom prst="rect">
            <a:avLst/>
          </a:prstGeom>
        </p:spPr>
      </p:pic>
      <p:sp>
        <p:nvSpPr>
          <p:cNvPr id="11" name="TextBox 10"/>
          <p:cNvSpPr txBox="1"/>
          <p:nvPr/>
        </p:nvSpPr>
        <p:spPr>
          <a:xfrm>
            <a:off x="1075765" y="4982597"/>
            <a:ext cx="4284763" cy="369332"/>
          </a:xfrm>
          <a:prstGeom prst="rect">
            <a:avLst/>
          </a:prstGeom>
          <a:noFill/>
        </p:spPr>
        <p:txBody>
          <a:bodyPr wrap="none" rtlCol="0">
            <a:spAutoFit/>
          </a:bodyPr>
          <a:lstStyle/>
          <a:p>
            <a:r>
              <a:rPr lang="en-US" dirty="0"/>
              <a:t>a</a:t>
            </a:r>
            <a:r>
              <a:rPr lang="en-US" dirty="0" smtClean="0"/>
              <a:t>nd ODH-1 when u-tubes are being stabbed</a:t>
            </a:r>
            <a:endParaRPr lang="en-US" dirty="0"/>
          </a:p>
        </p:txBody>
      </p:sp>
      <p:sp>
        <p:nvSpPr>
          <p:cNvPr id="13" name="TextBox 12"/>
          <p:cNvSpPr txBox="1"/>
          <p:nvPr/>
        </p:nvSpPr>
        <p:spPr>
          <a:xfrm>
            <a:off x="6812864" y="4982597"/>
            <a:ext cx="5163529" cy="369332"/>
          </a:xfrm>
          <a:prstGeom prst="rect">
            <a:avLst/>
          </a:prstGeom>
          <a:noFill/>
        </p:spPr>
        <p:txBody>
          <a:bodyPr wrap="none" rtlCol="0">
            <a:spAutoFit/>
          </a:bodyPr>
          <a:lstStyle/>
          <a:p>
            <a:r>
              <a:rPr lang="en-US" dirty="0" smtClean="0"/>
              <a:t>Conditions are described on white board at entryway</a:t>
            </a:r>
            <a:endParaRPr lang="en-US" dirty="0"/>
          </a:p>
        </p:txBody>
      </p:sp>
    </p:spTree>
    <p:extLst>
      <p:ext uri="{BB962C8B-B14F-4D97-AF65-F5344CB8AC3E}">
        <p14:creationId xmlns:p14="http://schemas.microsoft.com/office/powerpoint/2010/main" val="17357586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 Deficiency Hazards (ODH) at UITF</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21</a:t>
            </a:fld>
            <a:endParaRPr lang="en-US" dirty="0"/>
          </a:p>
        </p:txBody>
      </p:sp>
      <p:sp>
        <p:nvSpPr>
          <p:cNvPr id="20"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8" name="Picture 7"/>
          <p:cNvPicPr>
            <a:picLocks noChangeAspect="1"/>
          </p:cNvPicPr>
          <p:nvPr/>
        </p:nvPicPr>
        <p:blipFill>
          <a:blip r:embed="rId2"/>
          <a:stretch>
            <a:fillRect/>
          </a:stretch>
        </p:blipFill>
        <p:spPr>
          <a:xfrm>
            <a:off x="706225" y="4311766"/>
            <a:ext cx="3020123" cy="2152272"/>
          </a:xfrm>
          <a:prstGeom prst="rect">
            <a:avLst/>
          </a:prstGeom>
        </p:spPr>
      </p:pic>
      <p:pic>
        <p:nvPicPr>
          <p:cNvPr id="9" name="Picture 8"/>
          <p:cNvPicPr>
            <a:picLocks noChangeAspect="1"/>
          </p:cNvPicPr>
          <p:nvPr/>
        </p:nvPicPr>
        <p:blipFill>
          <a:blip r:embed="rId3"/>
          <a:stretch>
            <a:fillRect/>
          </a:stretch>
        </p:blipFill>
        <p:spPr>
          <a:xfrm>
            <a:off x="706225" y="900127"/>
            <a:ext cx="3020123" cy="3369087"/>
          </a:xfrm>
          <a:prstGeom prst="rect">
            <a:avLst/>
          </a:prstGeom>
        </p:spPr>
      </p:pic>
      <p:sp>
        <p:nvSpPr>
          <p:cNvPr id="4" name="TextBox 3"/>
          <p:cNvSpPr txBox="1"/>
          <p:nvPr/>
        </p:nvSpPr>
        <p:spPr>
          <a:xfrm>
            <a:off x="3792070" y="902140"/>
            <a:ext cx="3854824" cy="1200329"/>
          </a:xfrm>
          <a:prstGeom prst="rect">
            <a:avLst/>
          </a:prstGeom>
          <a:noFill/>
        </p:spPr>
        <p:txBody>
          <a:bodyPr wrap="square" rtlCol="0">
            <a:spAutoFit/>
          </a:bodyPr>
          <a:lstStyle/>
          <a:p>
            <a:pPr marL="169863" indent="-169863">
              <a:buFont typeface="Arial" panose="020B0604020202020204" pitchFamily="34" charset="0"/>
              <a:buChar char="•"/>
            </a:pPr>
            <a:r>
              <a:rPr lang="en-US" dirty="0" smtClean="0"/>
              <a:t>We don’t “take credit” for ventilation</a:t>
            </a:r>
          </a:p>
          <a:p>
            <a:pPr marL="169863" indent="-169863">
              <a:buFont typeface="Arial" panose="020B0604020202020204" pitchFamily="34" charset="0"/>
              <a:buChar char="•"/>
            </a:pPr>
            <a:r>
              <a:rPr lang="en-US" dirty="0" smtClean="0"/>
              <a:t>Blowers need electricity and this might not be available when things go wrong</a:t>
            </a:r>
            <a:endParaRPr lang="en-US" dirty="0"/>
          </a:p>
        </p:txBody>
      </p:sp>
      <p:pic>
        <p:nvPicPr>
          <p:cNvPr id="10" name="Picture 9"/>
          <p:cNvPicPr>
            <a:picLocks noChangeAspect="1"/>
          </p:cNvPicPr>
          <p:nvPr/>
        </p:nvPicPr>
        <p:blipFill>
          <a:blip r:embed="rId4"/>
          <a:stretch>
            <a:fillRect/>
          </a:stretch>
        </p:blipFill>
        <p:spPr>
          <a:xfrm>
            <a:off x="8610600" y="2102469"/>
            <a:ext cx="2920173" cy="4189813"/>
          </a:xfrm>
          <a:prstGeom prst="rect">
            <a:avLst/>
          </a:prstGeom>
        </p:spPr>
      </p:pic>
      <p:sp>
        <p:nvSpPr>
          <p:cNvPr id="11" name="TextBox 10"/>
          <p:cNvSpPr txBox="1"/>
          <p:nvPr/>
        </p:nvSpPr>
        <p:spPr>
          <a:xfrm>
            <a:off x="8208870" y="849294"/>
            <a:ext cx="3911412" cy="1200329"/>
          </a:xfrm>
          <a:prstGeom prst="rect">
            <a:avLst/>
          </a:prstGeom>
          <a:noFill/>
        </p:spPr>
        <p:txBody>
          <a:bodyPr wrap="square" rtlCol="0">
            <a:spAutoFit/>
          </a:bodyPr>
          <a:lstStyle/>
          <a:p>
            <a:pPr marL="169863" indent="-169863">
              <a:buFont typeface="Arial" panose="020B0604020202020204" pitchFamily="34" charset="0"/>
              <a:buChar char="•"/>
            </a:pPr>
            <a:r>
              <a:rPr lang="en-US" dirty="0" smtClean="0"/>
              <a:t>Volume of SF6 is small compared to volume of room</a:t>
            </a:r>
          </a:p>
          <a:p>
            <a:pPr marL="169863" indent="-169863">
              <a:buFont typeface="Arial" panose="020B0604020202020204" pitchFamily="34" charset="0"/>
              <a:buChar char="•"/>
            </a:pPr>
            <a:r>
              <a:rPr lang="en-US" dirty="0" smtClean="0"/>
              <a:t>SF6 is heavy compared to air, it would occupy space &lt; 1” thick on floor</a:t>
            </a:r>
            <a:endParaRPr lang="en-US" dirty="0"/>
          </a:p>
        </p:txBody>
      </p:sp>
      <p:pic>
        <p:nvPicPr>
          <p:cNvPr id="12" name="Picture 11"/>
          <p:cNvPicPr>
            <a:picLocks noChangeAspect="1"/>
          </p:cNvPicPr>
          <p:nvPr/>
        </p:nvPicPr>
        <p:blipFill>
          <a:blip r:embed="rId5"/>
          <a:stretch>
            <a:fillRect/>
          </a:stretch>
        </p:blipFill>
        <p:spPr>
          <a:xfrm>
            <a:off x="5001465" y="3740201"/>
            <a:ext cx="2510960" cy="2727135"/>
          </a:xfrm>
          <a:prstGeom prst="rect">
            <a:avLst/>
          </a:prstGeom>
        </p:spPr>
      </p:pic>
      <p:sp>
        <p:nvSpPr>
          <p:cNvPr id="14" name="TextBox 13"/>
          <p:cNvSpPr txBox="1"/>
          <p:nvPr/>
        </p:nvSpPr>
        <p:spPr>
          <a:xfrm>
            <a:off x="4202627" y="3328034"/>
            <a:ext cx="4108636" cy="369332"/>
          </a:xfrm>
          <a:prstGeom prst="rect">
            <a:avLst/>
          </a:prstGeom>
          <a:noFill/>
        </p:spPr>
        <p:txBody>
          <a:bodyPr wrap="square" rtlCol="0">
            <a:spAutoFit/>
          </a:bodyPr>
          <a:lstStyle/>
          <a:p>
            <a:pPr marL="169863" indent="-169863">
              <a:buFont typeface="Arial" panose="020B0604020202020204" pitchFamily="34" charset="0"/>
              <a:buChar char="•"/>
            </a:pPr>
            <a:r>
              <a:rPr lang="en-US" dirty="0" smtClean="0"/>
              <a:t>Orifice used to restrict GN2 flow to UITF</a:t>
            </a:r>
            <a:endParaRPr lang="en-US" dirty="0"/>
          </a:p>
        </p:txBody>
      </p:sp>
    </p:spTree>
    <p:extLst>
      <p:ext uri="{BB962C8B-B14F-4D97-AF65-F5344CB8AC3E}">
        <p14:creationId xmlns:p14="http://schemas.microsoft.com/office/powerpoint/2010/main" val="25047920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 Deficiency Hazards (ODH) at UITF</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22</a:t>
            </a:fld>
            <a:endParaRPr lang="en-US" dirty="0"/>
          </a:p>
        </p:txBody>
      </p:sp>
      <p:sp>
        <p:nvSpPr>
          <p:cNvPr id="20"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grpSp>
        <p:nvGrpSpPr>
          <p:cNvPr id="16" name="Group 15"/>
          <p:cNvGrpSpPr/>
          <p:nvPr/>
        </p:nvGrpSpPr>
        <p:grpSpPr>
          <a:xfrm>
            <a:off x="507447" y="1926856"/>
            <a:ext cx="4892236" cy="3123739"/>
            <a:chOff x="178809" y="1332172"/>
            <a:chExt cx="4892236" cy="3123739"/>
          </a:xfrm>
        </p:grpSpPr>
        <p:pic>
          <p:nvPicPr>
            <p:cNvPr id="3" name="Picture 2"/>
            <p:cNvPicPr>
              <a:picLocks noChangeAspect="1"/>
            </p:cNvPicPr>
            <p:nvPr/>
          </p:nvPicPr>
          <p:blipFill>
            <a:blip r:embed="rId2"/>
            <a:stretch>
              <a:fillRect/>
            </a:stretch>
          </p:blipFill>
          <p:spPr>
            <a:xfrm>
              <a:off x="178809" y="1332172"/>
              <a:ext cx="2382168" cy="3123739"/>
            </a:xfrm>
            <a:prstGeom prst="rect">
              <a:avLst/>
            </a:prstGeom>
          </p:spPr>
        </p:pic>
        <p:pic>
          <p:nvPicPr>
            <p:cNvPr id="5" name="Picture 4"/>
            <p:cNvPicPr>
              <a:picLocks noChangeAspect="1"/>
            </p:cNvPicPr>
            <p:nvPr/>
          </p:nvPicPr>
          <p:blipFill>
            <a:blip r:embed="rId3"/>
            <a:stretch>
              <a:fillRect/>
            </a:stretch>
          </p:blipFill>
          <p:spPr>
            <a:xfrm>
              <a:off x="2715685" y="1332172"/>
              <a:ext cx="2355360" cy="3123739"/>
            </a:xfrm>
            <a:prstGeom prst="rect">
              <a:avLst/>
            </a:prstGeom>
          </p:spPr>
        </p:pic>
      </p:grpSp>
      <p:sp>
        <p:nvSpPr>
          <p:cNvPr id="12" name="TextBox 11"/>
          <p:cNvSpPr txBox="1"/>
          <p:nvPr/>
        </p:nvSpPr>
        <p:spPr>
          <a:xfrm>
            <a:off x="497852" y="1003526"/>
            <a:ext cx="4901831" cy="923330"/>
          </a:xfrm>
          <a:prstGeom prst="rect">
            <a:avLst/>
          </a:prstGeom>
          <a:noFill/>
        </p:spPr>
        <p:txBody>
          <a:bodyPr wrap="square" rtlCol="0">
            <a:spAutoFit/>
          </a:bodyPr>
          <a:lstStyle/>
          <a:p>
            <a:pPr algn="ctr"/>
            <a:r>
              <a:rPr lang="en-US" dirty="0" smtClean="0"/>
              <a:t>Cave1: two penetrations provide passive venting, note tall chimneys to keep workers on Cave1 rooftop safe</a:t>
            </a:r>
            <a:endParaRPr lang="en-US" dirty="0"/>
          </a:p>
        </p:txBody>
      </p:sp>
      <p:grpSp>
        <p:nvGrpSpPr>
          <p:cNvPr id="15" name="Group 14"/>
          <p:cNvGrpSpPr/>
          <p:nvPr/>
        </p:nvGrpSpPr>
        <p:grpSpPr>
          <a:xfrm>
            <a:off x="6327930" y="2183819"/>
            <a:ext cx="5120435" cy="3136742"/>
            <a:chOff x="6327930" y="2183819"/>
            <a:chExt cx="5120435" cy="3136742"/>
          </a:xfrm>
        </p:grpSpPr>
        <p:pic>
          <p:nvPicPr>
            <p:cNvPr id="7" name="Picture 6"/>
            <p:cNvPicPr>
              <a:picLocks noChangeAspect="1"/>
            </p:cNvPicPr>
            <p:nvPr/>
          </p:nvPicPr>
          <p:blipFill>
            <a:blip r:embed="rId4"/>
            <a:stretch>
              <a:fillRect/>
            </a:stretch>
          </p:blipFill>
          <p:spPr>
            <a:xfrm>
              <a:off x="6327930" y="2183819"/>
              <a:ext cx="2385763" cy="3136742"/>
            </a:xfrm>
            <a:prstGeom prst="rect">
              <a:avLst/>
            </a:prstGeom>
          </p:spPr>
        </p:pic>
        <p:pic>
          <p:nvPicPr>
            <p:cNvPr id="14" name="Picture 13"/>
            <p:cNvPicPr>
              <a:picLocks noChangeAspect="1"/>
            </p:cNvPicPr>
            <p:nvPr/>
          </p:nvPicPr>
          <p:blipFill>
            <a:blip r:embed="rId5"/>
            <a:stretch>
              <a:fillRect/>
            </a:stretch>
          </p:blipFill>
          <p:spPr>
            <a:xfrm>
              <a:off x="8805166" y="2183819"/>
              <a:ext cx="2643199" cy="3136742"/>
            </a:xfrm>
            <a:prstGeom prst="rect">
              <a:avLst/>
            </a:prstGeom>
          </p:spPr>
        </p:pic>
      </p:grpSp>
      <p:sp>
        <p:nvSpPr>
          <p:cNvPr id="18" name="TextBox 17"/>
          <p:cNvSpPr txBox="1"/>
          <p:nvPr/>
        </p:nvSpPr>
        <p:spPr>
          <a:xfrm>
            <a:off x="6307393" y="5320561"/>
            <a:ext cx="5140972" cy="923330"/>
          </a:xfrm>
          <a:prstGeom prst="rect">
            <a:avLst/>
          </a:prstGeom>
          <a:noFill/>
        </p:spPr>
        <p:txBody>
          <a:bodyPr wrap="square" rtlCol="0">
            <a:spAutoFit/>
          </a:bodyPr>
          <a:lstStyle/>
          <a:p>
            <a:pPr algn="ctr"/>
            <a:r>
              <a:rPr lang="en-US" dirty="0" smtClean="0"/>
              <a:t>Cave1: the other penetrations are blocked to provide safety for people working on Cave1 rooftop, working inside the electronics racks</a:t>
            </a:r>
            <a:endParaRPr lang="en-US" dirty="0"/>
          </a:p>
        </p:txBody>
      </p:sp>
    </p:spTree>
    <p:extLst>
      <p:ext uri="{BB962C8B-B14F-4D97-AF65-F5344CB8AC3E}">
        <p14:creationId xmlns:p14="http://schemas.microsoft.com/office/powerpoint/2010/main" val="17343852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 Deficiency Hazards (ODH) at UITF</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23</a:t>
            </a:fld>
            <a:endParaRPr lang="en-US" dirty="0"/>
          </a:p>
        </p:txBody>
      </p:sp>
      <p:sp>
        <p:nvSpPr>
          <p:cNvPr id="20"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
        <p:nvSpPr>
          <p:cNvPr id="11" name="TextBox 10"/>
          <p:cNvSpPr txBox="1"/>
          <p:nvPr/>
        </p:nvSpPr>
        <p:spPr>
          <a:xfrm>
            <a:off x="6133812" y="1414691"/>
            <a:ext cx="5219988" cy="646331"/>
          </a:xfrm>
          <a:prstGeom prst="rect">
            <a:avLst/>
          </a:prstGeom>
          <a:noFill/>
        </p:spPr>
        <p:txBody>
          <a:bodyPr wrap="square" rtlCol="0">
            <a:spAutoFit/>
          </a:bodyPr>
          <a:lstStyle/>
          <a:p>
            <a:pPr marL="169863" indent="-169863">
              <a:buFont typeface="Arial" panose="020B0604020202020204" pitchFamily="34" charset="0"/>
              <a:buChar char="•"/>
            </a:pPr>
            <a:r>
              <a:rPr lang="en-US" dirty="0" smtClean="0"/>
              <a:t>Large passive vent inside Cave2 (fans in photo not required for ODH safety)</a:t>
            </a:r>
            <a:endParaRPr lang="en-US" dirty="0"/>
          </a:p>
        </p:txBody>
      </p:sp>
      <p:pic>
        <p:nvPicPr>
          <p:cNvPr id="3" name="Picture 2"/>
          <p:cNvPicPr>
            <a:picLocks noChangeAspect="1"/>
          </p:cNvPicPr>
          <p:nvPr/>
        </p:nvPicPr>
        <p:blipFill>
          <a:blip r:embed="rId2"/>
          <a:stretch>
            <a:fillRect/>
          </a:stretch>
        </p:blipFill>
        <p:spPr>
          <a:xfrm>
            <a:off x="411893" y="936913"/>
            <a:ext cx="5182310" cy="3525270"/>
          </a:xfrm>
          <a:prstGeom prst="rect">
            <a:avLst/>
          </a:prstGeom>
        </p:spPr>
      </p:pic>
      <p:pic>
        <p:nvPicPr>
          <p:cNvPr id="5" name="Picture 4"/>
          <p:cNvPicPr>
            <a:picLocks noChangeAspect="1"/>
          </p:cNvPicPr>
          <p:nvPr/>
        </p:nvPicPr>
        <p:blipFill>
          <a:blip r:embed="rId3"/>
          <a:stretch>
            <a:fillRect/>
          </a:stretch>
        </p:blipFill>
        <p:spPr>
          <a:xfrm>
            <a:off x="5830319" y="2433081"/>
            <a:ext cx="6077798" cy="3839111"/>
          </a:xfrm>
          <a:prstGeom prst="rect">
            <a:avLst/>
          </a:prstGeom>
        </p:spPr>
      </p:pic>
    </p:spTree>
    <p:extLst>
      <p:ext uri="{BB962C8B-B14F-4D97-AF65-F5344CB8AC3E}">
        <p14:creationId xmlns:p14="http://schemas.microsoft.com/office/powerpoint/2010/main" val="11171858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 Deficiency Hazards (ODH) at UITF</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24</a:t>
            </a:fld>
            <a:endParaRPr lang="en-US" dirty="0"/>
          </a:p>
        </p:txBody>
      </p:sp>
      <p:sp>
        <p:nvSpPr>
          <p:cNvPr id="20"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
        <p:nvSpPr>
          <p:cNvPr id="11" name="TextBox 10"/>
          <p:cNvSpPr txBox="1"/>
          <p:nvPr/>
        </p:nvSpPr>
        <p:spPr>
          <a:xfrm>
            <a:off x="3877829" y="1120613"/>
            <a:ext cx="6817065" cy="646331"/>
          </a:xfrm>
          <a:prstGeom prst="rect">
            <a:avLst/>
          </a:prstGeom>
          <a:noFill/>
        </p:spPr>
        <p:txBody>
          <a:bodyPr wrap="square" rtlCol="0">
            <a:spAutoFit/>
          </a:bodyPr>
          <a:lstStyle/>
          <a:p>
            <a:pPr marL="169863" indent="-169863">
              <a:buFont typeface="Arial" panose="020B0604020202020204" pitchFamily="34" charset="0"/>
              <a:buChar char="•"/>
            </a:pPr>
            <a:r>
              <a:rPr lang="en-US" dirty="0" smtClean="0"/>
              <a:t>We vent the circle-seal relief valve out of the UITF enclosure, and we direct the flow of gas from parallel plate relieve valve upward</a:t>
            </a:r>
            <a:endParaRPr lang="en-US" dirty="0"/>
          </a:p>
        </p:txBody>
      </p:sp>
      <p:pic>
        <p:nvPicPr>
          <p:cNvPr id="4" name="Picture 3"/>
          <p:cNvPicPr>
            <a:picLocks noChangeAspect="1"/>
          </p:cNvPicPr>
          <p:nvPr/>
        </p:nvPicPr>
        <p:blipFill>
          <a:blip r:embed="rId2"/>
          <a:stretch>
            <a:fillRect/>
          </a:stretch>
        </p:blipFill>
        <p:spPr>
          <a:xfrm>
            <a:off x="3719359" y="2159529"/>
            <a:ext cx="3134252" cy="4196823"/>
          </a:xfrm>
          <a:prstGeom prst="rect">
            <a:avLst/>
          </a:prstGeom>
        </p:spPr>
      </p:pic>
      <p:pic>
        <p:nvPicPr>
          <p:cNvPr id="30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352" y="852708"/>
            <a:ext cx="3117850"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9769" y="2525200"/>
            <a:ext cx="4646748"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3669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 Deficiency Hazards (ODH) at UITF</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25</a:t>
            </a:fld>
            <a:endParaRPr lang="en-US" dirty="0"/>
          </a:p>
        </p:txBody>
      </p:sp>
      <p:sp>
        <p:nvSpPr>
          <p:cNvPr id="20"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
        <p:nvSpPr>
          <p:cNvPr id="11" name="TextBox 10"/>
          <p:cNvSpPr txBox="1"/>
          <p:nvPr/>
        </p:nvSpPr>
        <p:spPr>
          <a:xfrm>
            <a:off x="7257525" y="1290942"/>
            <a:ext cx="3948358" cy="2031325"/>
          </a:xfrm>
          <a:prstGeom prst="rect">
            <a:avLst/>
          </a:prstGeom>
          <a:noFill/>
        </p:spPr>
        <p:txBody>
          <a:bodyPr wrap="square" rtlCol="0">
            <a:spAutoFit/>
          </a:bodyPr>
          <a:lstStyle/>
          <a:p>
            <a:pPr marL="169863" indent="-169863">
              <a:buFont typeface="Arial" panose="020B0604020202020204" pitchFamily="34" charset="0"/>
              <a:buChar char="•"/>
            </a:pPr>
            <a:r>
              <a:rPr lang="en-US" dirty="0" smtClean="0"/>
              <a:t>All of the trenches are packed with foam to restrict the flow of heavy gasses to occupied areas, like the control room</a:t>
            </a:r>
          </a:p>
          <a:p>
            <a:pPr marL="169863" indent="-169863">
              <a:buFont typeface="Arial" panose="020B0604020202020204" pitchFamily="34" charset="0"/>
              <a:buChar char="•"/>
            </a:pPr>
            <a:r>
              <a:rPr lang="en-US" dirty="0" smtClean="0"/>
              <a:t>(trenches also packed with sand and lead brick, to provide radiation shielding)</a:t>
            </a:r>
            <a:endParaRPr lang="en-US" dirty="0"/>
          </a:p>
        </p:txBody>
      </p:sp>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44" y="917982"/>
            <a:ext cx="6797675"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3762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 Deficiency Hazards (ODH) at UITF</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26</a:t>
            </a:fld>
            <a:endParaRPr lang="en-US" dirty="0"/>
          </a:p>
        </p:txBody>
      </p:sp>
      <p:sp>
        <p:nvSpPr>
          <p:cNvPr id="20"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
        <p:nvSpPr>
          <p:cNvPr id="11" name="TextBox 10"/>
          <p:cNvSpPr txBox="1"/>
          <p:nvPr/>
        </p:nvSpPr>
        <p:spPr>
          <a:xfrm>
            <a:off x="8020882" y="1371984"/>
            <a:ext cx="3982859" cy="1754326"/>
          </a:xfrm>
          <a:prstGeom prst="rect">
            <a:avLst/>
          </a:prstGeom>
          <a:noFill/>
        </p:spPr>
        <p:txBody>
          <a:bodyPr wrap="square" rtlCol="0">
            <a:spAutoFit/>
          </a:bodyPr>
          <a:lstStyle/>
          <a:p>
            <a:pPr marL="169863" indent="-169863">
              <a:buFont typeface="Arial" panose="020B0604020202020204" pitchFamily="34" charset="0"/>
              <a:buChar char="•"/>
            </a:pPr>
            <a:r>
              <a:rPr lang="en-US" dirty="0" smtClean="0"/>
              <a:t>ODH monitoring system, built and maintained by Safety System Group</a:t>
            </a:r>
          </a:p>
          <a:p>
            <a:pPr marL="169863" indent="-169863">
              <a:buFont typeface="Arial" panose="020B0604020202020204" pitchFamily="34" charset="0"/>
              <a:buChar char="•"/>
            </a:pPr>
            <a:r>
              <a:rPr lang="en-US" dirty="0" smtClean="0"/>
              <a:t>Periodic checks of the heads</a:t>
            </a:r>
          </a:p>
          <a:p>
            <a:pPr marL="169863" indent="-169863">
              <a:buFont typeface="Arial" panose="020B0604020202020204" pitchFamily="34" charset="0"/>
              <a:buChar char="•"/>
            </a:pPr>
            <a:r>
              <a:rPr lang="en-US" dirty="0" smtClean="0"/>
              <a:t>Three heads for helium, one head for nitrogen</a:t>
            </a:r>
          </a:p>
          <a:p>
            <a:pPr marL="169863" indent="-169863">
              <a:buFont typeface="Arial" panose="020B0604020202020204" pitchFamily="34" charset="0"/>
              <a:buChar char="•"/>
            </a:pPr>
            <a:r>
              <a:rPr lang="en-US" dirty="0" smtClean="0"/>
              <a:t>ODH beacons and sirens</a:t>
            </a:r>
            <a:endParaRPr lang="en-US" dirty="0"/>
          </a:p>
        </p:txBody>
      </p:sp>
      <p:pic>
        <p:nvPicPr>
          <p:cNvPr id="3" name="Picture 2"/>
          <p:cNvPicPr>
            <a:picLocks noChangeAspect="1"/>
          </p:cNvPicPr>
          <p:nvPr/>
        </p:nvPicPr>
        <p:blipFill>
          <a:blip r:embed="rId2"/>
          <a:stretch>
            <a:fillRect/>
          </a:stretch>
        </p:blipFill>
        <p:spPr>
          <a:xfrm>
            <a:off x="411892" y="842681"/>
            <a:ext cx="4270537" cy="2950799"/>
          </a:xfrm>
          <a:prstGeom prst="rect">
            <a:avLst/>
          </a:prstGeom>
        </p:spPr>
      </p:pic>
      <p:pic>
        <p:nvPicPr>
          <p:cNvPr id="4" name="Picture 3"/>
          <p:cNvPicPr>
            <a:picLocks noChangeAspect="1"/>
          </p:cNvPicPr>
          <p:nvPr/>
        </p:nvPicPr>
        <p:blipFill>
          <a:blip r:embed="rId3"/>
          <a:stretch>
            <a:fillRect/>
          </a:stretch>
        </p:blipFill>
        <p:spPr>
          <a:xfrm>
            <a:off x="411891" y="3448609"/>
            <a:ext cx="4270537" cy="2907743"/>
          </a:xfrm>
          <a:prstGeom prst="rect">
            <a:avLst/>
          </a:prstGeom>
        </p:spPr>
      </p:pic>
      <p:pic>
        <p:nvPicPr>
          <p:cNvPr id="5" name="Picture 4"/>
          <p:cNvPicPr>
            <a:picLocks noChangeAspect="1"/>
          </p:cNvPicPr>
          <p:nvPr/>
        </p:nvPicPr>
        <p:blipFill>
          <a:blip r:embed="rId4"/>
          <a:stretch>
            <a:fillRect/>
          </a:stretch>
        </p:blipFill>
        <p:spPr>
          <a:xfrm>
            <a:off x="4963010" y="1266174"/>
            <a:ext cx="2852590" cy="3828656"/>
          </a:xfrm>
          <a:prstGeom prst="rect">
            <a:avLst/>
          </a:prstGeom>
        </p:spPr>
      </p:pic>
      <p:pic>
        <p:nvPicPr>
          <p:cNvPr id="7" name="Picture 6"/>
          <p:cNvPicPr>
            <a:picLocks noChangeAspect="1"/>
          </p:cNvPicPr>
          <p:nvPr/>
        </p:nvPicPr>
        <p:blipFill>
          <a:blip r:embed="rId5"/>
          <a:stretch>
            <a:fillRect/>
          </a:stretch>
        </p:blipFill>
        <p:spPr>
          <a:xfrm>
            <a:off x="8096181" y="3448609"/>
            <a:ext cx="3670275" cy="2703676"/>
          </a:xfrm>
          <a:prstGeom prst="rect">
            <a:avLst/>
          </a:prstGeom>
        </p:spPr>
      </p:pic>
    </p:spTree>
    <p:extLst>
      <p:ext uri="{BB962C8B-B14F-4D97-AF65-F5344CB8AC3E}">
        <p14:creationId xmlns:p14="http://schemas.microsoft.com/office/powerpoint/2010/main" val="28369064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27</a:t>
            </a:fld>
            <a:endParaRPr lang="en-US" dirty="0"/>
          </a:p>
        </p:txBody>
      </p:sp>
      <p:pic>
        <p:nvPicPr>
          <p:cNvPr id="6" name="Picture 2" descr="C:\Users\poelker\AppData\Local\Temp\Screenshot - 7_16_2018 , 1_16_43 P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70" y="807031"/>
            <a:ext cx="12136930" cy="3560076"/>
          </a:xfrm>
          <a:prstGeom prst="rect">
            <a:avLst/>
          </a:prstGeom>
          <a:noFill/>
          <a:extLst>
            <a:ext uri="{909E8E84-426E-40DD-AFC4-6F175D3DCCD1}">
              <a14:hiddenFill xmlns:a14="http://schemas.microsoft.com/office/drawing/2010/main">
                <a:solidFill>
                  <a:srgbClr val="FFFFFF"/>
                </a:solidFill>
              </a14:hiddenFill>
            </a:ext>
          </a:extLst>
        </p:spPr>
      </p:pic>
      <p:sp>
        <p:nvSpPr>
          <p:cNvPr id="3" name="Right Brace 2"/>
          <p:cNvSpPr/>
          <p:nvPr/>
        </p:nvSpPr>
        <p:spPr>
          <a:xfrm rot="6057973">
            <a:off x="2103929" y="1705069"/>
            <a:ext cx="737022" cy="247664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rot="6055410">
            <a:off x="6833909" y="1027596"/>
            <a:ext cx="740421" cy="567270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2052918" y="3494615"/>
            <a:ext cx="528286" cy="369332"/>
          </a:xfrm>
          <a:prstGeom prst="rect">
            <a:avLst/>
          </a:prstGeom>
          <a:noFill/>
        </p:spPr>
        <p:txBody>
          <a:bodyPr wrap="none" rtlCol="0">
            <a:spAutoFit/>
          </a:bodyPr>
          <a:lstStyle/>
          <a:p>
            <a:r>
              <a:rPr lang="en-US" dirty="0" err="1" smtClean="0"/>
              <a:t>keV</a:t>
            </a:r>
            <a:endParaRPr lang="en-US" dirty="0"/>
          </a:p>
        </p:txBody>
      </p:sp>
      <p:sp>
        <p:nvSpPr>
          <p:cNvPr id="13" name="TextBox 12"/>
          <p:cNvSpPr txBox="1"/>
          <p:nvPr/>
        </p:nvSpPr>
        <p:spPr>
          <a:xfrm>
            <a:off x="6786283" y="4373959"/>
            <a:ext cx="628698" cy="369332"/>
          </a:xfrm>
          <a:prstGeom prst="rect">
            <a:avLst/>
          </a:prstGeom>
          <a:noFill/>
        </p:spPr>
        <p:txBody>
          <a:bodyPr wrap="none" rtlCol="0">
            <a:spAutoFit/>
          </a:bodyPr>
          <a:lstStyle/>
          <a:p>
            <a:r>
              <a:rPr lang="en-US" dirty="0" smtClean="0"/>
              <a:t>MeV</a:t>
            </a:r>
            <a:endParaRPr lang="en-US" dirty="0"/>
          </a:p>
        </p:txBody>
      </p:sp>
      <p:sp>
        <p:nvSpPr>
          <p:cNvPr id="14" name="TextBox 13"/>
          <p:cNvSpPr txBox="1"/>
          <p:nvPr/>
        </p:nvSpPr>
        <p:spPr>
          <a:xfrm>
            <a:off x="681574" y="3878194"/>
            <a:ext cx="2342244" cy="369332"/>
          </a:xfrm>
          <a:prstGeom prst="rect">
            <a:avLst/>
          </a:prstGeom>
          <a:noFill/>
        </p:spPr>
        <p:txBody>
          <a:bodyPr wrap="none" rtlCol="0">
            <a:spAutoFit/>
          </a:bodyPr>
          <a:lstStyle/>
          <a:p>
            <a:r>
              <a:rPr lang="en-US" dirty="0" smtClean="0"/>
              <a:t>Gun Test Stand here…..</a:t>
            </a:r>
            <a:endParaRPr lang="en-US" dirty="0"/>
          </a:p>
        </p:txBody>
      </p:sp>
      <p:sp>
        <p:nvSpPr>
          <p:cNvPr id="15" name="TextBox 14"/>
          <p:cNvSpPr txBox="1"/>
          <p:nvPr/>
        </p:nvSpPr>
        <p:spPr>
          <a:xfrm>
            <a:off x="5389949" y="4735911"/>
            <a:ext cx="2660152" cy="369332"/>
          </a:xfrm>
          <a:prstGeom prst="rect">
            <a:avLst/>
          </a:prstGeom>
          <a:noFill/>
        </p:spPr>
        <p:txBody>
          <a:bodyPr wrap="none" rtlCol="0">
            <a:spAutoFit/>
          </a:bodyPr>
          <a:lstStyle/>
          <a:p>
            <a:r>
              <a:rPr lang="en-US" dirty="0" smtClean="0"/>
              <a:t>“accelerator” over here…..</a:t>
            </a:r>
            <a:endParaRPr lang="en-US" dirty="0"/>
          </a:p>
        </p:txBody>
      </p:sp>
      <p:sp>
        <p:nvSpPr>
          <p:cNvPr id="16" name="TextBox 15"/>
          <p:cNvSpPr txBox="1"/>
          <p:nvPr/>
        </p:nvSpPr>
        <p:spPr>
          <a:xfrm>
            <a:off x="681574" y="5455365"/>
            <a:ext cx="10053238" cy="646331"/>
          </a:xfrm>
          <a:prstGeom prst="rect">
            <a:avLst/>
          </a:prstGeom>
          <a:noFill/>
        </p:spPr>
        <p:txBody>
          <a:bodyPr wrap="square" rtlCol="0">
            <a:spAutoFit/>
          </a:bodyPr>
          <a:lstStyle/>
          <a:p>
            <a:r>
              <a:rPr lang="en-US" dirty="0" smtClean="0"/>
              <a:t>The “mode” matters, Gun Test Stand versus Accelerator.  How will you know which mode we are in?  More on this topic later when we discuss “beam authorization”</a:t>
            </a:r>
            <a:endParaRPr lang="en-US" dirty="0"/>
          </a:p>
        </p:txBody>
      </p:sp>
      <p:sp>
        <p:nvSpPr>
          <p:cNvPr id="18"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
        <p:nvSpPr>
          <p:cNvPr id="20" name="Title 19"/>
          <p:cNvSpPr>
            <a:spLocks noGrp="1"/>
          </p:cNvSpPr>
          <p:nvPr>
            <p:ph type="title"/>
          </p:nvPr>
        </p:nvSpPr>
        <p:spPr>
          <a:xfrm>
            <a:off x="205704" y="171857"/>
            <a:ext cx="11285837" cy="487490"/>
          </a:xfrm>
        </p:spPr>
        <p:txBody>
          <a:bodyPr/>
          <a:lstStyle/>
          <a:p>
            <a:r>
              <a:rPr lang="en-US" dirty="0"/>
              <a:t>UITF Accelerator…also a “Gun Test Stand”</a:t>
            </a:r>
          </a:p>
        </p:txBody>
      </p:sp>
    </p:spTree>
    <p:extLst>
      <p:ext uri="{BB962C8B-B14F-4D97-AF65-F5344CB8AC3E}">
        <p14:creationId xmlns:p14="http://schemas.microsoft.com/office/powerpoint/2010/main" val="207881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Official Documentation</a:t>
            </a:r>
            <a:endParaRPr lang="en-US" dirty="0"/>
          </a:p>
        </p:txBody>
      </p:sp>
      <p:pic>
        <p:nvPicPr>
          <p:cNvPr id="7" name="Content Placeholder 6"/>
          <p:cNvPicPr>
            <a:picLocks noGrp="1" noChangeAspect="1"/>
          </p:cNvPicPr>
          <p:nvPr>
            <p:ph idx="1"/>
          </p:nvPr>
        </p:nvPicPr>
        <p:blipFill rotWithShape="1">
          <a:blip r:embed="rId2"/>
          <a:srcRect t="3865"/>
          <a:stretch/>
        </p:blipFill>
        <p:spPr>
          <a:xfrm>
            <a:off x="105524" y="885825"/>
            <a:ext cx="4132319" cy="5173644"/>
          </a:xfrm>
          <a:prstGeom prst="rect">
            <a:avLst/>
          </a:prstGeom>
        </p:spPr>
      </p:pic>
      <p:sp>
        <p:nvSpPr>
          <p:cNvPr id="6" name="Slide Number Placeholder 5"/>
          <p:cNvSpPr>
            <a:spLocks noGrp="1"/>
          </p:cNvSpPr>
          <p:nvPr>
            <p:ph type="sldNum" sz="quarter" idx="12"/>
          </p:nvPr>
        </p:nvSpPr>
        <p:spPr/>
        <p:txBody>
          <a:bodyPr/>
          <a:lstStyle/>
          <a:p>
            <a:fld id="{07E1C93C-5050-FC42-8F10-D22D4F119D13}" type="slidenum">
              <a:rPr lang="en-US" smtClean="0"/>
              <a:pPr/>
              <a:t>28</a:t>
            </a:fld>
            <a:endParaRPr lang="en-US" dirty="0"/>
          </a:p>
        </p:txBody>
      </p:sp>
      <p:sp>
        <p:nvSpPr>
          <p:cNvPr id="8" name="TextBox 7"/>
          <p:cNvSpPr txBox="1"/>
          <p:nvPr/>
        </p:nvSpPr>
        <p:spPr>
          <a:xfrm>
            <a:off x="5807031" y="236749"/>
            <a:ext cx="6247031" cy="369332"/>
          </a:xfrm>
          <a:prstGeom prst="rect">
            <a:avLst/>
          </a:prstGeom>
          <a:noFill/>
        </p:spPr>
        <p:txBody>
          <a:bodyPr wrap="none" rtlCol="0">
            <a:spAutoFit/>
          </a:bodyPr>
          <a:lstStyle/>
          <a:p>
            <a:r>
              <a:rPr lang="en-US" dirty="0"/>
              <a:t>https://wiki.jlab.org/ciswiki/index.php/UITF_Official_Documents</a:t>
            </a:r>
          </a:p>
        </p:txBody>
      </p:sp>
      <p:pic>
        <p:nvPicPr>
          <p:cNvPr id="9" name="Picture 8"/>
          <p:cNvPicPr>
            <a:picLocks noChangeAspect="1"/>
          </p:cNvPicPr>
          <p:nvPr/>
        </p:nvPicPr>
        <p:blipFill>
          <a:blip r:embed="rId3"/>
          <a:stretch>
            <a:fillRect/>
          </a:stretch>
        </p:blipFill>
        <p:spPr>
          <a:xfrm>
            <a:off x="4090596" y="896919"/>
            <a:ext cx="3915557" cy="5162550"/>
          </a:xfrm>
          <a:prstGeom prst="rect">
            <a:avLst/>
          </a:prstGeom>
          <a:ln w="19050">
            <a:solidFill>
              <a:schemeClr val="tx1"/>
            </a:solidFill>
          </a:ln>
        </p:spPr>
      </p:pic>
      <p:pic>
        <p:nvPicPr>
          <p:cNvPr id="3" name="Picture 2"/>
          <p:cNvPicPr>
            <a:picLocks noChangeAspect="1"/>
          </p:cNvPicPr>
          <p:nvPr/>
        </p:nvPicPr>
        <p:blipFill>
          <a:blip r:embed="rId4"/>
          <a:stretch>
            <a:fillRect/>
          </a:stretch>
        </p:blipFill>
        <p:spPr>
          <a:xfrm>
            <a:off x="8189936" y="875192"/>
            <a:ext cx="3864126" cy="5173146"/>
          </a:xfrm>
          <a:prstGeom prst="rect">
            <a:avLst/>
          </a:prstGeom>
        </p:spPr>
      </p:pic>
      <p:sp>
        <p:nvSpPr>
          <p:cNvPr id="11" name="TextBox 10"/>
          <p:cNvSpPr txBox="1"/>
          <p:nvPr/>
        </p:nvSpPr>
        <p:spPr>
          <a:xfrm>
            <a:off x="8080789" y="6006070"/>
            <a:ext cx="4033668" cy="369332"/>
          </a:xfrm>
          <a:prstGeom prst="rect">
            <a:avLst/>
          </a:prstGeom>
          <a:noFill/>
        </p:spPr>
        <p:txBody>
          <a:bodyPr wrap="none" rtlCol="0">
            <a:spAutoFit/>
          </a:bodyPr>
          <a:lstStyle/>
          <a:p>
            <a:r>
              <a:rPr lang="en-US" dirty="0"/>
              <a:t>https://www.jlab.org/eshq/ProgramDocs</a:t>
            </a:r>
          </a:p>
        </p:txBody>
      </p:sp>
      <p:sp>
        <p:nvSpPr>
          <p:cNvPr id="10" name="TextBox 9"/>
          <p:cNvSpPr txBox="1"/>
          <p:nvPr/>
        </p:nvSpPr>
        <p:spPr>
          <a:xfrm>
            <a:off x="6217281" y="3550289"/>
            <a:ext cx="3727016" cy="646331"/>
          </a:xfrm>
          <a:prstGeom prst="rect">
            <a:avLst/>
          </a:prstGeom>
          <a:solidFill>
            <a:schemeClr val="bg1"/>
          </a:solidFill>
          <a:ln>
            <a:solidFill>
              <a:schemeClr val="accent1"/>
            </a:solidFill>
          </a:ln>
        </p:spPr>
        <p:txBody>
          <a:bodyPr wrap="square" rtlCol="0">
            <a:spAutoFit/>
          </a:bodyPr>
          <a:lstStyle/>
          <a:p>
            <a:pPr algn="ctr"/>
            <a:r>
              <a:rPr lang="en-US" dirty="0" smtClean="0"/>
              <a:t>These documents were approved</a:t>
            </a:r>
            <a:r>
              <a:rPr lang="en-US" dirty="0"/>
              <a:t> </a:t>
            </a:r>
            <a:r>
              <a:rPr lang="en-US" dirty="0" smtClean="0"/>
              <a:t>by Lab Leadership and TJSO</a:t>
            </a:r>
            <a:endParaRPr lang="en-US" dirty="0"/>
          </a:p>
        </p:txBody>
      </p:sp>
      <p:sp>
        <p:nvSpPr>
          <p:cNvPr id="12"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Tree>
    <p:extLst>
      <p:ext uri="{BB962C8B-B14F-4D97-AF65-F5344CB8AC3E}">
        <p14:creationId xmlns:p14="http://schemas.microsoft.com/office/powerpoint/2010/main" val="30279536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Radiation Shielding Assessment and Commissioning Plan</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29</a:t>
            </a:fld>
            <a:endParaRPr lang="en-US" dirty="0"/>
          </a:p>
        </p:txBody>
      </p:sp>
      <p:sp>
        <p:nvSpPr>
          <p:cNvPr id="9" name="TextBox 8"/>
          <p:cNvSpPr txBox="1"/>
          <p:nvPr/>
        </p:nvSpPr>
        <p:spPr>
          <a:xfrm>
            <a:off x="6038995" y="6028645"/>
            <a:ext cx="4905317" cy="307777"/>
          </a:xfrm>
          <a:prstGeom prst="rect">
            <a:avLst/>
          </a:prstGeom>
          <a:noFill/>
        </p:spPr>
        <p:txBody>
          <a:bodyPr wrap="none" rtlCol="0">
            <a:spAutoFit/>
          </a:bodyPr>
          <a:lstStyle/>
          <a:p>
            <a:r>
              <a:rPr lang="en-US" sz="1400" dirty="0"/>
              <a:t>https://wiki.jlab.org/ciswiki/index.php/UITF_Official_Documents</a:t>
            </a:r>
          </a:p>
        </p:txBody>
      </p:sp>
      <p:sp>
        <p:nvSpPr>
          <p:cNvPr id="10" name="Rectangle 9"/>
          <p:cNvSpPr/>
          <p:nvPr/>
        </p:nvSpPr>
        <p:spPr>
          <a:xfrm>
            <a:off x="384236" y="4307992"/>
            <a:ext cx="4836544" cy="307777"/>
          </a:xfrm>
          <a:prstGeom prst="rect">
            <a:avLst/>
          </a:prstGeom>
        </p:spPr>
        <p:txBody>
          <a:bodyPr wrap="square">
            <a:spAutoFit/>
          </a:bodyPr>
          <a:lstStyle/>
          <a:p>
            <a:r>
              <a:rPr lang="en-US" sz="1400" dirty="0"/>
              <a:t>https://wiki.jlab.org/ciswiki/index.php/UITF_Safety_Documents</a:t>
            </a:r>
          </a:p>
        </p:txBody>
      </p:sp>
      <p:pic>
        <p:nvPicPr>
          <p:cNvPr id="11" name="Picture 10"/>
          <p:cNvPicPr>
            <a:picLocks noChangeAspect="1"/>
          </p:cNvPicPr>
          <p:nvPr/>
        </p:nvPicPr>
        <p:blipFill>
          <a:blip r:embed="rId2"/>
          <a:stretch>
            <a:fillRect/>
          </a:stretch>
        </p:blipFill>
        <p:spPr>
          <a:xfrm>
            <a:off x="132774" y="1075685"/>
            <a:ext cx="5339468" cy="3269736"/>
          </a:xfrm>
          <a:prstGeom prst="rect">
            <a:avLst/>
          </a:prstGeom>
        </p:spPr>
      </p:pic>
      <p:sp>
        <p:nvSpPr>
          <p:cNvPr id="12" name="TextBox 11"/>
          <p:cNvSpPr txBox="1"/>
          <p:nvPr/>
        </p:nvSpPr>
        <p:spPr>
          <a:xfrm>
            <a:off x="687922" y="5028039"/>
            <a:ext cx="4229171" cy="369332"/>
          </a:xfrm>
          <a:prstGeom prst="rect">
            <a:avLst/>
          </a:prstGeom>
          <a:noFill/>
          <a:ln>
            <a:solidFill>
              <a:srgbClr val="FF0000"/>
            </a:solidFill>
          </a:ln>
        </p:spPr>
        <p:txBody>
          <a:bodyPr wrap="none" rtlCol="0">
            <a:spAutoFit/>
          </a:bodyPr>
          <a:lstStyle/>
          <a:p>
            <a:r>
              <a:rPr lang="en-US" dirty="0" smtClean="0"/>
              <a:t>Shielding is adequate for 100 </a:t>
            </a:r>
            <a:r>
              <a:rPr lang="en-US" dirty="0" err="1" smtClean="0"/>
              <a:t>uA</a:t>
            </a:r>
            <a:r>
              <a:rPr lang="en-US" dirty="0" smtClean="0"/>
              <a:t> CW beam </a:t>
            </a:r>
            <a:endParaRPr lang="en-US" dirty="0"/>
          </a:p>
        </p:txBody>
      </p:sp>
      <p:pic>
        <p:nvPicPr>
          <p:cNvPr id="8" name="Picture 7"/>
          <p:cNvPicPr>
            <a:picLocks noChangeAspect="1"/>
          </p:cNvPicPr>
          <p:nvPr/>
        </p:nvPicPr>
        <p:blipFill rotWithShape="1">
          <a:blip r:embed="rId3"/>
          <a:srcRect r="3318" b="33657"/>
          <a:stretch/>
        </p:blipFill>
        <p:spPr>
          <a:xfrm>
            <a:off x="5561737" y="833717"/>
            <a:ext cx="6495797" cy="5190566"/>
          </a:xfrm>
          <a:prstGeom prst="rect">
            <a:avLst/>
          </a:prstGeom>
          <a:ln w="19050">
            <a:solidFill>
              <a:schemeClr val="tx1"/>
            </a:solidFill>
          </a:ln>
        </p:spPr>
      </p:pic>
      <p:sp>
        <p:nvSpPr>
          <p:cNvPr id="15"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Tree>
    <p:extLst>
      <p:ext uri="{BB962C8B-B14F-4D97-AF65-F5344CB8AC3E}">
        <p14:creationId xmlns:p14="http://schemas.microsoft.com/office/powerpoint/2010/main" val="3292464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dirty="0" smtClean="0"/>
              <a:t>art 1: </a:t>
            </a:r>
            <a:r>
              <a:rPr lang="en-US" dirty="0"/>
              <a:t>UITF Safety Awareness Training</a:t>
            </a:r>
            <a:endParaRPr lang="en-US" dirty="0"/>
          </a:p>
        </p:txBody>
      </p:sp>
      <p:sp>
        <p:nvSpPr>
          <p:cNvPr id="5" name="Footer Placeholder 4"/>
          <p:cNvSpPr>
            <a:spLocks noGrp="1"/>
          </p:cNvSpPr>
          <p:nvPr>
            <p:ph type="ftr" sz="quarter" idx="11"/>
          </p:nvPr>
        </p:nvSpPr>
        <p:spPr>
          <a:xfrm>
            <a:off x="130532" y="6404181"/>
            <a:ext cx="2523021" cy="365125"/>
          </a:xfrm>
        </p:spPr>
        <p:txBody>
          <a:bodyPr/>
          <a:lstStyle/>
          <a:p>
            <a:r>
              <a:rPr lang="en-US" dirty="0" smtClean="0"/>
              <a:t>SAF 162: UITF Operator Training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3</a:t>
            </a:fld>
            <a:endParaRPr lang="en-US" dirty="0"/>
          </a:p>
        </p:txBody>
      </p:sp>
      <p:sp>
        <p:nvSpPr>
          <p:cNvPr id="69" name="Rectangle 68"/>
          <p:cNvSpPr/>
          <p:nvPr/>
        </p:nvSpPr>
        <p:spPr>
          <a:xfrm>
            <a:off x="537882" y="779383"/>
            <a:ext cx="11159847" cy="5632311"/>
          </a:xfrm>
          <a:prstGeom prst="rect">
            <a:avLst/>
          </a:prstGeom>
        </p:spPr>
        <p:txBody>
          <a:bodyPr wrap="square">
            <a:spAutoFit/>
          </a:bodyPr>
          <a:lstStyle/>
          <a:p>
            <a:pPr marL="285750" lvl="0" indent="-285750">
              <a:buFont typeface="Arial" panose="020B0604020202020204" pitchFamily="34" charset="0"/>
              <a:buChar char="•"/>
            </a:pPr>
            <a:r>
              <a:rPr lang="en-US" sz="2400" dirty="0" smtClean="0"/>
              <a:t>UITF </a:t>
            </a:r>
            <a:r>
              <a:rPr lang="en-US" sz="2400" dirty="0"/>
              <a:t>overview: capabilities and uses </a:t>
            </a:r>
          </a:p>
          <a:p>
            <a:pPr marL="285750" lvl="0" indent="-285750">
              <a:buFont typeface="Arial" panose="020B0604020202020204" pitchFamily="34" charset="0"/>
              <a:buChar char="•"/>
            </a:pPr>
            <a:r>
              <a:rPr lang="en-US" sz="2400" dirty="0"/>
              <a:t>About UITF: geographic location, regions Cave1 Cave2 rooftop, fire extinguishers, pull stations, phones, dosimeter requirements, etc.,</a:t>
            </a:r>
          </a:p>
          <a:p>
            <a:pPr marL="285750" lvl="0" indent="-285750">
              <a:buFont typeface="Arial" panose="020B0604020202020204" pitchFamily="34" charset="0"/>
              <a:buChar char="•"/>
            </a:pPr>
            <a:r>
              <a:rPr lang="en-US" sz="2400" dirty="0"/>
              <a:t>Rooftops Cave1 and Cave2:  electronics racks, names and locations, access </a:t>
            </a:r>
            <a:r>
              <a:rPr lang="en-US" sz="2400" dirty="0" smtClean="0"/>
              <a:t>restrictions</a:t>
            </a:r>
          </a:p>
          <a:p>
            <a:pPr marL="285750" indent="-285750">
              <a:buFont typeface="Arial" panose="020B0604020202020204" pitchFamily="34" charset="0"/>
              <a:buChar char="•"/>
            </a:pPr>
            <a:r>
              <a:rPr lang="en-US" sz="2400" dirty="0"/>
              <a:t>UITF utilities: electrical power, LCW, GN2 and compressed </a:t>
            </a:r>
            <a:r>
              <a:rPr lang="en-US" sz="2400" dirty="0" smtClean="0"/>
              <a:t>air</a:t>
            </a:r>
            <a:endParaRPr lang="en-US" sz="2400" dirty="0" smtClean="0"/>
          </a:p>
          <a:p>
            <a:pPr marL="285750" lvl="0" indent="-285750">
              <a:buFont typeface="Arial" panose="020B0604020202020204" pitchFamily="34" charset="0"/>
              <a:buChar char="•"/>
            </a:pPr>
            <a:r>
              <a:rPr lang="en-US" sz="2400" dirty="0" smtClean="0"/>
              <a:t>Control Room</a:t>
            </a:r>
            <a:endParaRPr lang="en-US" sz="2400" dirty="0"/>
          </a:p>
          <a:p>
            <a:pPr marL="285750" lvl="0" indent="-285750">
              <a:buFont typeface="Arial" panose="020B0604020202020204" pitchFamily="34" charset="0"/>
              <a:buChar char="•"/>
            </a:pPr>
            <a:r>
              <a:rPr lang="en-US" sz="2400" dirty="0"/>
              <a:t>ODH</a:t>
            </a:r>
          </a:p>
          <a:p>
            <a:pPr marL="285750" lvl="0" indent="-285750">
              <a:buFont typeface="Arial" panose="020B0604020202020204" pitchFamily="34" charset="0"/>
              <a:buChar char="•"/>
            </a:pPr>
            <a:r>
              <a:rPr lang="en-US" sz="2400" dirty="0"/>
              <a:t>UOD, ASE and </a:t>
            </a:r>
            <a:r>
              <a:rPr lang="en-US" sz="2400" dirty="0" smtClean="0"/>
              <a:t>FSAD</a:t>
            </a:r>
          </a:p>
          <a:p>
            <a:pPr marL="285750" lvl="0" indent="-285750">
              <a:buFont typeface="Arial" panose="020B0604020202020204" pitchFamily="34" charset="0"/>
              <a:buChar char="•"/>
            </a:pPr>
            <a:r>
              <a:rPr lang="en-US" sz="2400" dirty="0" smtClean="0"/>
              <a:t>“Commissioning”, then “Operating” the UITF accelerator</a:t>
            </a:r>
            <a:endParaRPr lang="en-US" sz="2400" dirty="0"/>
          </a:p>
          <a:p>
            <a:pPr marL="285750" lvl="0" indent="-285750">
              <a:buFont typeface="Arial" panose="020B0604020202020204" pitchFamily="34" charset="0"/>
              <a:buChar char="•"/>
            </a:pPr>
            <a:r>
              <a:rPr lang="en-US" sz="2400" dirty="0" smtClean="0"/>
              <a:t>Beam Authorization</a:t>
            </a:r>
          </a:p>
          <a:p>
            <a:pPr marL="285750" indent="-285750">
              <a:buFont typeface="Arial" panose="020B0604020202020204" pitchFamily="34" charset="0"/>
              <a:buChar char="•"/>
            </a:pPr>
            <a:r>
              <a:rPr lang="en-US" sz="2400" dirty="0"/>
              <a:t>Credited Controls and Defense in Depth: current limits at UITF </a:t>
            </a:r>
          </a:p>
          <a:p>
            <a:pPr marL="285750" lvl="0" indent="-285750">
              <a:buFont typeface="Arial" panose="020B0604020202020204" pitchFamily="34" charset="0"/>
              <a:buChar char="•"/>
            </a:pPr>
            <a:r>
              <a:rPr lang="en-US" sz="2400" dirty="0"/>
              <a:t>PSS description, including Sweeping the </a:t>
            </a:r>
            <a:r>
              <a:rPr lang="en-US" sz="2400" dirty="0" smtClean="0"/>
              <a:t>enclosure</a:t>
            </a:r>
          </a:p>
          <a:p>
            <a:pPr marL="285750" lvl="0" indent="-285750">
              <a:buFont typeface="Arial" panose="020B0604020202020204" pitchFamily="34" charset="0"/>
              <a:buChar char="•"/>
            </a:pPr>
            <a:r>
              <a:rPr lang="en-US" sz="2400" dirty="0" smtClean="0"/>
              <a:t>Laser Light</a:t>
            </a:r>
          </a:p>
          <a:p>
            <a:pPr marL="285750" lvl="0" indent="-285750">
              <a:buFont typeface="Arial" panose="020B0604020202020204" pitchFamily="34" charset="0"/>
              <a:buChar char="•"/>
            </a:pPr>
            <a:r>
              <a:rPr lang="en-US" sz="2400" dirty="0" smtClean="0"/>
              <a:t>Laser Bypass mode</a:t>
            </a:r>
          </a:p>
          <a:p>
            <a:pPr marL="285750" lvl="0" indent="-285750">
              <a:buFont typeface="Arial" panose="020B0604020202020204" pitchFamily="34" charset="0"/>
              <a:buChar char="•"/>
            </a:pPr>
            <a:r>
              <a:rPr lang="en-US" sz="2400" dirty="0" smtClean="0"/>
              <a:t>Making UITF safe after operation – shutting down and rapid access beacon</a:t>
            </a:r>
            <a:endParaRPr lang="en-US" sz="2400" dirty="0"/>
          </a:p>
        </p:txBody>
      </p:sp>
    </p:spTree>
    <p:extLst>
      <p:ext uri="{BB962C8B-B14F-4D97-AF65-F5344CB8AC3E}">
        <p14:creationId xmlns:p14="http://schemas.microsoft.com/office/powerpoint/2010/main" val="12589885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169" y="127171"/>
            <a:ext cx="11285837" cy="487490"/>
          </a:xfrm>
        </p:spPr>
        <p:txBody>
          <a:bodyPr>
            <a:normAutofit/>
          </a:bodyPr>
          <a:lstStyle/>
          <a:p>
            <a:r>
              <a:rPr lang="en-US" dirty="0" smtClean="0"/>
              <a:t>Procedures: preferred way of doing business at UITF</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30</a:t>
            </a:fld>
            <a:endParaRPr lang="en-US" dirty="0"/>
          </a:p>
        </p:txBody>
      </p:sp>
      <p:sp>
        <p:nvSpPr>
          <p:cNvPr id="15"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
        <p:nvSpPr>
          <p:cNvPr id="3" name="Rectangle 2"/>
          <p:cNvSpPr/>
          <p:nvPr/>
        </p:nvSpPr>
        <p:spPr>
          <a:xfrm>
            <a:off x="133386" y="791283"/>
            <a:ext cx="5452711" cy="369332"/>
          </a:xfrm>
          <a:prstGeom prst="rect">
            <a:avLst/>
          </a:prstGeom>
        </p:spPr>
        <p:txBody>
          <a:bodyPr wrap="none">
            <a:spAutoFit/>
          </a:bodyPr>
          <a:lstStyle/>
          <a:p>
            <a:r>
              <a:rPr lang="en-US" dirty="0"/>
              <a:t>https://wiki.jlab.org/ciswiki/index.php/UITC_Operations</a:t>
            </a:r>
          </a:p>
        </p:txBody>
      </p:sp>
      <p:pic>
        <p:nvPicPr>
          <p:cNvPr id="4" name="Picture 3"/>
          <p:cNvPicPr>
            <a:picLocks noChangeAspect="1"/>
          </p:cNvPicPr>
          <p:nvPr/>
        </p:nvPicPr>
        <p:blipFill>
          <a:blip r:embed="rId2"/>
          <a:stretch>
            <a:fillRect/>
          </a:stretch>
        </p:blipFill>
        <p:spPr>
          <a:xfrm>
            <a:off x="133386" y="1151650"/>
            <a:ext cx="4392948" cy="5634130"/>
          </a:xfrm>
          <a:prstGeom prst="rect">
            <a:avLst/>
          </a:prstGeom>
        </p:spPr>
      </p:pic>
      <p:sp>
        <p:nvSpPr>
          <p:cNvPr id="7" name="Rectangle 6"/>
          <p:cNvSpPr/>
          <p:nvPr/>
        </p:nvSpPr>
        <p:spPr>
          <a:xfrm>
            <a:off x="6054810" y="765702"/>
            <a:ext cx="6096000" cy="646331"/>
          </a:xfrm>
          <a:prstGeom prst="rect">
            <a:avLst/>
          </a:prstGeom>
        </p:spPr>
        <p:txBody>
          <a:bodyPr>
            <a:spAutoFit/>
          </a:bodyPr>
          <a:lstStyle/>
          <a:p>
            <a:r>
              <a:rPr lang="en-US" dirty="0"/>
              <a:t>https://wiki.jlab.org/ciswiki/index.php/Document-Controlled_Procedures_and_Assessments_for_UITF</a:t>
            </a:r>
          </a:p>
        </p:txBody>
      </p:sp>
      <p:pic>
        <p:nvPicPr>
          <p:cNvPr id="13" name="Picture 12"/>
          <p:cNvPicPr>
            <a:picLocks noChangeAspect="1"/>
          </p:cNvPicPr>
          <p:nvPr/>
        </p:nvPicPr>
        <p:blipFill>
          <a:blip r:embed="rId3"/>
          <a:stretch>
            <a:fillRect/>
          </a:stretch>
        </p:blipFill>
        <p:spPr>
          <a:xfrm>
            <a:off x="5550586" y="1449706"/>
            <a:ext cx="6334173" cy="5271771"/>
          </a:xfrm>
          <a:prstGeom prst="rect">
            <a:avLst/>
          </a:prstGeom>
        </p:spPr>
      </p:pic>
      <p:sp>
        <p:nvSpPr>
          <p:cNvPr id="14" name="Rounded Rectangle 13"/>
          <p:cNvSpPr/>
          <p:nvPr/>
        </p:nvSpPr>
        <p:spPr>
          <a:xfrm>
            <a:off x="133386" y="2563906"/>
            <a:ext cx="3309061" cy="41237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62151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169" y="127171"/>
            <a:ext cx="11285837" cy="487490"/>
          </a:xfrm>
        </p:spPr>
        <p:txBody>
          <a:bodyPr>
            <a:normAutofit/>
          </a:bodyPr>
          <a:lstStyle/>
          <a:p>
            <a:r>
              <a:rPr lang="en-US" dirty="0" smtClean="0"/>
              <a:t>Procedures: preferred way of doing business at UITF</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31</a:t>
            </a:fld>
            <a:endParaRPr lang="en-US" dirty="0"/>
          </a:p>
        </p:txBody>
      </p:sp>
      <p:sp>
        <p:nvSpPr>
          <p:cNvPr id="15"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5" name="Picture 4"/>
          <p:cNvPicPr>
            <a:picLocks noChangeAspect="1"/>
          </p:cNvPicPr>
          <p:nvPr/>
        </p:nvPicPr>
        <p:blipFill>
          <a:blip r:embed="rId2"/>
          <a:stretch>
            <a:fillRect/>
          </a:stretch>
        </p:blipFill>
        <p:spPr>
          <a:xfrm>
            <a:off x="223635" y="812982"/>
            <a:ext cx="6032337" cy="6016379"/>
          </a:xfrm>
          <a:prstGeom prst="rect">
            <a:avLst/>
          </a:prstGeom>
        </p:spPr>
      </p:pic>
      <p:sp>
        <p:nvSpPr>
          <p:cNvPr id="8" name="Rectangle 7"/>
          <p:cNvSpPr/>
          <p:nvPr/>
        </p:nvSpPr>
        <p:spPr>
          <a:xfrm>
            <a:off x="6454587" y="1387785"/>
            <a:ext cx="5441577" cy="646331"/>
          </a:xfrm>
          <a:prstGeom prst="rect">
            <a:avLst/>
          </a:prstGeom>
        </p:spPr>
        <p:txBody>
          <a:bodyPr wrap="square">
            <a:spAutoFit/>
          </a:bodyPr>
          <a:lstStyle/>
          <a:p>
            <a:r>
              <a:rPr lang="en-US" dirty="0"/>
              <a:t>https://wiki.jlab.org/ciswiki/index.php/UITF_Procedures_not_managed_via_document_control</a:t>
            </a:r>
          </a:p>
        </p:txBody>
      </p:sp>
      <p:sp>
        <p:nvSpPr>
          <p:cNvPr id="9" name="TextBox 8"/>
          <p:cNvSpPr txBox="1"/>
          <p:nvPr/>
        </p:nvSpPr>
        <p:spPr>
          <a:xfrm>
            <a:off x="6142858" y="4010568"/>
            <a:ext cx="5753306" cy="369332"/>
          </a:xfrm>
          <a:prstGeom prst="rect">
            <a:avLst/>
          </a:prstGeom>
          <a:noFill/>
          <a:ln w="38100">
            <a:solidFill>
              <a:srgbClr val="FF0000"/>
            </a:solidFill>
          </a:ln>
        </p:spPr>
        <p:txBody>
          <a:bodyPr wrap="none" rtlCol="0">
            <a:spAutoFit/>
          </a:bodyPr>
          <a:lstStyle/>
          <a:p>
            <a:r>
              <a:rPr lang="en-US" dirty="0"/>
              <a:t>i</a:t>
            </a:r>
            <a:r>
              <a:rPr lang="en-US" dirty="0" smtClean="0"/>
              <a:t>f you Operate UITF, you are going to contribute procedures</a:t>
            </a:r>
            <a:endParaRPr lang="en-US" dirty="0"/>
          </a:p>
        </p:txBody>
      </p:sp>
    </p:spTree>
    <p:extLst>
      <p:ext uri="{BB962C8B-B14F-4D97-AF65-F5344CB8AC3E}">
        <p14:creationId xmlns:p14="http://schemas.microsoft.com/office/powerpoint/2010/main" val="15610990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32</a:t>
            </a:fld>
            <a:endParaRPr lang="en-US" dirty="0"/>
          </a:p>
        </p:txBody>
      </p:sp>
      <p:pic>
        <p:nvPicPr>
          <p:cNvPr id="6" name="Picture 2" descr="C:\Users\poelker\AppData\Local\Temp\Screenshot - 7_16_2018 , 1_16_43 P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70" y="807031"/>
            <a:ext cx="12136930" cy="3560076"/>
          </a:xfrm>
          <a:prstGeom prst="rect">
            <a:avLst/>
          </a:prstGeom>
          <a:noFill/>
          <a:extLst>
            <a:ext uri="{909E8E84-426E-40DD-AFC4-6F175D3DCCD1}">
              <a14:hiddenFill xmlns:a14="http://schemas.microsoft.com/office/drawing/2010/main">
                <a:solidFill>
                  <a:srgbClr val="FFFFFF"/>
                </a:solidFill>
              </a14:hiddenFill>
            </a:ext>
          </a:extLst>
        </p:spPr>
      </p:pic>
      <p:sp>
        <p:nvSpPr>
          <p:cNvPr id="3" name="Right Brace 2"/>
          <p:cNvSpPr/>
          <p:nvPr/>
        </p:nvSpPr>
        <p:spPr>
          <a:xfrm rot="6057973">
            <a:off x="2103929" y="1705069"/>
            <a:ext cx="737022" cy="247664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itle 1"/>
          <p:cNvSpPr>
            <a:spLocks noGrp="1"/>
          </p:cNvSpPr>
          <p:nvPr>
            <p:ph type="title"/>
          </p:nvPr>
        </p:nvSpPr>
        <p:spPr>
          <a:xfrm>
            <a:off x="349139" y="110010"/>
            <a:ext cx="11285837" cy="487490"/>
          </a:xfrm>
        </p:spPr>
        <p:txBody>
          <a:bodyPr>
            <a:normAutofit/>
          </a:bodyPr>
          <a:lstStyle/>
          <a:p>
            <a:r>
              <a:rPr lang="en-US" dirty="0" smtClean="0"/>
              <a:t>UITF Accelerator…also a “Gun Test Stand”</a:t>
            </a:r>
            <a:endParaRPr lang="en-US" dirty="0"/>
          </a:p>
        </p:txBody>
      </p:sp>
      <p:sp>
        <p:nvSpPr>
          <p:cNvPr id="11" name="Right Brace 10"/>
          <p:cNvSpPr/>
          <p:nvPr/>
        </p:nvSpPr>
        <p:spPr>
          <a:xfrm rot="6055410">
            <a:off x="6833909" y="1027596"/>
            <a:ext cx="740421" cy="567270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2052918" y="3494615"/>
            <a:ext cx="528286" cy="369332"/>
          </a:xfrm>
          <a:prstGeom prst="rect">
            <a:avLst/>
          </a:prstGeom>
          <a:noFill/>
        </p:spPr>
        <p:txBody>
          <a:bodyPr wrap="none" rtlCol="0">
            <a:spAutoFit/>
          </a:bodyPr>
          <a:lstStyle/>
          <a:p>
            <a:r>
              <a:rPr lang="en-US" dirty="0" err="1" smtClean="0"/>
              <a:t>keV</a:t>
            </a:r>
            <a:endParaRPr lang="en-US" dirty="0"/>
          </a:p>
        </p:txBody>
      </p:sp>
      <p:sp>
        <p:nvSpPr>
          <p:cNvPr id="13" name="TextBox 12"/>
          <p:cNvSpPr txBox="1"/>
          <p:nvPr/>
        </p:nvSpPr>
        <p:spPr>
          <a:xfrm>
            <a:off x="6786283" y="4373959"/>
            <a:ext cx="628698" cy="369332"/>
          </a:xfrm>
          <a:prstGeom prst="rect">
            <a:avLst/>
          </a:prstGeom>
          <a:noFill/>
        </p:spPr>
        <p:txBody>
          <a:bodyPr wrap="none" rtlCol="0">
            <a:spAutoFit/>
          </a:bodyPr>
          <a:lstStyle/>
          <a:p>
            <a:r>
              <a:rPr lang="en-US" dirty="0" smtClean="0"/>
              <a:t>MeV</a:t>
            </a:r>
            <a:endParaRPr lang="en-US" dirty="0"/>
          </a:p>
        </p:txBody>
      </p:sp>
      <p:grpSp>
        <p:nvGrpSpPr>
          <p:cNvPr id="17" name="Group 16"/>
          <p:cNvGrpSpPr/>
          <p:nvPr/>
        </p:nvGrpSpPr>
        <p:grpSpPr>
          <a:xfrm>
            <a:off x="681574" y="3878194"/>
            <a:ext cx="10053238" cy="1946503"/>
            <a:chOff x="681574" y="3878194"/>
            <a:chExt cx="10053238" cy="1946503"/>
          </a:xfrm>
        </p:grpSpPr>
        <p:sp>
          <p:nvSpPr>
            <p:cNvPr id="14" name="TextBox 13"/>
            <p:cNvSpPr txBox="1"/>
            <p:nvPr/>
          </p:nvSpPr>
          <p:spPr>
            <a:xfrm>
              <a:off x="681574" y="3878194"/>
              <a:ext cx="2342244" cy="369332"/>
            </a:xfrm>
            <a:prstGeom prst="rect">
              <a:avLst/>
            </a:prstGeom>
            <a:noFill/>
          </p:spPr>
          <p:txBody>
            <a:bodyPr wrap="none" rtlCol="0">
              <a:spAutoFit/>
            </a:bodyPr>
            <a:lstStyle/>
            <a:p>
              <a:r>
                <a:rPr lang="en-US" dirty="0" smtClean="0"/>
                <a:t>Gun Test Stand here…..</a:t>
              </a:r>
              <a:endParaRPr lang="en-US" dirty="0"/>
            </a:p>
          </p:txBody>
        </p:sp>
        <p:sp>
          <p:nvSpPr>
            <p:cNvPr id="15" name="TextBox 14"/>
            <p:cNvSpPr txBox="1"/>
            <p:nvPr/>
          </p:nvSpPr>
          <p:spPr>
            <a:xfrm>
              <a:off x="5389949" y="4735911"/>
              <a:ext cx="2660152" cy="369332"/>
            </a:xfrm>
            <a:prstGeom prst="rect">
              <a:avLst/>
            </a:prstGeom>
            <a:noFill/>
          </p:spPr>
          <p:txBody>
            <a:bodyPr wrap="none" rtlCol="0">
              <a:spAutoFit/>
            </a:bodyPr>
            <a:lstStyle/>
            <a:p>
              <a:r>
                <a:rPr lang="en-US" dirty="0" smtClean="0"/>
                <a:t>“accelerator” over here…..</a:t>
              </a:r>
              <a:endParaRPr lang="en-US" dirty="0"/>
            </a:p>
          </p:txBody>
        </p:sp>
        <p:sp>
          <p:nvSpPr>
            <p:cNvPr id="16" name="TextBox 15"/>
            <p:cNvSpPr txBox="1"/>
            <p:nvPr/>
          </p:nvSpPr>
          <p:spPr>
            <a:xfrm>
              <a:off x="681574" y="5455365"/>
              <a:ext cx="10053238" cy="369332"/>
            </a:xfrm>
            <a:prstGeom prst="rect">
              <a:avLst/>
            </a:prstGeom>
            <a:noFill/>
          </p:spPr>
          <p:txBody>
            <a:bodyPr wrap="square" rtlCol="0">
              <a:spAutoFit/>
            </a:bodyPr>
            <a:lstStyle/>
            <a:p>
              <a:r>
                <a:rPr lang="en-US" dirty="0" smtClean="0"/>
                <a:t>The “mode” matters, Gun Test Stand versus Accelerator.  How will you know which mode we are in?  </a:t>
              </a:r>
              <a:endParaRPr lang="en-US" dirty="0"/>
            </a:p>
          </p:txBody>
        </p:sp>
      </p:grpSp>
      <p:sp>
        <p:nvSpPr>
          <p:cNvPr id="18"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Tree>
    <p:extLst>
      <p:ext uri="{BB962C8B-B14F-4D97-AF65-F5344CB8AC3E}">
        <p14:creationId xmlns:p14="http://schemas.microsoft.com/office/powerpoint/2010/main" val="324702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33</a:t>
            </a:fld>
            <a:endParaRPr lang="en-US" dirty="0"/>
          </a:p>
        </p:txBody>
      </p:sp>
      <p:sp>
        <p:nvSpPr>
          <p:cNvPr id="10" name="Title 1"/>
          <p:cNvSpPr>
            <a:spLocks noGrp="1"/>
          </p:cNvSpPr>
          <p:nvPr>
            <p:ph type="title"/>
          </p:nvPr>
        </p:nvSpPr>
        <p:spPr>
          <a:xfrm>
            <a:off x="349139" y="110010"/>
            <a:ext cx="11285837" cy="487490"/>
          </a:xfrm>
        </p:spPr>
        <p:txBody>
          <a:bodyPr>
            <a:normAutofit/>
          </a:bodyPr>
          <a:lstStyle/>
          <a:p>
            <a:r>
              <a:rPr lang="en-US" dirty="0" smtClean="0"/>
              <a:t>Beam Authorization for Accelerator use</a:t>
            </a:r>
            <a:endParaRPr lang="en-US" dirty="0"/>
          </a:p>
        </p:txBody>
      </p:sp>
      <p:sp>
        <p:nvSpPr>
          <p:cNvPr id="18"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2" name="Picture 1"/>
          <p:cNvPicPr>
            <a:picLocks noChangeAspect="1"/>
          </p:cNvPicPr>
          <p:nvPr/>
        </p:nvPicPr>
        <p:blipFill>
          <a:blip r:embed="rId2"/>
          <a:stretch>
            <a:fillRect/>
          </a:stretch>
        </p:blipFill>
        <p:spPr>
          <a:xfrm>
            <a:off x="295352" y="798361"/>
            <a:ext cx="7192379" cy="5468113"/>
          </a:xfrm>
          <a:prstGeom prst="rect">
            <a:avLst/>
          </a:prstGeom>
        </p:spPr>
      </p:pic>
      <p:pic>
        <p:nvPicPr>
          <p:cNvPr id="4" name="Picture 3"/>
          <p:cNvPicPr>
            <a:picLocks noChangeAspect="1"/>
          </p:cNvPicPr>
          <p:nvPr/>
        </p:nvPicPr>
        <p:blipFill>
          <a:blip r:embed="rId3"/>
          <a:stretch>
            <a:fillRect/>
          </a:stretch>
        </p:blipFill>
        <p:spPr>
          <a:xfrm>
            <a:off x="5183940" y="1793862"/>
            <a:ext cx="6611273" cy="3477110"/>
          </a:xfrm>
          <a:prstGeom prst="rect">
            <a:avLst/>
          </a:prstGeom>
        </p:spPr>
      </p:pic>
    </p:spTree>
    <p:extLst>
      <p:ext uri="{BB962C8B-B14F-4D97-AF65-F5344CB8AC3E}">
        <p14:creationId xmlns:p14="http://schemas.microsoft.com/office/powerpoint/2010/main" val="116271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34</a:t>
            </a:fld>
            <a:endParaRPr lang="en-US" dirty="0"/>
          </a:p>
        </p:txBody>
      </p:sp>
      <p:sp>
        <p:nvSpPr>
          <p:cNvPr id="10" name="Title 1"/>
          <p:cNvSpPr>
            <a:spLocks noGrp="1"/>
          </p:cNvSpPr>
          <p:nvPr>
            <p:ph type="title"/>
          </p:nvPr>
        </p:nvSpPr>
        <p:spPr>
          <a:xfrm>
            <a:off x="349139" y="110010"/>
            <a:ext cx="11285837" cy="487490"/>
          </a:xfrm>
        </p:spPr>
        <p:txBody>
          <a:bodyPr>
            <a:normAutofit/>
          </a:bodyPr>
          <a:lstStyle/>
          <a:p>
            <a:r>
              <a:rPr lang="en-US" dirty="0" smtClean="0"/>
              <a:t>Beam Authorization Rescinded:  Lock-out the valve upstream of booster</a:t>
            </a:r>
            <a:endParaRPr lang="en-US" dirty="0"/>
          </a:p>
        </p:txBody>
      </p:sp>
      <p:sp>
        <p:nvSpPr>
          <p:cNvPr id="18"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grpSp>
        <p:nvGrpSpPr>
          <p:cNvPr id="8" name="Group 7"/>
          <p:cNvGrpSpPr/>
          <p:nvPr/>
        </p:nvGrpSpPr>
        <p:grpSpPr>
          <a:xfrm>
            <a:off x="3698327" y="862634"/>
            <a:ext cx="3438149" cy="5604702"/>
            <a:chOff x="367553" y="807142"/>
            <a:chExt cx="3438149" cy="5604702"/>
          </a:xfrm>
        </p:grpSpPr>
        <p:pic>
          <p:nvPicPr>
            <p:cNvPr id="3" name="Picture 2"/>
            <p:cNvPicPr>
              <a:picLocks noChangeAspect="1"/>
            </p:cNvPicPr>
            <p:nvPr/>
          </p:nvPicPr>
          <p:blipFill rotWithShape="1">
            <a:blip r:embed="rId2"/>
            <a:srcRect l="4329" r="4582"/>
            <a:stretch/>
          </p:blipFill>
          <p:spPr>
            <a:xfrm>
              <a:off x="367553" y="807142"/>
              <a:ext cx="3433482" cy="2774605"/>
            </a:xfrm>
            <a:prstGeom prst="rect">
              <a:avLst/>
            </a:prstGeom>
          </p:spPr>
        </p:pic>
        <p:pic>
          <p:nvPicPr>
            <p:cNvPr id="6" name="Picture 5"/>
            <p:cNvPicPr>
              <a:picLocks noChangeAspect="1"/>
            </p:cNvPicPr>
            <p:nvPr/>
          </p:nvPicPr>
          <p:blipFill>
            <a:blip r:embed="rId3"/>
            <a:stretch>
              <a:fillRect/>
            </a:stretch>
          </p:blipFill>
          <p:spPr>
            <a:xfrm>
              <a:off x="372420" y="3637239"/>
              <a:ext cx="3433282" cy="2774605"/>
            </a:xfrm>
            <a:prstGeom prst="rect">
              <a:avLst/>
            </a:prstGeom>
          </p:spPr>
        </p:pic>
      </p:grpSp>
      <p:pic>
        <p:nvPicPr>
          <p:cNvPr id="7" name="Picture 6"/>
          <p:cNvPicPr>
            <a:picLocks noChangeAspect="1"/>
          </p:cNvPicPr>
          <p:nvPr/>
        </p:nvPicPr>
        <p:blipFill>
          <a:blip r:embed="rId4"/>
          <a:stretch>
            <a:fillRect/>
          </a:stretch>
        </p:blipFill>
        <p:spPr>
          <a:xfrm>
            <a:off x="7245119" y="1122256"/>
            <a:ext cx="4658375" cy="4820323"/>
          </a:xfrm>
          <a:prstGeom prst="rect">
            <a:avLst/>
          </a:prstGeom>
        </p:spPr>
      </p:pic>
      <p:pic>
        <p:nvPicPr>
          <p:cNvPr id="9" name="Picture 8"/>
          <p:cNvPicPr>
            <a:picLocks noChangeAspect="1"/>
          </p:cNvPicPr>
          <p:nvPr/>
        </p:nvPicPr>
        <p:blipFill>
          <a:blip r:embed="rId5"/>
          <a:stretch>
            <a:fillRect/>
          </a:stretch>
        </p:blipFill>
        <p:spPr>
          <a:xfrm>
            <a:off x="130194" y="1436563"/>
            <a:ext cx="3361945" cy="4401352"/>
          </a:xfrm>
          <a:prstGeom prst="rect">
            <a:avLst/>
          </a:prstGeom>
        </p:spPr>
      </p:pic>
      <p:sp>
        <p:nvSpPr>
          <p:cNvPr id="11" name="Rounded Rectangle 10"/>
          <p:cNvSpPr/>
          <p:nvPr/>
        </p:nvSpPr>
        <p:spPr>
          <a:xfrm>
            <a:off x="7245119" y="1981200"/>
            <a:ext cx="4389857" cy="2687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709746" y="1058697"/>
            <a:ext cx="1447832" cy="369332"/>
          </a:xfrm>
          <a:prstGeom prst="rect">
            <a:avLst/>
          </a:prstGeom>
          <a:noFill/>
        </p:spPr>
        <p:txBody>
          <a:bodyPr wrap="none" rtlCol="0">
            <a:spAutoFit/>
          </a:bodyPr>
          <a:lstStyle/>
          <a:p>
            <a:r>
              <a:rPr lang="en-US" dirty="0" smtClean="0">
                <a:solidFill>
                  <a:schemeClr val="bg1"/>
                </a:solidFill>
              </a:rPr>
              <a:t>MeV possible</a:t>
            </a:r>
            <a:endParaRPr lang="en-US" dirty="0">
              <a:solidFill>
                <a:schemeClr val="bg1"/>
              </a:solidFill>
            </a:endParaRPr>
          </a:p>
        </p:txBody>
      </p:sp>
      <p:sp>
        <p:nvSpPr>
          <p:cNvPr id="12" name="TextBox 11"/>
          <p:cNvSpPr txBox="1"/>
          <p:nvPr/>
        </p:nvSpPr>
        <p:spPr>
          <a:xfrm>
            <a:off x="4263896" y="5977034"/>
            <a:ext cx="2406428" cy="369332"/>
          </a:xfrm>
          <a:prstGeom prst="rect">
            <a:avLst/>
          </a:prstGeom>
          <a:noFill/>
        </p:spPr>
        <p:txBody>
          <a:bodyPr wrap="none" rtlCol="0">
            <a:spAutoFit/>
          </a:bodyPr>
          <a:lstStyle/>
          <a:p>
            <a:r>
              <a:rPr lang="en-US" dirty="0" smtClean="0">
                <a:solidFill>
                  <a:schemeClr val="bg1"/>
                </a:solidFill>
              </a:rPr>
              <a:t>MeV beam not possible</a:t>
            </a:r>
            <a:endParaRPr lang="en-US" dirty="0">
              <a:solidFill>
                <a:schemeClr val="bg1"/>
              </a:solidFill>
            </a:endParaRPr>
          </a:p>
        </p:txBody>
      </p:sp>
    </p:spTree>
    <p:extLst>
      <p:ext uri="{BB962C8B-B14F-4D97-AF65-F5344CB8AC3E}">
        <p14:creationId xmlns:p14="http://schemas.microsoft.com/office/powerpoint/2010/main" val="4833588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Credited Controls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35</a:t>
            </a:fld>
            <a:endParaRPr lang="en-US" dirty="0"/>
          </a:p>
        </p:txBody>
      </p:sp>
      <p:sp>
        <p:nvSpPr>
          <p:cNvPr id="12"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3" name="Picture 2"/>
          <p:cNvPicPr>
            <a:picLocks noChangeAspect="1"/>
          </p:cNvPicPr>
          <p:nvPr/>
        </p:nvPicPr>
        <p:blipFill>
          <a:blip r:embed="rId2"/>
          <a:stretch>
            <a:fillRect/>
          </a:stretch>
        </p:blipFill>
        <p:spPr>
          <a:xfrm>
            <a:off x="951782" y="1478074"/>
            <a:ext cx="5144218" cy="4239217"/>
          </a:xfrm>
          <a:prstGeom prst="rect">
            <a:avLst/>
          </a:prstGeom>
        </p:spPr>
      </p:pic>
      <p:sp>
        <p:nvSpPr>
          <p:cNvPr id="4" name="TextBox 3"/>
          <p:cNvSpPr txBox="1"/>
          <p:nvPr/>
        </p:nvSpPr>
        <p:spPr>
          <a:xfrm>
            <a:off x="635001" y="986119"/>
            <a:ext cx="1336135" cy="369332"/>
          </a:xfrm>
          <a:prstGeom prst="rect">
            <a:avLst/>
          </a:prstGeom>
          <a:noFill/>
        </p:spPr>
        <p:txBody>
          <a:bodyPr wrap="none" rtlCol="0">
            <a:spAutoFit/>
          </a:bodyPr>
          <a:lstStyle/>
          <a:p>
            <a:r>
              <a:rPr lang="en-US" dirty="0" smtClean="0"/>
              <a:t>From UOD…</a:t>
            </a:r>
            <a:endParaRPr lang="en-US" dirty="0"/>
          </a:p>
        </p:txBody>
      </p:sp>
    </p:spTree>
    <p:extLst>
      <p:ext uri="{BB962C8B-B14F-4D97-AF65-F5344CB8AC3E}">
        <p14:creationId xmlns:p14="http://schemas.microsoft.com/office/powerpoint/2010/main" val="22260711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Credited Control: Radiation </a:t>
            </a:r>
            <a:r>
              <a:rPr lang="en-US" dirty="0" smtClean="0"/>
              <a:t>Shielding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36</a:t>
            </a:fld>
            <a:endParaRPr lang="en-US" dirty="0"/>
          </a:p>
        </p:txBody>
      </p:sp>
      <p:pic>
        <p:nvPicPr>
          <p:cNvPr id="8" name="Picture 7"/>
          <p:cNvPicPr>
            <a:picLocks noChangeAspect="1"/>
          </p:cNvPicPr>
          <p:nvPr/>
        </p:nvPicPr>
        <p:blipFill>
          <a:blip r:embed="rId2"/>
          <a:stretch>
            <a:fillRect/>
          </a:stretch>
        </p:blipFill>
        <p:spPr>
          <a:xfrm>
            <a:off x="2808123" y="1007158"/>
            <a:ext cx="6370116" cy="4060840"/>
          </a:xfrm>
          <a:prstGeom prst="rect">
            <a:avLst/>
          </a:prstGeom>
        </p:spPr>
      </p:pic>
      <p:pic>
        <p:nvPicPr>
          <p:cNvPr id="7" name="Picture 6"/>
          <p:cNvPicPr/>
          <p:nvPr/>
        </p:nvPicPr>
        <p:blipFill>
          <a:blip r:embed="rId3"/>
          <a:stretch>
            <a:fillRect/>
          </a:stretch>
        </p:blipFill>
        <p:spPr>
          <a:xfrm>
            <a:off x="411893" y="848132"/>
            <a:ext cx="4127500" cy="5499100"/>
          </a:xfrm>
          <a:prstGeom prst="rect">
            <a:avLst/>
          </a:prstGeom>
        </p:spPr>
      </p:pic>
      <p:sp>
        <p:nvSpPr>
          <p:cNvPr id="12"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4" name="Picture 3"/>
          <p:cNvPicPr>
            <a:picLocks noChangeAspect="1"/>
          </p:cNvPicPr>
          <p:nvPr/>
        </p:nvPicPr>
        <p:blipFill>
          <a:blip r:embed="rId4"/>
          <a:stretch>
            <a:fillRect/>
          </a:stretch>
        </p:blipFill>
        <p:spPr>
          <a:xfrm>
            <a:off x="6039831" y="2447933"/>
            <a:ext cx="6089416" cy="3908420"/>
          </a:xfrm>
          <a:prstGeom prst="rect">
            <a:avLst/>
          </a:prstGeom>
        </p:spPr>
      </p:pic>
      <p:sp>
        <p:nvSpPr>
          <p:cNvPr id="3" name="TextBox 2"/>
          <p:cNvSpPr txBox="1"/>
          <p:nvPr/>
        </p:nvSpPr>
        <p:spPr>
          <a:xfrm>
            <a:off x="9707664" y="1641144"/>
            <a:ext cx="2107817" cy="646331"/>
          </a:xfrm>
          <a:prstGeom prst="rect">
            <a:avLst/>
          </a:prstGeom>
          <a:noFill/>
        </p:spPr>
        <p:txBody>
          <a:bodyPr wrap="square" rtlCol="0">
            <a:spAutoFit/>
          </a:bodyPr>
          <a:lstStyle/>
          <a:p>
            <a:pPr algn="ctr"/>
            <a:r>
              <a:rPr lang="en-US" dirty="0" smtClean="0"/>
              <a:t>The grating is credited control too</a:t>
            </a:r>
            <a:endParaRPr lang="en-US" dirty="0"/>
          </a:p>
        </p:txBody>
      </p:sp>
      <p:cxnSp>
        <p:nvCxnSpPr>
          <p:cNvPr id="9" name="Straight Arrow Connector 8"/>
          <p:cNvCxnSpPr/>
          <p:nvPr/>
        </p:nvCxnSpPr>
        <p:spPr>
          <a:xfrm flipH="1">
            <a:off x="9592513" y="2225067"/>
            <a:ext cx="779373" cy="18004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35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Credited Control – lead brick and other moveable shielding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37</a:t>
            </a:fld>
            <a:endParaRPr lang="en-US" dirty="0"/>
          </a:p>
        </p:txBody>
      </p:sp>
      <p:sp>
        <p:nvSpPr>
          <p:cNvPr id="12"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3" name="Picture 2"/>
          <p:cNvPicPr>
            <a:picLocks noChangeAspect="1"/>
          </p:cNvPicPr>
          <p:nvPr/>
        </p:nvPicPr>
        <p:blipFill>
          <a:blip r:embed="rId2"/>
          <a:stretch>
            <a:fillRect/>
          </a:stretch>
        </p:blipFill>
        <p:spPr>
          <a:xfrm>
            <a:off x="295352" y="835632"/>
            <a:ext cx="3687101" cy="2694197"/>
          </a:xfrm>
          <a:prstGeom prst="rect">
            <a:avLst/>
          </a:prstGeom>
        </p:spPr>
      </p:pic>
      <p:pic>
        <p:nvPicPr>
          <p:cNvPr id="4" name="Picture 3"/>
          <p:cNvPicPr>
            <a:picLocks noChangeAspect="1"/>
          </p:cNvPicPr>
          <p:nvPr/>
        </p:nvPicPr>
        <p:blipFill>
          <a:blip r:embed="rId3"/>
          <a:stretch>
            <a:fillRect/>
          </a:stretch>
        </p:blipFill>
        <p:spPr>
          <a:xfrm>
            <a:off x="7730247" y="929620"/>
            <a:ext cx="4178640" cy="3086569"/>
          </a:xfrm>
          <a:prstGeom prst="rect">
            <a:avLst/>
          </a:prstGeom>
        </p:spPr>
      </p:pic>
      <p:pic>
        <p:nvPicPr>
          <p:cNvPr id="6" name="Picture 5"/>
          <p:cNvPicPr>
            <a:picLocks noChangeAspect="1"/>
          </p:cNvPicPr>
          <p:nvPr/>
        </p:nvPicPr>
        <p:blipFill>
          <a:blip r:embed="rId4"/>
          <a:stretch>
            <a:fillRect/>
          </a:stretch>
        </p:blipFill>
        <p:spPr>
          <a:xfrm>
            <a:off x="295352" y="3626031"/>
            <a:ext cx="3687101" cy="2730321"/>
          </a:xfrm>
          <a:prstGeom prst="rect">
            <a:avLst/>
          </a:prstGeom>
        </p:spPr>
      </p:pic>
    </p:spTree>
    <p:extLst>
      <p:ext uri="{BB962C8B-B14F-4D97-AF65-F5344CB8AC3E}">
        <p14:creationId xmlns:p14="http://schemas.microsoft.com/office/powerpoint/2010/main" val="23252108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Defense in Depth: CARMS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38</a:t>
            </a:fld>
            <a:endParaRPr lang="en-US" dirty="0"/>
          </a:p>
        </p:txBody>
      </p:sp>
      <p:sp>
        <p:nvSpPr>
          <p:cNvPr id="12"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6" name="Picture 5"/>
          <p:cNvPicPr>
            <a:picLocks noChangeAspect="1"/>
          </p:cNvPicPr>
          <p:nvPr/>
        </p:nvPicPr>
        <p:blipFill>
          <a:blip r:embed="rId2"/>
          <a:stretch>
            <a:fillRect/>
          </a:stretch>
        </p:blipFill>
        <p:spPr>
          <a:xfrm>
            <a:off x="147318" y="1021106"/>
            <a:ext cx="4311198" cy="3183865"/>
          </a:xfrm>
          <a:prstGeom prst="rect">
            <a:avLst/>
          </a:prstGeom>
        </p:spPr>
      </p:pic>
      <p:pic>
        <p:nvPicPr>
          <p:cNvPr id="7" name="Picture 6"/>
          <p:cNvPicPr>
            <a:picLocks noChangeAspect="1"/>
          </p:cNvPicPr>
          <p:nvPr/>
        </p:nvPicPr>
        <p:blipFill>
          <a:blip r:embed="rId3"/>
          <a:stretch>
            <a:fillRect/>
          </a:stretch>
        </p:blipFill>
        <p:spPr>
          <a:xfrm>
            <a:off x="4537475" y="1021106"/>
            <a:ext cx="4283536" cy="3112148"/>
          </a:xfrm>
          <a:prstGeom prst="rect">
            <a:avLst/>
          </a:prstGeom>
        </p:spPr>
      </p:pic>
      <p:pic>
        <p:nvPicPr>
          <p:cNvPr id="102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570" y="4024085"/>
            <a:ext cx="5940425"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stretch>
            <a:fillRect/>
          </a:stretch>
        </p:blipFill>
        <p:spPr>
          <a:xfrm>
            <a:off x="8899970" y="1021106"/>
            <a:ext cx="3053594" cy="4223914"/>
          </a:xfrm>
          <a:prstGeom prst="rect">
            <a:avLst/>
          </a:prstGeom>
        </p:spPr>
      </p:pic>
      <p:sp>
        <p:nvSpPr>
          <p:cNvPr id="10" name="TextBox 9"/>
          <p:cNvSpPr txBox="1"/>
          <p:nvPr/>
        </p:nvSpPr>
        <p:spPr>
          <a:xfrm>
            <a:off x="8940311" y="5333999"/>
            <a:ext cx="2972911" cy="646331"/>
          </a:xfrm>
          <a:prstGeom prst="rect">
            <a:avLst/>
          </a:prstGeom>
          <a:noFill/>
        </p:spPr>
        <p:txBody>
          <a:bodyPr wrap="square" rtlCol="0">
            <a:spAutoFit/>
          </a:bodyPr>
          <a:lstStyle/>
          <a:p>
            <a:pPr algn="ctr"/>
            <a:r>
              <a:rPr lang="en-US" dirty="0" smtClean="0"/>
              <a:t>There’s a CARM in the control room, in trench under floor</a:t>
            </a:r>
            <a:endParaRPr lang="en-US" dirty="0"/>
          </a:p>
        </p:txBody>
      </p:sp>
      <p:sp>
        <p:nvSpPr>
          <p:cNvPr id="11" name="Oval 10"/>
          <p:cNvSpPr/>
          <p:nvPr/>
        </p:nvSpPr>
        <p:spPr>
          <a:xfrm>
            <a:off x="4858871" y="1138518"/>
            <a:ext cx="726141" cy="89647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273553" y="3093955"/>
            <a:ext cx="726141" cy="89647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5132379">
            <a:off x="1828627" y="756719"/>
            <a:ext cx="866413" cy="350765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8401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Personnel Safety System (PSS)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39</a:t>
            </a:fld>
            <a:endParaRPr lang="en-US" dirty="0"/>
          </a:p>
        </p:txBody>
      </p:sp>
      <p:sp>
        <p:nvSpPr>
          <p:cNvPr id="12"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3" name="Picture 2"/>
          <p:cNvPicPr>
            <a:picLocks noChangeAspect="1"/>
          </p:cNvPicPr>
          <p:nvPr/>
        </p:nvPicPr>
        <p:blipFill>
          <a:blip r:embed="rId2"/>
          <a:stretch>
            <a:fillRect/>
          </a:stretch>
        </p:blipFill>
        <p:spPr>
          <a:xfrm>
            <a:off x="98129" y="896679"/>
            <a:ext cx="4544059" cy="5534797"/>
          </a:xfrm>
          <a:prstGeom prst="rect">
            <a:avLst/>
          </a:prstGeom>
        </p:spPr>
      </p:pic>
      <p:sp>
        <p:nvSpPr>
          <p:cNvPr id="4" name="TextBox 3"/>
          <p:cNvSpPr txBox="1"/>
          <p:nvPr/>
        </p:nvSpPr>
        <p:spPr>
          <a:xfrm>
            <a:off x="9500279" y="1348471"/>
            <a:ext cx="2427262"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PSS chassis inside the UITF Control Room.  </a:t>
            </a:r>
            <a:r>
              <a:rPr lang="en-US" dirty="0"/>
              <a:t>N</a:t>
            </a:r>
            <a:r>
              <a:rPr lang="en-US" dirty="0" smtClean="0"/>
              <a:t>o computer console, no epics </a:t>
            </a:r>
            <a:r>
              <a:rPr lang="en-US" dirty="0" err="1" smtClean="0"/>
              <a:t>readback</a:t>
            </a:r>
            <a:endParaRPr lang="en-US" dirty="0" smtClean="0"/>
          </a:p>
          <a:p>
            <a:pPr marL="285750" indent="-285750">
              <a:buFont typeface="Arial" panose="020B0604020202020204" pitchFamily="34" charset="0"/>
              <a:buChar char="•"/>
            </a:pPr>
            <a:r>
              <a:rPr lang="en-US" dirty="0" smtClean="0"/>
              <a:t>Modes:  OPEN, SWEEP, RUN</a:t>
            </a:r>
          </a:p>
          <a:p>
            <a:pPr marL="285750" indent="-285750">
              <a:buFont typeface="Arial" panose="020B0604020202020204" pitchFamily="34" charset="0"/>
              <a:buChar char="•"/>
            </a:pPr>
            <a:r>
              <a:rPr lang="en-US" dirty="0" smtClean="0"/>
              <a:t>Lights on the PSS chassis display status and system alarms</a:t>
            </a:r>
          </a:p>
          <a:p>
            <a:pPr marL="285750" indent="-285750">
              <a:buFont typeface="Arial" panose="020B0604020202020204" pitchFamily="34" charset="0"/>
              <a:buChar char="•"/>
            </a:pPr>
            <a:r>
              <a:rPr lang="en-US" dirty="0" smtClean="0"/>
              <a:t>Laser Bypass mode</a:t>
            </a:r>
            <a:endParaRPr lang="en-US" dirty="0"/>
          </a:p>
        </p:txBody>
      </p:sp>
      <p:pic>
        <p:nvPicPr>
          <p:cNvPr id="6" name="Picture 5"/>
          <p:cNvPicPr>
            <a:picLocks noChangeAspect="1"/>
          </p:cNvPicPr>
          <p:nvPr/>
        </p:nvPicPr>
        <p:blipFill>
          <a:blip r:embed="rId3"/>
          <a:stretch>
            <a:fillRect/>
          </a:stretch>
        </p:blipFill>
        <p:spPr>
          <a:xfrm>
            <a:off x="4745650" y="896679"/>
            <a:ext cx="4569755" cy="5534797"/>
          </a:xfrm>
          <a:prstGeom prst="rect">
            <a:avLst/>
          </a:prstGeom>
        </p:spPr>
      </p:pic>
    </p:spTree>
    <p:extLst>
      <p:ext uri="{BB962C8B-B14F-4D97-AF65-F5344CB8AC3E}">
        <p14:creationId xmlns:p14="http://schemas.microsoft.com/office/powerpoint/2010/main" val="18325026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UITF, what can it be used for?</a:t>
            </a:r>
            <a:endParaRPr lang="en-US" dirty="0"/>
          </a:p>
        </p:txBody>
      </p:sp>
      <p:graphicFrame>
        <p:nvGraphicFramePr>
          <p:cNvPr id="8" name="Content Placeholder 7"/>
          <p:cNvGraphicFramePr>
            <a:graphicFrameLocks noGrp="1"/>
          </p:cNvGraphicFramePr>
          <p:nvPr>
            <p:ph idx="1"/>
            <p:extLst/>
          </p:nvPr>
        </p:nvGraphicFramePr>
        <p:xfrm>
          <a:off x="600075" y="827387"/>
          <a:ext cx="10943710" cy="5436662"/>
        </p:xfrm>
        <a:graphic>
          <a:graphicData uri="http://schemas.openxmlformats.org/drawingml/2006/table">
            <a:tbl>
              <a:tblPr>
                <a:tableStyleId>{5C22544A-7EE6-4342-B048-85BDC9FD1C3A}</a:tableStyleId>
              </a:tblPr>
              <a:tblGrid>
                <a:gridCol w="2171700">
                  <a:extLst>
                    <a:ext uri="{9D8B030D-6E8A-4147-A177-3AD203B41FA5}">
                      <a16:colId xmlns:a16="http://schemas.microsoft.com/office/drawing/2014/main" val="224294260"/>
                    </a:ext>
                  </a:extLst>
                </a:gridCol>
                <a:gridCol w="2187699">
                  <a:extLst>
                    <a:ext uri="{9D8B030D-6E8A-4147-A177-3AD203B41FA5}">
                      <a16:colId xmlns:a16="http://schemas.microsoft.com/office/drawing/2014/main" val="430961387"/>
                    </a:ext>
                  </a:extLst>
                </a:gridCol>
                <a:gridCol w="1772160">
                  <a:extLst>
                    <a:ext uri="{9D8B030D-6E8A-4147-A177-3AD203B41FA5}">
                      <a16:colId xmlns:a16="http://schemas.microsoft.com/office/drawing/2014/main" val="3578632092"/>
                    </a:ext>
                  </a:extLst>
                </a:gridCol>
                <a:gridCol w="1772160">
                  <a:extLst>
                    <a:ext uri="{9D8B030D-6E8A-4147-A177-3AD203B41FA5}">
                      <a16:colId xmlns:a16="http://schemas.microsoft.com/office/drawing/2014/main" val="318879811"/>
                    </a:ext>
                  </a:extLst>
                </a:gridCol>
                <a:gridCol w="2154067">
                  <a:extLst>
                    <a:ext uri="{9D8B030D-6E8A-4147-A177-3AD203B41FA5}">
                      <a16:colId xmlns:a16="http://schemas.microsoft.com/office/drawing/2014/main" val="4068538791"/>
                    </a:ext>
                  </a:extLst>
                </a:gridCol>
                <a:gridCol w="885924">
                  <a:extLst>
                    <a:ext uri="{9D8B030D-6E8A-4147-A177-3AD203B41FA5}">
                      <a16:colId xmlns:a16="http://schemas.microsoft.com/office/drawing/2014/main" val="4103368961"/>
                    </a:ext>
                  </a:extLst>
                </a:gridCol>
              </a:tblGrid>
              <a:tr h="221208">
                <a:tc>
                  <a:txBody>
                    <a:bodyPr/>
                    <a:lstStyle/>
                    <a:p>
                      <a:pPr algn="l" fontAlgn="b"/>
                      <a:r>
                        <a:rPr lang="en-US" sz="1300" u="none" strike="noStrike" dirty="0">
                          <a:effectLst/>
                          <a:latin typeface="+mn-lt"/>
                        </a:rPr>
                        <a:t>Application</a:t>
                      </a:r>
                      <a:endParaRPr lang="en-US" sz="1300" b="0" i="0" u="none" strike="noStrike" dirty="0">
                        <a:solidFill>
                          <a:srgbClr val="000000"/>
                        </a:solidFill>
                        <a:effectLst/>
                        <a:latin typeface="+mn-lt"/>
                      </a:endParaRPr>
                    </a:p>
                  </a:txBody>
                  <a:tcPr marL="8254" marR="8254" marT="825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300" u="none" strike="noStrike">
                          <a:effectLst/>
                          <a:latin typeface="+mn-lt"/>
                        </a:rPr>
                        <a:t>Beam Energy</a:t>
                      </a:r>
                      <a:endParaRPr lang="en-US" sz="1300" b="0" i="0" u="none" strike="noStrike">
                        <a:solidFill>
                          <a:srgbClr val="000000"/>
                        </a:solidFill>
                        <a:effectLst/>
                        <a:latin typeface="+mn-lt"/>
                      </a:endParaRPr>
                    </a:p>
                  </a:txBody>
                  <a:tcPr marL="8254" marR="8254" marT="825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300" u="none" strike="noStrike" dirty="0">
                          <a:effectLst/>
                          <a:latin typeface="+mn-lt"/>
                        </a:rPr>
                        <a:t>Beam Current</a:t>
                      </a:r>
                      <a:endParaRPr lang="en-US" sz="1300" b="0" i="0" u="none" strike="noStrike" dirty="0">
                        <a:solidFill>
                          <a:srgbClr val="000000"/>
                        </a:solidFill>
                        <a:effectLst/>
                        <a:latin typeface="+mn-lt"/>
                      </a:endParaRPr>
                    </a:p>
                  </a:txBody>
                  <a:tcPr marL="8254" marR="8254" marT="825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300" u="none" strike="noStrike">
                          <a:effectLst/>
                          <a:latin typeface="+mn-lt"/>
                        </a:rPr>
                        <a:t>Experiment Duration</a:t>
                      </a:r>
                      <a:endParaRPr lang="en-US" sz="1300" b="0" i="0" u="none" strike="noStrike">
                        <a:solidFill>
                          <a:srgbClr val="000000"/>
                        </a:solidFill>
                        <a:effectLst/>
                        <a:latin typeface="+mn-lt"/>
                      </a:endParaRPr>
                    </a:p>
                  </a:txBody>
                  <a:tcPr marL="8254" marR="8254" marT="825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300" u="none" strike="noStrike" dirty="0">
                          <a:effectLst/>
                          <a:latin typeface="+mn-lt"/>
                        </a:rPr>
                        <a:t>Notes</a:t>
                      </a:r>
                      <a:endParaRPr lang="en-US" sz="1300" b="0" i="0" u="none" strike="noStrike" dirty="0">
                        <a:solidFill>
                          <a:srgbClr val="000000"/>
                        </a:solidFill>
                        <a:effectLst/>
                        <a:latin typeface="+mn-lt"/>
                      </a:endParaRPr>
                    </a:p>
                  </a:txBody>
                  <a:tcPr marL="8254" marR="8254" marT="825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300" u="none" strike="noStrike" dirty="0">
                          <a:effectLst/>
                          <a:latin typeface="+mn-lt"/>
                        </a:rPr>
                        <a:t>Presenter</a:t>
                      </a:r>
                      <a:endParaRPr lang="en-US" sz="1300" b="0" i="0" u="none" strike="noStrike" dirty="0">
                        <a:solidFill>
                          <a:srgbClr val="000000"/>
                        </a:solidFill>
                        <a:effectLst/>
                        <a:latin typeface="+mn-lt"/>
                      </a:endParaRPr>
                    </a:p>
                  </a:txBody>
                  <a:tcPr marL="8254" marR="8254" marT="825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6912616"/>
                  </a:ext>
                </a:extLst>
              </a:tr>
              <a:tr h="386288">
                <a:tc>
                  <a:txBody>
                    <a:bodyPr/>
                    <a:lstStyle/>
                    <a:p>
                      <a:pPr algn="l" fontAlgn="ctr"/>
                      <a:r>
                        <a:rPr lang="en-US" sz="1300" u="none" strike="noStrike" dirty="0">
                          <a:effectLst/>
                          <a:latin typeface="+mn-lt"/>
                        </a:rPr>
                        <a:t>Commission QCM for CEBAF</a:t>
                      </a:r>
                      <a:endParaRPr lang="en-US" sz="1300" b="0" i="0" u="none" strike="noStrike" dirty="0">
                        <a:solidFill>
                          <a:srgbClr val="000000"/>
                        </a:solidFill>
                        <a:effectLst/>
                        <a:latin typeface="+mn-lt"/>
                      </a:endParaRPr>
                    </a:p>
                  </a:txBody>
                  <a:tcPr marL="8254" marR="8254" marT="8254"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l" fontAlgn="ctr"/>
                      <a:r>
                        <a:rPr lang="en-US" sz="1300" u="none" strike="noStrike">
                          <a:effectLst/>
                          <a:latin typeface="+mn-lt"/>
                        </a:rPr>
                        <a:t>6 MeV, but prefer up to 10 MeV</a:t>
                      </a:r>
                      <a:endParaRPr lang="en-US" sz="1300" b="0" i="0" u="none" strike="noStrike">
                        <a:solidFill>
                          <a:srgbClr val="000000"/>
                        </a:solidFill>
                        <a:effectLst/>
                        <a:latin typeface="+mn-lt"/>
                      </a:endParaRPr>
                    </a:p>
                  </a:txBody>
                  <a:tcPr marL="8254" marR="8254" marT="8254"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l" fontAlgn="ctr"/>
                      <a:r>
                        <a:rPr lang="en-US" sz="1300" u="none" strike="noStrike">
                          <a:effectLst/>
                          <a:latin typeface="+mn-lt"/>
                        </a:rPr>
                        <a:t>up to 100 uA</a:t>
                      </a:r>
                      <a:endParaRPr lang="en-US" sz="1300" b="0" i="0" u="none" strike="noStrike">
                        <a:solidFill>
                          <a:srgbClr val="000000"/>
                        </a:solidFill>
                        <a:effectLst/>
                        <a:latin typeface="+mn-lt"/>
                      </a:endParaRPr>
                    </a:p>
                  </a:txBody>
                  <a:tcPr marL="8254" marR="8254" marT="8254"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l" fontAlgn="ctr"/>
                      <a:r>
                        <a:rPr lang="en-US" sz="1300" u="none" strike="noStrike">
                          <a:effectLst/>
                          <a:latin typeface="+mn-lt"/>
                        </a:rPr>
                        <a:t>three or four 1-week long tests</a:t>
                      </a:r>
                      <a:endParaRPr lang="en-US" sz="1300" b="0" i="0" u="none" strike="noStrike">
                        <a:solidFill>
                          <a:srgbClr val="000000"/>
                        </a:solidFill>
                        <a:effectLst/>
                        <a:latin typeface="+mn-lt"/>
                      </a:endParaRPr>
                    </a:p>
                  </a:txBody>
                  <a:tcPr marL="8254" marR="8254" marT="8254"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l" fontAlgn="ctr"/>
                      <a:r>
                        <a:rPr lang="en-US" sz="1300" u="none" strike="noStrike">
                          <a:effectLst/>
                          <a:latin typeface="+mn-lt"/>
                        </a:rPr>
                        <a:t>tests complete before long shutdown of 2020, when QCM to be installed at CEBAF </a:t>
                      </a:r>
                      <a:endParaRPr lang="en-US" sz="1300" b="0" i="0" u="none" strike="noStrike">
                        <a:solidFill>
                          <a:srgbClr val="000000"/>
                        </a:solidFill>
                        <a:effectLst/>
                        <a:latin typeface="+mn-lt"/>
                      </a:endParaRPr>
                    </a:p>
                  </a:txBody>
                  <a:tcPr marL="8254" marR="8254" marT="8254"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l" fontAlgn="ctr"/>
                      <a:r>
                        <a:rPr lang="en-US" sz="1300" u="none" strike="noStrike">
                          <a:effectLst/>
                          <a:latin typeface="+mn-lt"/>
                        </a:rPr>
                        <a:t>R. Kazimi</a:t>
                      </a:r>
                      <a:endParaRPr lang="en-US" sz="1300" b="0" i="0" u="none" strike="noStrike">
                        <a:solidFill>
                          <a:srgbClr val="000000"/>
                        </a:solidFill>
                        <a:effectLst/>
                        <a:latin typeface="+mn-lt"/>
                      </a:endParaRPr>
                    </a:p>
                  </a:txBody>
                  <a:tcPr marL="8254" marR="8254" marT="8254"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829002887"/>
                  </a:ext>
                </a:extLst>
              </a:tr>
              <a:tr h="386288">
                <a:tc>
                  <a:txBody>
                    <a:bodyPr/>
                    <a:lstStyle/>
                    <a:p>
                      <a:pPr algn="l" fontAlgn="ctr"/>
                      <a:r>
                        <a:rPr lang="en-US" sz="1300" u="none" strike="noStrike" dirty="0">
                          <a:effectLst/>
                          <a:latin typeface="+mn-lt"/>
                        </a:rPr>
                        <a:t>Commission </a:t>
                      </a:r>
                      <a:r>
                        <a:rPr lang="en-US" sz="1300" u="none" strike="noStrike" dirty="0" err="1">
                          <a:effectLst/>
                          <a:latin typeface="+mn-lt"/>
                        </a:rPr>
                        <a:t>HDIce</a:t>
                      </a:r>
                      <a:r>
                        <a:rPr lang="en-US" sz="1300" u="none" strike="noStrike" dirty="0">
                          <a:effectLst/>
                          <a:latin typeface="+mn-lt"/>
                        </a:rPr>
                        <a:t> for CEBAF</a:t>
                      </a:r>
                      <a:endParaRPr lang="en-US" sz="1300" b="0" i="0" u="none" strike="noStrike" dirty="0">
                        <a:solidFill>
                          <a:srgbClr val="000000"/>
                        </a:solidFill>
                        <a:effectLst/>
                        <a:latin typeface="+mn-lt"/>
                      </a:endParaRPr>
                    </a:p>
                  </a:txBody>
                  <a:tcPr marL="8254" marR="8254" marT="8254" marB="0" anchor="ctr">
                    <a:solidFill>
                      <a:schemeClr val="accent5">
                        <a:lumMod val="20000"/>
                        <a:lumOff val="80000"/>
                      </a:schemeClr>
                    </a:solidFill>
                  </a:tcPr>
                </a:tc>
                <a:tc>
                  <a:txBody>
                    <a:bodyPr/>
                    <a:lstStyle/>
                    <a:p>
                      <a:pPr algn="l" fontAlgn="ctr"/>
                      <a:r>
                        <a:rPr lang="en-US" sz="1300" u="none" strike="noStrike" dirty="0">
                          <a:effectLst/>
                          <a:latin typeface="+mn-lt"/>
                        </a:rPr>
                        <a:t>~ 8 MeV</a:t>
                      </a:r>
                      <a:endParaRPr lang="en-US" sz="1300" b="0" i="0" u="none" strike="noStrike" dirty="0">
                        <a:solidFill>
                          <a:srgbClr val="000000"/>
                        </a:solidFill>
                        <a:effectLst/>
                        <a:latin typeface="+mn-lt"/>
                      </a:endParaRPr>
                    </a:p>
                  </a:txBody>
                  <a:tcPr marL="8254" marR="8254" marT="8254" marB="0" anchor="ctr">
                    <a:solidFill>
                      <a:schemeClr val="accent5">
                        <a:lumMod val="20000"/>
                        <a:lumOff val="80000"/>
                      </a:schemeClr>
                    </a:solidFill>
                  </a:tcPr>
                </a:tc>
                <a:tc>
                  <a:txBody>
                    <a:bodyPr/>
                    <a:lstStyle/>
                    <a:p>
                      <a:pPr algn="l" fontAlgn="ctr"/>
                      <a:r>
                        <a:rPr lang="en-US" sz="1300" u="none" strike="noStrike" dirty="0">
                          <a:effectLst/>
                          <a:latin typeface="+mn-lt"/>
                        </a:rPr>
                        <a:t>up to 100 </a:t>
                      </a:r>
                      <a:r>
                        <a:rPr lang="en-US" sz="1300" u="none" strike="noStrike" dirty="0" err="1">
                          <a:effectLst/>
                          <a:latin typeface="+mn-lt"/>
                        </a:rPr>
                        <a:t>nA</a:t>
                      </a:r>
                      <a:r>
                        <a:rPr lang="en-US" sz="1300" u="none" strike="noStrike" dirty="0">
                          <a:effectLst/>
                          <a:latin typeface="+mn-lt"/>
                        </a:rPr>
                        <a:t> for tuning, 0.25 to 5 </a:t>
                      </a:r>
                      <a:r>
                        <a:rPr lang="en-US" sz="1300" u="none" strike="noStrike" dirty="0" err="1">
                          <a:effectLst/>
                          <a:latin typeface="+mn-lt"/>
                        </a:rPr>
                        <a:t>nA</a:t>
                      </a:r>
                      <a:r>
                        <a:rPr lang="en-US" sz="1300" u="none" strike="noStrike" dirty="0">
                          <a:effectLst/>
                          <a:latin typeface="+mn-lt"/>
                        </a:rPr>
                        <a:t> for production</a:t>
                      </a:r>
                      <a:endParaRPr lang="en-US" sz="1300" b="0" i="0" u="none" strike="noStrike" dirty="0">
                        <a:solidFill>
                          <a:srgbClr val="000000"/>
                        </a:solidFill>
                        <a:effectLst/>
                        <a:latin typeface="+mn-lt"/>
                      </a:endParaRPr>
                    </a:p>
                  </a:txBody>
                  <a:tcPr marL="8254" marR="8254" marT="8254" marB="0" anchor="ctr">
                    <a:solidFill>
                      <a:schemeClr val="accent5">
                        <a:lumMod val="20000"/>
                        <a:lumOff val="80000"/>
                      </a:schemeClr>
                    </a:solidFill>
                  </a:tcPr>
                </a:tc>
                <a:tc>
                  <a:txBody>
                    <a:bodyPr/>
                    <a:lstStyle/>
                    <a:p>
                      <a:pPr algn="l" fontAlgn="ctr"/>
                      <a:r>
                        <a:rPr lang="en-US" sz="1300" u="none" strike="noStrike" dirty="0">
                          <a:effectLst/>
                          <a:latin typeface="+mn-lt"/>
                        </a:rPr>
                        <a:t>four or five run periods, </a:t>
                      </a:r>
                      <a:r>
                        <a:rPr lang="en-US" sz="1300" u="none" strike="noStrike" dirty="0" smtClean="0">
                          <a:effectLst/>
                          <a:latin typeface="+mn-lt"/>
                        </a:rPr>
                        <a:t>two-weeks </a:t>
                      </a:r>
                      <a:r>
                        <a:rPr lang="en-US" sz="1300" u="none" strike="noStrike" dirty="0">
                          <a:effectLst/>
                          <a:latin typeface="+mn-lt"/>
                        </a:rPr>
                        <a:t>long each</a:t>
                      </a:r>
                      <a:endParaRPr lang="en-US" sz="1300" b="0" i="0" u="none" strike="noStrike" dirty="0">
                        <a:solidFill>
                          <a:srgbClr val="000000"/>
                        </a:solidFill>
                        <a:effectLst/>
                        <a:latin typeface="+mn-lt"/>
                      </a:endParaRPr>
                    </a:p>
                  </a:txBody>
                  <a:tcPr marL="8254" marR="8254" marT="8254" marB="0" anchor="ctr">
                    <a:solidFill>
                      <a:schemeClr val="accent5">
                        <a:lumMod val="20000"/>
                        <a:lumOff val="80000"/>
                      </a:schemeClr>
                    </a:solidFill>
                  </a:tcPr>
                </a:tc>
                <a:tc>
                  <a:txBody>
                    <a:bodyPr/>
                    <a:lstStyle/>
                    <a:p>
                      <a:pPr algn="l" fontAlgn="ctr"/>
                      <a:r>
                        <a:rPr lang="en-US" sz="1300" u="none" strike="noStrike" dirty="0">
                          <a:effectLst/>
                          <a:latin typeface="+mn-lt"/>
                        </a:rPr>
                        <a:t>target provides transverse polarization required for 3 A-rated Hall B experiments</a:t>
                      </a:r>
                      <a:endParaRPr lang="en-US" sz="1300" b="0" i="0" u="none" strike="noStrike" dirty="0">
                        <a:solidFill>
                          <a:srgbClr val="000000"/>
                        </a:solidFill>
                        <a:effectLst/>
                        <a:latin typeface="+mn-lt"/>
                      </a:endParaRPr>
                    </a:p>
                  </a:txBody>
                  <a:tcPr marL="8254" marR="8254" marT="8254" marB="0" anchor="ctr">
                    <a:solidFill>
                      <a:schemeClr val="accent5">
                        <a:lumMod val="20000"/>
                        <a:lumOff val="80000"/>
                      </a:schemeClr>
                    </a:solidFill>
                  </a:tcPr>
                </a:tc>
                <a:tc>
                  <a:txBody>
                    <a:bodyPr/>
                    <a:lstStyle/>
                    <a:p>
                      <a:pPr algn="l" fontAlgn="ctr"/>
                      <a:r>
                        <a:rPr lang="en-US" sz="1300" u="none" strike="noStrike" dirty="0">
                          <a:effectLst/>
                          <a:latin typeface="+mn-lt"/>
                        </a:rPr>
                        <a:t>A. </a:t>
                      </a:r>
                      <a:r>
                        <a:rPr lang="en-US" sz="1300" u="none" strike="noStrike" dirty="0" err="1">
                          <a:effectLst/>
                          <a:latin typeface="+mn-lt"/>
                        </a:rPr>
                        <a:t>Sandorfi</a:t>
                      </a:r>
                      <a:endParaRPr lang="en-US" sz="1300" b="0" i="0" u="none" strike="noStrike" dirty="0">
                        <a:solidFill>
                          <a:srgbClr val="000000"/>
                        </a:solidFill>
                        <a:effectLst/>
                        <a:latin typeface="+mn-lt"/>
                      </a:endParaRPr>
                    </a:p>
                  </a:txBody>
                  <a:tcPr marL="8254" marR="8254" marT="8254" marB="0" anchor="ctr">
                    <a:solidFill>
                      <a:schemeClr val="accent5">
                        <a:lumMod val="20000"/>
                        <a:lumOff val="80000"/>
                      </a:schemeClr>
                    </a:solidFill>
                  </a:tcPr>
                </a:tc>
                <a:extLst>
                  <a:ext uri="{0D108BD9-81ED-4DB2-BD59-A6C34878D82A}">
                    <a16:rowId xmlns:a16="http://schemas.microsoft.com/office/drawing/2014/main" val="316123977"/>
                  </a:ext>
                </a:extLst>
              </a:tr>
              <a:tr h="386288">
                <a:tc>
                  <a:txBody>
                    <a:bodyPr/>
                    <a:lstStyle/>
                    <a:p>
                      <a:pPr algn="l" fontAlgn="ctr"/>
                      <a:r>
                        <a:rPr lang="en-US" sz="1300" u="none" strike="noStrike">
                          <a:effectLst/>
                          <a:latin typeface="+mn-lt"/>
                        </a:rPr>
                        <a:t>Manufacturing polarized targets for CEBAF via DNP</a:t>
                      </a:r>
                      <a:endParaRPr lang="en-US" sz="1300" b="0" i="0" u="none" strike="noStrike">
                        <a:solidFill>
                          <a:srgbClr val="000000"/>
                        </a:solidFill>
                        <a:effectLst/>
                        <a:latin typeface="+mn-lt"/>
                      </a:endParaRPr>
                    </a:p>
                  </a:txBody>
                  <a:tcPr marL="8254" marR="8254" marT="8254" marB="0" anchor="ctr">
                    <a:solidFill>
                      <a:schemeClr val="accent5">
                        <a:lumMod val="20000"/>
                        <a:lumOff val="80000"/>
                      </a:schemeClr>
                    </a:solidFill>
                  </a:tcPr>
                </a:tc>
                <a:tc>
                  <a:txBody>
                    <a:bodyPr/>
                    <a:lstStyle/>
                    <a:p>
                      <a:pPr algn="l" fontAlgn="ctr"/>
                      <a:r>
                        <a:rPr lang="en-US" sz="1300" u="none" strike="noStrike" dirty="0">
                          <a:effectLst/>
                          <a:latin typeface="+mn-lt"/>
                        </a:rPr>
                        <a:t>10 to 18 MeV</a:t>
                      </a:r>
                      <a:endParaRPr lang="en-US" sz="1300" b="0" i="0" u="none" strike="noStrike" dirty="0">
                        <a:solidFill>
                          <a:srgbClr val="000000"/>
                        </a:solidFill>
                        <a:effectLst/>
                        <a:latin typeface="+mn-lt"/>
                      </a:endParaRPr>
                    </a:p>
                  </a:txBody>
                  <a:tcPr marL="8254" marR="8254" marT="8254" marB="0" anchor="ctr">
                    <a:solidFill>
                      <a:schemeClr val="accent5">
                        <a:lumMod val="20000"/>
                        <a:lumOff val="80000"/>
                      </a:schemeClr>
                    </a:solidFill>
                  </a:tcPr>
                </a:tc>
                <a:tc>
                  <a:txBody>
                    <a:bodyPr/>
                    <a:lstStyle/>
                    <a:p>
                      <a:pPr algn="l" fontAlgn="ctr"/>
                      <a:r>
                        <a:rPr lang="en-US" sz="1300" u="none" strike="noStrike" dirty="0">
                          <a:effectLst/>
                          <a:latin typeface="+mn-lt"/>
                        </a:rPr>
                        <a:t>1 to 10 </a:t>
                      </a:r>
                      <a:r>
                        <a:rPr lang="en-US" sz="1300" u="none" strike="noStrike" dirty="0" err="1">
                          <a:effectLst/>
                          <a:latin typeface="+mn-lt"/>
                        </a:rPr>
                        <a:t>uA</a:t>
                      </a:r>
                      <a:endParaRPr lang="en-US" sz="1300" b="0" i="0" u="none" strike="noStrike" dirty="0">
                        <a:solidFill>
                          <a:srgbClr val="000000"/>
                        </a:solidFill>
                        <a:effectLst/>
                        <a:latin typeface="+mn-lt"/>
                      </a:endParaRPr>
                    </a:p>
                  </a:txBody>
                  <a:tcPr marL="8254" marR="8254" marT="8254" marB="0" anchor="ctr">
                    <a:solidFill>
                      <a:schemeClr val="accent5">
                        <a:lumMod val="20000"/>
                        <a:lumOff val="80000"/>
                      </a:schemeClr>
                    </a:solidFill>
                  </a:tcPr>
                </a:tc>
                <a:tc>
                  <a:txBody>
                    <a:bodyPr/>
                    <a:lstStyle/>
                    <a:p>
                      <a:pPr algn="l" fontAlgn="ctr"/>
                      <a:r>
                        <a:rPr lang="en-US" sz="1300" u="none" strike="noStrike" dirty="0">
                          <a:effectLst/>
                          <a:latin typeface="+mn-lt"/>
                        </a:rPr>
                        <a:t>hours, days</a:t>
                      </a:r>
                      <a:endParaRPr lang="en-US" sz="1300" b="0" i="0" u="none" strike="noStrike" dirty="0">
                        <a:solidFill>
                          <a:srgbClr val="000000"/>
                        </a:solidFill>
                        <a:effectLst/>
                        <a:latin typeface="+mn-lt"/>
                      </a:endParaRPr>
                    </a:p>
                  </a:txBody>
                  <a:tcPr marL="8254" marR="8254" marT="8254" marB="0" anchor="ctr">
                    <a:solidFill>
                      <a:schemeClr val="accent5">
                        <a:lumMod val="20000"/>
                        <a:lumOff val="80000"/>
                      </a:schemeClr>
                    </a:solidFill>
                  </a:tcPr>
                </a:tc>
                <a:tc>
                  <a:txBody>
                    <a:bodyPr/>
                    <a:lstStyle/>
                    <a:p>
                      <a:pPr algn="l" fontAlgn="ctr"/>
                      <a:r>
                        <a:rPr lang="en-US" sz="1300" u="none" strike="noStrike" dirty="0">
                          <a:effectLst/>
                          <a:latin typeface="+mn-lt"/>
                        </a:rPr>
                        <a:t>likely some R&amp;D to determine optimum polarizing conditions</a:t>
                      </a:r>
                      <a:endParaRPr lang="en-US" sz="1300" b="0" i="0" u="none" strike="noStrike" dirty="0">
                        <a:solidFill>
                          <a:srgbClr val="000000"/>
                        </a:solidFill>
                        <a:effectLst/>
                        <a:latin typeface="+mn-lt"/>
                      </a:endParaRPr>
                    </a:p>
                  </a:txBody>
                  <a:tcPr marL="8254" marR="8254" marT="8254" marB="0" anchor="ctr">
                    <a:solidFill>
                      <a:schemeClr val="accent5">
                        <a:lumMod val="20000"/>
                        <a:lumOff val="80000"/>
                      </a:schemeClr>
                    </a:solidFill>
                  </a:tcPr>
                </a:tc>
                <a:tc>
                  <a:txBody>
                    <a:bodyPr/>
                    <a:lstStyle/>
                    <a:p>
                      <a:pPr algn="l" fontAlgn="ctr"/>
                      <a:r>
                        <a:rPr lang="en-US" sz="1300" u="none" strike="noStrike" dirty="0">
                          <a:effectLst/>
                          <a:latin typeface="+mn-lt"/>
                        </a:rPr>
                        <a:t>C. Keith</a:t>
                      </a:r>
                      <a:endParaRPr lang="en-US" sz="1300" b="0" i="0" u="none" strike="noStrike" dirty="0">
                        <a:solidFill>
                          <a:srgbClr val="000000"/>
                        </a:solidFill>
                        <a:effectLst/>
                        <a:latin typeface="+mn-lt"/>
                      </a:endParaRPr>
                    </a:p>
                  </a:txBody>
                  <a:tcPr marL="8254" marR="8254" marT="8254" marB="0" anchor="ctr">
                    <a:solidFill>
                      <a:schemeClr val="accent5">
                        <a:lumMod val="20000"/>
                        <a:lumOff val="80000"/>
                      </a:schemeClr>
                    </a:solidFill>
                  </a:tcPr>
                </a:tc>
                <a:extLst>
                  <a:ext uri="{0D108BD9-81ED-4DB2-BD59-A6C34878D82A}">
                    <a16:rowId xmlns:a16="http://schemas.microsoft.com/office/drawing/2014/main" val="587000047"/>
                  </a:ext>
                </a:extLst>
              </a:tr>
              <a:tr h="386288">
                <a:tc>
                  <a:txBody>
                    <a:bodyPr/>
                    <a:lstStyle/>
                    <a:p>
                      <a:pPr algn="l" fontAlgn="ctr"/>
                      <a:r>
                        <a:rPr lang="en-US" sz="1300" u="none" strike="noStrike" dirty="0">
                          <a:effectLst/>
                          <a:latin typeface="+mn-lt"/>
                        </a:rPr>
                        <a:t>Bubble Chamber astrophysics</a:t>
                      </a:r>
                      <a:endParaRPr lang="en-US" sz="1300" b="0" i="0" u="none" strike="noStrike" dirty="0">
                        <a:solidFill>
                          <a:srgbClr val="000000"/>
                        </a:solidFill>
                        <a:effectLst/>
                        <a:latin typeface="+mn-lt"/>
                      </a:endParaRPr>
                    </a:p>
                  </a:txBody>
                  <a:tcPr marL="8254" marR="8254" marT="8254" marB="0" anchor="ctr">
                    <a:solidFill>
                      <a:schemeClr val="accent1">
                        <a:lumMod val="20000"/>
                        <a:lumOff val="80000"/>
                      </a:schemeClr>
                    </a:solidFill>
                  </a:tcPr>
                </a:tc>
                <a:tc>
                  <a:txBody>
                    <a:bodyPr/>
                    <a:lstStyle/>
                    <a:p>
                      <a:pPr algn="l" fontAlgn="ctr"/>
                      <a:r>
                        <a:rPr lang="en-US" sz="1300" u="none" strike="noStrike">
                          <a:effectLst/>
                          <a:latin typeface="+mn-lt"/>
                        </a:rPr>
                        <a:t>4 - 10 MeV</a:t>
                      </a:r>
                      <a:endParaRPr lang="en-US" sz="1300" b="0" i="0" u="none" strike="noStrike">
                        <a:solidFill>
                          <a:srgbClr val="000000"/>
                        </a:solidFill>
                        <a:effectLst/>
                        <a:latin typeface="+mn-lt"/>
                      </a:endParaRPr>
                    </a:p>
                  </a:txBody>
                  <a:tcPr marL="8254" marR="8254" marT="8254" marB="0" anchor="ctr">
                    <a:solidFill>
                      <a:schemeClr val="accent1">
                        <a:lumMod val="20000"/>
                        <a:lumOff val="80000"/>
                      </a:schemeClr>
                    </a:solidFill>
                  </a:tcPr>
                </a:tc>
                <a:tc>
                  <a:txBody>
                    <a:bodyPr/>
                    <a:lstStyle/>
                    <a:p>
                      <a:pPr algn="l" fontAlgn="ctr"/>
                      <a:r>
                        <a:rPr lang="en-US" sz="1300" u="none" strike="noStrike">
                          <a:effectLst/>
                          <a:latin typeface="+mn-lt"/>
                        </a:rPr>
                        <a:t>0.01 to 100 uA</a:t>
                      </a:r>
                      <a:endParaRPr lang="en-US" sz="1300" b="0" i="0" u="none" strike="noStrike">
                        <a:solidFill>
                          <a:srgbClr val="000000"/>
                        </a:solidFill>
                        <a:effectLst/>
                        <a:latin typeface="+mn-lt"/>
                      </a:endParaRPr>
                    </a:p>
                  </a:txBody>
                  <a:tcPr marL="8254" marR="8254" marT="8254" marB="0" anchor="ctr">
                    <a:solidFill>
                      <a:schemeClr val="accent1">
                        <a:lumMod val="20000"/>
                        <a:lumOff val="80000"/>
                      </a:schemeClr>
                    </a:solidFill>
                  </a:tcPr>
                </a:tc>
                <a:tc>
                  <a:txBody>
                    <a:bodyPr/>
                    <a:lstStyle/>
                    <a:p>
                      <a:pPr algn="l" fontAlgn="ctr"/>
                      <a:r>
                        <a:rPr lang="en-US" sz="1300" u="none" strike="noStrike" dirty="0">
                          <a:effectLst/>
                          <a:latin typeface="+mn-lt"/>
                        </a:rPr>
                        <a:t>3 weeks, ~ 3 runs/year</a:t>
                      </a:r>
                      <a:endParaRPr lang="en-US" sz="1300" b="0" i="0" u="none" strike="noStrike" dirty="0">
                        <a:solidFill>
                          <a:srgbClr val="000000"/>
                        </a:solidFill>
                        <a:effectLst/>
                        <a:latin typeface="+mn-lt"/>
                      </a:endParaRPr>
                    </a:p>
                  </a:txBody>
                  <a:tcPr marL="8254" marR="8254" marT="8254" marB="0" anchor="ctr">
                    <a:solidFill>
                      <a:schemeClr val="accent1">
                        <a:lumMod val="20000"/>
                        <a:lumOff val="80000"/>
                      </a:schemeClr>
                    </a:solidFill>
                  </a:tcPr>
                </a:tc>
                <a:tc>
                  <a:txBody>
                    <a:bodyPr/>
                    <a:lstStyle/>
                    <a:p>
                      <a:pPr algn="l" fontAlgn="ctr"/>
                      <a:r>
                        <a:rPr lang="en-US" sz="1300" u="none" strike="noStrike" dirty="0">
                          <a:effectLst/>
                          <a:latin typeface="+mn-lt"/>
                        </a:rPr>
                        <a:t>UITF better location than CEBAF injector, when CEBAF shutdowns are short</a:t>
                      </a:r>
                      <a:endParaRPr lang="en-US" sz="1300" b="0" i="0" u="none" strike="noStrike" dirty="0">
                        <a:solidFill>
                          <a:srgbClr val="000000"/>
                        </a:solidFill>
                        <a:effectLst/>
                        <a:latin typeface="+mn-lt"/>
                      </a:endParaRPr>
                    </a:p>
                  </a:txBody>
                  <a:tcPr marL="8254" marR="8254" marT="8254" marB="0" anchor="ctr">
                    <a:solidFill>
                      <a:schemeClr val="accent1">
                        <a:lumMod val="20000"/>
                        <a:lumOff val="80000"/>
                      </a:schemeClr>
                    </a:solidFill>
                  </a:tcPr>
                </a:tc>
                <a:tc>
                  <a:txBody>
                    <a:bodyPr/>
                    <a:lstStyle/>
                    <a:p>
                      <a:pPr algn="l" fontAlgn="ctr"/>
                      <a:r>
                        <a:rPr lang="en-US" sz="1300" u="none" strike="noStrike" dirty="0">
                          <a:effectLst/>
                          <a:latin typeface="+mn-lt"/>
                        </a:rPr>
                        <a:t>R. Suleiman</a:t>
                      </a:r>
                      <a:endParaRPr lang="en-US" sz="1300" b="0" i="0" u="none" strike="noStrike" dirty="0">
                        <a:solidFill>
                          <a:srgbClr val="000000"/>
                        </a:solidFill>
                        <a:effectLst/>
                        <a:latin typeface="+mn-lt"/>
                      </a:endParaRPr>
                    </a:p>
                  </a:txBody>
                  <a:tcPr marL="8254" marR="8254" marT="8254" marB="0" anchor="ctr">
                    <a:solidFill>
                      <a:schemeClr val="accent1">
                        <a:lumMod val="20000"/>
                        <a:lumOff val="80000"/>
                      </a:schemeClr>
                    </a:solidFill>
                  </a:tcPr>
                </a:tc>
                <a:extLst>
                  <a:ext uri="{0D108BD9-81ED-4DB2-BD59-A6C34878D82A}">
                    <a16:rowId xmlns:a16="http://schemas.microsoft.com/office/drawing/2014/main" val="430954849"/>
                  </a:ext>
                </a:extLst>
              </a:tr>
              <a:tr h="386288">
                <a:tc>
                  <a:txBody>
                    <a:bodyPr/>
                    <a:lstStyle/>
                    <a:p>
                      <a:pPr algn="l" fontAlgn="ctr"/>
                      <a:r>
                        <a:rPr lang="en-US" sz="1300" u="none" strike="noStrike" dirty="0">
                          <a:effectLst/>
                          <a:latin typeface="+mn-lt"/>
                        </a:rPr>
                        <a:t>MeV parity violation experiment</a:t>
                      </a:r>
                      <a:endParaRPr lang="en-US" sz="1300" b="0" i="0" u="none" strike="noStrike" dirty="0">
                        <a:solidFill>
                          <a:srgbClr val="000000"/>
                        </a:solidFill>
                        <a:effectLst/>
                        <a:latin typeface="+mn-lt"/>
                      </a:endParaRPr>
                    </a:p>
                  </a:txBody>
                  <a:tcPr marL="8254" marR="8254" marT="8254" marB="0" anchor="ctr">
                    <a:solidFill>
                      <a:schemeClr val="accent1">
                        <a:lumMod val="20000"/>
                        <a:lumOff val="80000"/>
                      </a:schemeClr>
                    </a:solidFill>
                  </a:tcPr>
                </a:tc>
                <a:tc>
                  <a:txBody>
                    <a:bodyPr/>
                    <a:lstStyle/>
                    <a:p>
                      <a:pPr algn="l" fontAlgn="ctr"/>
                      <a:r>
                        <a:rPr lang="en-US" sz="1300" u="none" strike="noStrike">
                          <a:effectLst/>
                          <a:latin typeface="+mn-lt"/>
                        </a:rPr>
                        <a:t>10 MeV</a:t>
                      </a:r>
                      <a:endParaRPr lang="en-US" sz="1300" b="0" i="0" u="none" strike="noStrike">
                        <a:solidFill>
                          <a:srgbClr val="000000"/>
                        </a:solidFill>
                        <a:effectLst/>
                        <a:latin typeface="+mn-lt"/>
                      </a:endParaRPr>
                    </a:p>
                  </a:txBody>
                  <a:tcPr marL="8254" marR="8254" marT="8254" marB="0" anchor="ctr">
                    <a:solidFill>
                      <a:schemeClr val="accent1">
                        <a:lumMod val="20000"/>
                        <a:lumOff val="80000"/>
                      </a:schemeClr>
                    </a:solidFill>
                  </a:tcPr>
                </a:tc>
                <a:tc>
                  <a:txBody>
                    <a:bodyPr/>
                    <a:lstStyle/>
                    <a:p>
                      <a:pPr algn="l" fontAlgn="ctr"/>
                      <a:r>
                        <a:rPr lang="en-US" sz="1300" u="none" strike="noStrike">
                          <a:effectLst/>
                          <a:latin typeface="+mn-lt"/>
                        </a:rPr>
                        <a:t>milliamps preferred, will reduce experiment duration</a:t>
                      </a:r>
                      <a:endParaRPr lang="en-US" sz="1300" b="0" i="0" u="none" strike="noStrike">
                        <a:solidFill>
                          <a:srgbClr val="000000"/>
                        </a:solidFill>
                        <a:effectLst/>
                        <a:latin typeface="+mn-lt"/>
                      </a:endParaRPr>
                    </a:p>
                  </a:txBody>
                  <a:tcPr marL="8254" marR="8254" marT="8254" marB="0" anchor="ctr">
                    <a:solidFill>
                      <a:schemeClr val="accent1">
                        <a:lumMod val="20000"/>
                        <a:lumOff val="80000"/>
                      </a:schemeClr>
                    </a:solidFill>
                  </a:tcPr>
                </a:tc>
                <a:tc>
                  <a:txBody>
                    <a:bodyPr/>
                    <a:lstStyle/>
                    <a:p>
                      <a:pPr algn="l" fontAlgn="ctr"/>
                      <a:r>
                        <a:rPr lang="en-US" sz="1300" u="none" strike="noStrike" dirty="0">
                          <a:effectLst/>
                          <a:latin typeface="+mn-lt"/>
                        </a:rPr>
                        <a:t>months to years</a:t>
                      </a:r>
                      <a:endParaRPr lang="en-US" sz="1300" b="0" i="0" u="none" strike="noStrike" dirty="0">
                        <a:solidFill>
                          <a:srgbClr val="000000"/>
                        </a:solidFill>
                        <a:effectLst/>
                        <a:latin typeface="+mn-lt"/>
                      </a:endParaRPr>
                    </a:p>
                  </a:txBody>
                  <a:tcPr marL="8254" marR="8254" marT="8254" marB="0" anchor="ctr">
                    <a:solidFill>
                      <a:schemeClr val="accent1">
                        <a:lumMod val="20000"/>
                        <a:lumOff val="80000"/>
                      </a:schemeClr>
                    </a:solidFill>
                  </a:tcPr>
                </a:tc>
                <a:tc>
                  <a:txBody>
                    <a:bodyPr/>
                    <a:lstStyle/>
                    <a:p>
                      <a:pPr algn="l" fontAlgn="ctr"/>
                      <a:r>
                        <a:rPr lang="en-US" sz="1300" u="none" strike="noStrike" dirty="0">
                          <a:effectLst/>
                          <a:latin typeface="+mn-lt"/>
                        </a:rPr>
                        <a:t>requires polarized electron beam, transmission geometry offers advantages</a:t>
                      </a:r>
                      <a:endParaRPr lang="en-US" sz="1300" b="0" i="0" u="none" strike="noStrike" dirty="0">
                        <a:solidFill>
                          <a:srgbClr val="000000"/>
                        </a:solidFill>
                        <a:effectLst/>
                        <a:latin typeface="+mn-lt"/>
                      </a:endParaRPr>
                    </a:p>
                  </a:txBody>
                  <a:tcPr marL="8254" marR="8254" marT="8254" marB="0" anchor="ctr">
                    <a:solidFill>
                      <a:schemeClr val="accent1">
                        <a:lumMod val="20000"/>
                        <a:lumOff val="80000"/>
                      </a:schemeClr>
                    </a:solidFill>
                  </a:tcPr>
                </a:tc>
                <a:tc>
                  <a:txBody>
                    <a:bodyPr/>
                    <a:lstStyle/>
                    <a:p>
                      <a:pPr algn="l" fontAlgn="ctr"/>
                      <a:r>
                        <a:rPr lang="en-US" sz="1300" u="none" strike="noStrike" dirty="0">
                          <a:effectLst/>
                          <a:latin typeface="+mn-lt"/>
                        </a:rPr>
                        <a:t>R. </a:t>
                      </a:r>
                      <a:r>
                        <a:rPr lang="en-US" sz="1300" u="none" strike="noStrike" dirty="0" err="1">
                          <a:effectLst/>
                          <a:latin typeface="+mn-lt"/>
                        </a:rPr>
                        <a:t>Carlini</a:t>
                      </a:r>
                      <a:endParaRPr lang="en-US" sz="1300" b="0" i="0" u="none" strike="noStrike" dirty="0">
                        <a:solidFill>
                          <a:srgbClr val="000000"/>
                        </a:solidFill>
                        <a:effectLst/>
                        <a:latin typeface="+mn-lt"/>
                      </a:endParaRPr>
                    </a:p>
                  </a:txBody>
                  <a:tcPr marL="8254" marR="8254" marT="8254" marB="0" anchor="ctr">
                    <a:solidFill>
                      <a:schemeClr val="accent1">
                        <a:lumMod val="20000"/>
                        <a:lumOff val="80000"/>
                      </a:schemeClr>
                    </a:solidFill>
                  </a:tcPr>
                </a:tc>
                <a:extLst>
                  <a:ext uri="{0D108BD9-81ED-4DB2-BD59-A6C34878D82A}">
                    <a16:rowId xmlns:a16="http://schemas.microsoft.com/office/drawing/2014/main" val="3717078575"/>
                  </a:ext>
                </a:extLst>
              </a:tr>
              <a:tr h="386288">
                <a:tc>
                  <a:txBody>
                    <a:bodyPr/>
                    <a:lstStyle/>
                    <a:p>
                      <a:pPr algn="l" fontAlgn="ctr"/>
                      <a:r>
                        <a:rPr lang="en-US" sz="1300" u="none" strike="noStrike" dirty="0">
                          <a:effectLst/>
                          <a:latin typeface="+mn-lt"/>
                        </a:rPr>
                        <a:t>Testing Nb</a:t>
                      </a:r>
                      <a:r>
                        <a:rPr lang="en-US" sz="1300" u="none" strike="noStrike" baseline="-25000" dirty="0">
                          <a:effectLst/>
                          <a:latin typeface="+mn-lt"/>
                        </a:rPr>
                        <a:t>3</a:t>
                      </a:r>
                      <a:r>
                        <a:rPr lang="en-US" sz="1300" u="none" strike="noStrike" dirty="0">
                          <a:effectLst/>
                          <a:latin typeface="+mn-lt"/>
                        </a:rPr>
                        <a:t>Sn-coated cavities</a:t>
                      </a:r>
                      <a:endParaRPr lang="en-US" sz="1300" b="0" i="0" u="none" strike="noStrike" dirty="0">
                        <a:solidFill>
                          <a:srgbClr val="000000"/>
                        </a:solidFill>
                        <a:effectLst/>
                        <a:latin typeface="+mn-lt"/>
                      </a:endParaRPr>
                    </a:p>
                  </a:txBody>
                  <a:tcPr marL="8254" marR="8254" marT="8254" marB="0" anchor="ctr">
                    <a:solidFill>
                      <a:srgbClr val="E8E7F5"/>
                    </a:solidFill>
                  </a:tcPr>
                </a:tc>
                <a:tc>
                  <a:txBody>
                    <a:bodyPr/>
                    <a:lstStyle/>
                    <a:p>
                      <a:pPr algn="l" fontAlgn="ctr"/>
                      <a:r>
                        <a:rPr lang="en-US" sz="1300" u="none" strike="noStrike" dirty="0">
                          <a:effectLst/>
                          <a:latin typeface="+mn-lt"/>
                        </a:rPr>
                        <a:t>determining the beam energy of test cavity is point of test </a:t>
                      </a:r>
                      <a:endParaRPr lang="en-US" sz="1300" b="0" i="0" u="none" strike="noStrike" dirty="0">
                        <a:solidFill>
                          <a:srgbClr val="000000"/>
                        </a:solidFill>
                        <a:effectLst/>
                        <a:latin typeface="+mn-lt"/>
                      </a:endParaRPr>
                    </a:p>
                  </a:txBody>
                  <a:tcPr marL="8254" marR="8254" marT="8254" marB="0" anchor="ctr">
                    <a:solidFill>
                      <a:srgbClr val="E8E7F5"/>
                    </a:solidFill>
                  </a:tcPr>
                </a:tc>
                <a:tc>
                  <a:txBody>
                    <a:bodyPr/>
                    <a:lstStyle/>
                    <a:p>
                      <a:pPr algn="l" fontAlgn="ctr"/>
                      <a:r>
                        <a:rPr lang="en-US" sz="1300" u="none" strike="noStrike" dirty="0">
                          <a:effectLst/>
                          <a:latin typeface="+mn-lt"/>
                        </a:rPr>
                        <a:t>up to 100 </a:t>
                      </a:r>
                      <a:r>
                        <a:rPr lang="en-US" sz="1300" u="none" strike="noStrike" dirty="0" err="1">
                          <a:effectLst/>
                          <a:latin typeface="+mn-lt"/>
                        </a:rPr>
                        <a:t>uA</a:t>
                      </a:r>
                      <a:endParaRPr lang="en-US" sz="1300" b="0" i="0" u="none" strike="noStrike" dirty="0">
                        <a:solidFill>
                          <a:srgbClr val="000000"/>
                        </a:solidFill>
                        <a:effectLst/>
                        <a:latin typeface="+mn-lt"/>
                      </a:endParaRPr>
                    </a:p>
                  </a:txBody>
                  <a:tcPr marL="8254" marR="8254" marT="8254" marB="0" anchor="ctr">
                    <a:solidFill>
                      <a:srgbClr val="E8E7F5"/>
                    </a:solidFill>
                  </a:tcPr>
                </a:tc>
                <a:tc>
                  <a:txBody>
                    <a:bodyPr/>
                    <a:lstStyle/>
                    <a:p>
                      <a:pPr algn="l" fontAlgn="ctr"/>
                      <a:r>
                        <a:rPr lang="en-US" sz="1300" u="none" strike="noStrike" dirty="0">
                          <a:effectLst/>
                          <a:latin typeface="+mn-lt"/>
                        </a:rPr>
                        <a:t>as many tests as possible</a:t>
                      </a:r>
                      <a:endParaRPr lang="en-US" sz="1300" b="0" i="0" u="none" strike="noStrike" dirty="0">
                        <a:solidFill>
                          <a:srgbClr val="000000"/>
                        </a:solidFill>
                        <a:effectLst/>
                        <a:latin typeface="+mn-lt"/>
                      </a:endParaRPr>
                    </a:p>
                  </a:txBody>
                  <a:tcPr marL="8254" marR="8254" marT="8254" marB="0" anchor="ctr">
                    <a:solidFill>
                      <a:srgbClr val="E8E7F5"/>
                    </a:solidFill>
                  </a:tcPr>
                </a:tc>
                <a:tc>
                  <a:txBody>
                    <a:bodyPr/>
                    <a:lstStyle/>
                    <a:p>
                      <a:pPr algn="l" fontAlgn="ctr"/>
                      <a:r>
                        <a:rPr lang="en-US" sz="1300" u="none" strike="noStrike">
                          <a:effectLst/>
                          <a:latin typeface="+mn-lt"/>
                        </a:rPr>
                        <a:t>Nb3Sn cavities require only 4K Helium</a:t>
                      </a:r>
                      <a:endParaRPr lang="en-US" sz="1300" b="0" i="0" u="none" strike="noStrike">
                        <a:solidFill>
                          <a:srgbClr val="000000"/>
                        </a:solidFill>
                        <a:effectLst/>
                        <a:latin typeface="+mn-lt"/>
                      </a:endParaRPr>
                    </a:p>
                  </a:txBody>
                  <a:tcPr marL="8254" marR="8254" marT="8254" marB="0" anchor="ctr">
                    <a:solidFill>
                      <a:srgbClr val="E8E7F5"/>
                    </a:solidFill>
                  </a:tcPr>
                </a:tc>
                <a:tc>
                  <a:txBody>
                    <a:bodyPr/>
                    <a:lstStyle/>
                    <a:p>
                      <a:pPr algn="l" fontAlgn="ctr"/>
                      <a:r>
                        <a:rPr lang="en-US" sz="1300" u="none" strike="noStrike">
                          <a:effectLst/>
                          <a:latin typeface="+mn-lt"/>
                        </a:rPr>
                        <a:t>G. Eremeev</a:t>
                      </a:r>
                      <a:endParaRPr lang="en-US" sz="1300" b="0" i="0" u="none" strike="noStrike">
                        <a:solidFill>
                          <a:srgbClr val="000000"/>
                        </a:solidFill>
                        <a:effectLst/>
                        <a:latin typeface="+mn-lt"/>
                      </a:endParaRPr>
                    </a:p>
                  </a:txBody>
                  <a:tcPr marL="8254" marR="8254" marT="8254" marB="0" anchor="ctr">
                    <a:solidFill>
                      <a:srgbClr val="E8E7F5"/>
                    </a:solidFill>
                  </a:tcPr>
                </a:tc>
                <a:extLst>
                  <a:ext uri="{0D108BD9-81ED-4DB2-BD59-A6C34878D82A}">
                    <a16:rowId xmlns:a16="http://schemas.microsoft.com/office/drawing/2014/main" val="69122291"/>
                  </a:ext>
                </a:extLst>
              </a:tr>
              <a:tr h="386288">
                <a:tc>
                  <a:txBody>
                    <a:bodyPr/>
                    <a:lstStyle/>
                    <a:p>
                      <a:pPr algn="l" fontAlgn="ctr"/>
                      <a:r>
                        <a:rPr lang="en-US" sz="1300" u="none" strike="noStrike" dirty="0">
                          <a:effectLst/>
                          <a:latin typeface="+mn-lt"/>
                        </a:rPr>
                        <a:t>Wastewater treatment</a:t>
                      </a:r>
                      <a:endParaRPr lang="en-US" sz="1300" b="0" i="0" u="none" strike="noStrike" dirty="0">
                        <a:solidFill>
                          <a:srgbClr val="000000"/>
                        </a:solidFill>
                        <a:effectLst/>
                        <a:latin typeface="+mn-lt"/>
                      </a:endParaRPr>
                    </a:p>
                  </a:txBody>
                  <a:tcPr marL="8254" marR="8254" marT="8254" marB="0" anchor="ctr">
                    <a:solidFill>
                      <a:srgbClr val="E8E7F5"/>
                    </a:solidFill>
                  </a:tcPr>
                </a:tc>
                <a:tc>
                  <a:txBody>
                    <a:bodyPr/>
                    <a:lstStyle/>
                    <a:p>
                      <a:pPr algn="l" fontAlgn="ctr"/>
                      <a:r>
                        <a:rPr lang="en-US" sz="1300" u="none" strike="noStrike" dirty="0">
                          <a:effectLst/>
                          <a:latin typeface="+mn-lt"/>
                        </a:rPr>
                        <a:t>2- 10 MeV</a:t>
                      </a:r>
                      <a:endParaRPr lang="en-US" sz="1300" b="0" i="0" u="none" strike="noStrike" dirty="0">
                        <a:solidFill>
                          <a:srgbClr val="000000"/>
                        </a:solidFill>
                        <a:effectLst/>
                        <a:latin typeface="+mn-lt"/>
                      </a:endParaRPr>
                    </a:p>
                  </a:txBody>
                  <a:tcPr marL="8254" marR="8254" marT="8254" marB="0" anchor="ctr">
                    <a:solidFill>
                      <a:srgbClr val="E8E7F5"/>
                    </a:solidFill>
                  </a:tcPr>
                </a:tc>
                <a:tc>
                  <a:txBody>
                    <a:bodyPr/>
                    <a:lstStyle/>
                    <a:p>
                      <a:pPr algn="l" fontAlgn="ctr"/>
                      <a:r>
                        <a:rPr lang="en-US" sz="1300" u="none" strike="noStrike" dirty="0">
                          <a:effectLst/>
                          <a:latin typeface="+mn-lt"/>
                        </a:rPr>
                        <a:t>100 </a:t>
                      </a:r>
                      <a:r>
                        <a:rPr lang="en-US" sz="1300" u="none" strike="noStrike" dirty="0" err="1">
                          <a:effectLst/>
                          <a:latin typeface="+mn-lt"/>
                        </a:rPr>
                        <a:t>uA</a:t>
                      </a:r>
                      <a:endParaRPr lang="en-US" sz="1300" b="0" i="0" u="none" strike="noStrike" dirty="0">
                        <a:solidFill>
                          <a:srgbClr val="000000"/>
                        </a:solidFill>
                        <a:effectLst/>
                        <a:latin typeface="+mn-lt"/>
                      </a:endParaRPr>
                    </a:p>
                  </a:txBody>
                  <a:tcPr marL="8254" marR="8254" marT="8254" marB="0" anchor="ctr">
                    <a:solidFill>
                      <a:srgbClr val="E8E7F5"/>
                    </a:solidFill>
                  </a:tcPr>
                </a:tc>
                <a:tc>
                  <a:txBody>
                    <a:bodyPr/>
                    <a:lstStyle/>
                    <a:p>
                      <a:pPr algn="l" fontAlgn="ctr"/>
                      <a:r>
                        <a:rPr lang="en-US" sz="1300" u="none" strike="noStrike" dirty="0">
                          <a:effectLst/>
                          <a:latin typeface="+mn-lt"/>
                        </a:rPr>
                        <a:t>imagine week-long test durations over three years</a:t>
                      </a:r>
                      <a:endParaRPr lang="en-US" sz="1300" b="0" i="0" u="none" strike="noStrike" dirty="0">
                        <a:solidFill>
                          <a:srgbClr val="000000"/>
                        </a:solidFill>
                        <a:effectLst/>
                        <a:latin typeface="+mn-lt"/>
                      </a:endParaRPr>
                    </a:p>
                  </a:txBody>
                  <a:tcPr marL="8254" marR="8254" marT="8254" marB="0" anchor="ctr">
                    <a:solidFill>
                      <a:srgbClr val="E8E7F5"/>
                    </a:solidFill>
                  </a:tcPr>
                </a:tc>
                <a:tc>
                  <a:txBody>
                    <a:bodyPr/>
                    <a:lstStyle/>
                    <a:p>
                      <a:pPr algn="l" fontAlgn="ctr"/>
                      <a:r>
                        <a:rPr lang="en-US" sz="1300" u="none" strike="noStrike" dirty="0">
                          <a:effectLst/>
                          <a:latin typeface="+mn-lt"/>
                        </a:rPr>
                        <a:t>together with local partners</a:t>
                      </a:r>
                      <a:endParaRPr lang="en-US" sz="1300" b="0" i="0" u="none" strike="noStrike" dirty="0">
                        <a:solidFill>
                          <a:srgbClr val="000000"/>
                        </a:solidFill>
                        <a:effectLst/>
                        <a:latin typeface="+mn-lt"/>
                      </a:endParaRPr>
                    </a:p>
                  </a:txBody>
                  <a:tcPr marL="8254" marR="8254" marT="8254" marB="0" anchor="ctr">
                    <a:solidFill>
                      <a:srgbClr val="E8E7F5"/>
                    </a:solidFill>
                  </a:tcPr>
                </a:tc>
                <a:tc>
                  <a:txBody>
                    <a:bodyPr/>
                    <a:lstStyle/>
                    <a:p>
                      <a:pPr algn="l" fontAlgn="ctr"/>
                      <a:r>
                        <a:rPr lang="en-US" sz="1300" u="none" strike="noStrike" dirty="0">
                          <a:effectLst/>
                          <a:latin typeface="+mn-lt"/>
                        </a:rPr>
                        <a:t>G. </a:t>
                      </a:r>
                      <a:r>
                        <a:rPr lang="en-US" sz="1300" u="none" strike="noStrike" dirty="0" err="1">
                          <a:effectLst/>
                          <a:latin typeface="+mn-lt"/>
                        </a:rPr>
                        <a:t>Ciovati</a:t>
                      </a:r>
                      <a:endParaRPr lang="en-US" sz="1300" b="0" i="0" u="none" strike="noStrike" dirty="0">
                        <a:solidFill>
                          <a:srgbClr val="000000"/>
                        </a:solidFill>
                        <a:effectLst/>
                        <a:latin typeface="+mn-lt"/>
                      </a:endParaRPr>
                    </a:p>
                  </a:txBody>
                  <a:tcPr marL="8254" marR="8254" marT="8254" marB="0" anchor="ctr">
                    <a:solidFill>
                      <a:srgbClr val="E8E7F5"/>
                    </a:solidFill>
                  </a:tcPr>
                </a:tc>
                <a:extLst>
                  <a:ext uri="{0D108BD9-81ED-4DB2-BD59-A6C34878D82A}">
                    <a16:rowId xmlns:a16="http://schemas.microsoft.com/office/drawing/2014/main" val="3166010858"/>
                  </a:ext>
                </a:extLst>
              </a:tr>
              <a:tr h="386288">
                <a:tc>
                  <a:txBody>
                    <a:bodyPr/>
                    <a:lstStyle/>
                    <a:p>
                      <a:pPr algn="l" fontAlgn="ctr"/>
                      <a:r>
                        <a:rPr lang="en-US" sz="1300" u="none" strike="noStrike" dirty="0">
                          <a:effectLst/>
                          <a:latin typeface="+mn-lt"/>
                        </a:rPr>
                        <a:t>Polarized positron source</a:t>
                      </a:r>
                      <a:endParaRPr lang="en-US" sz="1300" b="0" i="0" u="none" strike="noStrike" dirty="0">
                        <a:solidFill>
                          <a:srgbClr val="000000"/>
                        </a:solidFill>
                        <a:effectLst/>
                        <a:latin typeface="+mn-lt"/>
                      </a:endParaRPr>
                    </a:p>
                  </a:txBody>
                  <a:tcPr marL="8254" marR="8254" marT="8254" marB="0" anchor="ctr">
                    <a:solidFill>
                      <a:srgbClr val="E2FAE4"/>
                    </a:solidFill>
                  </a:tcPr>
                </a:tc>
                <a:tc>
                  <a:txBody>
                    <a:bodyPr/>
                    <a:lstStyle/>
                    <a:p>
                      <a:pPr algn="l" fontAlgn="ctr"/>
                      <a:r>
                        <a:rPr lang="en-US" sz="1300" u="none" strike="noStrike">
                          <a:effectLst/>
                          <a:latin typeface="+mn-lt"/>
                        </a:rPr>
                        <a:t>5 - 10 MeV</a:t>
                      </a:r>
                      <a:endParaRPr lang="en-US" sz="1300" b="0" i="0" u="none" strike="noStrike">
                        <a:solidFill>
                          <a:srgbClr val="000000"/>
                        </a:solidFill>
                        <a:effectLst/>
                        <a:latin typeface="+mn-lt"/>
                      </a:endParaRPr>
                    </a:p>
                  </a:txBody>
                  <a:tcPr marL="8254" marR="8254" marT="8254" marB="0" anchor="ctr">
                    <a:solidFill>
                      <a:srgbClr val="E2FAE4"/>
                    </a:solidFill>
                  </a:tcPr>
                </a:tc>
                <a:tc>
                  <a:txBody>
                    <a:bodyPr/>
                    <a:lstStyle/>
                    <a:p>
                      <a:pPr algn="l" fontAlgn="ctr"/>
                      <a:r>
                        <a:rPr lang="en-US" sz="1300" u="none" strike="noStrike">
                          <a:effectLst/>
                          <a:latin typeface="+mn-lt"/>
                        </a:rPr>
                        <a:t>up to 100 uA</a:t>
                      </a:r>
                      <a:endParaRPr lang="en-US" sz="1300" b="0" i="0" u="none" strike="noStrike">
                        <a:solidFill>
                          <a:srgbClr val="000000"/>
                        </a:solidFill>
                        <a:effectLst/>
                        <a:latin typeface="+mn-lt"/>
                      </a:endParaRPr>
                    </a:p>
                  </a:txBody>
                  <a:tcPr marL="8254" marR="8254" marT="8254" marB="0" anchor="ctr">
                    <a:solidFill>
                      <a:srgbClr val="E2FAE4"/>
                    </a:solidFill>
                  </a:tcPr>
                </a:tc>
                <a:tc>
                  <a:txBody>
                    <a:bodyPr/>
                    <a:lstStyle/>
                    <a:p>
                      <a:pPr algn="l" fontAlgn="ctr"/>
                      <a:r>
                        <a:rPr lang="en-US" sz="1300" u="none" strike="noStrike">
                          <a:effectLst/>
                          <a:latin typeface="+mn-lt"/>
                        </a:rPr>
                        <a:t>staged tests, likely many required, 1-week long duration</a:t>
                      </a:r>
                      <a:endParaRPr lang="en-US" sz="1300" b="0" i="0" u="none" strike="noStrike">
                        <a:solidFill>
                          <a:srgbClr val="000000"/>
                        </a:solidFill>
                        <a:effectLst/>
                        <a:latin typeface="+mn-lt"/>
                      </a:endParaRPr>
                    </a:p>
                  </a:txBody>
                  <a:tcPr marL="8254" marR="8254" marT="8254" marB="0" anchor="ctr">
                    <a:solidFill>
                      <a:srgbClr val="E2FAE4"/>
                    </a:solidFill>
                  </a:tcPr>
                </a:tc>
                <a:tc>
                  <a:txBody>
                    <a:bodyPr/>
                    <a:lstStyle/>
                    <a:p>
                      <a:pPr algn="l" fontAlgn="ctr"/>
                      <a:r>
                        <a:rPr lang="en-US" sz="1300" u="none" strike="noStrike">
                          <a:effectLst/>
                          <a:latin typeface="+mn-lt"/>
                        </a:rPr>
                        <a:t>requires polarized electron beam</a:t>
                      </a:r>
                      <a:endParaRPr lang="en-US" sz="1300" b="0" i="0" u="none" strike="noStrike">
                        <a:solidFill>
                          <a:srgbClr val="000000"/>
                        </a:solidFill>
                        <a:effectLst/>
                        <a:latin typeface="+mn-lt"/>
                      </a:endParaRPr>
                    </a:p>
                  </a:txBody>
                  <a:tcPr marL="8254" marR="8254" marT="8254" marB="0" anchor="ctr">
                    <a:solidFill>
                      <a:srgbClr val="E2FAE4"/>
                    </a:solidFill>
                  </a:tcPr>
                </a:tc>
                <a:tc>
                  <a:txBody>
                    <a:bodyPr/>
                    <a:lstStyle/>
                    <a:p>
                      <a:pPr algn="l" fontAlgn="ctr"/>
                      <a:r>
                        <a:rPr lang="en-US" sz="1300" u="none" strike="noStrike">
                          <a:effectLst/>
                          <a:latin typeface="+mn-lt"/>
                        </a:rPr>
                        <a:t>J. Grames </a:t>
                      </a:r>
                      <a:endParaRPr lang="en-US" sz="1300" b="0" i="0" u="none" strike="noStrike">
                        <a:solidFill>
                          <a:srgbClr val="000000"/>
                        </a:solidFill>
                        <a:effectLst/>
                        <a:latin typeface="+mn-lt"/>
                      </a:endParaRPr>
                    </a:p>
                  </a:txBody>
                  <a:tcPr marL="8254" marR="8254" marT="8254" marB="0" anchor="ctr">
                    <a:solidFill>
                      <a:srgbClr val="E2FAE4"/>
                    </a:solidFill>
                  </a:tcPr>
                </a:tc>
                <a:extLst>
                  <a:ext uri="{0D108BD9-81ED-4DB2-BD59-A6C34878D82A}">
                    <a16:rowId xmlns:a16="http://schemas.microsoft.com/office/drawing/2014/main" val="1570014016"/>
                  </a:ext>
                </a:extLst>
              </a:tr>
              <a:tr h="386288">
                <a:tc>
                  <a:txBody>
                    <a:bodyPr/>
                    <a:lstStyle/>
                    <a:p>
                      <a:pPr algn="l" fontAlgn="ctr"/>
                      <a:r>
                        <a:rPr lang="en-US" sz="1300" u="none" strike="noStrike" dirty="0">
                          <a:effectLst/>
                          <a:latin typeface="+mn-lt"/>
                        </a:rPr>
                        <a:t>EIC: fast kicker tests</a:t>
                      </a:r>
                      <a:endParaRPr lang="en-US" sz="1300" b="0" i="0" u="none" strike="noStrike" dirty="0">
                        <a:solidFill>
                          <a:srgbClr val="000000"/>
                        </a:solidFill>
                        <a:effectLst/>
                        <a:latin typeface="+mn-lt"/>
                      </a:endParaRPr>
                    </a:p>
                  </a:txBody>
                  <a:tcPr marL="8254" marR="8254" marT="8254" marB="0" anchor="ctr">
                    <a:solidFill>
                      <a:srgbClr val="E2FAE4"/>
                    </a:solidFill>
                  </a:tcPr>
                </a:tc>
                <a:tc>
                  <a:txBody>
                    <a:bodyPr/>
                    <a:lstStyle/>
                    <a:p>
                      <a:pPr algn="l" fontAlgn="ctr"/>
                      <a:r>
                        <a:rPr lang="en-US" sz="1300" u="none" strike="noStrike" dirty="0">
                          <a:effectLst/>
                          <a:latin typeface="+mn-lt"/>
                        </a:rPr>
                        <a:t>5 - 10 MeV</a:t>
                      </a:r>
                      <a:endParaRPr lang="en-US" sz="1300" b="0" i="0" u="none" strike="noStrike" dirty="0">
                        <a:solidFill>
                          <a:srgbClr val="000000"/>
                        </a:solidFill>
                        <a:effectLst/>
                        <a:latin typeface="+mn-lt"/>
                      </a:endParaRPr>
                    </a:p>
                  </a:txBody>
                  <a:tcPr marL="8254" marR="8254" marT="8254" marB="0" anchor="ctr">
                    <a:solidFill>
                      <a:srgbClr val="E2FAE4"/>
                    </a:solidFill>
                  </a:tcPr>
                </a:tc>
                <a:tc>
                  <a:txBody>
                    <a:bodyPr/>
                    <a:lstStyle/>
                    <a:p>
                      <a:pPr algn="l" fontAlgn="ctr"/>
                      <a:r>
                        <a:rPr lang="en-US" sz="1300" u="none" strike="noStrike" dirty="0">
                          <a:effectLst/>
                          <a:latin typeface="+mn-lt"/>
                        </a:rPr>
                        <a:t>up to 100 </a:t>
                      </a:r>
                      <a:r>
                        <a:rPr lang="en-US" sz="1300" u="none" strike="noStrike" dirty="0" err="1">
                          <a:effectLst/>
                          <a:latin typeface="+mn-lt"/>
                        </a:rPr>
                        <a:t>uA</a:t>
                      </a:r>
                      <a:endParaRPr lang="en-US" sz="1300" b="0" i="0" u="none" strike="noStrike" dirty="0">
                        <a:solidFill>
                          <a:srgbClr val="000000"/>
                        </a:solidFill>
                        <a:effectLst/>
                        <a:latin typeface="+mn-lt"/>
                      </a:endParaRPr>
                    </a:p>
                  </a:txBody>
                  <a:tcPr marL="8254" marR="8254" marT="8254" marB="0" anchor="ctr">
                    <a:solidFill>
                      <a:srgbClr val="E2FAE4"/>
                    </a:solidFill>
                  </a:tcPr>
                </a:tc>
                <a:tc>
                  <a:txBody>
                    <a:bodyPr/>
                    <a:lstStyle/>
                    <a:p>
                      <a:pPr algn="l" fontAlgn="ctr"/>
                      <a:r>
                        <a:rPr lang="en-US" sz="1300" u="none" strike="noStrike">
                          <a:effectLst/>
                          <a:latin typeface="+mn-lt"/>
                        </a:rPr>
                        <a:t>two 1-week long tests</a:t>
                      </a:r>
                      <a:endParaRPr lang="en-US" sz="1300" b="0" i="0" u="none" strike="noStrike">
                        <a:solidFill>
                          <a:srgbClr val="000000"/>
                        </a:solidFill>
                        <a:effectLst/>
                        <a:latin typeface="+mn-lt"/>
                      </a:endParaRPr>
                    </a:p>
                  </a:txBody>
                  <a:tcPr marL="8254" marR="8254" marT="8254" marB="0" anchor="ctr">
                    <a:solidFill>
                      <a:srgbClr val="E2FAE4"/>
                    </a:solidFill>
                  </a:tcPr>
                </a:tc>
                <a:tc>
                  <a:txBody>
                    <a:bodyPr/>
                    <a:lstStyle/>
                    <a:p>
                      <a:pPr algn="l" fontAlgn="ctr"/>
                      <a:r>
                        <a:rPr lang="en-US" sz="1300" u="none" strike="noStrike">
                          <a:effectLst/>
                          <a:latin typeface="+mn-lt"/>
                        </a:rPr>
                        <a:t>together with sbir-partner</a:t>
                      </a:r>
                      <a:endParaRPr lang="en-US" sz="1300" b="0" i="0" u="none" strike="noStrike">
                        <a:solidFill>
                          <a:srgbClr val="000000"/>
                        </a:solidFill>
                        <a:effectLst/>
                        <a:latin typeface="+mn-lt"/>
                      </a:endParaRPr>
                    </a:p>
                  </a:txBody>
                  <a:tcPr marL="8254" marR="8254" marT="8254" marB="0" anchor="ctr">
                    <a:solidFill>
                      <a:srgbClr val="E2FAE4"/>
                    </a:solidFill>
                  </a:tcPr>
                </a:tc>
                <a:tc>
                  <a:txBody>
                    <a:bodyPr/>
                    <a:lstStyle/>
                    <a:p>
                      <a:pPr algn="l" fontAlgn="ctr"/>
                      <a:r>
                        <a:rPr lang="en-US" sz="1300" u="none" strike="noStrike">
                          <a:effectLst/>
                          <a:latin typeface="+mn-lt"/>
                        </a:rPr>
                        <a:t>H. Wang</a:t>
                      </a:r>
                      <a:endParaRPr lang="en-US" sz="1300" b="0" i="0" u="none" strike="noStrike">
                        <a:solidFill>
                          <a:srgbClr val="000000"/>
                        </a:solidFill>
                        <a:effectLst/>
                        <a:latin typeface="+mn-lt"/>
                      </a:endParaRPr>
                    </a:p>
                  </a:txBody>
                  <a:tcPr marL="8254" marR="8254" marT="8254" marB="0" anchor="ctr">
                    <a:solidFill>
                      <a:srgbClr val="E2FAE4"/>
                    </a:solidFill>
                  </a:tcPr>
                </a:tc>
                <a:extLst>
                  <a:ext uri="{0D108BD9-81ED-4DB2-BD59-A6C34878D82A}">
                    <a16:rowId xmlns:a16="http://schemas.microsoft.com/office/drawing/2014/main" val="2528615873"/>
                  </a:ext>
                </a:extLst>
              </a:tr>
              <a:tr h="386288">
                <a:tc>
                  <a:txBody>
                    <a:bodyPr/>
                    <a:lstStyle/>
                    <a:p>
                      <a:pPr algn="l" fontAlgn="ctr"/>
                      <a:r>
                        <a:rPr lang="en-US" sz="1300" u="none" strike="noStrike" dirty="0">
                          <a:effectLst/>
                          <a:latin typeface="+mn-lt"/>
                        </a:rPr>
                        <a:t>EIC: testing high bunch charge</a:t>
                      </a:r>
                      <a:endParaRPr lang="en-US" sz="1300" b="0" i="0" u="none" strike="noStrike" dirty="0">
                        <a:solidFill>
                          <a:srgbClr val="000000"/>
                        </a:solidFill>
                        <a:effectLst/>
                        <a:latin typeface="+mn-lt"/>
                      </a:endParaRPr>
                    </a:p>
                  </a:txBody>
                  <a:tcPr marL="8254" marR="8254" marT="8254" marB="0" anchor="ctr">
                    <a:solidFill>
                      <a:srgbClr val="E2FAE4"/>
                    </a:solidFill>
                  </a:tcPr>
                </a:tc>
                <a:tc>
                  <a:txBody>
                    <a:bodyPr/>
                    <a:lstStyle/>
                    <a:p>
                      <a:pPr algn="l" fontAlgn="ctr"/>
                      <a:r>
                        <a:rPr lang="en-US" sz="1300" u="none" strike="noStrike" dirty="0">
                          <a:effectLst/>
                          <a:latin typeface="+mn-lt"/>
                        </a:rPr>
                        <a:t>5 - 10 MeV</a:t>
                      </a:r>
                      <a:endParaRPr lang="en-US" sz="1300" b="0" i="0" u="none" strike="noStrike" dirty="0">
                        <a:solidFill>
                          <a:srgbClr val="000000"/>
                        </a:solidFill>
                        <a:effectLst/>
                        <a:latin typeface="+mn-lt"/>
                      </a:endParaRPr>
                    </a:p>
                  </a:txBody>
                  <a:tcPr marL="8254" marR="8254" marT="8254" marB="0" anchor="ctr">
                    <a:solidFill>
                      <a:srgbClr val="E2FAE4"/>
                    </a:solidFill>
                  </a:tcPr>
                </a:tc>
                <a:tc>
                  <a:txBody>
                    <a:bodyPr/>
                    <a:lstStyle/>
                    <a:p>
                      <a:pPr algn="l" fontAlgn="ctr"/>
                      <a:r>
                        <a:rPr lang="en-US" sz="1300" u="none" strike="noStrike">
                          <a:effectLst/>
                          <a:latin typeface="+mn-lt"/>
                        </a:rPr>
                        <a:t>up to 100 uA</a:t>
                      </a:r>
                      <a:endParaRPr lang="en-US" sz="1300" b="0" i="0" u="none" strike="noStrike">
                        <a:solidFill>
                          <a:srgbClr val="000000"/>
                        </a:solidFill>
                        <a:effectLst/>
                        <a:latin typeface="+mn-lt"/>
                      </a:endParaRPr>
                    </a:p>
                  </a:txBody>
                  <a:tcPr marL="8254" marR="8254" marT="8254" marB="0" anchor="ctr">
                    <a:solidFill>
                      <a:srgbClr val="E2FAE4"/>
                    </a:solidFill>
                  </a:tcPr>
                </a:tc>
                <a:tc>
                  <a:txBody>
                    <a:bodyPr/>
                    <a:lstStyle/>
                    <a:p>
                      <a:pPr algn="l" fontAlgn="ctr"/>
                      <a:r>
                        <a:rPr lang="en-US" sz="1300" u="none" strike="noStrike" dirty="0">
                          <a:effectLst/>
                          <a:latin typeface="+mn-lt"/>
                        </a:rPr>
                        <a:t>two 1-week long tests</a:t>
                      </a:r>
                      <a:endParaRPr lang="en-US" sz="1300" b="0" i="0" u="none" strike="noStrike" dirty="0">
                        <a:solidFill>
                          <a:srgbClr val="000000"/>
                        </a:solidFill>
                        <a:effectLst/>
                        <a:latin typeface="+mn-lt"/>
                      </a:endParaRPr>
                    </a:p>
                  </a:txBody>
                  <a:tcPr marL="8254" marR="8254" marT="8254" marB="0" anchor="ctr">
                    <a:solidFill>
                      <a:srgbClr val="E2FAE4"/>
                    </a:solidFill>
                  </a:tcPr>
                </a:tc>
                <a:tc>
                  <a:txBody>
                    <a:bodyPr/>
                    <a:lstStyle/>
                    <a:p>
                      <a:pPr algn="l" fontAlgn="ctr"/>
                      <a:r>
                        <a:rPr lang="en-US" sz="1300" u="none" strike="noStrike" dirty="0">
                          <a:effectLst/>
                          <a:latin typeface="+mn-lt"/>
                        </a:rPr>
                        <a:t>requires polarized electron beam</a:t>
                      </a:r>
                      <a:endParaRPr lang="en-US" sz="1300" b="0" i="0" u="none" strike="noStrike" dirty="0">
                        <a:solidFill>
                          <a:srgbClr val="000000"/>
                        </a:solidFill>
                        <a:effectLst/>
                        <a:latin typeface="+mn-lt"/>
                      </a:endParaRPr>
                    </a:p>
                  </a:txBody>
                  <a:tcPr marL="8254" marR="8254" marT="8254" marB="0" anchor="ctr">
                    <a:solidFill>
                      <a:srgbClr val="E2FAE4"/>
                    </a:solidFill>
                  </a:tcPr>
                </a:tc>
                <a:tc>
                  <a:txBody>
                    <a:bodyPr/>
                    <a:lstStyle/>
                    <a:p>
                      <a:pPr algn="l" fontAlgn="ctr"/>
                      <a:r>
                        <a:rPr lang="en-US" sz="1300" u="none" strike="noStrike" dirty="0">
                          <a:effectLst/>
                          <a:latin typeface="+mn-lt"/>
                        </a:rPr>
                        <a:t>J. </a:t>
                      </a:r>
                      <a:r>
                        <a:rPr lang="en-US" sz="1300" u="none" strike="noStrike" dirty="0" err="1">
                          <a:effectLst/>
                          <a:latin typeface="+mn-lt"/>
                        </a:rPr>
                        <a:t>Grames</a:t>
                      </a:r>
                      <a:r>
                        <a:rPr lang="en-US" sz="1300" u="none" strike="noStrike" dirty="0">
                          <a:effectLst/>
                          <a:latin typeface="+mn-lt"/>
                        </a:rPr>
                        <a:t> and J. </a:t>
                      </a:r>
                      <a:r>
                        <a:rPr lang="en-US" sz="1300" u="none" strike="noStrike" dirty="0" err="1">
                          <a:effectLst/>
                          <a:latin typeface="+mn-lt"/>
                        </a:rPr>
                        <a:t>Guo</a:t>
                      </a:r>
                      <a:endParaRPr lang="en-US" sz="1300" b="0" i="0" u="none" strike="noStrike" dirty="0">
                        <a:solidFill>
                          <a:srgbClr val="000000"/>
                        </a:solidFill>
                        <a:effectLst/>
                        <a:latin typeface="+mn-lt"/>
                      </a:endParaRPr>
                    </a:p>
                  </a:txBody>
                  <a:tcPr marL="8254" marR="8254" marT="8254" marB="0" anchor="ctr">
                    <a:solidFill>
                      <a:srgbClr val="E2FAE4"/>
                    </a:solidFill>
                  </a:tcPr>
                </a:tc>
                <a:extLst>
                  <a:ext uri="{0D108BD9-81ED-4DB2-BD59-A6C34878D82A}">
                    <a16:rowId xmlns:a16="http://schemas.microsoft.com/office/drawing/2014/main" val="1352041586"/>
                  </a:ext>
                </a:extLst>
              </a:tr>
            </a:tbl>
          </a:graphicData>
        </a:graphic>
      </p:graphicFrame>
      <p:sp>
        <p:nvSpPr>
          <p:cNvPr id="6" name="Slide Number Placeholder 5"/>
          <p:cNvSpPr>
            <a:spLocks noGrp="1"/>
          </p:cNvSpPr>
          <p:nvPr>
            <p:ph type="sldNum" sz="quarter" idx="12"/>
          </p:nvPr>
        </p:nvSpPr>
        <p:spPr/>
        <p:txBody>
          <a:bodyPr/>
          <a:lstStyle/>
          <a:p>
            <a:fld id="{07E1C93C-5050-FC42-8F10-D22D4F119D13}" type="slidenum">
              <a:rPr lang="en-US" smtClean="0"/>
              <a:pPr/>
              <a:t>4</a:t>
            </a:fld>
            <a:endParaRPr lang="en-US" dirty="0"/>
          </a:p>
        </p:txBody>
      </p:sp>
      <p:sp>
        <p:nvSpPr>
          <p:cNvPr id="10" name="Footer Placeholder 3"/>
          <p:cNvSpPr>
            <a:spLocks noGrp="1"/>
          </p:cNvSpPr>
          <p:nvPr>
            <p:ph type="ftr" sz="quarter" idx="11"/>
          </p:nvPr>
        </p:nvSpPr>
        <p:spPr>
          <a:xfrm>
            <a:off x="201214" y="6467336"/>
            <a:ext cx="2559915" cy="311322"/>
          </a:xfrm>
        </p:spPr>
        <p:txBody>
          <a:bodyPr/>
          <a:lstStyle/>
          <a:p>
            <a:r>
              <a:rPr lang="en-US" dirty="0" smtClean="0"/>
              <a:t>SAF 162: UITF Operator Training</a:t>
            </a:r>
            <a:endParaRPr lang="en-US" dirty="0"/>
          </a:p>
        </p:txBody>
      </p:sp>
      <p:sp>
        <p:nvSpPr>
          <p:cNvPr id="3" name="TextBox 2"/>
          <p:cNvSpPr txBox="1"/>
          <p:nvPr/>
        </p:nvSpPr>
        <p:spPr>
          <a:xfrm>
            <a:off x="7840464" y="265552"/>
            <a:ext cx="3703321" cy="369332"/>
          </a:xfrm>
          <a:prstGeom prst="rect">
            <a:avLst/>
          </a:prstGeom>
          <a:noFill/>
        </p:spPr>
        <p:txBody>
          <a:bodyPr wrap="none" rtlCol="0">
            <a:spAutoFit/>
          </a:bodyPr>
          <a:lstStyle/>
          <a:p>
            <a:r>
              <a:rPr lang="en-US" dirty="0"/>
              <a:t>f</a:t>
            </a:r>
            <a:r>
              <a:rPr lang="en-US" dirty="0" smtClean="0"/>
              <a:t>rom a workshop December </a:t>
            </a:r>
            <a:r>
              <a:rPr lang="en-US" dirty="0"/>
              <a:t>12, 2018</a:t>
            </a:r>
          </a:p>
        </p:txBody>
      </p:sp>
    </p:spTree>
    <p:extLst>
      <p:ext uri="{BB962C8B-B14F-4D97-AF65-F5344CB8AC3E}">
        <p14:creationId xmlns:p14="http://schemas.microsoft.com/office/powerpoint/2010/main" val="6737470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Sweeping the Cave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40</a:t>
            </a:fld>
            <a:endParaRPr lang="en-US" dirty="0"/>
          </a:p>
        </p:txBody>
      </p:sp>
      <p:sp>
        <p:nvSpPr>
          <p:cNvPr id="12"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3" name="Picture 2"/>
          <p:cNvPicPr>
            <a:picLocks noChangeAspect="1"/>
          </p:cNvPicPr>
          <p:nvPr/>
        </p:nvPicPr>
        <p:blipFill>
          <a:blip r:embed="rId2"/>
          <a:stretch>
            <a:fillRect/>
          </a:stretch>
        </p:blipFill>
        <p:spPr>
          <a:xfrm rot="16200000">
            <a:off x="1346256" y="-237484"/>
            <a:ext cx="5877745" cy="8154538"/>
          </a:xfrm>
          <a:prstGeom prst="rect">
            <a:avLst/>
          </a:prstGeom>
        </p:spPr>
      </p:pic>
      <p:pic>
        <p:nvPicPr>
          <p:cNvPr id="6" name="Picture 5"/>
          <p:cNvPicPr>
            <a:picLocks noChangeAspect="1"/>
          </p:cNvPicPr>
          <p:nvPr/>
        </p:nvPicPr>
        <p:blipFill rotWithShape="1">
          <a:blip r:embed="rId3"/>
          <a:srcRect l="10238" r="7703"/>
          <a:stretch/>
        </p:blipFill>
        <p:spPr>
          <a:xfrm>
            <a:off x="8461470" y="1293637"/>
            <a:ext cx="3236259" cy="4497107"/>
          </a:xfrm>
          <a:prstGeom prst="rect">
            <a:avLst/>
          </a:prstGeom>
        </p:spPr>
      </p:pic>
      <p:sp>
        <p:nvSpPr>
          <p:cNvPr id="4" name="TextBox 3"/>
          <p:cNvSpPr txBox="1"/>
          <p:nvPr/>
        </p:nvSpPr>
        <p:spPr>
          <a:xfrm>
            <a:off x="1727729" y="6011563"/>
            <a:ext cx="5114798" cy="369332"/>
          </a:xfrm>
          <a:prstGeom prst="rect">
            <a:avLst/>
          </a:prstGeom>
          <a:noFill/>
        </p:spPr>
        <p:txBody>
          <a:bodyPr wrap="none" rtlCol="0">
            <a:spAutoFit/>
          </a:bodyPr>
          <a:lstStyle/>
          <a:p>
            <a:r>
              <a:rPr lang="en-US" dirty="0" smtClean="0"/>
              <a:t>Time-out interval from control room to door closure </a:t>
            </a:r>
            <a:endParaRPr lang="en-US" dirty="0"/>
          </a:p>
        </p:txBody>
      </p:sp>
    </p:spTree>
    <p:extLst>
      <p:ext uri="{BB962C8B-B14F-4D97-AF65-F5344CB8AC3E}">
        <p14:creationId xmlns:p14="http://schemas.microsoft.com/office/powerpoint/2010/main" val="17831540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Light</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41</a:t>
            </a:fld>
            <a:endParaRPr lang="en-US" dirty="0"/>
          </a:p>
        </p:txBody>
      </p:sp>
      <p:sp>
        <p:nvSpPr>
          <p:cNvPr id="12"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892" y="973737"/>
            <a:ext cx="11262397" cy="425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stretch>
            <a:fillRect/>
          </a:stretch>
        </p:blipFill>
        <p:spPr>
          <a:xfrm>
            <a:off x="8160304" y="3328045"/>
            <a:ext cx="3734649" cy="2786260"/>
          </a:xfrm>
          <a:prstGeom prst="rect">
            <a:avLst/>
          </a:prstGeom>
        </p:spPr>
      </p:pic>
      <p:pic>
        <p:nvPicPr>
          <p:cNvPr id="9" name="Picture 8"/>
          <p:cNvPicPr>
            <a:picLocks noChangeAspect="1"/>
          </p:cNvPicPr>
          <p:nvPr/>
        </p:nvPicPr>
        <p:blipFill>
          <a:blip r:embed="rId4"/>
          <a:stretch>
            <a:fillRect/>
          </a:stretch>
        </p:blipFill>
        <p:spPr>
          <a:xfrm>
            <a:off x="4293611" y="3328045"/>
            <a:ext cx="3734649" cy="2831300"/>
          </a:xfrm>
          <a:prstGeom prst="rect">
            <a:avLst/>
          </a:prstGeom>
        </p:spPr>
      </p:pic>
    </p:spTree>
    <p:extLst>
      <p:ext uri="{BB962C8B-B14F-4D97-AF65-F5344CB8AC3E}">
        <p14:creationId xmlns:p14="http://schemas.microsoft.com/office/powerpoint/2010/main" val="66529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Light</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42</a:t>
            </a:fld>
            <a:endParaRPr lang="en-US" dirty="0"/>
          </a:p>
        </p:txBody>
      </p:sp>
      <p:sp>
        <p:nvSpPr>
          <p:cNvPr id="12"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4" name="Picture 3"/>
          <p:cNvPicPr>
            <a:picLocks noChangeAspect="1"/>
          </p:cNvPicPr>
          <p:nvPr/>
        </p:nvPicPr>
        <p:blipFill>
          <a:blip r:embed="rId2"/>
          <a:stretch>
            <a:fillRect/>
          </a:stretch>
        </p:blipFill>
        <p:spPr>
          <a:xfrm>
            <a:off x="295352" y="913499"/>
            <a:ext cx="4569296" cy="3385725"/>
          </a:xfrm>
          <a:prstGeom prst="rect">
            <a:avLst/>
          </a:prstGeom>
        </p:spPr>
      </p:pic>
      <p:pic>
        <p:nvPicPr>
          <p:cNvPr id="8" name="Picture 7"/>
          <p:cNvPicPr>
            <a:picLocks noChangeAspect="1"/>
          </p:cNvPicPr>
          <p:nvPr/>
        </p:nvPicPr>
        <p:blipFill>
          <a:blip r:embed="rId3"/>
          <a:stretch>
            <a:fillRect/>
          </a:stretch>
        </p:blipFill>
        <p:spPr>
          <a:xfrm>
            <a:off x="5198701" y="1231198"/>
            <a:ext cx="2675903" cy="2002693"/>
          </a:xfrm>
          <a:prstGeom prst="rect">
            <a:avLst/>
          </a:prstGeom>
        </p:spPr>
      </p:pic>
      <p:pic>
        <p:nvPicPr>
          <p:cNvPr id="10" name="Picture 9"/>
          <p:cNvPicPr>
            <a:picLocks noChangeAspect="1"/>
          </p:cNvPicPr>
          <p:nvPr/>
        </p:nvPicPr>
        <p:blipFill>
          <a:blip r:embed="rId4"/>
          <a:stretch>
            <a:fillRect/>
          </a:stretch>
        </p:blipFill>
        <p:spPr>
          <a:xfrm>
            <a:off x="8208657" y="820765"/>
            <a:ext cx="3856920" cy="5200998"/>
          </a:xfrm>
          <a:prstGeom prst="rect">
            <a:avLst/>
          </a:prstGeom>
        </p:spPr>
      </p:pic>
    </p:spTree>
    <p:extLst>
      <p:ext uri="{BB962C8B-B14F-4D97-AF65-F5344CB8AC3E}">
        <p14:creationId xmlns:p14="http://schemas.microsoft.com/office/powerpoint/2010/main" val="3987079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Bypass mode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43</a:t>
            </a:fld>
            <a:endParaRPr lang="en-US" dirty="0"/>
          </a:p>
        </p:txBody>
      </p:sp>
      <p:sp>
        <p:nvSpPr>
          <p:cNvPr id="12"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3" name="Picture 2"/>
          <p:cNvPicPr>
            <a:picLocks noChangeAspect="1"/>
          </p:cNvPicPr>
          <p:nvPr/>
        </p:nvPicPr>
        <p:blipFill>
          <a:blip r:embed="rId2"/>
          <a:stretch>
            <a:fillRect/>
          </a:stretch>
        </p:blipFill>
        <p:spPr>
          <a:xfrm>
            <a:off x="4474190" y="1054953"/>
            <a:ext cx="3406450" cy="2567023"/>
          </a:xfrm>
          <a:prstGeom prst="rect">
            <a:avLst/>
          </a:prstGeom>
        </p:spPr>
      </p:pic>
      <p:pic>
        <p:nvPicPr>
          <p:cNvPr id="4" name="Picture 3"/>
          <p:cNvPicPr>
            <a:picLocks noChangeAspect="1"/>
          </p:cNvPicPr>
          <p:nvPr/>
        </p:nvPicPr>
        <p:blipFill>
          <a:blip r:embed="rId3"/>
          <a:stretch>
            <a:fillRect/>
          </a:stretch>
        </p:blipFill>
        <p:spPr>
          <a:xfrm>
            <a:off x="747396" y="1227855"/>
            <a:ext cx="3330566" cy="4628671"/>
          </a:xfrm>
          <a:prstGeom prst="rect">
            <a:avLst/>
          </a:prstGeom>
        </p:spPr>
      </p:pic>
      <p:pic>
        <p:nvPicPr>
          <p:cNvPr id="6" name="Picture 5"/>
          <p:cNvPicPr>
            <a:picLocks noChangeAspect="1"/>
          </p:cNvPicPr>
          <p:nvPr/>
        </p:nvPicPr>
        <p:blipFill>
          <a:blip r:embed="rId4"/>
          <a:stretch>
            <a:fillRect/>
          </a:stretch>
        </p:blipFill>
        <p:spPr>
          <a:xfrm>
            <a:off x="4474190" y="3710663"/>
            <a:ext cx="3406450" cy="2568269"/>
          </a:xfrm>
          <a:prstGeom prst="rect">
            <a:avLst/>
          </a:prstGeom>
        </p:spPr>
      </p:pic>
      <p:sp>
        <p:nvSpPr>
          <p:cNvPr id="7" name="TextBox 6"/>
          <p:cNvSpPr txBox="1"/>
          <p:nvPr/>
        </p:nvSpPr>
        <p:spPr>
          <a:xfrm>
            <a:off x="8276868" y="1001040"/>
            <a:ext cx="3160059" cy="5355312"/>
          </a:xfrm>
          <a:prstGeom prst="rect">
            <a:avLst/>
          </a:prstGeom>
          <a:noFill/>
        </p:spPr>
        <p:txBody>
          <a:bodyPr wrap="square" rtlCol="0">
            <a:spAutoFit/>
          </a:bodyPr>
          <a:lstStyle/>
          <a:p>
            <a:r>
              <a:rPr lang="en-US" dirty="0" smtClean="0"/>
              <a:t>With Laser Bypass key inserted into the Safety </a:t>
            </a:r>
            <a:r>
              <a:rPr lang="en-US" dirty="0"/>
              <a:t>I</a:t>
            </a:r>
            <a:r>
              <a:rPr lang="en-US" dirty="0" smtClean="0"/>
              <a:t>nterface </a:t>
            </a:r>
            <a:r>
              <a:rPr lang="en-US" dirty="0"/>
              <a:t>C</a:t>
            </a:r>
            <a:r>
              <a:rPr lang="en-US" dirty="0" smtClean="0"/>
              <a:t>hassis, the laser can be turned ON in CW mode (i.e., it bypasses the PSS, opens the PSS laser shutters)</a:t>
            </a:r>
          </a:p>
          <a:p>
            <a:endParaRPr lang="en-US" dirty="0" smtClean="0"/>
          </a:p>
          <a:p>
            <a:r>
              <a:rPr lang="en-US" dirty="0" smtClean="0"/>
              <a:t>In Laser Bypass mode, the gun and booster CANNOT be energized</a:t>
            </a:r>
          </a:p>
          <a:p>
            <a:endParaRPr lang="en-US" dirty="0"/>
          </a:p>
          <a:p>
            <a:r>
              <a:rPr lang="en-US" dirty="0" smtClean="0"/>
              <a:t>Why do this?</a:t>
            </a:r>
          </a:p>
          <a:p>
            <a:pPr marL="285750" indent="-285750">
              <a:buFont typeface="Arial" panose="020B0604020202020204" pitchFamily="34" charset="0"/>
              <a:buChar char="•"/>
            </a:pPr>
            <a:r>
              <a:rPr lang="en-US" dirty="0" smtClean="0"/>
              <a:t>Can align the laser in CW mode with the enclosure OPEN (e.g., align the </a:t>
            </a:r>
            <a:r>
              <a:rPr lang="en-US" dirty="0" err="1" smtClean="0"/>
              <a:t>pockels</a:t>
            </a:r>
            <a:r>
              <a:rPr lang="en-US" dirty="0" smtClean="0"/>
              <a:t> cell, the tune mode generator)</a:t>
            </a:r>
          </a:p>
          <a:p>
            <a:pPr marL="285750" indent="-285750">
              <a:buFont typeface="Arial" panose="020B0604020202020204" pitchFamily="34" charset="0"/>
              <a:buChar char="•"/>
            </a:pPr>
            <a:r>
              <a:rPr lang="en-US" dirty="0" smtClean="0"/>
              <a:t>Needed for QE scans with gun biased at low voltage</a:t>
            </a:r>
            <a:endParaRPr lang="en-US" dirty="0"/>
          </a:p>
        </p:txBody>
      </p:sp>
    </p:spTree>
    <p:extLst>
      <p:ext uri="{BB962C8B-B14F-4D97-AF65-F5344CB8AC3E}">
        <p14:creationId xmlns:p14="http://schemas.microsoft.com/office/powerpoint/2010/main" val="30881952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352" y="198441"/>
            <a:ext cx="11285837" cy="487490"/>
          </a:xfrm>
        </p:spPr>
        <p:txBody>
          <a:bodyPr>
            <a:normAutofit fontScale="90000"/>
          </a:bodyPr>
          <a:lstStyle/>
          <a:p>
            <a:r>
              <a:rPr lang="en-US" dirty="0" smtClean="0"/>
              <a:t>Laser Bypass mode also provides safe environment for laser alignment inside UITF</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44</a:t>
            </a:fld>
            <a:endParaRPr lang="en-US" dirty="0"/>
          </a:p>
        </p:txBody>
      </p:sp>
      <p:sp>
        <p:nvSpPr>
          <p:cNvPr id="12"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
        <p:nvSpPr>
          <p:cNvPr id="7" name="TextBox 6"/>
          <p:cNvSpPr txBox="1"/>
          <p:nvPr/>
        </p:nvSpPr>
        <p:spPr>
          <a:xfrm>
            <a:off x="7441189" y="1412425"/>
            <a:ext cx="3721168" cy="2862322"/>
          </a:xfrm>
          <a:prstGeom prst="rect">
            <a:avLst/>
          </a:prstGeom>
          <a:noFill/>
        </p:spPr>
        <p:txBody>
          <a:bodyPr wrap="square" rtlCol="0">
            <a:spAutoFit/>
          </a:bodyPr>
          <a:lstStyle/>
          <a:p>
            <a:r>
              <a:rPr lang="en-US" dirty="0" smtClean="0"/>
              <a:t>When in Laser Bypass mode, and when the lid to the laser box is OPEN inside the UITF enclosure, “light barriers” at both entrances will trip OFF laser (close a shutter)</a:t>
            </a:r>
          </a:p>
          <a:p>
            <a:endParaRPr lang="en-US" dirty="0"/>
          </a:p>
          <a:p>
            <a:r>
              <a:rPr lang="en-US" dirty="0" smtClean="0"/>
              <a:t>Safety cones with labels inform would-be UITF occupants that laser alignment is taking place</a:t>
            </a:r>
          </a:p>
          <a:p>
            <a:endParaRPr lang="en-US" dirty="0"/>
          </a:p>
        </p:txBody>
      </p:sp>
      <p:pic>
        <p:nvPicPr>
          <p:cNvPr id="8" name="Picture 7"/>
          <p:cNvPicPr>
            <a:picLocks noChangeAspect="1"/>
          </p:cNvPicPr>
          <p:nvPr/>
        </p:nvPicPr>
        <p:blipFill>
          <a:blip r:embed="rId2"/>
          <a:stretch>
            <a:fillRect/>
          </a:stretch>
        </p:blipFill>
        <p:spPr>
          <a:xfrm>
            <a:off x="295352" y="1001040"/>
            <a:ext cx="3226258" cy="4331423"/>
          </a:xfrm>
          <a:prstGeom prst="rect">
            <a:avLst/>
          </a:prstGeom>
        </p:spPr>
      </p:pic>
      <p:pic>
        <p:nvPicPr>
          <p:cNvPr id="9" name="Picture 8"/>
          <p:cNvPicPr>
            <a:picLocks noChangeAspect="1"/>
          </p:cNvPicPr>
          <p:nvPr/>
        </p:nvPicPr>
        <p:blipFill>
          <a:blip r:embed="rId3"/>
          <a:stretch>
            <a:fillRect/>
          </a:stretch>
        </p:blipFill>
        <p:spPr>
          <a:xfrm>
            <a:off x="3716366" y="994427"/>
            <a:ext cx="3257089" cy="4358955"/>
          </a:xfrm>
          <a:prstGeom prst="rect">
            <a:avLst/>
          </a:prstGeom>
        </p:spPr>
      </p:pic>
      <p:sp>
        <p:nvSpPr>
          <p:cNvPr id="10" name="Left-Right Arrow 9"/>
          <p:cNvSpPr/>
          <p:nvPr/>
        </p:nvSpPr>
        <p:spPr>
          <a:xfrm>
            <a:off x="2590800" y="1900518"/>
            <a:ext cx="2554941" cy="25997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Right Arrow 12"/>
          <p:cNvSpPr/>
          <p:nvPr/>
        </p:nvSpPr>
        <p:spPr>
          <a:xfrm>
            <a:off x="2590800" y="4123765"/>
            <a:ext cx="2554941" cy="25997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2032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Rapid Access System at UITF</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45</a:t>
            </a:fld>
            <a:endParaRPr lang="en-US" dirty="0"/>
          </a:p>
        </p:txBody>
      </p:sp>
      <p:sp>
        <p:nvSpPr>
          <p:cNvPr id="12"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3" name="Picture 2"/>
          <p:cNvPicPr>
            <a:picLocks noChangeAspect="1"/>
          </p:cNvPicPr>
          <p:nvPr/>
        </p:nvPicPr>
        <p:blipFill>
          <a:blip r:embed="rId2"/>
          <a:stretch>
            <a:fillRect/>
          </a:stretch>
        </p:blipFill>
        <p:spPr>
          <a:xfrm>
            <a:off x="8402312" y="3644698"/>
            <a:ext cx="3578737" cy="2584643"/>
          </a:xfrm>
          <a:prstGeom prst="rect">
            <a:avLst/>
          </a:prstGeom>
        </p:spPr>
      </p:pic>
      <p:pic>
        <p:nvPicPr>
          <p:cNvPr id="4" name="Picture 3"/>
          <p:cNvPicPr>
            <a:picLocks noChangeAspect="1"/>
          </p:cNvPicPr>
          <p:nvPr/>
        </p:nvPicPr>
        <p:blipFill>
          <a:blip r:embed="rId3"/>
          <a:stretch>
            <a:fillRect/>
          </a:stretch>
        </p:blipFill>
        <p:spPr>
          <a:xfrm>
            <a:off x="8402312" y="869229"/>
            <a:ext cx="3578737" cy="2634270"/>
          </a:xfrm>
          <a:prstGeom prst="rect">
            <a:avLst/>
          </a:prstGeom>
        </p:spPr>
      </p:pic>
      <p:pic>
        <p:nvPicPr>
          <p:cNvPr id="6" name="Picture 5"/>
          <p:cNvPicPr>
            <a:picLocks noChangeAspect="1"/>
          </p:cNvPicPr>
          <p:nvPr/>
        </p:nvPicPr>
        <p:blipFill>
          <a:blip r:embed="rId4"/>
          <a:stretch>
            <a:fillRect/>
          </a:stretch>
        </p:blipFill>
        <p:spPr>
          <a:xfrm>
            <a:off x="5289661" y="2473129"/>
            <a:ext cx="2889394" cy="3756212"/>
          </a:xfrm>
          <a:prstGeom prst="rect">
            <a:avLst/>
          </a:prstGeom>
        </p:spPr>
      </p:pic>
      <p:pic>
        <p:nvPicPr>
          <p:cNvPr id="7" name="Picture 6"/>
          <p:cNvPicPr>
            <a:picLocks noChangeAspect="1"/>
          </p:cNvPicPr>
          <p:nvPr/>
        </p:nvPicPr>
        <p:blipFill>
          <a:blip r:embed="rId5"/>
          <a:stretch>
            <a:fillRect/>
          </a:stretch>
        </p:blipFill>
        <p:spPr>
          <a:xfrm>
            <a:off x="295352" y="869229"/>
            <a:ext cx="4097354" cy="2788569"/>
          </a:xfrm>
          <a:prstGeom prst="rect">
            <a:avLst/>
          </a:prstGeom>
        </p:spPr>
      </p:pic>
      <p:sp>
        <p:nvSpPr>
          <p:cNvPr id="8" name="Oval 7"/>
          <p:cNvSpPr/>
          <p:nvPr/>
        </p:nvSpPr>
        <p:spPr>
          <a:xfrm>
            <a:off x="1192307" y="2186364"/>
            <a:ext cx="1021976" cy="7530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72353" y="4276165"/>
            <a:ext cx="184731" cy="369332"/>
          </a:xfrm>
          <a:prstGeom prst="rect">
            <a:avLst/>
          </a:prstGeom>
          <a:noFill/>
        </p:spPr>
        <p:txBody>
          <a:bodyPr wrap="none" rtlCol="0">
            <a:spAutoFit/>
          </a:bodyPr>
          <a:lstStyle/>
          <a:p>
            <a:endParaRPr lang="en-US" dirty="0"/>
          </a:p>
        </p:txBody>
      </p:sp>
      <p:sp>
        <p:nvSpPr>
          <p:cNvPr id="10" name="TextBox 9"/>
          <p:cNvSpPr txBox="1"/>
          <p:nvPr/>
        </p:nvSpPr>
        <p:spPr>
          <a:xfrm>
            <a:off x="231161" y="3722428"/>
            <a:ext cx="4224298" cy="2308324"/>
          </a:xfrm>
          <a:prstGeom prst="rect">
            <a:avLst/>
          </a:prstGeom>
          <a:noFill/>
        </p:spPr>
        <p:txBody>
          <a:bodyPr wrap="square" rtlCol="0">
            <a:spAutoFit/>
          </a:bodyPr>
          <a:lstStyle/>
          <a:p>
            <a:pPr marL="169863" indent="-169863">
              <a:buFont typeface="Arial" panose="020B0604020202020204" pitchFamily="34" charset="0"/>
              <a:buChar char="•"/>
            </a:pPr>
            <a:r>
              <a:rPr lang="en-US" dirty="0" smtClean="0"/>
              <a:t>Gamma and neutron probe, inside the enclosure, near the booster</a:t>
            </a:r>
          </a:p>
          <a:p>
            <a:pPr marL="169863" indent="-169863">
              <a:buFont typeface="Arial" panose="020B0604020202020204" pitchFamily="34" charset="0"/>
              <a:buChar char="•"/>
            </a:pPr>
            <a:r>
              <a:rPr lang="en-US" dirty="0" smtClean="0"/>
              <a:t>Test button, make sure the lights function properly</a:t>
            </a:r>
          </a:p>
          <a:p>
            <a:pPr marL="169863" indent="-169863">
              <a:buFont typeface="Arial" panose="020B0604020202020204" pitchFamily="34" charset="0"/>
              <a:buChar char="•"/>
            </a:pPr>
            <a:r>
              <a:rPr lang="en-US" dirty="0" smtClean="0"/>
              <a:t>OK for “High” and “Alert” indicators to illuminate when making beam</a:t>
            </a:r>
          </a:p>
          <a:p>
            <a:pPr marL="169863" indent="-169863">
              <a:buFont typeface="Arial" panose="020B0604020202020204" pitchFamily="34" charset="0"/>
              <a:buChar char="•"/>
            </a:pPr>
            <a:r>
              <a:rPr lang="en-US" dirty="0" smtClean="0"/>
              <a:t>But we don’t Open the enclosure unless lights turn OFF when beam is terminated </a:t>
            </a:r>
            <a:endParaRPr lang="en-US" dirty="0"/>
          </a:p>
        </p:txBody>
      </p:sp>
    </p:spTree>
    <p:extLst>
      <p:ext uri="{BB962C8B-B14F-4D97-AF65-F5344CB8AC3E}">
        <p14:creationId xmlns:p14="http://schemas.microsoft.com/office/powerpoint/2010/main" val="9529920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Rapid Access System at UITF</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46</a:t>
            </a:fld>
            <a:endParaRPr lang="en-US" dirty="0"/>
          </a:p>
        </p:txBody>
      </p:sp>
      <p:sp>
        <p:nvSpPr>
          <p:cNvPr id="12"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pic>
        <p:nvPicPr>
          <p:cNvPr id="11" name="Picture 10"/>
          <p:cNvPicPr>
            <a:picLocks noChangeAspect="1"/>
          </p:cNvPicPr>
          <p:nvPr/>
        </p:nvPicPr>
        <p:blipFill>
          <a:blip r:embed="rId2"/>
          <a:stretch>
            <a:fillRect/>
          </a:stretch>
        </p:blipFill>
        <p:spPr>
          <a:xfrm>
            <a:off x="4123731" y="1167443"/>
            <a:ext cx="3290081" cy="4379790"/>
          </a:xfrm>
          <a:prstGeom prst="rect">
            <a:avLst/>
          </a:prstGeom>
        </p:spPr>
      </p:pic>
      <p:pic>
        <p:nvPicPr>
          <p:cNvPr id="13" name="Picture 12"/>
          <p:cNvPicPr>
            <a:picLocks noChangeAspect="1"/>
          </p:cNvPicPr>
          <p:nvPr/>
        </p:nvPicPr>
        <p:blipFill>
          <a:blip r:embed="rId3"/>
          <a:stretch>
            <a:fillRect/>
          </a:stretch>
        </p:blipFill>
        <p:spPr>
          <a:xfrm>
            <a:off x="7673788" y="1164755"/>
            <a:ext cx="3299012" cy="4382478"/>
          </a:xfrm>
          <a:prstGeom prst="rect">
            <a:avLst/>
          </a:prstGeom>
        </p:spPr>
      </p:pic>
      <p:pic>
        <p:nvPicPr>
          <p:cNvPr id="14" name="Picture 13"/>
          <p:cNvPicPr>
            <a:picLocks noChangeAspect="1"/>
          </p:cNvPicPr>
          <p:nvPr/>
        </p:nvPicPr>
        <p:blipFill>
          <a:blip r:embed="rId4"/>
          <a:stretch>
            <a:fillRect/>
          </a:stretch>
        </p:blipFill>
        <p:spPr>
          <a:xfrm>
            <a:off x="502507" y="1164755"/>
            <a:ext cx="3371137" cy="4382478"/>
          </a:xfrm>
          <a:prstGeom prst="rect">
            <a:avLst/>
          </a:prstGeom>
        </p:spPr>
      </p:pic>
      <p:sp>
        <p:nvSpPr>
          <p:cNvPr id="15" name="TextBox 14"/>
          <p:cNvSpPr txBox="1"/>
          <p:nvPr/>
        </p:nvSpPr>
        <p:spPr>
          <a:xfrm>
            <a:off x="4536142" y="5608350"/>
            <a:ext cx="2416624" cy="369332"/>
          </a:xfrm>
          <a:prstGeom prst="rect">
            <a:avLst/>
          </a:prstGeom>
          <a:noFill/>
        </p:spPr>
        <p:txBody>
          <a:bodyPr wrap="none" rtlCol="0">
            <a:spAutoFit/>
          </a:bodyPr>
          <a:lstStyle/>
          <a:p>
            <a:r>
              <a:rPr lang="en-US" dirty="0" smtClean="0"/>
              <a:t>CARM at exit of booster</a:t>
            </a:r>
            <a:endParaRPr lang="en-US" dirty="0"/>
          </a:p>
        </p:txBody>
      </p:sp>
      <p:sp>
        <p:nvSpPr>
          <p:cNvPr id="16" name="TextBox 15"/>
          <p:cNvSpPr txBox="1"/>
          <p:nvPr/>
        </p:nvSpPr>
        <p:spPr>
          <a:xfrm>
            <a:off x="7834617" y="5608350"/>
            <a:ext cx="2977354" cy="369332"/>
          </a:xfrm>
          <a:prstGeom prst="rect">
            <a:avLst/>
          </a:prstGeom>
          <a:noFill/>
        </p:spPr>
        <p:txBody>
          <a:bodyPr wrap="none" rtlCol="0">
            <a:spAutoFit/>
          </a:bodyPr>
          <a:lstStyle/>
          <a:p>
            <a:r>
              <a:rPr lang="en-US" dirty="0" smtClean="0"/>
              <a:t>Neutron probe above booster</a:t>
            </a:r>
            <a:endParaRPr lang="en-US" dirty="0"/>
          </a:p>
        </p:txBody>
      </p:sp>
    </p:spTree>
    <p:extLst>
      <p:ext uri="{BB962C8B-B14F-4D97-AF65-F5344CB8AC3E}">
        <p14:creationId xmlns:p14="http://schemas.microsoft.com/office/powerpoint/2010/main" val="17169864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UITF Safe after Beam Operations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47</a:t>
            </a:fld>
            <a:endParaRPr lang="en-US" dirty="0"/>
          </a:p>
        </p:txBody>
      </p:sp>
      <p:sp>
        <p:nvSpPr>
          <p:cNvPr id="12"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
        <p:nvSpPr>
          <p:cNvPr id="3" name="TextBox 2"/>
          <p:cNvSpPr txBox="1"/>
          <p:nvPr/>
        </p:nvSpPr>
        <p:spPr>
          <a:xfrm>
            <a:off x="537398" y="1249487"/>
            <a:ext cx="8732108"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Turn OFF sources of radiation:  the </a:t>
            </a:r>
            <a:r>
              <a:rPr lang="en-US" sz="2000" dirty="0" err="1" smtClean="0"/>
              <a:t>photogun</a:t>
            </a:r>
            <a:r>
              <a:rPr lang="en-US" sz="2000" dirty="0" smtClean="0"/>
              <a:t> and the booster </a:t>
            </a:r>
            <a:r>
              <a:rPr lang="en-US" sz="2000" dirty="0" err="1" smtClean="0"/>
              <a:t>cryomodule</a:t>
            </a:r>
            <a:r>
              <a:rPr lang="en-US" sz="2000" dirty="0" smtClean="0"/>
              <a:t> RF</a:t>
            </a:r>
          </a:p>
          <a:p>
            <a:pPr marL="342900" indent="-342900">
              <a:buFont typeface="Arial" panose="020B0604020202020204" pitchFamily="34" charset="0"/>
              <a:buChar char="•"/>
            </a:pPr>
            <a:r>
              <a:rPr lang="en-US" sz="2000" dirty="0" smtClean="0"/>
              <a:t>Wait for the Rapid Access indicators to show “safe”</a:t>
            </a:r>
          </a:p>
          <a:p>
            <a:pPr marL="800100" lvl="1" indent="-342900">
              <a:buFont typeface="Courier New" panose="02070309020205020404" pitchFamily="49" charset="0"/>
              <a:buChar char="o"/>
            </a:pPr>
            <a:r>
              <a:rPr lang="en-US" sz="2000" dirty="0" smtClean="0"/>
              <a:t>If Alarm indicators persist after X minutes, call </a:t>
            </a:r>
            <a:r>
              <a:rPr lang="en-US" sz="2000" dirty="0" err="1" smtClean="0"/>
              <a:t>RadCon</a:t>
            </a:r>
            <a:r>
              <a:rPr lang="en-US" sz="2000" dirty="0" smtClean="0"/>
              <a:t> for sweep</a:t>
            </a:r>
          </a:p>
          <a:p>
            <a:pPr marL="342900" indent="-342900">
              <a:buFont typeface="Arial" panose="020B0604020202020204" pitchFamily="34" charset="0"/>
              <a:buChar char="•"/>
            </a:pPr>
            <a:r>
              <a:rPr lang="en-US" sz="2000" dirty="0" smtClean="0"/>
              <a:t>Open the entry way gate</a:t>
            </a:r>
            <a:endParaRPr lang="en-US" sz="2000" dirty="0"/>
          </a:p>
        </p:txBody>
      </p:sp>
      <p:pic>
        <p:nvPicPr>
          <p:cNvPr id="6" name="Picture 5"/>
          <p:cNvPicPr>
            <a:picLocks noChangeAspect="1"/>
          </p:cNvPicPr>
          <p:nvPr/>
        </p:nvPicPr>
        <p:blipFill>
          <a:blip r:embed="rId2"/>
          <a:stretch>
            <a:fillRect/>
          </a:stretch>
        </p:blipFill>
        <p:spPr>
          <a:xfrm>
            <a:off x="7989936" y="3357827"/>
            <a:ext cx="3578737" cy="2584643"/>
          </a:xfrm>
          <a:prstGeom prst="rect">
            <a:avLst/>
          </a:prstGeom>
        </p:spPr>
      </p:pic>
    </p:spTree>
    <p:extLst>
      <p:ext uri="{BB962C8B-B14F-4D97-AF65-F5344CB8AC3E}">
        <p14:creationId xmlns:p14="http://schemas.microsoft.com/office/powerpoint/2010/main" val="12722331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 break</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48</a:t>
            </a:fld>
            <a:endParaRPr lang="en-US" dirty="0"/>
          </a:p>
        </p:txBody>
      </p:sp>
      <p:sp>
        <p:nvSpPr>
          <p:cNvPr id="12"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Tree>
    <p:extLst>
      <p:ext uri="{BB962C8B-B14F-4D97-AF65-F5344CB8AC3E}">
        <p14:creationId xmlns:p14="http://schemas.microsoft.com/office/powerpoint/2010/main" val="24538515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UITF Operator Information</a:t>
            </a:r>
            <a:endParaRPr lang="en-US" dirty="0"/>
          </a:p>
        </p:txBody>
      </p:sp>
      <p:sp>
        <p:nvSpPr>
          <p:cNvPr id="5" name="Footer Placeholder 4"/>
          <p:cNvSpPr>
            <a:spLocks noGrp="1"/>
          </p:cNvSpPr>
          <p:nvPr>
            <p:ph type="ftr" sz="quarter" idx="11"/>
          </p:nvPr>
        </p:nvSpPr>
        <p:spPr>
          <a:xfrm>
            <a:off x="130532" y="6404181"/>
            <a:ext cx="2523021" cy="365125"/>
          </a:xfrm>
        </p:spPr>
        <p:txBody>
          <a:bodyPr/>
          <a:lstStyle/>
          <a:p>
            <a:r>
              <a:rPr lang="en-US" dirty="0" smtClean="0"/>
              <a:t>SAF 162: UITF Operator Training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49</a:t>
            </a:fld>
            <a:endParaRPr lang="en-US" dirty="0"/>
          </a:p>
        </p:txBody>
      </p:sp>
      <p:sp>
        <p:nvSpPr>
          <p:cNvPr id="69" name="Rectangle 68"/>
          <p:cNvSpPr/>
          <p:nvPr/>
        </p:nvSpPr>
        <p:spPr>
          <a:xfrm>
            <a:off x="510988" y="1047420"/>
            <a:ext cx="11159847" cy="3785652"/>
          </a:xfrm>
          <a:prstGeom prst="rect">
            <a:avLst/>
          </a:prstGeom>
        </p:spPr>
        <p:txBody>
          <a:bodyPr wrap="square">
            <a:spAutoFit/>
          </a:bodyPr>
          <a:lstStyle/>
          <a:p>
            <a:pPr marL="285750" lvl="0" indent="-285750">
              <a:buFont typeface="Arial" panose="020B0604020202020204" pitchFamily="34" charset="0"/>
              <a:buChar char="•"/>
            </a:pPr>
            <a:r>
              <a:rPr lang="en-US" sz="2400" dirty="0" err="1" smtClean="0"/>
              <a:t>JMenu</a:t>
            </a:r>
            <a:r>
              <a:rPr lang="en-US" sz="2400" dirty="0" smtClean="0"/>
              <a:t> for UITF</a:t>
            </a:r>
          </a:p>
          <a:p>
            <a:pPr marL="285750" lvl="0" indent="-285750">
              <a:buFont typeface="Arial" panose="020B0604020202020204" pitchFamily="34" charset="0"/>
              <a:buChar char="•"/>
            </a:pPr>
            <a:r>
              <a:rPr lang="en-US" sz="2400" dirty="0" smtClean="0"/>
              <a:t>Gun modes</a:t>
            </a:r>
          </a:p>
          <a:p>
            <a:pPr marL="285750" lvl="0" indent="-285750">
              <a:buFont typeface="Arial" panose="020B0604020202020204" pitchFamily="34" charset="0"/>
              <a:buChar char="•"/>
            </a:pPr>
            <a:r>
              <a:rPr lang="en-US" sz="2400" dirty="0" smtClean="0"/>
              <a:t>Gun HV </a:t>
            </a:r>
          </a:p>
          <a:p>
            <a:pPr marL="285750" lvl="0" indent="-285750">
              <a:buFont typeface="Arial" panose="020B0604020202020204" pitchFamily="34" charset="0"/>
              <a:buChar char="•"/>
            </a:pPr>
            <a:r>
              <a:rPr lang="en-US" sz="2400" dirty="0" smtClean="0"/>
              <a:t>Drive laser</a:t>
            </a:r>
          </a:p>
          <a:p>
            <a:pPr marL="285750" lvl="0" indent="-285750">
              <a:buFont typeface="Arial" panose="020B0604020202020204" pitchFamily="34" charset="0"/>
              <a:buChar char="•"/>
            </a:pPr>
            <a:r>
              <a:rPr lang="en-US" sz="2400" dirty="0" smtClean="0"/>
              <a:t>Valves and vacuum</a:t>
            </a:r>
          </a:p>
          <a:p>
            <a:pPr marL="285750" indent="-285750">
              <a:buFont typeface="Arial" panose="020B0604020202020204" pitchFamily="34" charset="0"/>
              <a:buChar char="•"/>
            </a:pPr>
            <a:r>
              <a:rPr lang="en-US" sz="2400" dirty="0" smtClean="0"/>
              <a:t>Viewers</a:t>
            </a:r>
          </a:p>
          <a:p>
            <a:pPr marL="285750" indent="-285750">
              <a:buFont typeface="Arial" panose="020B0604020202020204" pitchFamily="34" charset="0"/>
              <a:buChar char="•"/>
            </a:pPr>
            <a:r>
              <a:rPr lang="en-US" sz="2400" dirty="0" smtClean="0"/>
              <a:t>Magnets used at UITF including field maps and dipole calibrations (I versus B)</a:t>
            </a:r>
          </a:p>
          <a:p>
            <a:pPr marL="285750" lvl="0" indent="-285750">
              <a:buFont typeface="Arial" panose="020B0604020202020204" pitchFamily="34" charset="0"/>
              <a:buChar char="•"/>
            </a:pPr>
            <a:r>
              <a:rPr lang="en-US" sz="2400" dirty="0" smtClean="0"/>
              <a:t>Beam position monitors</a:t>
            </a:r>
          </a:p>
          <a:p>
            <a:pPr marL="285750" lvl="0" indent="-285750">
              <a:buFont typeface="Arial" panose="020B0604020202020204" pitchFamily="34" charset="0"/>
              <a:buChar char="•"/>
            </a:pPr>
            <a:r>
              <a:rPr lang="en-US" sz="2400" dirty="0" smtClean="0"/>
              <a:t>Current monitoring: cups, dumps, apertures, BCMs</a:t>
            </a:r>
          </a:p>
          <a:p>
            <a:pPr marL="285750" indent="-285750">
              <a:buFont typeface="Arial" panose="020B0604020202020204" pitchFamily="34" charset="0"/>
              <a:buChar char="•"/>
            </a:pPr>
            <a:r>
              <a:rPr lang="en-US" sz="2400" dirty="0" smtClean="0"/>
              <a:t>RF systems: field control chassis, drive laser, choppers, </a:t>
            </a:r>
            <a:r>
              <a:rPr lang="en-US" sz="2400" dirty="0" err="1" smtClean="0"/>
              <a:t>buncher</a:t>
            </a:r>
            <a:r>
              <a:rPr lang="en-US" sz="2400" dirty="0" smtClean="0"/>
              <a:t>, two cell, seven cell</a:t>
            </a:r>
            <a:endParaRPr lang="en-US" sz="2400" dirty="0"/>
          </a:p>
        </p:txBody>
      </p:sp>
      <p:sp>
        <p:nvSpPr>
          <p:cNvPr id="7" name="TextBox 6"/>
          <p:cNvSpPr txBox="1"/>
          <p:nvPr/>
        </p:nvSpPr>
        <p:spPr>
          <a:xfrm>
            <a:off x="7277313" y="1236584"/>
            <a:ext cx="3865815" cy="646331"/>
          </a:xfrm>
          <a:prstGeom prst="rect">
            <a:avLst/>
          </a:prstGeom>
          <a:noFill/>
          <a:ln w="38100">
            <a:solidFill>
              <a:srgbClr val="FF0000"/>
            </a:solidFill>
          </a:ln>
        </p:spPr>
        <p:txBody>
          <a:bodyPr wrap="square" rtlCol="0">
            <a:spAutoFit/>
          </a:bodyPr>
          <a:lstStyle/>
          <a:p>
            <a:pPr algn="ctr"/>
            <a:r>
              <a:rPr lang="en-US" dirty="0" smtClean="0"/>
              <a:t>Controls at UITF are mostly identical to controls at CEBAF, this is intentional</a:t>
            </a:r>
            <a:endParaRPr lang="en-US" dirty="0"/>
          </a:p>
        </p:txBody>
      </p:sp>
    </p:spTree>
    <p:extLst>
      <p:ext uri="{BB962C8B-B14F-4D97-AF65-F5344CB8AC3E}">
        <p14:creationId xmlns:p14="http://schemas.microsoft.com/office/powerpoint/2010/main" val="17674054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UITF </a:t>
            </a:r>
            <a:r>
              <a:rPr lang="en-US" dirty="0" smtClean="0"/>
              <a:t>is a </a:t>
            </a:r>
            <a:r>
              <a:rPr lang="en-US" dirty="0"/>
              <a:t>10 MeV </a:t>
            </a:r>
            <a:r>
              <a:rPr lang="en-US" dirty="0" smtClean="0"/>
              <a:t>spin-polarized electron accelerator</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12" name="Content Placeholder 11"/>
          <p:cNvPicPr>
            <a:picLocks noGrp="1" noChangeAspect="1"/>
          </p:cNvPicPr>
          <p:nvPr>
            <p:ph idx="1"/>
          </p:nvPr>
        </p:nvPicPr>
        <p:blipFill>
          <a:blip r:embed="rId2"/>
          <a:stretch>
            <a:fillRect/>
          </a:stretch>
        </p:blipFill>
        <p:spPr>
          <a:xfrm>
            <a:off x="411163" y="1247852"/>
            <a:ext cx="11287125" cy="3171929"/>
          </a:xfrm>
          <a:prstGeom prst="rect">
            <a:avLst/>
          </a:prstGeom>
        </p:spPr>
      </p:pic>
      <p:sp>
        <p:nvSpPr>
          <p:cNvPr id="10"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
        <p:nvSpPr>
          <p:cNvPr id="3" name="TextBox 2"/>
          <p:cNvSpPr txBox="1"/>
          <p:nvPr/>
        </p:nvSpPr>
        <p:spPr>
          <a:xfrm>
            <a:off x="635545" y="4682913"/>
            <a:ext cx="10838359" cy="1015663"/>
          </a:xfrm>
          <a:prstGeom prst="rect">
            <a:avLst/>
          </a:prstGeom>
          <a:noFill/>
        </p:spPr>
        <p:txBody>
          <a:bodyPr wrap="square" rtlCol="0">
            <a:spAutoFit/>
          </a:bodyPr>
          <a:lstStyle/>
          <a:p>
            <a:r>
              <a:rPr lang="en-US" sz="2000" dirty="0" smtClean="0"/>
              <a:t>Today, UITF is used as a test bed to evaluate new hardware destined for CEBAF.  Examples include Wien filters, 200 kV </a:t>
            </a:r>
            <a:r>
              <a:rPr lang="en-US" sz="2000" dirty="0" err="1" smtClean="0"/>
              <a:t>photogun</a:t>
            </a:r>
            <a:r>
              <a:rPr lang="en-US" sz="2000" dirty="0" smtClean="0"/>
              <a:t>, new booster to replace CEBAF ¼ CM, </a:t>
            </a:r>
            <a:r>
              <a:rPr lang="en-US" sz="2000" dirty="0" err="1" smtClean="0"/>
              <a:t>HDIce</a:t>
            </a:r>
            <a:r>
              <a:rPr lang="en-US" sz="2000" dirty="0" smtClean="0"/>
              <a:t> target, PSS beam current monitor, new I-to-V amplifier system, non-invasive </a:t>
            </a:r>
            <a:r>
              <a:rPr lang="en-US" sz="2000" dirty="0" err="1" smtClean="0"/>
              <a:t>polarimeter</a:t>
            </a:r>
            <a:r>
              <a:rPr lang="en-US" sz="2000" dirty="0" smtClean="0"/>
              <a:t>, etc., </a:t>
            </a:r>
            <a:endParaRPr lang="en-US" sz="2000" dirty="0"/>
          </a:p>
        </p:txBody>
      </p:sp>
    </p:spTree>
    <p:extLst>
      <p:ext uri="{BB962C8B-B14F-4D97-AF65-F5344CB8AC3E}">
        <p14:creationId xmlns:p14="http://schemas.microsoft.com/office/powerpoint/2010/main" val="30496476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UITF Operator </a:t>
            </a:r>
            <a:r>
              <a:rPr lang="en-US" dirty="0" smtClean="0"/>
              <a:t>Information, cont.</a:t>
            </a:r>
            <a:endParaRPr lang="en-US" dirty="0"/>
          </a:p>
        </p:txBody>
      </p:sp>
      <p:sp>
        <p:nvSpPr>
          <p:cNvPr id="5" name="Footer Placeholder 4"/>
          <p:cNvSpPr>
            <a:spLocks noGrp="1"/>
          </p:cNvSpPr>
          <p:nvPr>
            <p:ph type="ftr" sz="quarter" idx="11"/>
          </p:nvPr>
        </p:nvSpPr>
        <p:spPr>
          <a:xfrm>
            <a:off x="336720" y="6356351"/>
            <a:ext cx="2693351" cy="365125"/>
          </a:xfrm>
        </p:spPr>
        <p:txBody>
          <a:bodyPr/>
          <a:lstStyle/>
          <a:p>
            <a:r>
              <a:rPr lang="en-US" dirty="0" smtClean="0"/>
              <a:t>SAF 162: UITF Operator Training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50</a:t>
            </a:fld>
            <a:endParaRPr lang="en-US" dirty="0"/>
          </a:p>
        </p:txBody>
      </p:sp>
      <p:sp>
        <p:nvSpPr>
          <p:cNvPr id="3" name="TextBox 2"/>
          <p:cNvSpPr txBox="1"/>
          <p:nvPr/>
        </p:nvSpPr>
        <p:spPr>
          <a:xfrm>
            <a:off x="447144" y="875274"/>
            <a:ext cx="11215332" cy="3416320"/>
          </a:xfrm>
          <a:prstGeom prst="rect">
            <a:avLst/>
          </a:prstGeom>
          <a:noFill/>
        </p:spPr>
        <p:txBody>
          <a:bodyPr wrap="square" rtlCol="0">
            <a:spAutoFit/>
          </a:bodyPr>
          <a:lstStyle/>
          <a:p>
            <a:pPr marL="285750" lvl="0" indent="-285750">
              <a:buFont typeface="Arial" panose="020B0604020202020204" pitchFamily="34" charset="0"/>
              <a:buChar char="•"/>
            </a:pPr>
            <a:r>
              <a:rPr lang="en-US" sz="2400" dirty="0" smtClean="0"/>
              <a:t>Booster</a:t>
            </a:r>
            <a:r>
              <a:rPr lang="en-US" sz="2400" dirty="0"/>
              <a:t>: SRF and </a:t>
            </a:r>
            <a:r>
              <a:rPr lang="en-US" sz="2400" dirty="0" err="1"/>
              <a:t>Cryo</a:t>
            </a:r>
            <a:r>
              <a:rPr lang="en-US" sz="2400" dirty="0"/>
              <a:t> features related to CTF</a:t>
            </a:r>
          </a:p>
          <a:p>
            <a:pPr marL="285750" indent="-285750">
              <a:buFont typeface="Arial" panose="020B0604020202020204" pitchFamily="34" charset="0"/>
              <a:buChar char="•"/>
            </a:pPr>
            <a:r>
              <a:rPr lang="en-US" sz="2400" dirty="0"/>
              <a:t>MPS description, including clearing faults, masking FSD nodes</a:t>
            </a:r>
          </a:p>
          <a:p>
            <a:pPr marL="285750" lvl="0" indent="-285750">
              <a:buFont typeface="Arial" panose="020B0604020202020204" pitchFamily="34" charset="0"/>
              <a:buChar char="•"/>
            </a:pPr>
            <a:r>
              <a:rPr lang="en-US" sz="2400" dirty="0"/>
              <a:t>Save and restore</a:t>
            </a:r>
          </a:p>
          <a:p>
            <a:pPr marL="285750" lvl="0" indent="-285750">
              <a:buFont typeface="Arial" panose="020B0604020202020204" pitchFamily="34" charset="0"/>
              <a:buChar char="•"/>
            </a:pPr>
            <a:r>
              <a:rPr lang="en-US" sz="2400" dirty="0"/>
              <a:t>Archiver</a:t>
            </a:r>
          </a:p>
          <a:p>
            <a:pPr marL="285750" lvl="0" indent="-285750">
              <a:buFont typeface="Arial" panose="020B0604020202020204" pitchFamily="34" charset="0"/>
              <a:buChar char="•"/>
            </a:pPr>
            <a:r>
              <a:rPr lang="en-US" sz="2400" dirty="0"/>
              <a:t>UED</a:t>
            </a:r>
          </a:p>
          <a:p>
            <a:pPr marL="285750" lvl="0" indent="-285750">
              <a:buFont typeface="Arial" panose="020B0604020202020204" pitchFamily="34" charset="0"/>
              <a:buChar char="•"/>
            </a:pPr>
            <a:r>
              <a:rPr lang="en-US" sz="2400" dirty="0"/>
              <a:t>Channel Access</a:t>
            </a:r>
          </a:p>
          <a:p>
            <a:pPr marL="285750" lvl="0" indent="-285750">
              <a:buFont typeface="Arial" panose="020B0604020202020204" pitchFamily="34" charset="0"/>
              <a:buChar char="•"/>
            </a:pPr>
            <a:r>
              <a:rPr lang="en-US" sz="2400" dirty="0"/>
              <a:t>User accounts, logging on</a:t>
            </a:r>
          </a:p>
          <a:p>
            <a:pPr marL="285750" lvl="0" indent="-285750">
              <a:buFont typeface="Arial" panose="020B0604020202020204" pitchFamily="34" charset="0"/>
              <a:buChar char="•"/>
            </a:pPr>
            <a:r>
              <a:rPr lang="en-US" sz="2400" dirty="0" smtClean="0"/>
              <a:t>Signs</a:t>
            </a:r>
            <a:r>
              <a:rPr lang="en-US" sz="2400" dirty="0"/>
              <a:t>!  </a:t>
            </a:r>
            <a:endParaRPr lang="en-US" sz="2400" dirty="0" smtClean="0"/>
          </a:p>
          <a:p>
            <a:pPr marL="285750" lvl="0" indent="-285750">
              <a:buFont typeface="Arial" panose="020B0604020202020204" pitchFamily="34" charset="0"/>
              <a:buChar char="•"/>
            </a:pPr>
            <a:r>
              <a:rPr lang="en-US" sz="2400" dirty="0" smtClean="0"/>
              <a:t>Emergency </a:t>
            </a:r>
            <a:r>
              <a:rPr lang="en-US" sz="2400" dirty="0"/>
              <a:t>response</a:t>
            </a:r>
          </a:p>
        </p:txBody>
      </p:sp>
    </p:spTree>
    <p:extLst>
      <p:ext uri="{BB962C8B-B14F-4D97-AF65-F5344CB8AC3E}">
        <p14:creationId xmlns:p14="http://schemas.microsoft.com/office/powerpoint/2010/main" val="24994772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UITF Operator Information</a:t>
            </a:r>
            <a:endParaRPr lang="en-US" dirty="0"/>
          </a:p>
        </p:txBody>
      </p:sp>
      <p:sp>
        <p:nvSpPr>
          <p:cNvPr id="5" name="Footer Placeholder 4"/>
          <p:cNvSpPr>
            <a:spLocks noGrp="1"/>
          </p:cNvSpPr>
          <p:nvPr>
            <p:ph type="ftr" sz="quarter" idx="11"/>
          </p:nvPr>
        </p:nvSpPr>
        <p:spPr>
          <a:xfrm>
            <a:off x="130532" y="6404181"/>
            <a:ext cx="2523021" cy="365125"/>
          </a:xfrm>
        </p:spPr>
        <p:txBody>
          <a:bodyPr/>
          <a:lstStyle/>
          <a:p>
            <a:r>
              <a:rPr lang="en-US" dirty="0" smtClean="0"/>
              <a:t>SAF 162: UITF Operator Training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51</a:t>
            </a:fld>
            <a:endParaRPr lang="en-US" dirty="0"/>
          </a:p>
        </p:txBody>
      </p:sp>
      <p:pic>
        <p:nvPicPr>
          <p:cNvPr id="3" name="Picture 2"/>
          <p:cNvPicPr>
            <a:picLocks noChangeAspect="1"/>
          </p:cNvPicPr>
          <p:nvPr/>
        </p:nvPicPr>
        <p:blipFill>
          <a:blip r:embed="rId2"/>
          <a:stretch>
            <a:fillRect/>
          </a:stretch>
        </p:blipFill>
        <p:spPr>
          <a:xfrm>
            <a:off x="4613711" y="1601790"/>
            <a:ext cx="2638793" cy="4467849"/>
          </a:xfrm>
          <a:prstGeom prst="rect">
            <a:avLst/>
          </a:prstGeom>
        </p:spPr>
      </p:pic>
      <p:sp>
        <p:nvSpPr>
          <p:cNvPr id="4" name="TextBox 3"/>
          <p:cNvSpPr txBox="1"/>
          <p:nvPr/>
        </p:nvSpPr>
        <p:spPr>
          <a:xfrm>
            <a:off x="130532" y="832204"/>
            <a:ext cx="8305351" cy="369332"/>
          </a:xfrm>
          <a:prstGeom prst="rect">
            <a:avLst/>
          </a:prstGeom>
          <a:noFill/>
        </p:spPr>
        <p:txBody>
          <a:bodyPr wrap="none" rtlCol="0">
            <a:spAutoFit/>
          </a:bodyPr>
          <a:lstStyle/>
          <a:p>
            <a:r>
              <a:rPr lang="en-US" dirty="0" smtClean="0"/>
              <a:t>Find an open LINUX terminal and logon using your Accelerator username and password</a:t>
            </a:r>
            <a:endParaRPr lang="en-US" dirty="0"/>
          </a:p>
        </p:txBody>
      </p:sp>
      <p:sp>
        <p:nvSpPr>
          <p:cNvPr id="9" name="TextBox 8"/>
          <p:cNvSpPr txBox="1"/>
          <p:nvPr/>
        </p:nvSpPr>
        <p:spPr>
          <a:xfrm>
            <a:off x="349352" y="1342728"/>
            <a:ext cx="4195967" cy="369332"/>
          </a:xfrm>
          <a:prstGeom prst="rect">
            <a:avLst/>
          </a:prstGeom>
          <a:noFill/>
        </p:spPr>
        <p:txBody>
          <a:bodyPr wrap="square" rtlCol="0">
            <a:spAutoFit/>
          </a:bodyPr>
          <a:lstStyle/>
          <a:p>
            <a:r>
              <a:rPr lang="en-US" dirty="0" smtClean="0"/>
              <a:t>….then from the </a:t>
            </a:r>
            <a:r>
              <a:rPr lang="en-US" dirty="0" err="1" smtClean="0"/>
              <a:t>Redhat</a:t>
            </a:r>
            <a:r>
              <a:rPr lang="en-US" dirty="0"/>
              <a:t> </a:t>
            </a:r>
            <a:r>
              <a:rPr lang="en-US" dirty="0" smtClean="0"/>
              <a:t>icon, click </a:t>
            </a:r>
            <a:r>
              <a:rPr lang="en-US" dirty="0" err="1" smtClean="0"/>
              <a:t>JMenu</a:t>
            </a:r>
            <a:endParaRPr lang="en-US" dirty="0"/>
          </a:p>
        </p:txBody>
      </p:sp>
      <p:pic>
        <p:nvPicPr>
          <p:cNvPr id="8" name="Picture 7"/>
          <p:cNvPicPr>
            <a:picLocks noChangeAspect="1"/>
          </p:cNvPicPr>
          <p:nvPr/>
        </p:nvPicPr>
        <p:blipFill>
          <a:blip r:embed="rId3"/>
          <a:stretch>
            <a:fillRect/>
          </a:stretch>
        </p:blipFill>
        <p:spPr>
          <a:xfrm>
            <a:off x="921021" y="1774276"/>
            <a:ext cx="3052630" cy="4420321"/>
          </a:xfrm>
          <a:prstGeom prst="rect">
            <a:avLst/>
          </a:prstGeom>
        </p:spPr>
      </p:pic>
      <p:pic>
        <p:nvPicPr>
          <p:cNvPr id="10" name="Picture 9"/>
          <p:cNvPicPr>
            <a:picLocks noChangeAspect="1"/>
          </p:cNvPicPr>
          <p:nvPr/>
        </p:nvPicPr>
        <p:blipFill>
          <a:blip r:embed="rId4"/>
          <a:stretch>
            <a:fillRect/>
          </a:stretch>
        </p:blipFill>
        <p:spPr>
          <a:xfrm>
            <a:off x="7817688" y="1422785"/>
            <a:ext cx="3253404" cy="4646854"/>
          </a:xfrm>
          <a:prstGeom prst="rect">
            <a:avLst/>
          </a:prstGeom>
        </p:spPr>
      </p:pic>
      <p:sp>
        <p:nvSpPr>
          <p:cNvPr id="12" name="TextBox 11"/>
          <p:cNvSpPr txBox="1"/>
          <p:nvPr/>
        </p:nvSpPr>
        <p:spPr>
          <a:xfrm>
            <a:off x="9444390" y="1109023"/>
            <a:ext cx="1778976" cy="369332"/>
          </a:xfrm>
          <a:prstGeom prst="rect">
            <a:avLst/>
          </a:prstGeom>
          <a:noFill/>
        </p:spPr>
        <p:txBody>
          <a:bodyPr wrap="square" rtlCol="0">
            <a:spAutoFit/>
          </a:bodyPr>
          <a:lstStyle/>
          <a:p>
            <a:r>
              <a:rPr lang="en-US" dirty="0" smtClean="0"/>
              <a:t>….now stamp in</a:t>
            </a:r>
            <a:endParaRPr lang="en-US" dirty="0"/>
          </a:p>
        </p:txBody>
      </p:sp>
      <p:sp>
        <p:nvSpPr>
          <p:cNvPr id="11" name="Oval 10"/>
          <p:cNvSpPr/>
          <p:nvPr/>
        </p:nvSpPr>
        <p:spPr>
          <a:xfrm>
            <a:off x="1348509" y="4313382"/>
            <a:ext cx="1163782" cy="360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613711" y="2664692"/>
            <a:ext cx="1824034" cy="360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0676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69241" y="1398804"/>
            <a:ext cx="2638793" cy="4467849"/>
            <a:chOff x="669241" y="1398804"/>
            <a:chExt cx="2638793" cy="4467849"/>
          </a:xfrm>
        </p:grpSpPr>
        <p:pic>
          <p:nvPicPr>
            <p:cNvPr id="13" name="Picture 12"/>
            <p:cNvPicPr>
              <a:picLocks noChangeAspect="1"/>
            </p:cNvPicPr>
            <p:nvPr/>
          </p:nvPicPr>
          <p:blipFill>
            <a:blip r:embed="rId2"/>
            <a:stretch>
              <a:fillRect/>
            </a:stretch>
          </p:blipFill>
          <p:spPr>
            <a:xfrm>
              <a:off x="669241" y="1398804"/>
              <a:ext cx="2638793" cy="4467849"/>
            </a:xfrm>
            <a:prstGeom prst="rect">
              <a:avLst/>
            </a:prstGeom>
          </p:spPr>
        </p:pic>
        <p:sp>
          <p:nvSpPr>
            <p:cNvPr id="14" name="Oval 13"/>
            <p:cNvSpPr/>
            <p:nvPr/>
          </p:nvSpPr>
          <p:spPr>
            <a:xfrm>
              <a:off x="669241" y="3272511"/>
              <a:ext cx="1824034" cy="360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Part 2: UITF Operator </a:t>
            </a:r>
            <a:r>
              <a:rPr lang="en-US" dirty="0" smtClean="0"/>
              <a:t>Information		“Drive Laser”</a:t>
            </a:r>
            <a:endParaRPr lang="en-US" dirty="0"/>
          </a:p>
        </p:txBody>
      </p:sp>
      <p:sp>
        <p:nvSpPr>
          <p:cNvPr id="5" name="Footer Placeholder 4"/>
          <p:cNvSpPr>
            <a:spLocks noGrp="1"/>
          </p:cNvSpPr>
          <p:nvPr>
            <p:ph type="ftr" sz="quarter" idx="11"/>
          </p:nvPr>
        </p:nvSpPr>
        <p:spPr>
          <a:xfrm>
            <a:off x="130532" y="6404181"/>
            <a:ext cx="2523021" cy="365125"/>
          </a:xfrm>
        </p:spPr>
        <p:txBody>
          <a:bodyPr/>
          <a:lstStyle/>
          <a:p>
            <a:r>
              <a:rPr lang="en-US" dirty="0" smtClean="0"/>
              <a:t>SAF 162: UITF Operator Training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52</a:t>
            </a:fld>
            <a:endParaRPr lang="en-US" dirty="0"/>
          </a:p>
        </p:txBody>
      </p:sp>
      <p:grpSp>
        <p:nvGrpSpPr>
          <p:cNvPr id="16" name="Group 15"/>
          <p:cNvGrpSpPr/>
          <p:nvPr/>
        </p:nvGrpSpPr>
        <p:grpSpPr>
          <a:xfrm>
            <a:off x="475010" y="861278"/>
            <a:ext cx="10617863" cy="5542903"/>
            <a:chOff x="475010" y="861278"/>
            <a:chExt cx="10617863" cy="554290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10" y="861278"/>
              <a:ext cx="7028447" cy="5542903"/>
            </a:xfrm>
            <a:prstGeom prst="rect">
              <a:avLst/>
            </a:prstGeom>
          </p:spPr>
        </p:pic>
        <p:sp>
          <p:nvSpPr>
            <p:cNvPr id="11" name="TextBox 10"/>
            <p:cNvSpPr txBox="1"/>
            <p:nvPr/>
          </p:nvSpPr>
          <p:spPr>
            <a:xfrm>
              <a:off x="7930505" y="1393333"/>
              <a:ext cx="3162368" cy="4247317"/>
            </a:xfrm>
            <a:prstGeom prst="rect">
              <a:avLst/>
            </a:prstGeom>
            <a:noFill/>
          </p:spPr>
          <p:txBody>
            <a:bodyPr wrap="square" rtlCol="0">
              <a:spAutoFit/>
            </a:bodyPr>
            <a:lstStyle/>
            <a:p>
              <a:r>
                <a:rPr lang="en-US" dirty="0" smtClean="0"/>
                <a:t>Familiar laser controls screen</a:t>
              </a:r>
            </a:p>
            <a:p>
              <a:endParaRPr lang="en-US" dirty="0"/>
            </a:p>
            <a:p>
              <a:r>
                <a:rPr lang="en-US" dirty="0" smtClean="0"/>
                <a:t>Access to other items from this screen:  STAC5 stepper control, FSD overview, Expert Beam Mode, etc.,   These other screens are available from other pages too</a:t>
              </a:r>
            </a:p>
            <a:p>
              <a:endParaRPr lang="en-US" dirty="0"/>
            </a:p>
            <a:p>
              <a:r>
                <a:rPr lang="en-US" dirty="0" smtClean="0"/>
                <a:t>At UITF, there is no master control of gun mode, but software was copied from CEBAF.  So you must click twice on each gun mode for the change to be made</a:t>
              </a:r>
              <a:endParaRPr lang="en-US" dirty="0"/>
            </a:p>
          </p:txBody>
        </p:sp>
      </p:grpSp>
    </p:spTree>
    <p:extLst>
      <p:ext uri="{BB962C8B-B14F-4D97-AF65-F5344CB8AC3E}">
        <p14:creationId xmlns:p14="http://schemas.microsoft.com/office/powerpoint/2010/main" val="157973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UITF Operator </a:t>
            </a:r>
            <a:r>
              <a:rPr lang="en-US" dirty="0" smtClean="0"/>
              <a:t>Information		“Gun High Voltage”</a:t>
            </a:r>
            <a:endParaRPr lang="en-US" dirty="0"/>
          </a:p>
        </p:txBody>
      </p:sp>
      <p:sp>
        <p:nvSpPr>
          <p:cNvPr id="5" name="Footer Placeholder 4"/>
          <p:cNvSpPr>
            <a:spLocks noGrp="1"/>
          </p:cNvSpPr>
          <p:nvPr>
            <p:ph type="ftr" sz="quarter" idx="11"/>
          </p:nvPr>
        </p:nvSpPr>
        <p:spPr>
          <a:xfrm>
            <a:off x="130532" y="6404181"/>
            <a:ext cx="2523021" cy="365125"/>
          </a:xfrm>
        </p:spPr>
        <p:txBody>
          <a:bodyPr/>
          <a:lstStyle/>
          <a:p>
            <a:r>
              <a:rPr lang="en-US" dirty="0" smtClean="0"/>
              <a:t>SAF 162: UITF Operator Training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53</a:t>
            </a:fld>
            <a:endParaRPr lang="en-US" dirty="0"/>
          </a:p>
        </p:txBody>
      </p:sp>
      <p:pic>
        <p:nvPicPr>
          <p:cNvPr id="7" name="Picture 6"/>
          <p:cNvPicPr>
            <a:picLocks noChangeAspect="1"/>
          </p:cNvPicPr>
          <p:nvPr/>
        </p:nvPicPr>
        <p:blipFill>
          <a:blip r:embed="rId2"/>
          <a:stretch>
            <a:fillRect/>
          </a:stretch>
        </p:blipFill>
        <p:spPr>
          <a:xfrm>
            <a:off x="507876" y="1180449"/>
            <a:ext cx="2638793" cy="4467849"/>
          </a:xfrm>
          <a:prstGeom prst="rect">
            <a:avLst/>
          </a:prstGeom>
        </p:spPr>
      </p:pic>
      <p:sp>
        <p:nvSpPr>
          <p:cNvPr id="8" name="Oval 7"/>
          <p:cNvSpPr/>
          <p:nvPr/>
        </p:nvSpPr>
        <p:spPr>
          <a:xfrm>
            <a:off x="525806" y="2781234"/>
            <a:ext cx="1824034" cy="360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110" y="1002927"/>
            <a:ext cx="3709693" cy="5218579"/>
          </a:xfrm>
          <a:prstGeom prst="rect">
            <a:avLst/>
          </a:prstGeom>
        </p:spPr>
      </p:pic>
      <p:sp>
        <p:nvSpPr>
          <p:cNvPr id="9" name="TextBox 8"/>
          <p:cNvSpPr txBox="1"/>
          <p:nvPr/>
        </p:nvSpPr>
        <p:spPr>
          <a:xfrm>
            <a:off x="7930504" y="1393333"/>
            <a:ext cx="3423295" cy="3970318"/>
          </a:xfrm>
          <a:prstGeom prst="rect">
            <a:avLst/>
          </a:prstGeom>
          <a:noFill/>
        </p:spPr>
        <p:txBody>
          <a:bodyPr wrap="square" rtlCol="0">
            <a:spAutoFit/>
          </a:bodyPr>
          <a:lstStyle/>
          <a:p>
            <a:r>
              <a:rPr lang="en-US" dirty="0" smtClean="0"/>
              <a:t>Familiar Gun high voltage screen</a:t>
            </a:r>
          </a:p>
          <a:p>
            <a:endParaRPr lang="en-US" dirty="0"/>
          </a:p>
          <a:p>
            <a:r>
              <a:rPr lang="en-US" dirty="0" smtClean="0"/>
              <a:t>This will only work if you have swept and </a:t>
            </a:r>
            <a:r>
              <a:rPr lang="en-US" dirty="0" smtClean="0"/>
              <a:t>set </a:t>
            </a:r>
            <a:r>
              <a:rPr lang="en-US" dirty="0" smtClean="0"/>
              <a:t>PSS to Run mode</a:t>
            </a:r>
          </a:p>
          <a:p>
            <a:endParaRPr lang="en-US" dirty="0"/>
          </a:p>
          <a:p>
            <a:r>
              <a:rPr lang="en-US" dirty="0" smtClean="0"/>
              <a:t>PSSA and PSSB should be green</a:t>
            </a:r>
          </a:p>
          <a:p>
            <a:r>
              <a:rPr lang="en-US" dirty="0" smtClean="0"/>
              <a:t>SF6 pressure should be green</a:t>
            </a:r>
          </a:p>
          <a:p>
            <a:r>
              <a:rPr lang="en-US" dirty="0" smtClean="0"/>
              <a:t>You might need to set the dipole to the correct current (from an all-save, for 200 </a:t>
            </a:r>
            <a:r>
              <a:rPr lang="en-US" dirty="0" err="1" smtClean="0"/>
              <a:t>keV</a:t>
            </a:r>
            <a:r>
              <a:rPr lang="en-US" dirty="0" smtClean="0"/>
              <a:t> beam)</a:t>
            </a:r>
          </a:p>
          <a:p>
            <a:endParaRPr lang="en-US" dirty="0" smtClean="0"/>
          </a:p>
          <a:p>
            <a:pPr marL="233363" indent="-233363">
              <a:buFont typeface="Arial" panose="020B0604020202020204" pitchFamily="34" charset="0"/>
              <a:buChar char="•"/>
            </a:pPr>
            <a:r>
              <a:rPr lang="en-US" dirty="0" smtClean="0"/>
              <a:t>Turn ON the gun HV</a:t>
            </a:r>
          </a:p>
          <a:p>
            <a:pPr marL="233363" indent="-233363">
              <a:buFont typeface="Arial" panose="020B0604020202020204" pitchFamily="34" charset="0"/>
              <a:buChar char="•"/>
            </a:pPr>
            <a:r>
              <a:rPr lang="en-US" dirty="0" smtClean="0"/>
              <a:t>Enter </a:t>
            </a:r>
            <a:r>
              <a:rPr lang="en-US" dirty="0" err="1" smtClean="0"/>
              <a:t>setpoint</a:t>
            </a:r>
            <a:r>
              <a:rPr lang="en-US" dirty="0" smtClean="0"/>
              <a:t> voltage: 200 kV</a:t>
            </a:r>
          </a:p>
          <a:p>
            <a:pPr marL="233363" indent="-233363">
              <a:buFont typeface="Arial" panose="020B0604020202020204" pitchFamily="34" charset="0"/>
              <a:buChar char="•"/>
            </a:pPr>
            <a:r>
              <a:rPr lang="en-US" dirty="0" smtClean="0"/>
              <a:t>Hit the HV Go button</a:t>
            </a:r>
            <a:endParaRPr lang="en-US" dirty="0"/>
          </a:p>
        </p:txBody>
      </p:sp>
    </p:spTree>
    <p:extLst>
      <p:ext uri="{BB962C8B-B14F-4D97-AF65-F5344CB8AC3E}">
        <p14:creationId xmlns:p14="http://schemas.microsoft.com/office/powerpoint/2010/main" val="3254731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UITF Operator </a:t>
            </a:r>
            <a:r>
              <a:rPr lang="en-US" dirty="0" smtClean="0"/>
              <a:t>Information		“Magnets”</a:t>
            </a:r>
            <a:endParaRPr lang="en-US" dirty="0"/>
          </a:p>
        </p:txBody>
      </p:sp>
      <p:sp>
        <p:nvSpPr>
          <p:cNvPr id="5" name="Footer Placeholder 4"/>
          <p:cNvSpPr>
            <a:spLocks noGrp="1"/>
          </p:cNvSpPr>
          <p:nvPr>
            <p:ph type="ftr" sz="quarter" idx="11"/>
          </p:nvPr>
        </p:nvSpPr>
        <p:spPr>
          <a:xfrm>
            <a:off x="130532" y="6404181"/>
            <a:ext cx="2523021" cy="365125"/>
          </a:xfrm>
        </p:spPr>
        <p:txBody>
          <a:bodyPr/>
          <a:lstStyle/>
          <a:p>
            <a:r>
              <a:rPr lang="en-US" dirty="0" smtClean="0"/>
              <a:t>SAF 162: UITF Operator Training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54</a:t>
            </a:fld>
            <a:endParaRPr lang="en-US" dirty="0"/>
          </a:p>
        </p:txBody>
      </p:sp>
      <p:pic>
        <p:nvPicPr>
          <p:cNvPr id="3" name="Picture 2"/>
          <p:cNvPicPr>
            <a:picLocks noChangeAspect="1"/>
          </p:cNvPicPr>
          <p:nvPr/>
        </p:nvPicPr>
        <p:blipFill>
          <a:blip r:embed="rId2"/>
          <a:stretch>
            <a:fillRect/>
          </a:stretch>
        </p:blipFill>
        <p:spPr>
          <a:xfrm>
            <a:off x="285424" y="907292"/>
            <a:ext cx="4277322" cy="544906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2433"/>
          <a:stretch/>
        </p:blipFill>
        <p:spPr>
          <a:xfrm>
            <a:off x="4792214" y="907292"/>
            <a:ext cx="7293638" cy="5430755"/>
          </a:xfrm>
          <a:prstGeom prst="rect">
            <a:avLst/>
          </a:prstGeom>
        </p:spPr>
      </p:pic>
      <p:sp>
        <p:nvSpPr>
          <p:cNvPr id="7" name="Oval 6"/>
          <p:cNvSpPr/>
          <p:nvPr/>
        </p:nvSpPr>
        <p:spPr>
          <a:xfrm>
            <a:off x="2121524" y="4663822"/>
            <a:ext cx="1824034" cy="360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08912" y="1113798"/>
            <a:ext cx="1824034" cy="360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7256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UITF Operator </a:t>
            </a:r>
            <a:r>
              <a:rPr lang="en-US" dirty="0" smtClean="0"/>
              <a:t>Information		“Vacuum”</a:t>
            </a:r>
            <a:endParaRPr lang="en-US" dirty="0"/>
          </a:p>
        </p:txBody>
      </p:sp>
      <p:sp>
        <p:nvSpPr>
          <p:cNvPr id="5" name="Footer Placeholder 4"/>
          <p:cNvSpPr>
            <a:spLocks noGrp="1"/>
          </p:cNvSpPr>
          <p:nvPr>
            <p:ph type="ftr" sz="quarter" idx="11"/>
          </p:nvPr>
        </p:nvSpPr>
        <p:spPr>
          <a:xfrm>
            <a:off x="130532" y="6404181"/>
            <a:ext cx="2523021" cy="365125"/>
          </a:xfrm>
        </p:spPr>
        <p:txBody>
          <a:bodyPr/>
          <a:lstStyle/>
          <a:p>
            <a:r>
              <a:rPr lang="en-US" dirty="0" smtClean="0"/>
              <a:t>SAF 162: UITF Operator Training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55</a:t>
            </a:fld>
            <a:endParaRPr lang="en-US" dirty="0"/>
          </a:p>
        </p:txBody>
      </p:sp>
      <p:pic>
        <p:nvPicPr>
          <p:cNvPr id="8" name="Picture 7"/>
          <p:cNvPicPr>
            <a:picLocks noChangeAspect="1"/>
          </p:cNvPicPr>
          <p:nvPr/>
        </p:nvPicPr>
        <p:blipFill>
          <a:blip r:embed="rId2"/>
          <a:stretch>
            <a:fillRect/>
          </a:stretch>
        </p:blipFill>
        <p:spPr>
          <a:xfrm>
            <a:off x="285424" y="907292"/>
            <a:ext cx="4277322" cy="5449060"/>
          </a:xfrm>
          <a:prstGeom prst="rect">
            <a:avLst/>
          </a:prstGeom>
        </p:spPr>
      </p:pic>
      <p:sp>
        <p:nvSpPr>
          <p:cNvPr id="9" name="Oval 8"/>
          <p:cNvSpPr/>
          <p:nvPr/>
        </p:nvSpPr>
        <p:spPr>
          <a:xfrm>
            <a:off x="2121524" y="5425822"/>
            <a:ext cx="1824034" cy="360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3336"/>
            <a:ext cx="12192000" cy="36766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4085" y="0"/>
            <a:ext cx="7735275" cy="6858000"/>
          </a:xfrm>
          <a:prstGeom prst="rect">
            <a:avLst/>
          </a:prstGeom>
        </p:spPr>
      </p:pic>
    </p:spTree>
    <p:extLst>
      <p:ext uri="{BB962C8B-B14F-4D97-AF65-F5344CB8AC3E}">
        <p14:creationId xmlns:p14="http://schemas.microsoft.com/office/powerpoint/2010/main" val="335670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UITF Operator </a:t>
            </a:r>
            <a:r>
              <a:rPr lang="en-US" dirty="0" smtClean="0"/>
              <a:t>Information 		“Viewers”</a:t>
            </a:r>
            <a:endParaRPr lang="en-US" dirty="0"/>
          </a:p>
        </p:txBody>
      </p:sp>
      <p:sp>
        <p:nvSpPr>
          <p:cNvPr id="5" name="Footer Placeholder 4"/>
          <p:cNvSpPr>
            <a:spLocks noGrp="1"/>
          </p:cNvSpPr>
          <p:nvPr>
            <p:ph type="ftr" sz="quarter" idx="11"/>
          </p:nvPr>
        </p:nvSpPr>
        <p:spPr>
          <a:xfrm>
            <a:off x="130532" y="6404181"/>
            <a:ext cx="2523021" cy="365125"/>
          </a:xfrm>
        </p:spPr>
        <p:txBody>
          <a:bodyPr/>
          <a:lstStyle/>
          <a:p>
            <a:r>
              <a:rPr lang="en-US" dirty="0" smtClean="0"/>
              <a:t>SAF 162: UITF Operator Training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56</a:t>
            </a:fld>
            <a:endParaRPr lang="en-US" dirty="0"/>
          </a:p>
        </p:txBody>
      </p:sp>
      <p:pic>
        <p:nvPicPr>
          <p:cNvPr id="11" name="Picture 10"/>
          <p:cNvPicPr>
            <a:picLocks noChangeAspect="1"/>
          </p:cNvPicPr>
          <p:nvPr/>
        </p:nvPicPr>
        <p:blipFill>
          <a:blip r:embed="rId2"/>
          <a:stretch>
            <a:fillRect/>
          </a:stretch>
        </p:blipFill>
        <p:spPr>
          <a:xfrm>
            <a:off x="285424" y="973052"/>
            <a:ext cx="4277322" cy="5449060"/>
          </a:xfrm>
          <a:prstGeom prst="rect">
            <a:avLst/>
          </a:prstGeom>
        </p:spPr>
      </p:pic>
      <p:sp>
        <p:nvSpPr>
          <p:cNvPr id="12" name="Oval 11"/>
          <p:cNvSpPr/>
          <p:nvPr/>
        </p:nvSpPr>
        <p:spPr>
          <a:xfrm>
            <a:off x="2121524" y="5696770"/>
            <a:ext cx="1824034" cy="360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8029"/>
            <a:ext cx="12192000" cy="4369340"/>
          </a:xfrm>
          <a:prstGeom prst="rect">
            <a:avLst/>
          </a:prstGeom>
        </p:spPr>
      </p:pic>
      <p:grpSp>
        <p:nvGrpSpPr>
          <p:cNvPr id="18" name="Group 17"/>
          <p:cNvGrpSpPr/>
          <p:nvPr/>
        </p:nvGrpSpPr>
        <p:grpSpPr>
          <a:xfrm>
            <a:off x="2540630" y="0"/>
            <a:ext cx="9659476" cy="6858000"/>
            <a:chOff x="2532524" y="-4782"/>
            <a:chExt cx="9659476" cy="6858000"/>
          </a:xfrm>
        </p:grpSpPr>
        <p:sp>
          <p:nvSpPr>
            <p:cNvPr id="15" name="Oval 14"/>
            <p:cNvSpPr/>
            <p:nvPr/>
          </p:nvSpPr>
          <p:spPr>
            <a:xfrm>
              <a:off x="2532524" y="3244109"/>
              <a:ext cx="1824034" cy="360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6990" r="15958"/>
            <a:stretch/>
          </p:blipFill>
          <p:spPr>
            <a:xfrm>
              <a:off x="3281083" y="-4782"/>
              <a:ext cx="8910917" cy="6858000"/>
            </a:xfrm>
            <a:prstGeom prst="rect">
              <a:avLst/>
            </a:prstGeom>
          </p:spPr>
        </p:pic>
      </p:grpSp>
    </p:spTree>
    <p:extLst>
      <p:ext uri="{BB962C8B-B14F-4D97-AF65-F5344CB8AC3E}">
        <p14:creationId xmlns:p14="http://schemas.microsoft.com/office/powerpoint/2010/main" val="252979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UITF Operator </a:t>
            </a:r>
            <a:r>
              <a:rPr lang="en-US" dirty="0" smtClean="0"/>
              <a:t>Information	“QE scans”</a:t>
            </a:r>
            <a:endParaRPr lang="en-US" dirty="0"/>
          </a:p>
        </p:txBody>
      </p:sp>
      <p:sp>
        <p:nvSpPr>
          <p:cNvPr id="5" name="Footer Placeholder 4"/>
          <p:cNvSpPr>
            <a:spLocks noGrp="1"/>
          </p:cNvSpPr>
          <p:nvPr>
            <p:ph type="ftr" sz="quarter" idx="11"/>
          </p:nvPr>
        </p:nvSpPr>
        <p:spPr>
          <a:xfrm>
            <a:off x="130532" y="6404181"/>
            <a:ext cx="2523021" cy="365125"/>
          </a:xfrm>
        </p:spPr>
        <p:txBody>
          <a:bodyPr/>
          <a:lstStyle/>
          <a:p>
            <a:r>
              <a:rPr lang="en-US" dirty="0" smtClean="0"/>
              <a:t>SAF 162: UITF Operator Training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57</a:t>
            </a:fld>
            <a:endParaRPr lang="en-US" dirty="0"/>
          </a:p>
        </p:txBody>
      </p:sp>
      <p:pic>
        <p:nvPicPr>
          <p:cNvPr id="7" name="Picture 6"/>
          <p:cNvPicPr>
            <a:picLocks noChangeAspect="1"/>
          </p:cNvPicPr>
          <p:nvPr/>
        </p:nvPicPr>
        <p:blipFill>
          <a:blip r:embed="rId2"/>
          <a:stretch>
            <a:fillRect/>
          </a:stretch>
        </p:blipFill>
        <p:spPr>
          <a:xfrm>
            <a:off x="507876" y="1180449"/>
            <a:ext cx="2638793" cy="4467849"/>
          </a:xfrm>
          <a:prstGeom prst="rect">
            <a:avLst/>
          </a:prstGeom>
        </p:spPr>
      </p:pic>
      <p:sp>
        <p:nvSpPr>
          <p:cNvPr id="8" name="Oval 7"/>
          <p:cNvSpPr/>
          <p:nvPr/>
        </p:nvSpPr>
        <p:spPr>
          <a:xfrm>
            <a:off x="411892" y="3251999"/>
            <a:ext cx="1824034" cy="360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2105" y="929866"/>
            <a:ext cx="8510187" cy="5176820"/>
          </a:xfrm>
          <a:prstGeom prst="rect">
            <a:avLst/>
          </a:prstGeom>
        </p:spPr>
      </p:pic>
      <p:sp>
        <p:nvSpPr>
          <p:cNvPr id="9" name="TextBox 8"/>
          <p:cNvSpPr txBox="1"/>
          <p:nvPr/>
        </p:nvSpPr>
        <p:spPr>
          <a:xfrm>
            <a:off x="7707642" y="1266840"/>
            <a:ext cx="4122664" cy="4524315"/>
          </a:xfrm>
          <a:prstGeom prst="rect">
            <a:avLst/>
          </a:prstGeom>
          <a:solidFill>
            <a:schemeClr val="bg1"/>
          </a:solidFill>
        </p:spPr>
        <p:txBody>
          <a:bodyPr wrap="square" rtlCol="0">
            <a:spAutoFit/>
          </a:bodyPr>
          <a:lstStyle/>
          <a:p>
            <a:pPr marL="342900" indent="-342900">
              <a:buAutoNum type="arabicParenR"/>
            </a:pPr>
            <a:r>
              <a:rPr lang="en-US" dirty="0" smtClean="0"/>
              <a:t>Lock out the gun HV</a:t>
            </a:r>
          </a:p>
          <a:p>
            <a:pPr marL="342900" indent="-342900">
              <a:buAutoNum type="arabicParenR"/>
            </a:pPr>
            <a:r>
              <a:rPr lang="en-US" dirty="0" smtClean="0"/>
              <a:t>Open the valve to the prep chamber and insert the manipulator to ground the cathode electrode</a:t>
            </a:r>
          </a:p>
          <a:p>
            <a:pPr marL="342900" indent="-342900">
              <a:buAutoNum type="arabicParenR"/>
            </a:pPr>
            <a:r>
              <a:rPr lang="en-US" dirty="0" smtClean="0"/>
              <a:t>Insert the laser power meter, Open the gun valve</a:t>
            </a:r>
          </a:p>
          <a:p>
            <a:pPr marL="342900" indent="-342900">
              <a:buAutoNum type="arabicParenR"/>
            </a:pPr>
            <a:r>
              <a:rPr lang="en-US" dirty="0" smtClean="0"/>
              <a:t>Take laser by-pass key and insert it in the PSS interface chassis rack ITF26, turn key</a:t>
            </a:r>
          </a:p>
          <a:p>
            <a:pPr marL="342900" indent="-342900">
              <a:buAutoNum type="arabicParenR"/>
            </a:pPr>
            <a:r>
              <a:rPr lang="en-US" dirty="0" smtClean="0"/>
              <a:t>Open the screen Expert Beam Mode screen for laser control page: Viewer Mask OFF, and CW enable</a:t>
            </a:r>
          </a:p>
          <a:p>
            <a:pPr marL="342900" indent="-342900">
              <a:buAutoNum type="arabicParenR"/>
            </a:pPr>
            <a:r>
              <a:rPr lang="en-US" dirty="0" smtClean="0"/>
              <a:t>Go to CW mode and set laser attenuator to ~ 120 to provide ~ 1uA current measured at anode</a:t>
            </a:r>
          </a:p>
          <a:p>
            <a:pPr marL="342900" indent="-342900">
              <a:buAutoNum type="arabicParenR"/>
            </a:pPr>
            <a:r>
              <a:rPr lang="en-US" dirty="0" smtClean="0"/>
              <a:t>Hit QE scan button</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587" y="1862343"/>
            <a:ext cx="7239000" cy="4724400"/>
          </a:xfrm>
          <a:prstGeom prst="rect">
            <a:avLst/>
          </a:prstGeom>
        </p:spPr>
      </p:pic>
    </p:spTree>
    <p:extLst>
      <p:ext uri="{BB962C8B-B14F-4D97-AF65-F5344CB8AC3E}">
        <p14:creationId xmlns:p14="http://schemas.microsoft.com/office/powerpoint/2010/main" val="140274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UITF Operator </a:t>
            </a:r>
            <a:r>
              <a:rPr lang="en-US" dirty="0" smtClean="0"/>
              <a:t>Information		“BPMs”</a:t>
            </a:r>
            <a:endParaRPr lang="en-US" dirty="0"/>
          </a:p>
        </p:txBody>
      </p:sp>
      <p:sp>
        <p:nvSpPr>
          <p:cNvPr id="5" name="Footer Placeholder 4"/>
          <p:cNvSpPr>
            <a:spLocks noGrp="1"/>
          </p:cNvSpPr>
          <p:nvPr>
            <p:ph type="ftr" sz="quarter" idx="11"/>
          </p:nvPr>
        </p:nvSpPr>
        <p:spPr>
          <a:xfrm>
            <a:off x="130532" y="6404181"/>
            <a:ext cx="2523021" cy="365125"/>
          </a:xfrm>
        </p:spPr>
        <p:txBody>
          <a:bodyPr/>
          <a:lstStyle/>
          <a:p>
            <a:r>
              <a:rPr lang="en-US" dirty="0" smtClean="0"/>
              <a:t>SAF 162: UITF Operator Training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58</a:t>
            </a:fld>
            <a:endParaRPr lang="en-US" dirty="0"/>
          </a:p>
        </p:txBody>
      </p:sp>
      <p:grpSp>
        <p:nvGrpSpPr>
          <p:cNvPr id="15" name="Group 14"/>
          <p:cNvGrpSpPr/>
          <p:nvPr/>
        </p:nvGrpSpPr>
        <p:grpSpPr>
          <a:xfrm>
            <a:off x="7610646" y="1008177"/>
            <a:ext cx="4277322" cy="5449060"/>
            <a:chOff x="7610646" y="1008177"/>
            <a:chExt cx="4277322" cy="5449060"/>
          </a:xfrm>
        </p:grpSpPr>
        <p:pic>
          <p:nvPicPr>
            <p:cNvPr id="11" name="Picture 10"/>
            <p:cNvPicPr>
              <a:picLocks noChangeAspect="1"/>
            </p:cNvPicPr>
            <p:nvPr/>
          </p:nvPicPr>
          <p:blipFill>
            <a:blip r:embed="rId2"/>
            <a:stretch>
              <a:fillRect/>
            </a:stretch>
          </p:blipFill>
          <p:spPr>
            <a:xfrm>
              <a:off x="7610646" y="1008177"/>
              <a:ext cx="4277322" cy="5449060"/>
            </a:xfrm>
            <a:prstGeom prst="rect">
              <a:avLst/>
            </a:prstGeom>
          </p:spPr>
        </p:pic>
        <p:sp>
          <p:nvSpPr>
            <p:cNvPr id="12" name="Oval 11"/>
            <p:cNvSpPr/>
            <p:nvPr/>
          </p:nvSpPr>
          <p:spPr>
            <a:xfrm>
              <a:off x="9841910" y="3204343"/>
              <a:ext cx="959224" cy="2941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3"/>
          <a:stretch>
            <a:fillRect/>
          </a:stretch>
        </p:blipFill>
        <p:spPr>
          <a:xfrm>
            <a:off x="323520" y="1008177"/>
            <a:ext cx="3546516" cy="2567213"/>
          </a:xfrm>
          <a:prstGeom prst="rect">
            <a:avLst/>
          </a:prstGeom>
        </p:spPr>
      </p:pic>
      <p:pic>
        <p:nvPicPr>
          <p:cNvPr id="14" name="Picture 13"/>
          <p:cNvPicPr>
            <a:picLocks noChangeAspect="1"/>
          </p:cNvPicPr>
          <p:nvPr/>
        </p:nvPicPr>
        <p:blipFill>
          <a:blip r:embed="rId4"/>
          <a:stretch>
            <a:fillRect/>
          </a:stretch>
        </p:blipFill>
        <p:spPr>
          <a:xfrm>
            <a:off x="3947934" y="1008177"/>
            <a:ext cx="3382738" cy="446829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649" y="786522"/>
            <a:ext cx="4387315" cy="6071478"/>
          </a:xfrm>
          <a:prstGeom prst="rect">
            <a:avLst/>
          </a:prstGeom>
        </p:spPr>
      </p:pic>
      <p:sp>
        <p:nvSpPr>
          <p:cNvPr id="16" name="TextBox 15"/>
          <p:cNvSpPr txBox="1"/>
          <p:nvPr/>
        </p:nvSpPr>
        <p:spPr>
          <a:xfrm>
            <a:off x="102009" y="5476473"/>
            <a:ext cx="3845925" cy="646331"/>
          </a:xfrm>
          <a:prstGeom prst="rect">
            <a:avLst/>
          </a:prstGeom>
          <a:noFill/>
        </p:spPr>
        <p:txBody>
          <a:bodyPr wrap="none" rtlCol="0">
            <a:spAutoFit/>
          </a:bodyPr>
          <a:lstStyle/>
          <a:p>
            <a:pPr algn="ctr"/>
            <a:r>
              <a:rPr lang="en-US" dirty="0" smtClean="0"/>
              <a:t>“</a:t>
            </a:r>
            <a:r>
              <a:rPr lang="en-US" dirty="0" err="1" smtClean="0"/>
              <a:t>stripline</a:t>
            </a:r>
            <a:r>
              <a:rPr lang="en-US" dirty="0" smtClean="0"/>
              <a:t>” BPMs are used at UITF</a:t>
            </a:r>
          </a:p>
          <a:p>
            <a:pPr algn="ctr"/>
            <a:r>
              <a:rPr lang="en-US" dirty="0" smtClean="0"/>
              <a:t>(antenna BPMs used at CEBAF injector)</a:t>
            </a:r>
            <a:endParaRPr lang="en-US" dirty="0"/>
          </a:p>
        </p:txBody>
      </p:sp>
    </p:spTree>
    <p:extLst>
      <p:ext uri="{BB962C8B-B14F-4D97-AF65-F5344CB8AC3E}">
        <p14:creationId xmlns:p14="http://schemas.microsoft.com/office/powerpoint/2010/main" val="318255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92" y="277906"/>
            <a:ext cx="11285837" cy="566664"/>
          </a:xfrm>
        </p:spPr>
        <p:txBody>
          <a:bodyPr>
            <a:normAutofit fontScale="90000"/>
          </a:bodyPr>
          <a:lstStyle/>
          <a:p>
            <a:r>
              <a:rPr lang="en-US" dirty="0"/>
              <a:t>Part 2: UITF Operator </a:t>
            </a:r>
            <a:r>
              <a:rPr lang="en-US" dirty="0" smtClean="0"/>
              <a:t>Information	“Current </a:t>
            </a:r>
            <a:r>
              <a:rPr lang="en-US" dirty="0"/>
              <a:t>monitoring: cups, dumps, </a:t>
            </a:r>
            <a:r>
              <a:rPr lang="en-US" dirty="0" smtClean="0"/>
              <a:t>apertures”</a:t>
            </a:r>
            <a:r>
              <a:rPr lang="en-US" dirty="0"/>
              <a:t/>
            </a:r>
            <a:br>
              <a:rPr lang="en-US" dirty="0"/>
            </a:br>
            <a:endParaRPr lang="en-US" dirty="0"/>
          </a:p>
        </p:txBody>
      </p:sp>
      <p:sp>
        <p:nvSpPr>
          <p:cNvPr id="5" name="Footer Placeholder 4"/>
          <p:cNvSpPr>
            <a:spLocks noGrp="1"/>
          </p:cNvSpPr>
          <p:nvPr>
            <p:ph type="ftr" sz="quarter" idx="11"/>
          </p:nvPr>
        </p:nvSpPr>
        <p:spPr>
          <a:xfrm>
            <a:off x="130532" y="6404181"/>
            <a:ext cx="2523021" cy="365125"/>
          </a:xfrm>
        </p:spPr>
        <p:txBody>
          <a:bodyPr/>
          <a:lstStyle/>
          <a:p>
            <a:r>
              <a:rPr lang="en-US" dirty="0" smtClean="0"/>
              <a:t>SAF 162: UITF Operator Training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59</a:t>
            </a:fld>
            <a:endParaRPr lang="en-US" dirty="0"/>
          </a:p>
        </p:txBody>
      </p:sp>
      <p:sp>
        <p:nvSpPr>
          <p:cNvPr id="4" name="Multiply 3"/>
          <p:cNvSpPr/>
          <p:nvPr/>
        </p:nvSpPr>
        <p:spPr>
          <a:xfrm>
            <a:off x="1541929" y="977862"/>
            <a:ext cx="1111624" cy="107387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285424" y="955121"/>
            <a:ext cx="4277322" cy="5449060"/>
            <a:chOff x="285424" y="955121"/>
            <a:chExt cx="4277322" cy="5449060"/>
          </a:xfrm>
        </p:grpSpPr>
        <p:pic>
          <p:nvPicPr>
            <p:cNvPr id="10" name="Picture 9"/>
            <p:cNvPicPr>
              <a:picLocks noChangeAspect="1"/>
            </p:cNvPicPr>
            <p:nvPr/>
          </p:nvPicPr>
          <p:blipFill>
            <a:blip r:embed="rId2"/>
            <a:stretch>
              <a:fillRect/>
            </a:stretch>
          </p:blipFill>
          <p:spPr>
            <a:xfrm>
              <a:off x="285424" y="955121"/>
              <a:ext cx="4277322" cy="5449060"/>
            </a:xfrm>
            <a:prstGeom prst="rect">
              <a:avLst/>
            </a:prstGeom>
          </p:spPr>
        </p:pic>
        <p:sp>
          <p:nvSpPr>
            <p:cNvPr id="11" name="Oval 10"/>
            <p:cNvSpPr/>
            <p:nvPr/>
          </p:nvSpPr>
          <p:spPr>
            <a:xfrm>
              <a:off x="2653553" y="3751429"/>
              <a:ext cx="1219200" cy="360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0" y="844570"/>
            <a:ext cx="12192000" cy="4486863"/>
            <a:chOff x="0" y="844570"/>
            <a:chExt cx="12192000" cy="4486863"/>
          </a:xfrm>
        </p:grpSpPr>
        <p:sp>
          <p:nvSpPr>
            <p:cNvPr id="9" name="TextBox 8"/>
            <p:cNvSpPr txBox="1"/>
            <p:nvPr/>
          </p:nvSpPr>
          <p:spPr>
            <a:xfrm>
              <a:off x="8900596" y="4962101"/>
              <a:ext cx="1460849" cy="369332"/>
            </a:xfrm>
            <a:prstGeom prst="rect">
              <a:avLst/>
            </a:prstGeom>
            <a:noFill/>
          </p:spPr>
          <p:txBody>
            <a:bodyPr wrap="none" rtlCol="0">
              <a:spAutoFit/>
            </a:bodyPr>
            <a:lstStyle/>
            <a:p>
              <a:r>
                <a:rPr lang="en-US" dirty="0" smtClean="0"/>
                <a:t>Expert screen</a:t>
              </a:r>
              <a:endParaRPr lang="en-US" dirty="0"/>
            </a:p>
          </p:txBody>
        </p:sp>
        <p:grpSp>
          <p:nvGrpSpPr>
            <p:cNvPr id="13" name="Group 12"/>
            <p:cNvGrpSpPr/>
            <p:nvPr/>
          </p:nvGrpSpPr>
          <p:grpSpPr>
            <a:xfrm>
              <a:off x="0" y="844570"/>
              <a:ext cx="12192000" cy="4099601"/>
              <a:chOff x="0" y="844570"/>
              <a:chExt cx="12192000" cy="409960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4570"/>
                <a:ext cx="12192000" cy="4099601"/>
              </a:xfrm>
              <a:prstGeom prst="rect">
                <a:avLst/>
              </a:prstGeom>
            </p:spPr>
          </p:pic>
          <p:sp>
            <p:nvSpPr>
              <p:cNvPr id="8" name="Oval 7"/>
              <p:cNvSpPr/>
              <p:nvPr/>
            </p:nvSpPr>
            <p:spPr>
              <a:xfrm>
                <a:off x="9436724" y="4486535"/>
                <a:ext cx="388594" cy="360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6456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
        <p:nvSpPr>
          <p:cNvPr id="10" name="Title 1"/>
          <p:cNvSpPr>
            <a:spLocks noGrp="1"/>
          </p:cNvSpPr>
          <p:nvPr>
            <p:ph type="title"/>
          </p:nvPr>
        </p:nvSpPr>
        <p:spPr>
          <a:xfrm>
            <a:off x="349139" y="110010"/>
            <a:ext cx="11285837" cy="487490"/>
          </a:xfrm>
        </p:spPr>
        <p:txBody>
          <a:bodyPr>
            <a:normAutofit/>
          </a:bodyPr>
          <a:lstStyle/>
          <a:p>
            <a:r>
              <a:rPr lang="en-US" dirty="0" smtClean="0"/>
              <a:t>Geographic Features of UITF</a:t>
            </a:r>
            <a:endParaRPr lang="en-US" dirty="0"/>
          </a:p>
        </p:txBody>
      </p:sp>
      <p:sp>
        <p:nvSpPr>
          <p:cNvPr id="4" name="TextBox 3"/>
          <p:cNvSpPr txBox="1"/>
          <p:nvPr/>
        </p:nvSpPr>
        <p:spPr>
          <a:xfrm>
            <a:off x="6228771" y="1407856"/>
            <a:ext cx="2381829" cy="646331"/>
          </a:xfrm>
          <a:prstGeom prst="rect">
            <a:avLst/>
          </a:prstGeom>
          <a:noFill/>
          <a:ln w="28575">
            <a:solidFill>
              <a:srgbClr val="FF0000"/>
            </a:solidFill>
          </a:ln>
        </p:spPr>
        <p:txBody>
          <a:bodyPr wrap="square" rtlCol="0">
            <a:spAutoFit/>
          </a:bodyPr>
          <a:lstStyle/>
          <a:p>
            <a:r>
              <a:rPr lang="en-US" dirty="0" smtClean="0"/>
              <a:t>Located inside Test Lab building 58 high bay</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35686"/>
          <a:stretch/>
        </p:blipFill>
        <p:spPr>
          <a:xfrm>
            <a:off x="195211" y="782925"/>
            <a:ext cx="5657213" cy="5684411"/>
          </a:xfrm>
          <a:prstGeom prst="rect">
            <a:avLst/>
          </a:prstGeom>
        </p:spPr>
      </p:pic>
      <p:sp>
        <p:nvSpPr>
          <p:cNvPr id="6" name="Oval 5"/>
          <p:cNvSpPr/>
          <p:nvPr/>
        </p:nvSpPr>
        <p:spPr>
          <a:xfrm>
            <a:off x="1434353" y="4231341"/>
            <a:ext cx="663388" cy="8247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2022024" y="2069459"/>
            <a:ext cx="5140776" cy="2238401"/>
          </a:xfrm>
          <a:prstGeom prst="line">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057" y="3106914"/>
            <a:ext cx="6034071" cy="2732964"/>
          </a:xfrm>
          <a:prstGeom prst="rect">
            <a:avLst/>
          </a:prstGeom>
        </p:spPr>
      </p:pic>
      <p:cxnSp>
        <p:nvCxnSpPr>
          <p:cNvPr id="18" name="Straight Arrow Connector 17"/>
          <p:cNvCxnSpPr/>
          <p:nvPr/>
        </p:nvCxnSpPr>
        <p:spPr>
          <a:xfrm>
            <a:off x="7162800" y="2069459"/>
            <a:ext cx="331694" cy="99647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406749" y="4803337"/>
            <a:ext cx="723275" cy="369332"/>
          </a:xfrm>
          <a:prstGeom prst="rect">
            <a:avLst/>
          </a:prstGeom>
          <a:noFill/>
        </p:spPr>
        <p:txBody>
          <a:bodyPr wrap="none" rtlCol="0">
            <a:spAutoFit/>
          </a:bodyPr>
          <a:lstStyle/>
          <a:p>
            <a:r>
              <a:rPr lang="en-US" dirty="0" smtClean="0"/>
              <a:t>CMTF</a:t>
            </a:r>
            <a:endParaRPr lang="en-US" dirty="0"/>
          </a:p>
        </p:txBody>
      </p:sp>
      <p:sp>
        <p:nvSpPr>
          <p:cNvPr id="20" name="TextBox 19"/>
          <p:cNvSpPr txBox="1"/>
          <p:nvPr/>
        </p:nvSpPr>
        <p:spPr>
          <a:xfrm>
            <a:off x="10561478" y="4799744"/>
            <a:ext cx="543354" cy="369332"/>
          </a:xfrm>
          <a:prstGeom prst="rect">
            <a:avLst/>
          </a:prstGeom>
          <a:noFill/>
        </p:spPr>
        <p:txBody>
          <a:bodyPr wrap="none" rtlCol="0">
            <a:spAutoFit/>
          </a:bodyPr>
          <a:lstStyle/>
          <a:p>
            <a:r>
              <a:rPr lang="en-US" dirty="0" smtClean="0"/>
              <a:t>VTA</a:t>
            </a:r>
            <a:endParaRPr lang="en-US" dirty="0"/>
          </a:p>
        </p:txBody>
      </p:sp>
      <p:sp>
        <p:nvSpPr>
          <p:cNvPr id="21" name="TextBox 20"/>
          <p:cNvSpPr txBox="1"/>
          <p:nvPr/>
        </p:nvSpPr>
        <p:spPr>
          <a:xfrm>
            <a:off x="5779005" y="3138884"/>
            <a:ext cx="862737" cy="369332"/>
          </a:xfrm>
          <a:prstGeom prst="rect">
            <a:avLst/>
          </a:prstGeom>
          <a:noFill/>
        </p:spPr>
        <p:txBody>
          <a:bodyPr wrap="none" rtlCol="0">
            <a:spAutoFit/>
          </a:bodyPr>
          <a:lstStyle/>
          <a:p>
            <a:r>
              <a:rPr lang="en-US" dirty="0" smtClean="0"/>
              <a:t>TL1137</a:t>
            </a:r>
            <a:endParaRPr lang="en-US" dirty="0"/>
          </a:p>
        </p:txBody>
      </p:sp>
      <p:sp>
        <p:nvSpPr>
          <p:cNvPr id="23" name="TextBox 22"/>
          <p:cNvSpPr txBox="1"/>
          <p:nvPr/>
        </p:nvSpPr>
        <p:spPr>
          <a:xfrm>
            <a:off x="6771176" y="5160649"/>
            <a:ext cx="1908471" cy="369332"/>
          </a:xfrm>
          <a:prstGeom prst="rect">
            <a:avLst/>
          </a:prstGeom>
          <a:noFill/>
        </p:spPr>
        <p:txBody>
          <a:bodyPr wrap="none" rtlCol="0">
            <a:spAutoFit/>
          </a:bodyPr>
          <a:lstStyle/>
          <a:p>
            <a:r>
              <a:rPr lang="en-US" dirty="0" smtClean="0"/>
              <a:t>Physics workspace</a:t>
            </a:r>
            <a:endParaRPr lang="en-US" dirty="0"/>
          </a:p>
        </p:txBody>
      </p:sp>
      <p:sp>
        <p:nvSpPr>
          <p:cNvPr id="24" name="TextBox 23"/>
          <p:cNvSpPr txBox="1"/>
          <p:nvPr/>
        </p:nvSpPr>
        <p:spPr>
          <a:xfrm>
            <a:off x="10463441" y="5470546"/>
            <a:ext cx="1567545" cy="369332"/>
          </a:xfrm>
          <a:prstGeom prst="rect">
            <a:avLst/>
          </a:prstGeom>
          <a:noFill/>
        </p:spPr>
        <p:txBody>
          <a:bodyPr wrap="none" rtlCol="0">
            <a:spAutoFit/>
          </a:bodyPr>
          <a:lstStyle/>
          <a:p>
            <a:r>
              <a:rPr lang="en-US" dirty="0" smtClean="0"/>
              <a:t>CM fabrication</a:t>
            </a:r>
            <a:endParaRPr lang="en-US" dirty="0"/>
          </a:p>
        </p:txBody>
      </p:sp>
      <p:sp>
        <p:nvSpPr>
          <p:cNvPr id="25" name="TextBox 24"/>
          <p:cNvSpPr txBox="1"/>
          <p:nvPr/>
        </p:nvSpPr>
        <p:spPr>
          <a:xfrm>
            <a:off x="9331671" y="3094059"/>
            <a:ext cx="1657313" cy="369332"/>
          </a:xfrm>
          <a:prstGeom prst="rect">
            <a:avLst/>
          </a:prstGeom>
          <a:noFill/>
        </p:spPr>
        <p:txBody>
          <a:bodyPr wrap="none" rtlCol="0">
            <a:spAutoFit/>
          </a:bodyPr>
          <a:lstStyle/>
          <a:p>
            <a:r>
              <a:rPr lang="en-US" dirty="0" smtClean="0"/>
              <a:t>CTF refrigerator</a:t>
            </a:r>
            <a:endParaRPr lang="en-US" dirty="0"/>
          </a:p>
        </p:txBody>
      </p:sp>
      <p:sp>
        <p:nvSpPr>
          <p:cNvPr id="26"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Tree>
    <p:extLst>
      <p:ext uri="{BB962C8B-B14F-4D97-AF65-F5344CB8AC3E}">
        <p14:creationId xmlns:p14="http://schemas.microsoft.com/office/powerpoint/2010/main" val="9997492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UITF Operator Information</a:t>
            </a:r>
            <a:endParaRPr lang="en-US" dirty="0"/>
          </a:p>
        </p:txBody>
      </p:sp>
      <p:sp>
        <p:nvSpPr>
          <p:cNvPr id="5" name="Footer Placeholder 4"/>
          <p:cNvSpPr>
            <a:spLocks noGrp="1"/>
          </p:cNvSpPr>
          <p:nvPr>
            <p:ph type="ftr" sz="quarter" idx="11"/>
          </p:nvPr>
        </p:nvSpPr>
        <p:spPr>
          <a:xfrm>
            <a:off x="130532" y="6404181"/>
            <a:ext cx="2523021" cy="365125"/>
          </a:xfrm>
        </p:spPr>
        <p:txBody>
          <a:bodyPr/>
          <a:lstStyle/>
          <a:p>
            <a:r>
              <a:rPr lang="en-US" dirty="0" smtClean="0"/>
              <a:t>SAF 162: UITF Operator Training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60</a:t>
            </a:fld>
            <a:endParaRPr lang="en-US" dirty="0"/>
          </a:p>
        </p:txBody>
      </p:sp>
    </p:spTree>
    <p:extLst>
      <p:ext uri="{BB962C8B-B14F-4D97-AF65-F5344CB8AC3E}">
        <p14:creationId xmlns:p14="http://schemas.microsoft.com/office/powerpoint/2010/main" val="40084793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UITF Operator Information</a:t>
            </a:r>
            <a:endParaRPr lang="en-US" dirty="0"/>
          </a:p>
        </p:txBody>
      </p:sp>
      <p:sp>
        <p:nvSpPr>
          <p:cNvPr id="5" name="Footer Placeholder 4"/>
          <p:cNvSpPr>
            <a:spLocks noGrp="1"/>
          </p:cNvSpPr>
          <p:nvPr>
            <p:ph type="ftr" sz="quarter" idx="11"/>
          </p:nvPr>
        </p:nvSpPr>
        <p:spPr>
          <a:xfrm>
            <a:off x="130532" y="6404181"/>
            <a:ext cx="2523021" cy="365125"/>
          </a:xfrm>
        </p:spPr>
        <p:txBody>
          <a:bodyPr/>
          <a:lstStyle/>
          <a:p>
            <a:r>
              <a:rPr lang="en-US" dirty="0" smtClean="0"/>
              <a:t>SAF 162: UITF Operator Training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61</a:t>
            </a:fld>
            <a:endParaRPr lang="en-US" dirty="0"/>
          </a:p>
        </p:txBody>
      </p:sp>
    </p:spTree>
    <p:extLst>
      <p:ext uri="{BB962C8B-B14F-4D97-AF65-F5344CB8AC3E}">
        <p14:creationId xmlns:p14="http://schemas.microsoft.com/office/powerpoint/2010/main" val="4169146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6" name="Content Placeholder 5"/>
          <p:cNvPicPr>
            <a:picLocks noGrp="1"/>
          </p:cNvPicPr>
          <p:nvPr>
            <p:ph idx="1"/>
          </p:nvPr>
        </p:nvPicPr>
        <p:blipFill>
          <a:blip r:embed="rId2"/>
          <a:stretch>
            <a:fillRect/>
          </a:stretch>
        </p:blipFill>
        <p:spPr>
          <a:xfrm>
            <a:off x="411163" y="993397"/>
            <a:ext cx="11287125" cy="4292624"/>
          </a:xfrm>
          <a:prstGeom prst="rect">
            <a:avLst/>
          </a:prstGeom>
        </p:spPr>
      </p:pic>
      <p:sp>
        <p:nvSpPr>
          <p:cNvPr id="7" name="Title 1"/>
          <p:cNvSpPr>
            <a:spLocks noGrp="1"/>
          </p:cNvSpPr>
          <p:nvPr>
            <p:ph type="title"/>
          </p:nvPr>
        </p:nvSpPr>
        <p:spPr>
          <a:xfrm>
            <a:off x="138024" y="240539"/>
            <a:ext cx="11559706" cy="487490"/>
          </a:xfrm>
        </p:spPr>
        <p:txBody>
          <a:bodyPr>
            <a:normAutofit/>
          </a:bodyPr>
          <a:lstStyle/>
          <a:p>
            <a:r>
              <a:rPr lang="en-US" dirty="0" smtClean="0"/>
              <a:t>Cave1, Cave2, Control Room, Laser Room, Mechanical Room, Labyrinth</a:t>
            </a:r>
            <a:endParaRPr lang="en-US" dirty="0"/>
          </a:p>
        </p:txBody>
      </p:sp>
      <p:sp>
        <p:nvSpPr>
          <p:cNvPr id="2" name="TextBox 1"/>
          <p:cNvSpPr txBox="1"/>
          <p:nvPr/>
        </p:nvSpPr>
        <p:spPr>
          <a:xfrm>
            <a:off x="5855124" y="4081918"/>
            <a:ext cx="1205908" cy="307777"/>
          </a:xfrm>
          <a:prstGeom prst="rect">
            <a:avLst/>
          </a:prstGeom>
          <a:noFill/>
        </p:spPr>
        <p:txBody>
          <a:bodyPr wrap="none" rtlCol="0">
            <a:spAutoFit/>
          </a:bodyPr>
          <a:lstStyle/>
          <a:p>
            <a:r>
              <a:rPr lang="en-US" sz="1400" dirty="0" smtClean="0"/>
              <a:t>Bubba’s office</a:t>
            </a:r>
            <a:endParaRPr lang="en-US" sz="1400" dirty="0"/>
          </a:p>
        </p:txBody>
      </p:sp>
      <p:sp>
        <p:nvSpPr>
          <p:cNvPr id="3" name="TextBox 2"/>
          <p:cNvSpPr txBox="1"/>
          <p:nvPr/>
        </p:nvSpPr>
        <p:spPr>
          <a:xfrm>
            <a:off x="5833994" y="4246948"/>
            <a:ext cx="1253933" cy="369332"/>
          </a:xfrm>
          <a:prstGeom prst="rect">
            <a:avLst/>
          </a:prstGeom>
          <a:noFill/>
        </p:spPr>
        <p:txBody>
          <a:bodyPr wrap="none" rtlCol="0">
            <a:spAutoFit/>
          </a:bodyPr>
          <a:lstStyle/>
          <a:p>
            <a:r>
              <a:rPr lang="en-US" dirty="0" smtClean="0"/>
              <a:t>Room 1125</a:t>
            </a:r>
            <a:endParaRPr lang="en-US" dirty="0"/>
          </a:p>
        </p:txBody>
      </p:sp>
      <p:sp>
        <p:nvSpPr>
          <p:cNvPr id="8" name="TextBox 7"/>
          <p:cNvSpPr txBox="1"/>
          <p:nvPr/>
        </p:nvSpPr>
        <p:spPr>
          <a:xfrm>
            <a:off x="6122893" y="3027534"/>
            <a:ext cx="1386983" cy="369332"/>
          </a:xfrm>
          <a:prstGeom prst="rect">
            <a:avLst/>
          </a:prstGeom>
          <a:noFill/>
        </p:spPr>
        <p:txBody>
          <a:bodyPr wrap="none" rtlCol="0">
            <a:spAutoFit/>
          </a:bodyPr>
          <a:lstStyle/>
          <a:p>
            <a:r>
              <a:rPr lang="en-US" dirty="0" smtClean="0"/>
              <a:t>Room 1126A</a:t>
            </a:r>
            <a:endParaRPr lang="en-US" dirty="0"/>
          </a:p>
        </p:txBody>
      </p:sp>
      <p:sp>
        <p:nvSpPr>
          <p:cNvPr id="9" name="TextBox 8"/>
          <p:cNvSpPr txBox="1"/>
          <p:nvPr/>
        </p:nvSpPr>
        <p:spPr>
          <a:xfrm>
            <a:off x="3281082" y="2572870"/>
            <a:ext cx="1253933" cy="369332"/>
          </a:xfrm>
          <a:prstGeom prst="rect">
            <a:avLst/>
          </a:prstGeom>
          <a:noFill/>
        </p:spPr>
        <p:txBody>
          <a:bodyPr wrap="none" rtlCol="0">
            <a:spAutoFit/>
          </a:bodyPr>
          <a:lstStyle/>
          <a:p>
            <a:r>
              <a:rPr lang="en-US" dirty="0" smtClean="0"/>
              <a:t>Room 1127</a:t>
            </a:r>
            <a:endParaRPr lang="en-US" dirty="0"/>
          </a:p>
        </p:txBody>
      </p:sp>
      <p:sp>
        <p:nvSpPr>
          <p:cNvPr id="10" name="TextBox 9"/>
          <p:cNvSpPr txBox="1"/>
          <p:nvPr/>
        </p:nvSpPr>
        <p:spPr>
          <a:xfrm>
            <a:off x="7682753" y="3274952"/>
            <a:ext cx="1378967" cy="369332"/>
          </a:xfrm>
          <a:prstGeom prst="rect">
            <a:avLst/>
          </a:prstGeom>
          <a:noFill/>
        </p:spPr>
        <p:txBody>
          <a:bodyPr wrap="none" rtlCol="0">
            <a:spAutoFit/>
          </a:bodyPr>
          <a:lstStyle/>
          <a:p>
            <a:r>
              <a:rPr lang="en-US" dirty="0" smtClean="0"/>
              <a:t>Room 1126B</a:t>
            </a:r>
            <a:endParaRPr lang="en-US" dirty="0"/>
          </a:p>
        </p:txBody>
      </p:sp>
      <p:grpSp>
        <p:nvGrpSpPr>
          <p:cNvPr id="19" name="Group 18"/>
          <p:cNvGrpSpPr/>
          <p:nvPr/>
        </p:nvGrpSpPr>
        <p:grpSpPr>
          <a:xfrm>
            <a:off x="1779040" y="2201940"/>
            <a:ext cx="8152168" cy="4001168"/>
            <a:chOff x="1779040" y="2201940"/>
            <a:chExt cx="8152168" cy="4001168"/>
          </a:xfrm>
        </p:grpSpPr>
        <p:grpSp>
          <p:nvGrpSpPr>
            <p:cNvPr id="16" name="Group 15"/>
            <p:cNvGrpSpPr/>
            <p:nvPr/>
          </p:nvGrpSpPr>
          <p:grpSpPr>
            <a:xfrm>
              <a:off x="3793451" y="2201940"/>
              <a:ext cx="4658884" cy="3517040"/>
              <a:chOff x="3793451" y="2201940"/>
              <a:chExt cx="4658884" cy="3517040"/>
            </a:xfrm>
          </p:grpSpPr>
          <p:grpSp>
            <p:nvGrpSpPr>
              <p:cNvPr id="11" name="Group 10"/>
              <p:cNvGrpSpPr/>
              <p:nvPr/>
            </p:nvGrpSpPr>
            <p:grpSpPr>
              <a:xfrm>
                <a:off x="3793451" y="2650938"/>
                <a:ext cx="4658884" cy="3068042"/>
                <a:chOff x="3845295" y="2654531"/>
                <a:chExt cx="4658884" cy="3068042"/>
              </a:xfrm>
            </p:grpSpPr>
            <p:pic>
              <p:nvPicPr>
                <p:cNvPr id="4" name="Picture 3"/>
                <p:cNvPicPr>
                  <a:picLocks noChangeAspect="1"/>
                </p:cNvPicPr>
                <p:nvPr/>
              </p:nvPicPr>
              <p:blipFill>
                <a:blip r:embed="rId3"/>
                <a:stretch>
                  <a:fillRect/>
                </a:stretch>
              </p:blipFill>
              <p:spPr>
                <a:xfrm>
                  <a:off x="3845295" y="5187408"/>
                  <a:ext cx="445472" cy="535165"/>
                </a:xfrm>
                <a:prstGeom prst="rect">
                  <a:avLst/>
                </a:prstGeom>
              </p:spPr>
            </p:pic>
            <p:pic>
              <p:nvPicPr>
                <p:cNvPr id="12" name="Picture 11"/>
                <p:cNvPicPr>
                  <a:picLocks noChangeAspect="1"/>
                </p:cNvPicPr>
                <p:nvPr/>
              </p:nvPicPr>
              <p:blipFill>
                <a:blip r:embed="rId3"/>
                <a:stretch>
                  <a:fillRect/>
                </a:stretch>
              </p:blipFill>
              <p:spPr>
                <a:xfrm>
                  <a:off x="4982013" y="2654531"/>
                  <a:ext cx="415246" cy="498853"/>
                </a:xfrm>
                <a:prstGeom prst="rect">
                  <a:avLst/>
                </a:prstGeom>
              </p:spPr>
            </p:pic>
            <p:pic>
              <p:nvPicPr>
                <p:cNvPr id="13" name="Picture 12"/>
                <p:cNvPicPr>
                  <a:picLocks noChangeAspect="1"/>
                </p:cNvPicPr>
                <p:nvPr/>
              </p:nvPicPr>
              <p:blipFill>
                <a:blip r:embed="rId3"/>
                <a:stretch>
                  <a:fillRect/>
                </a:stretch>
              </p:blipFill>
              <p:spPr>
                <a:xfrm>
                  <a:off x="8058707" y="3699776"/>
                  <a:ext cx="445472" cy="535165"/>
                </a:xfrm>
                <a:prstGeom prst="rect">
                  <a:avLst/>
                </a:prstGeom>
              </p:spPr>
            </p:pic>
            <p:pic>
              <p:nvPicPr>
                <p:cNvPr id="14" name="Picture 13"/>
                <p:cNvPicPr>
                  <a:picLocks noChangeAspect="1"/>
                </p:cNvPicPr>
                <p:nvPr/>
              </p:nvPicPr>
              <p:blipFill>
                <a:blip r:embed="rId3"/>
                <a:stretch>
                  <a:fillRect/>
                </a:stretch>
              </p:blipFill>
              <p:spPr>
                <a:xfrm>
                  <a:off x="5730436" y="2957595"/>
                  <a:ext cx="445472" cy="535165"/>
                </a:xfrm>
                <a:prstGeom prst="rect">
                  <a:avLst/>
                </a:prstGeom>
              </p:spPr>
            </p:pic>
          </p:grpSp>
          <p:pic>
            <p:nvPicPr>
              <p:cNvPr id="15" name="Picture 14"/>
              <p:cNvPicPr>
                <a:picLocks noChangeAspect="1"/>
              </p:cNvPicPr>
              <p:nvPr/>
            </p:nvPicPr>
            <p:blipFill>
              <a:blip r:embed="rId4"/>
              <a:stretch>
                <a:fillRect/>
              </a:stretch>
            </p:blipFill>
            <p:spPr>
              <a:xfrm>
                <a:off x="5010489" y="2201940"/>
                <a:ext cx="334926" cy="429007"/>
              </a:xfrm>
              <a:prstGeom prst="rect">
                <a:avLst/>
              </a:prstGeom>
            </p:spPr>
          </p:pic>
        </p:grpSp>
        <p:sp>
          <p:nvSpPr>
            <p:cNvPr id="17" name="TextBox 16"/>
            <p:cNvSpPr txBox="1"/>
            <p:nvPr/>
          </p:nvSpPr>
          <p:spPr>
            <a:xfrm>
              <a:off x="1779040" y="5833776"/>
              <a:ext cx="8152168" cy="369332"/>
            </a:xfrm>
            <a:prstGeom prst="rect">
              <a:avLst/>
            </a:prstGeom>
            <a:noFill/>
          </p:spPr>
          <p:txBody>
            <a:bodyPr wrap="none" rtlCol="0">
              <a:spAutoFit/>
            </a:bodyPr>
            <a:lstStyle/>
            <a:p>
              <a:r>
                <a:rPr lang="en-US" dirty="0" smtClean="0"/>
                <a:t>There is fire suppression inside these rooms, and in the UITF enclosure, i.e., sprinklers</a:t>
              </a:r>
              <a:endParaRPr lang="en-US" dirty="0"/>
            </a:p>
          </p:txBody>
        </p:sp>
      </p:grpSp>
      <p:sp>
        <p:nvSpPr>
          <p:cNvPr id="20"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Tree>
    <p:extLst>
      <p:ext uri="{BB962C8B-B14F-4D97-AF65-F5344CB8AC3E}">
        <p14:creationId xmlns:p14="http://schemas.microsoft.com/office/powerpoint/2010/main" val="240229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pic>
        <p:nvPicPr>
          <p:cNvPr id="6" name="Content Placeholder 5"/>
          <p:cNvPicPr>
            <a:picLocks noGrp="1"/>
          </p:cNvPicPr>
          <p:nvPr>
            <p:ph idx="1"/>
          </p:nvPr>
        </p:nvPicPr>
        <p:blipFill>
          <a:blip r:embed="rId2"/>
          <a:stretch>
            <a:fillRect/>
          </a:stretch>
        </p:blipFill>
        <p:spPr>
          <a:xfrm>
            <a:off x="411163" y="993397"/>
            <a:ext cx="11287125" cy="4292624"/>
          </a:xfrm>
          <a:prstGeom prst="rect">
            <a:avLst/>
          </a:prstGeom>
        </p:spPr>
      </p:pic>
      <p:sp>
        <p:nvSpPr>
          <p:cNvPr id="7" name="Title 1"/>
          <p:cNvSpPr>
            <a:spLocks noGrp="1"/>
          </p:cNvSpPr>
          <p:nvPr>
            <p:ph type="title"/>
          </p:nvPr>
        </p:nvSpPr>
        <p:spPr>
          <a:xfrm>
            <a:off x="138024" y="240539"/>
            <a:ext cx="11559706" cy="487490"/>
          </a:xfrm>
        </p:spPr>
        <p:txBody>
          <a:bodyPr>
            <a:normAutofit/>
          </a:bodyPr>
          <a:lstStyle/>
          <a:p>
            <a:r>
              <a:rPr lang="en-US" dirty="0" smtClean="0"/>
              <a:t>Cave1, Cave2, Control Room, Laser Room, Mechanical Room, Labyrinth</a:t>
            </a:r>
            <a:endParaRPr lang="en-US" dirty="0"/>
          </a:p>
        </p:txBody>
      </p:sp>
      <p:sp>
        <p:nvSpPr>
          <p:cNvPr id="2" name="TextBox 1"/>
          <p:cNvSpPr txBox="1"/>
          <p:nvPr/>
        </p:nvSpPr>
        <p:spPr>
          <a:xfrm>
            <a:off x="5855124" y="4081918"/>
            <a:ext cx="1205908" cy="307777"/>
          </a:xfrm>
          <a:prstGeom prst="rect">
            <a:avLst/>
          </a:prstGeom>
          <a:noFill/>
        </p:spPr>
        <p:txBody>
          <a:bodyPr wrap="none" rtlCol="0">
            <a:spAutoFit/>
          </a:bodyPr>
          <a:lstStyle/>
          <a:p>
            <a:r>
              <a:rPr lang="en-US" sz="1400" dirty="0" smtClean="0"/>
              <a:t>Bubba’s office</a:t>
            </a:r>
            <a:endParaRPr lang="en-US" sz="1400" dirty="0"/>
          </a:p>
        </p:txBody>
      </p:sp>
      <p:sp>
        <p:nvSpPr>
          <p:cNvPr id="3" name="TextBox 2"/>
          <p:cNvSpPr txBox="1"/>
          <p:nvPr/>
        </p:nvSpPr>
        <p:spPr>
          <a:xfrm>
            <a:off x="5833994" y="4246948"/>
            <a:ext cx="1253933" cy="369332"/>
          </a:xfrm>
          <a:prstGeom prst="rect">
            <a:avLst/>
          </a:prstGeom>
          <a:noFill/>
        </p:spPr>
        <p:txBody>
          <a:bodyPr wrap="none" rtlCol="0">
            <a:spAutoFit/>
          </a:bodyPr>
          <a:lstStyle/>
          <a:p>
            <a:r>
              <a:rPr lang="en-US" dirty="0" smtClean="0"/>
              <a:t>Room 1125</a:t>
            </a:r>
            <a:endParaRPr lang="en-US" dirty="0"/>
          </a:p>
        </p:txBody>
      </p:sp>
      <p:sp>
        <p:nvSpPr>
          <p:cNvPr id="8" name="TextBox 7"/>
          <p:cNvSpPr txBox="1"/>
          <p:nvPr/>
        </p:nvSpPr>
        <p:spPr>
          <a:xfrm>
            <a:off x="6122893" y="3027534"/>
            <a:ext cx="1386983" cy="369332"/>
          </a:xfrm>
          <a:prstGeom prst="rect">
            <a:avLst/>
          </a:prstGeom>
          <a:noFill/>
        </p:spPr>
        <p:txBody>
          <a:bodyPr wrap="none" rtlCol="0">
            <a:spAutoFit/>
          </a:bodyPr>
          <a:lstStyle/>
          <a:p>
            <a:r>
              <a:rPr lang="en-US" dirty="0" smtClean="0"/>
              <a:t>Room 1126A</a:t>
            </a:r>
            <a:endParaRPr lang="en-US" dirty="0"/>
          </a:p>
        </p:txBody>
      </p:sp>
      <p:sp>
        <p:nvSpPr>
          <p:cNvPr id="9" name="TextBox 8"/>
          <p:cNvSpPr txBox="1"/>
          <p:nvPr/>
        </p:nvSpPr>
        <p:spPr>
          <a:xfrm>
            <a:off x="3281082" y="2572870"/>
            <a:ext cx="1253933" cy="369332"/>
          </a:xfrm>
          <a:prstGeom prst="rect">
            <a:avLst/>
          </a:prstGeom>
          <a:noFill/>
        </p:spPr>
        <p:txBody>
          <a:bodyPr wrap="none" rtlCol="0">
            <a:spAutoFit/>
          </a:bodyPr>
          <a:lstStyle/>
          <a:p>
            <a:r>
              <a:rPr lang="en-US" dirty="0" smtClean="0"/>
              <a:t>Room 1127</a:t>
            </a:r>
            <a:endParaRPr lang="en-US" dirty="0"/>
          </a:p>
        </p:txBody>
      </p:sp>
      <p:sp>
        <p:nvSpPr>
          <p:cNvPr id="10" name="TextBox 9"/>
          <p:cNvSpPr txBox="1"/>
          <p:nvPr/>
        </p:nvSpPr>
        <p:spPr>
          <a:xfrm>
            <a:off x="7682753" y="3274952"/>
            <a:ext cx="1378967" cy="369332"/>
          </a:xfrm>
          <a:prstGeom prst="rect">
            <a:avLst/>
          </a:prstGeom>
          <a:noFill/>
        </p:spPr>
        <p:txBody>
          <a:bodyPr wrap="none" rtlCol="0">
            <a:spAutoFit/>
          </a:bodyPr>
          <a:lstStyle/>
          <a:p>
            <a:r>
              <a:rPr lang="en-US" dirty="0" smtClean="0"/>
              <a:t>Room 1126B</a:t>
            </a:r>
            <a:endParaRPr lang="en-US" dirty="0"/>
          </a:p>
        </p:txBody>
      </p:sp>
      <p:grpSp>
        <p:nvGrpSpPr>
          <p:cNvPr id="16" name="Group 15"/>
          <p:cNvGrpSpPr/>
          <p:nvPr/>
        </p:nvGrpSpPr>
        <p:grpSpPr>
          <a:xfrm>
            <a:off x="5833994" y="1895855"/>
            <a:ext cx="3817760" cy="2218320"/>
            <a:chOff x="5833994" y="1864252"/>
            <a:chExt cx="3817760" cy="2218320"/>
          </a:xfrm>
        </p:grpSpPr>
        <p:pic>
          <p:nvPicPr>
            <p:cNvPr id="15" name="Picture 14"/>
            <p:cNvPicPr>
              <a:picLocks noChangeAspect="1"/>
            </p:cNvPicPr>
            <p:nvPr/>
          </p:nvPicPr>
          <p:blipFill>
            <a:blip r:embed="rId3"/>
            <a:stretch>
              <a:fillRect/>
            </a:stretch>
          </p:blipFill>
          <p:spPr>
            <a:xfrm>
              <a:off x="7292824" y="2702047"/>
              <a:ext cx="434104" cy="437662"/>
            </a:xfrm>
            <a:prstGeom prst="rect">
              <a:avLst/>
            </a:prstGeom>
          </p:spPr>
        </p:pic>
        <p:pic>
          <p:nvPicPr>
            <p:cNvPr id="17" name="Picture 16"/>
            <p:cNvPicPr>
              <a:picLocks noChangeAspect="1"/>
            </p:cNvPicPr>
            <p:nvPr/>
          </p:nvPicPr>
          <p:blipFill>
            <a:blip r:embed="rId3"/>
            <a:stretch>
              <a:fillRect/>
            </a:stretch>
          </p:blipFill>
          <p:spPr>
            <a:xfrm>
              <a:off x="8176496" y="3560696"/>
              <a:ext cx="434104" cy="437662"/>
            </a:xfrm>
            <a:prstGeom prst="rect">
              <a:avLst/>
            </a:prstGeom>
          </p:spPr>
        </p:pic>
        <p:pic>
          <p:nvPicPr>
            <p:cNvPr id="19" name="Picture 18"/>
            <p:cNvPicPr>
              <a:picLocks noChangeAspect="1"/>
            </p:cNvPicPr>
            <p:nvPr/>
          </p:nvPicPr>
          <p:blipFill>
            <a:blip r:embed="rId3"/>
            <a:stretch>
              <a:fillRect/>
            </a:stretch>
          </p:blipFill>
          <p:spPr>
            <a:xfrm>
              <a:off x="6599332" y="3644910"/>
              <a:ext cx="434104" cy="437662"/>
            </a:xfrm>
            <a:prstGeom prst="rect">
              <a:avLst/>
            </a:prstGeom>
          </p:spPr>
        </p:pic>
        <p:pic>
          <p:nvPicPr>
            <p:cNvPr id="20" name="Picture 19"/>
            <p:cNvPicPr>
              <a:picLocks noChangeAspect="1"/>
            </p:cNvPicPr>
            <p:nvPr/>
          </p:nvPicPr>
          <p:blipFill>
            <a:blip r:embed="rId3"/>
            <a:stretch>
              <a:fillRect/>
            </a:stretch>
          </p:blipFill>
          <p:spPr>
            <a:xfrm>
              <a:off x="9217650" y="1909289"/>
              <a:ext cx="434104" cy="437662"/>
            </a:xfrm>
            <a:prstGeom prst="rect">
              <a:avLst/>
            </a:prstGeom>
          </p:spPr>
        </p:pic>
        <p:pic>
          <p:nvPicPr>
            <p:cNvPr id="21" name="Picture 20"/>
            <p:cNvPicPr>
              <a:picLocks noChangeAspect="1"/>
            </p:cNvPicPr>
            <p:nvPr/>
          </p:nvPicPr>
          <p:blipFill>
            <a:blip r:embed="rId3"/>
            <a:stretch>
              <a:fillRect/>
            </a:stretch>
          </p:blipFill>
          <p:spPr>
            <a:xfrm>
              <a:off x="5833994" y="1864252"/>
              <a:ext cx="434104" cy="437662"/>
            </a:xfrm>
            <a:prstGeom prst="rect">
              <a:avLst/>
            </a:prstGeom>
          </p:spPr>
        </p:pic>
      </p:grpSp>
      <p:sp>
        <p:nvSpPr>
          <p:cNvPr id="22" name="TextBox 21"/>
          <p:cNvSpPr txBox="1"/>
          <p:nvPr/>
        </p:nvSpPr>
        <p:spPr>
          <a:xfrm>
            <a:off x="3454573" y="5601741"/>
            <a:ext cx="4687373" cy="369332"/>
          </a:xfrm>
          <a:prstGeom prst="rect">
            <a:avLst/>
          </a:prstGeom>
          <a:noFill/>
        </p:spPr>
        <p:txBody>
          <a:bodyPr wrap="none" rtlCol="0">
            <a:spAutoFit/>
          </a:bodyPr>
          <a:lstStyle/>
          <a:p>
            <a:r>
              <a:rPr lang="en-US" dirty="0" smtClean="0"/>
              <a:t>there’s good cell phone reception in these areas</a:t>
            </a:r>
            <a:endParaRPr lang="en-US" dirty="0"/>
          </a:p>
        </p:txBody>
      </p:sp>
      <p:sp>
        <p:nvSpPr>
          <p:cNvPr id="23"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Tree>
    <p:extLst>
      <p:ext uri="{BB962C8B-B14F-4D97-AF65-F5344CB8AC3E}">
        <p14:creationId xmlns:p14="http://schemas.microsoft.com/office/powerpoint/2010/main" val="3394249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sp>
        <p:nvSpPr>
          <p:cNvPr id="10" name="Title 1"/>
          <p:cNvSpPr>
            <a:spLocks noGrp="1"/>
          </p:cNvSpPr>
          <p:nvPr>
            <p:ph type="title"/>
          </p:nvPr>
        </p:nvSpPr>
        <p:spPr>
          <a:xfrm>
            <a:off x="182077" y="137595"/>
            <a:ext cx="11842861" cy="487490"/>
          </a:xfrm>
        </p:spPr>
        <p:txBody>
          <a:bodyPr>
            <a:normAutofit/>
          </a:bodyPr>
          <a:lstStyle/>
          <a:p>
            <a:r>
              <a:rPr lang="en-US" dirty="0" smtClean="0"/>
              <a:t>Cave1 rooftop, Cave2 rooftop, moveable shielding</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692" y="847344"/>
            <a:ext cx="9959789" cy="5509008"/>
          </a:xfrm>
          <a:prstGeom prst="rect">
            <a:avLst/>
          </a:prstGeom>
        </p:spPr>
      </p:pic>
      <p:sp>
        <p:nvSpPr>
          <p:cNvPr id="7" name="TextBox 6"/>
          <p:cNvSpPr txBox="1"/>
          <p:nvPr/>
        </p:nvSpPr>
        <p:spPr>
          <a:xfrm>
            <a:off x="5158170" y="2410823"/>
            <a:ext cx="1898853" cy="646331"/>
          </a:xfrm>
          <a:prstGeom prst="rect">
            <a:avLst/>
          </a:prstGeom>
          <a:noFill/>
        </p:spPr>
        <p:txBody>
          <a:bodyPr wrap="none" rtlCol="0">
            <a:spAutoFit/>
          </a:bodyPr>
          <a:lstStyle/>
          <a:p>
            <a:pPr algn="ctr"/>
            <a:r>
              <a:rPr lang="en-US" dirty="0" smtClean="0">
                <a:solidFill>
                  <a:schemeClr val="bg1"/>
                </a:solidFill>
              </a:rPr>
              <a:t>Cave2 rooftop</a:t>
            </a:r>
          </a:p>
          <a:p>
            <a:pPr algn="ctr"/>
            <a:r>
              <a:rPr lang="en-US" dirty="0" smtClean="0">
                <a:solidFill>
                  <a:schemeClr val="bg1"/>
                </a:solidFill>
              </a:rPr>
              <a:t>Tiles are movable!</a:t>
            </a:r>
            <a:endParaRPr lang="en-US" dirty="0">
              <a:solidFill>
                <a:schemeClr val="bg1"/>
              </a:solidFill>
            </a:endParaRPr>
          </a:p>
        </p:txBody>
      </p:sp>
      <p:sp>
        <p:nvSpPr>
          <p:cNvPr id="21" name="TextBox 20"/>
          <p:cNvSpPr txBox="1"/>
          <p:nvPr/>
        </p:nvSpPr>
        <p:spPr>
          <a:xfrm>
            <a:off x="7241944" y="3221627"/>
            <a:ext cx="1024576" cy="369332"/>
          </a:xfrm>
          <a:prstGeom prst="rect">
            <a:avLst/>
          </a:prstGeom>
          <a:noFill/>
        </p:spPr>
        <p:txBody>
          <a:bodyPr wrap="none" rtlCol="0">
            <a:spAutoFit/>
          </a:bodyPr>
          <a:lstStyle/>
          <a:p>
            <a:pPr algn="ctr"/>
            <a:r>
              <a:rPr lang="en-US" dirty="0" smtClean="0">
                <a:solidFill>
                  <a:schemeClr val="bg1"/>
                </a:solidFill>
              </a:rPr>
              <a:t>labyrinth</a:t>
            </a:r>
            <a:endParaRPr lang="en-US" dirty="0">
              <a:solidFill>
                <a:schemeClr val="bg1"/>
              </a:solidFill>
            </a:endParaRPr>
          </a:p>
        </p:txBody>
      </p:sp>
      <p:grpSp>
        <p:nvGrpSpPr>
          <p:cNvPr id="9" name="Group 8"/>
          <p:cNvGrpSpPr/>
          <p:nvPr/>
        </p:nvGrpSpPr>
        <p:grpSpPr>
          <a:xfrm>
            <a:off x="7643194" y="1203338"/>
            <a:ext cx="1818620" cy="3477008"/>
            <a:chOff x="7643194" y="1203338"/>
            <a:chExt cx="1818620" cy="3477008"/>
          </a:xfrm>
        </p:grpSpPr>
        <p:grpSp>
          <p:nvGrpSpPr>
            <p:cNvPr id="14" name="Group 13"/>
            <p:cNvGrpSpPr/>
            <p:nvPr/>
          </p:nvGrpSpPr>
          <p:grpSpPr>
            <a:xfrm>
              <a:off x="8320727" y="1572150"/>
              <a:ext cx="1141087" cy="3108196"/>
              <a:chOff x="8006863" y="1123152"/>
              <a:chExt cx="1141087" cy="3108196"/>
            </a:xfrm>
          </p:grpSpPr>
          <p:grpSp>
            <p:nvGrpSpPr>
              <p:cNvPr id="15" name="Group 14"/>
              <p:cNvGrpSpPr/>
              <p:nvPr/>
            </p:nvGrpSpPr>
            <p:grpSpPr>
              <a:xfrm>
                <a:off x="8006863" y="1123152"/>
                <a:ext cx="1141087" cy="3108196"/>
                <a:chOff x="8058707" y="1126745"/>
                <a:chExt cx="1141087" cy="3108196"/>
              </a:xfrm>
            </p:grpSpPr>
            <p:pic>
              <p:nvPicPr>
                <p:cNvPr id="19" name="Picture 18"/>
                <p:cNvPicPr>
                  <a:picLocks noChangeAspect="1"/>
                </p:cNvPicPr>
                <p:nvPr/>
              </p:nvPicPr>
              <p:blipFill>
                <a:blip r:embed="rId3"/>
                <a:stretch>
                  <a:fillRect/>
                </a:stretch>
              </p:blipFill>
              <p:spPr>
                <a:xfrm>
                  <a:off x="8058707" y="3699776"/>
                  <a:ext cx="445472" cy="535165"/>
                </a:xfrm>
                <a:prstGeom prst="rect">
                  <a:avLst/>
                </a:prstGeom>
              </p:spPr>
            </p:pic>
            <p:pic>
              <p:nvPicPr>
                <p:cNvPr id="20" name="Picture 19"/>
                <p:cNvPicPr>
                  <a:picLocks noChangeAspect="1"/>
                </p:cNvPicPr>
                <p:nvPr/>
              </p:nvPicPr>
              <p:blipFill>
                <a:blip r:embed="rId3"/>
                <a:stretch>
                  <a:fillRect/>
                </a:stretch>
              </p:blipFill>
              <p:spPr>
                <a:xfrm>
                  <a:off x="8754322" y="1126745"/>
                  <a:ext cx="445472" cy="535165"/>
                </a:xfrm>
                <a:prstGeom prst="rect">
                  <a:avLst/>
                </a:prstGeom>
              </p:spPr>
            </p:pic>
          </p:grpSp>
          <p:pic>
            <p:nvPicPr>
              <p:cNvPr id="16" name="Picture 15"/>
              <p:cNvPicPr>
                <a:picLocks noChangeAspect="1"/>
              </p:cNvPicPr>
              <p:nvPr/>
            </p:nvPicPr>
            <p:blipFill>
              <a:blip r:embed="rId4"/>
              <a:stretch>
                <a:fillRect/>
              </a:stretch>
            </p:blipFill>
            <p:spPr>
              <a:xfrm>
                <a:off x="8117409" y="1255408"/>
                <a:ext cx="334926" cy="429007"/>
              </a:xfrm>
              <a:prstGeom prst="rect">
                <a:avLst/>
              </a:prstGeom>
            </p:spPr>
          </p:pic>
        </p:grpSp>
        <p:sp>
          <p:nvSpPr>
            <p:cNvPr id="22" name="TextBox 21"/>
            <p:cNvSpPr txBox="1"/>
            <p:nvPr/>
          </p:nvSpPr>
          <p:spPr>
            <a:xfrm>
              <a:off x="7643194" y="2139636"/>
              <a:ext cx="1511119" cy="369332"/>
            </a:xfrm>
            <a:prstGeom prst="rect">
              <a:avLst/>
            </a:prstGeom>
            <a:noFill/>
          </p:spPr>
          <p:txBody>
            <a:bodyPr wrap="none" rtlCol="0">
              <a:spAutoFit/>
            </a:bodyPr>
            <a:lstStyle/>
            <a:p>
              <a:pPr algn="ctr"/>
              <a:r>
                <a:rPr lang="en-US" dirty="0" smtClean="0">
                  <a:solidFill>
                    <a:schemeClr val="bg1"/>
                  </a:solidFill>
                </a:rPr>
                <a:t>Cave1 rooftop</a:t>
              </a:r>
              <a:endParaRPr lang="en-US" dirty="0">
                <a:solidFill>
                  <a:schemeClr val="bg1"/>
                </a:solidFill>
              </a:endParaRPr>
            </a:p>
          </p:txBody>
        </p:sp>
        <p:pic>
          <p:nvPicPr>
            <p:cNvPr id="23" name="Picture 22"/>
            <p:cNvPicPr>
              <a:picLocks noChangeAspect="1"/>
            </p:cNvPicPr>
            <p:nvPr/>
          </p:nvPicPr>
          <p:blipFill>
            <a:blip r:embed="rId5"/>
            <a:stretch>
              <a:fillRect/>
            </a:stretch>
          </p:blipFill>
          <p:spPr>
            <a:xfrm>
              <a:off x="7886623" y="1203338"/>
              <a:ext cx="434104" cy="437662"/>
            </a:xfrm>
            <a:prstGeom prst="rect">
              <a:avLst/>
            </a:prstGeom>
          </p:spPr>
        </p:pic>
      </p:grpSp>
      <p:sp>
        <p:nvSpPr>
          <p:cNvPr id="24" name="TextBox 23"/>
          <p:cNvSpPr txBox="1"/>
          <p:nvPr/>
        </p:nvSpPr>
        <p:spPr>
          <a:xfrm>
            <a:off x="3207960" y="2425467"/>
            <a:ext cx="1364040" cy="369332"/>
          </a:xfrm>
          <a:prstGeom prst="rect">
            <a:avLst/>
          </a:prstGeom>
          <a:noFill/>
        </p:spPr>
        <p:txBody>
          <a:bodyPr wrap="square" rtlCol="0">
            <a:spAutoFit/>
          </a:bodyPr>
          <a:lstStyle/>
          <a:p>
            <a:pPr algn="ctr"/>
            <a:r>
              <a:rPr lang="en-US" dirty="0" smtClean="0">
                <a:solidFill>
                  <a:schemeClr val="bg1"/>
                </a:solidFill>
              </a:rPr>
              <a:t>Helium vent</a:t>
            </a:r>
            <a:endParaRPr lang="en-US" dirty="0">
              <a:solidFill>
                <a:schemeClr val="bg1"/>
              </a:solidFill>
            </a:endParaRPr>
          </a:p>
        </p:txBody>
      </p:sp>
      <p:sp>
        <p:nvSpPr>
          <p:cNvPr id="25" name="TextBox 24"/>
          <p:cNvSpPr txBox="1"/>
          <p:nvPr/>
        </p:nvSpPr>
        <p:spPr>
          <a:xfrm>
            <a:off x="281704" y="5277861"/>
            <a:ext cx="6775319" cy="923330"/>
          </a:xfrm>
          <a:prstGeom prst="rect">
            <a:avLst/>
          </a:prstGeom>
          <a:solidFill>
            <a:schemeClr val="bg1">
              <a:lumMod val="85000"/>
            </a:schemeClr>
          </a:solidFill>
        </p:spPr>
        <p:txBody>
          <a:bodyPr wrap="square" rtlCol="0">
            <a:spAutoFit/>
          </a:bodyPr>
          <a:lstStyle/>
          <a:p>
            <a:r>
              <a:rPr lang="en-US" dirty="0" smtClean="0">
                <a:solidFill>
                  <a:srgbClr val="FF0000"/>
                </a:solidFill>
              </a:rPr>
              <a:t>There is NO fire suppression in building 58 Test Lab High Bay, there are NO sprinklers in the high bay.  There IS fire suppression inside the UITF enclosure, control room and laser room.</a:t>
            </a:r>
            <a:endParaRPr lang="en-US" dirty="0">
              <a:solidFill>
                <a:srgbClr val="FF0000"/>
              </a:solidFill>
            </a:endParaRPr>
          </a:p>
        </p:txBody>
      </p:sp>
      <p:sp>
        <p:nvSpPr>
          <p:cNvPr id="26" name="Footer Placeholder 3"/>
          <p:cNvSpPr>
            <a:spLocks noGrp="1"/>
          </p:cNvSpPr>
          <p:nvPr>
            <p:ph type="ftr" sz="quarter" idx="11"/>
          </p:nvPr>
        </p:nvSpPr>
        <p:spPr>
          <a:xfrm>
            <a:off x="295352" y="6467336"/>
            <a:ext cx="2429918" cy="311322"/>
          </a:xfrm>
        </p:spPr>
        <p:txBody>
          <a:bodyPr/>
          <a:lstStyle/>
          <a:p>
            <a:r>
              <a:rPr lang="en-US" dirty="0" smtClean="0"/>
              <a:t>SAF 162: UITF Operator Training</a:t>
            </a:r>
            <a:endParaRPr lang="en-US" dirty="0"/>
          </a:p>
        </p:txBody>
      </p:sp>
    </p:spTree>
    <p:extLst>
      <p:ext uri="{BB962C8B-B14F-4D97-AF65-F5344CB8AC3E}">
        <p14:creationId xmlns:p14="http://schemas.microsoft.com/office/powerpoint/2010/main" val="392079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 Widescreen Template</Template>
  <TotalTime>83716</TotalTime>
  <Words>2953</Words>
  <Application>Microsoft Office PowerPoint</Application>
  <PresentationFormat>Widescreen</PresentationFormat>
  <Paragraphs>450</Paragraphs>
  <Slides>61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.PingFangSC-Regular</vt:lpstr>
      <vt:lpstr>Arial</vt:lpstr>
      <vt:lpstr>Calibri</vt:lpstr>
      <vt:lpstr>Courier New</vt:lpstr>
      <vt:lpstr>PingFangSC-Regular</vt:lpstr>
      <vt:lpstr>Wingdings</vt:lpstr>
      <vt:lpstr>Theme1</vt:lpstr>
      <vt:lpstr>UITF Operator Training – SAF162</vt:lpstr>
      <vt:lpstr>SAF 162 Training Outline:  PowerPoint slides + Tour</vt:lpstr>
      <vt:lpstr>Part 1: UITF Safety Awareness Training</vt:lpstr>
      <vt:lpstr>UITF, what can it be used for?</vt:lpstr>
      <vt:lpstr>UITF is a 10 MeV spin-polarized electron accelerator</vt:lpstr>
      <vt:lpstr>Geographic Features of UITF</vt:lpstr>
      <vt:lpstr>Cave1, Cave2, Control Room, Laser Room, Mechanical Room, Labyrinth</vt:lpstr>
      <vt:lpstr>Cave1, Cave2, Control Room, Laser Room, Mechanical Room, Labyrinth</vt:lpstr>
      <vt:lpstr>Cave1 rooftop, Cave2 rooftop, moveable shielding</vt:lpstr>
      <vt:lpstr> See how roof tiles are moved? Test the spin-polarized target “HDIce” </vt:lpstr>
      <vt:lpstr>UITF rooftop, electronics and storage….</vt:lpstr>
      <vt:lpstr>UITF utilities: electrical power, LCW, GN2 and compressed air</vt:lpstr>
      <vt:lpstr>Access Restrictions, dosimeter requirements</vt:lpstr>
      <vt:lpstr>Entering the Enclosure when OPEN, no dosimetry required</vt:lpstr>
      <vt:lpstr>Magenta Beacons</vt:lpstr>
      <vt:lpstr>UITF Rooftops when Magenta Beacons are ON</vt:lpstr>
      <vt:lpstr>UITF Control Room</vt:lpstr>
      <vt:lpstr>Oxygen Deficiency Hazards (ODH) at UITF</vt:lpstr>
      <vt:lpstr>Oxygen Deficiency Hazards (ODH) at UITF</vt:lpstr>
      <vt:lpstr>Oxygen Deficiency Hazards (ODH) at UITF</vt:lpstr>
      <vt:lpstr>Oxygen Deficiency Hazards (ODH) at UITF</vt:lpstr>
      <vt:lpstr>Oxygen Deficiency Hazards (ODH) at UITF</vt:lpstr>
      <vt:lpstr>Oxygen Deficiency Hazards (ODH) at UITF</vt:lpstr>
      <vt:lpstr>Oxygen Deficiency Hazards (ODH) at UITF</vt:lpstr>
      <vt:lpstr>Oxygen Deficiency Hazards (ODH) at UITF</vt:lpstr>
      <vt:lpstr>Oxygen Deficiency Hazards (ODH) at UITF</vt:lpstr>
      <vt:lpstr>UITF Accelerator…also a “Gun Test Stand”</vt:lpstr>
      <vt:lpstr>Official Documentation</vt:lpstr>
      <vt:lpstr>Radiation Shielding Assessment and Commissioning Plan</vt:lpstr>
      <vt:lpstr>Procedures: preferred way of doing business at UITF</vt:lpstr>
      <vt:lpstr>Procedures: preferred way of doing business at UITF</vt:lpstr>
      <vt:lpstr>UITF Accelerator…also a “Gun Test Stand”</vt:lpstr>
      <vt:lpstr>Beam Authorization for Accelerator use</vt:lpstr>
      <vt:lpstr>Beam Authorization Rescinded:  Lock-out the valve upstream of booster</vt:lpstr>
      <vt:lpstr>Credited Controls</vt:lpstr>
      <vt:lpstr>Credited Control: Radiation Shielding</vt:lpstr>
      <vt:lpstr>Credited Control – lead brick and other moveable shielding</vt:lpstr>
      <vt:lpstr>Defense in Depth: CARMS</vt:lpstr>
      <vt:lpstr>Personnel Safety System (PSS)</vt:lpstr>
      <vt:lpstr>Sweeping the Cave</vt:lpstr>
      <vt:lpstr>Laser Light</vt:lpstr>
      <vt:lpstr>Laser Light</vt:lpstr>
      <vt:lpstr>Laser Bypass mode</vt:lpstr>
      <vt:lpstr>Laser Bypass mode also provides safe environment for laser alignment inside UITF</vt:lpstr>
      <vt:lpstr>Rapid Access System at UITF</vt:lpstr>
      <vt:lpstr>Rapid Access System at UITF</vt:lpstr>
      <vt:lpstr>Making UITF Safe after Beam Operations</vt:lpstr>
      <vt:lpstr>Take a break</vt:lpstr>
      <vt:lpstr>Part 2: UITF Operator Information</vt:lpstr>
      <vt:lpstr>Part 2: UITF Operator Information, cont.</vt:lpstr>
      <vt:lpstr>Part 2: UITF Operator Information</vt:lpstr>
      <vt:lpstr>Part 2: UITF Operator Information  “Drive Laser”</vt:lpstr>
      <vt:lpstr>Part 2: UITF Operator Information  “Gun High Voltage”</vt:lpstr>
      <vt:lpstr>Part 2: UITF Operator Information  “Magnets”</vt:lpstr>
      <vt:lpstr>Part 2: UITF Operator Information  “Vacuum”</vt:lpstr>
      <vt:lpstr>Part 2: UITF Operator Information   “Viewers”</vt:lpstr>
      <vt:lpstr>Part 2: UITF Operator Information “QE scans”</vt:lpstr>
      <vt:lpstr>Part 2: UITF Operator Information  “BPMs”</vt:lpstr>
      <vt:lpstr>Part 2: UITF Operator Information “Current monitoring: cups, dumps, apertures” </vt:lpstr>
      <vt:lpstr>Part 2: UITF Operator Information</vt:lpstr>
      <vt:lpstr>Part 2: UITF Operator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Erin Clifton</dc:creator>
  <cp:lastModifiedBy>Matthew Poelker</cp:lastModifiedBy>
  <cp:revision>128</cp:revision>
  <dcterms:created xsi:type="dcterms:W3CDTF">2018-09-06T13:32:58Z</dcterms:created>
  <dcterms:modified xsi:type="dcterms:W3CDTF">2020-07-10T17:28:39Z</dcterms:modified>
</cp:coreProperties>
</file>