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(null)" ContentType="image/x-em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82" r:id="rId3"/>
    <p:sldId id="297" r:id="rId4"/>
    <p:sldId id="323" r:id="rId5"/>
    <p:sldId id="328" r:id="rId6"/>
    <p:sldId id="339" r:id="rId7"/>
    <p:sldId id="294" r:id="rId8"/>
    <p:sldId id="307" r:id="rId9"/>
    <p:sldId id="329" r:id="rId10"/>
    <p:sldId id="330" r:id="rId11"/>
    <p:sldId id="331" r:id="rId12"/>
    <p:sldId id="325" r:id="rId13"/>
    <p:sldId id="332" r:id="rId14"/>
    <p:sldId id="326" r:id="rId15"/>
    <p:sldId id="333" r:id="rId16"/>
    <p:sldId id="324" r:id="rId17"/>
    <p:sldId id="336" r:id="rId18"/>
    <p:sldId id="337" r:id="rId19"/>
    <p:sldId id="340" r:id="rId20"/>
    <p:sldId id="290" r:id="rId21"/>
    <p:sldId id="338" r:id="rId22"/>
    <p:sldId id="341" r:id="rId23"/>
    <p:sldId id="279" r:id="rId24"/>
    <p:sldId id="342" r:id="rId25"/>
    <p:sldId id="343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8362" autoAdjust="0"/>
    <p:restoredTop sz="99875" autoAdjust="0"/>
  </p:normalViewPr>
  <p:slideViewPr>
    <p:cSldViewPr snapToGrid="0" snapToObjects="1" showGuides="1">
      <p:cViewPr varScale="1">
        <p:scale>
          <a:sx n="133" d="100"/>
          <a:sy n="133" d="100"/>
        </p:scale>
        <p:origin x="88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-2376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Ch.</a:t>
            </a:r>
            <a:r>
              <a:rPr lang="en-US" baseline="0" dirty="0"/>
              <a:t> 2 (Top) Radiation vs. Voltage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23-Jun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Sheet3!$B$3:$B$7</c:f>
              <c:numCache>
                <c:formatCode>General</c:formatCode>
                <c:ptCount val="5"/>
                <c:pt idx="0">
                  <c:v>210</c:v>
                </c:pt>
                <c:pt idx="1">
                  <c:v>200</c:v>
                </c:pt>
                <c:pt idx="2">
                  <c:v>180</c:v>
                </c:pt>
                <c:pt idx="3">
                  <c:v>150</c:v>
                </c:pt>
                <c:pt idx="4">
                  <c:v>130</c:v>
                </c:pt>
              </c:numCache>
            </c:numRef>
          </c:xVal>
          <c:yVal>
            <c:numRef>
              <c:f>Sheet3!$G$3:$G$7</c:f>
              <c:numCache>
                <c:formatCode>General</c:formatCode>
                <c:ptCount val="5"/>
                <c:pt idx="0">
                  <c:v>0.58934299999999995</c:v>
                </c:pt>
                <c:pt idx="1">
                  <c:v>0.25969599999999998</c:v>
                </c:pt>
                <c:pt idx="2">
                  <c:v>0.141071</c:v>
                </c:pt>
                <c:pt idx="3">
                  <c:v>0.125807</c:v>
                </c:pt>
                <c:pt idx="4">
                  <c:v>0.158273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003-2448-A013-4DF2F8476A39}"/>
            </c:ext>
          </c:extLst>
        </c:ser>
        <c:ser>
          <c:idx val="1"/>
          <c:order val="1"/>
          <c:tx>
            <c:v>30-Jun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Sheet3!$B$20:$B$24</c:f>
              <c:numCache>
                <c:formatCode>General</c:formatCode>
                <c:ptCount val="5"/>
                <c:pt idx="0">
                  <c:v>210</c:v>
                </c:pt>
                <c:pt idx="1">
                  <c:v>200</c:v>
                </c:pt>
                <c:pt idx="2">
                  <c:v>180</c:v>
                </c:pt>
                <c:pt idx="3">
                  <c:v>150</c:v>
                </c:pt>
                <c:pt idx="4">
                  <c:v>130</c:v>
                </c:pt>
              </c:numCache>
            </c:numRef>
          </c:xVal>
          <c:yVal>
            <c:numRef>
              <c:f>Sheet3!$G$20:$G$24</c:f>
              <c:numCache>
                <c:formatCode>General</c:formatCode>
                <c:ptCount val="5"/>
                <c:pt idx="0">
                  <c:v>0.82728299999999999</c:v>
                </c:pt>
                <c:pt idx="1">
                  <c:v>0.27562599999999998</c:v>
                </c:pt>
                <c:pt idx="2">
                  <c:v>0.155337</c:v>
                </c:pt>
                <c:pt idx="3">
                  <c:v>0.14837700000000001</c:v>
                </c:pt>
                <c:pt idx="4">
                  <c:v>0.12890199999999999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003-2448-A013-4DF2F8476A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415757808"/>
        <c:axId val="-415983408"/>
      </c:scatterChart>
      <c:valAx>
        <c:axId val="-415757808"/>
        <c:scaling>
          <c:orientation val="minMax"/>
          <c:min val="1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Voltage</a:t>
                </a:r>
                <a:r>
                  <a:rPr lang="en-US" baseline="0"/>
                  <a:t> (kV)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415983408"/>
        <c:crosses val="autoZero"/>
        <c:crossBetween val="midCat"/>
      </c:valAx>
      <c:valAx>
        <c:axId val="-415983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Ch.</a:t>
                </a:r>
                <a:r>
                  <a:rPr lang="en-US" baseline="0"/>
                  <a:t> 2 Radiation (cps)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4157578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51B2A1-1432-4E4F-B47F-93DC10B271D5}" type="datetimeFigureOut">
              <a:rPr lang="en-US" smtClean="0"/>
              <a:t>2/20/18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AD5CD-F834-3449-B38F-B37392F9F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596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1124A-8259-2F43-AA9E-1AB80762BA4E}" type="datetimeFigureOut">
              <a:rPr lang="en-US" smtClean="0"/>
              <a:pPr/>
              <a:t>2/20/18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53114-0D40-384A-9E11-76EB88F8D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4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76015"/>
            <a:ext cx="4038600" cy="54150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76015"/>
            <a:ext cx="4038600" cy="54150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255" y="921729"/>
            <a:ext cx="4040188" cy="76304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255" y="1684769"/>
            <a:ext cx="4040188" cy="45989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3080" y="921729"/>
            <a:ext cx="4041775" cy="76304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3080" y="1684769"/>
            <a:ext cx="4041775" cy="45989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5679"/>
            <a:ext cx="3008313" cy="11087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55878"/>
            <a:ext cx="5111750" cy="558483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64664"/>
            <a:ext cx="3008313" cy="447604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0301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8102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46974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" y="51206"/>
            <a:ext cx="8705088" cy="607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" y="877824"/>
            <a:ext cx="8705088" cy="5248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222248" y="6456300"/>
            <a:ext cx="41019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PREx</a:t>
            </a:r>
            <a:r>
              <a:rPr lang="en-US" dirty="0"/>
              <a:t>-II Collaboration Meeting, February 26, 2016, Jefferson Lab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2C9A48C-97D7-4B40-96F2-F0841CEA16C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4343CA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660066"/>
        </a:buClr>
        <a:buFont typeface="Arial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8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5813" indent="-227013" algn="l" defTabSz="457200" rtl="0" eaLnBrk="1" latinLnBrk="0" hangingPunct="1">
        <a:spcBef>
          <a:spcPct val="20000"/>
        </a:spcBef>
        <a:buFont typeface="Arial"/>
        <a:buNone/>
        <a:defRPr sz="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(null)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778" y="1551869"/>
            <a:ext cx="8946444" cy="2016521"/>
          </a:xfrm>
        </p:spPr>
        <p:txBody>
          <a:bodyPr>
            <a:normAutofit/>
          </a:bodyPr>
          <a:lstStyle/>
          <a:p>
            <a:r>
              <a:rPr lang="en-US" dirty="0"/>
              <a:t>CEBAF Source/Injector Update</a:t>
            </a:r>
            <a:br>
              <a:rPr lang="en-US" dirty="0"/>
            </a:br>
            <a:br>
              <a:rPr lang="en-US" dirty="0"/>
            </a:br>
            <a:r>
              <a:rPr lang="en-US" sz="2800" dirty="0"/>
              <a:t>PREX/CREX Collaboration Meeting</a:t>
            </a:r>
            <a:br>
              <a:rPr lang="en-US" sz="2800" dirty="0"/>
            </a:br>
            <a:r>
              <a:rPr lang="en-US" sz="2800" dirty="0"/>
              <a:t>February 26, 2018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08863"/>
            <a:ext cx="6400800" cy="1109546"/>
          </a:xfrm>
        </p:spPr>
        <p:txBody>
          <a:bodyPr/>
          <a:lstStyle/>
          <a:p>
            <a:r>
              <a:rPr lang="en-US" dirty="0"/>
              <a:t>Joe Grames</a:t>
            </a:r>
          </a:p>
          <a:p>
            <a:r>
              <a:rPr lang="en-US" dirty="0"/>
              <a:t>Center for Injectors and Sources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C:\Users\Source\Downloads\COMSOL pics\detailed_11_2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92" y="1828887"/>
            <a:ext cx="3256311" cy="328488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5537991" y="1627056"/>
            <a:ext cx="24233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Black </a:t>
            </a:r>
            <a:r>
              <a:rPr lang="en-US" sz="1350" dirty="0"/>
              <a:t>Conductivity of 2E-12 S/m</a:t>
            </a:r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5294355" y="4404805"/>
            <a:ext cx="1581266" cy="52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 indent="85725" algn="just"/>
            <a:r>
              <a:rPr lang="en-US" sz="15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|E|=1.16 [V/m]</a:t>
            </a:r>
          </a:p>
          <a:p>
            <a:pPr indent="85725" algn="just"/>
            <a:r>
              <a:rPr lang="en-US" sz="15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Ey</a:t>
            </a:r>
            <a:r>
              <a:rPr lang="en-US" sz="15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=-1.14 [V/m]</a:t>
            </a:r>
          </a:p>
          <a:p>
            <a:pPr indent="85725" algn="just"/>
            <a:r>
              <a:rPr lang="en-US" sz="15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indent="85725" algn="just"/>
            <a:endParaRPr lang="en-US" sz="15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85725" algn="just"/>
            <a:endParaRPr lang="en-US" sz="15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85725" algn="just"/>
            <a:r>
              <a:rPr lang="en-US" sz="7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DF0959E-C1C6-4A49-99D5-A66DDA0C5AC9}"/>
              </a:ext>
            </a:extLst>
          </p:cNvPr>
          <p:cNvGrpSpPr/>
          <p:nvPr/>
        </p:nvGrpSpPr>
        <p:grpSpPr>
          <a:xfrm>
            <a:off x="892183" y="1592925"/>
            <a:ext cx="3252693" cy="3517193"/>
            <a:chOff x="487805" y="2396752"/>
            <a:chExt cx="3252693" cy="3517193"/>
          </a:xfrm>
        </p:grpSpPr>
        <p:pic>
          <p:nvPicPr>
            <p:cNvPr id="15" name="Picture 14" descr="C:\Users\Source\Downloads\COMSOL pics\detailed_white_11_2.png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805" y="2632714"/>
              <a:ext cx="3252693" cy="32812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974898" y="2396752"/>
              <a:ext cx="2480807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</a:rPr>
                <a:t>White </a:t>
              </a:r>
              <a:r>
                <a:rPr lang="en-US" sz="1350" dirty="0"/>
                <a:t>Conductivity of 2E-14 S/m</a:t>
              </a:r>
              <a:endParaRPr lang="en-US" sz="1350" dirty="0">
                <a:solidFill>
                  <a:srgbClr val="FF0000"/>
                </a:solidFill>
              </a:endParaRPr>
            </a:p>
            <a:p>
              <a:endParaRPr lang="en-US" sz="1350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 Box 2"/>
            <p:cNvSpPr txBox="1">
              <a:spLocks noChangeArrowheads="1"/>
            </p:cNvSpPr>
            <p:nvPr/>
          </p:nvSpPr>
          <p:spPr bwMode="auto">
            <a:xfrm>
              <a:off x="781304" y="5199501"/>
              <a:ext cx="1581266" cy="528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 indent="85725" algn="just"/>
              <a:r>
                <a:rPr lang="en-US" sz="1500" dirty="0">
                  <a:solidFill>
                    <a:srgbClr val="FFFFFF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|E|=146.9 [V/m]</a:t>
              </a:r>
            </a:p>
            <a:p>
              <a:pPr indent="85725" algn="just"/>
              <a:r>
                <a:rPr lang="en-US" sz="1500" dirty="0" err="1">
                  <a:solidFill>
                    <a:srgbClr val="FFFFFF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Ey</a:t>
              </a:r>
              <a:r>
                <a:rPr lang="en-US" sz="1500" dirty="0">
                  <a:solidFill>
                    <a:srgbClr val="FFFFFF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=-139 [V/m]</a:t>
              </a:r>
            </a:p>
            <a:p>
              <a:pPr indent="85725" algn="just"/>
              <a:r>
                <a:rPr lang="en-US" sz="1500" dirty="0">
                  <a:solidFill>
                    <a:srgbClr val="FFFFFF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 </a:t>
              </a:r>
            </a:p>
            <a:p>
              <a:pPr indent="85725" algn="just"/>
              <a:endParaRPr lang="en-US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indent="85725" algn="just"/>
              <a:endParaRPr lang="en-US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indent="85725" algn="just"/>
              <a:r>
                <a:rPr lang="en-US" sz="75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4" name="5-Point Star 3"/>
            <p:cNvSpPr/>
            <p:nvPr/>
          </p:nvSpPr>
          <p:spPr>
            <a:xfrm>
              <a:off x="1987260" y="4925292"/>
              <a:ext cx="93518" cy="93518"/>
            </a:xfrm>
            <a:prstGeom prst="star5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3" name="5-Point Star 22"/>
          <p:cNvSpPr/>
          <p:nvPr/>
        </p:nvSpPr>
        <p:spPr>
          <a:xfrm>
            <a:off x="6573389" y="4224113"/>
            <a:ext cx="93518" cy="93518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A006351-5D67-F346-8F57-2F8277C65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200" y="182282"/>
            <a:ext cx="7886700" cy="444011"/>
          </a:xfrm>
        </p:spPr>
        <p:txBody>
          <a:bodyPr/>
          <a:lstStyle/>
          <a:p>
            <a:r>
              <a:rPr lang="en-US" dirty="0"/>
              <a:t>Triple point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718038-CB60-C044-94AB-56330C2D8784}"/>
              </a:ext>
            </a:extLst>
          </p:cNvPr>
          <p:cNvSpPr txBox="1"/>
          <p:nvPr/>
        </p:nvSpPr>
        <p:spPr>
          <a:xfrm>
            <a:off x="5930068" y="6142478"/>
            <a:ext cx="3132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 of G. Palacios, C.H. Garcia</a:t>
            </a:r>
          </a:p>
        </p:txBody>
      </p:sp>
    </p:spTree>
    <p:extLst>
      <p:ext uri="{BB962C8B-B14F-4D97-AF65-F5344CB8AC3E}">
        <p14:creationId xmlns:p14="http://schemas.microsoft.com/office/powerpoint/2010/main" val="1617079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121" y="42063"/>
            <a:ext cx="7886700" cy="623376"/>
          </a:xfrm>
        </p:spPr>
        <p:txBody>
          <a:bodyPr/>
          <a:lstStyle/>
          <a:p>
            <a:r>
              <a:rPr lang="en-US" dirty="0"/>
              <a:t>Rubber plug-insulator interface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A23F17-FCC0-6E4E-AE09-2239FCDAA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946" y="1439135"/>
            <a:ext cx="6388924" cy="41900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2A3DD08-AAF2-5E48-8BA8-B7A06CCC1F20}"/>
              </a:ext>
            </a:extLst>
          </p:cNvPr>
          <p:cNvSpPr txBox="1"/>
          <p:nvPr/>
        </p:nvSpPr>
        <p:spPr>
          <a:xfrm>
            <a:off x="5930068" y="6142478"/>
            <a:ext cx="3132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 of G. Palacios, C.H. Garcia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8FDD09E-A286-EA48-86E3-E6CA64328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11" y="1594339"/>
            <a:ext cx="2367145" cy="385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26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9" r="18988"/>
          <a:stretch/>
        </p:blipFill>
        <p:spPr>
          <a:xfrm>
            <a:off x="182880" y="1101964"/>
            <a:ext cx="4145812" cy="49490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26845" y="1101964"/>
            <a:ext cx="46171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Gun assembled and baked successfully.</a:t>
            </a:r>
          </a:p>
          <a:p>
            <a:endParaRPr lang="en-US" sz="2000" dirty="0"/>
          </a:p>
          <a:p>
            <a:r>
              <a:rPr lang="en-US" sz="2000" dirty="0"/>
              <a:t>HV conditioned at the UITF using available with 225kV HVPS (Spellman) and SF6</a:t>
            </a:r>
          </a:p>
          <a:p>
            <a:endParaRPr lang="en-US" sz="2000" dirty="0"/>
          </a:p>
          <a:p>
            <a:r>
              <a:rPr lang="en-US" sz="2000" dirty="0"/>
              <a:t>Small, yet measurable on-set of field emission above 200kV – requires conditioning &gt; 225kV to process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Conditioning the 200 kV gun at UITF (June 2017)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6546827"/>
              </p:ext>
            </p:extLst>
          </p:nvPr>
        </p:nvGraphicFramePr>
        <p:xfrm>
          <a:off x="4535424" y="3656509"/>
          <a:ext cx="4409372" cy="2494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118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C47E69-9B6A-C74E-A826-FC4EA11808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393F276-71B0-0F48-97C9-0610183830A3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Conditioning w/ 350 kV HVPS (Nov-Dec 2017)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49600C-783F-DB49-B1F2-53E1AE305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51185" y="1698257"/>
            <a:ext cx="5269831" cy="39523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378A9D-0E34-F346-92E2-2B166B8B6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080" y="3674444"/>
            <a:ext cx="4766098" cy="26349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D16902-55AA-D34D-9EE5-371630946225}"/>
              </a:ext>
            </a:extLst>
          </p:cNvPr>
          <p:cNvSpPr txBox="1"/>
          <p:nvPr/>
        </p:nvSpPr>
        <p:spPr>
          <a:xfrm>
            <a:off x="4289080" y="1032096"/>
            <a:ext cx="47660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Moved HV chamber to gun table, baked and Kr gas conditioned to 227 kV (above the 225 kV Spellman!)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Reliable operation to 200 kV w/o signs of field emission.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Will move 200kV electrode to CEBAF HV chamber (better vacuum) in May 2018.</a:t>
            </a:r>
          </a:p>
        </p:txBody>
      </p:sp>
    </p:spTree>
    <p:extLst>
      <p:ext uri="{BB962C8B-B14F-4D97-AF65-F5344CB8AC3E}">
        <p14:creationId xmlns:p14="http://schemas.microsoft.com/office/powerpoint/2010/main" val="3010417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823338"/>
            <a:ext cx="87525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Existing 150kV inadequate for upgraded gun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SF6 pressure vessel delivered + plumbing/sensors ready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Modifying stack for QE scans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Major installation (safety systems, engineering, software)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480FDC7-25C3-E74C-BA25-F953CE8A5E5A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New Spellman 350 kV HVPS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5A7792-8AFA-6341-9961-8D3A1F5FF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64383" y="2728626"/>
            <a:ext cx="4162338" cy="31217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13F85A-AD9F-DF49-8C6E-E4920D44E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089837" y="2729602"/>
            <a:ext cx="4170141" cy="312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965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roup 207"/>
          <p:cNvGrpSpPr/>
          <p:nvPr/>
        </p:nvGrpSpPr>
        <p:grpSpPr>
          <a:xfrm>
            <a:off x="1" y="846717"/>
            <a:ext cx="4089830" cy="5113323"/>
            <a:chOff x="1" y="-14044"/>
            <a:chExt cx="5453107" cy="6817764"/>
          </a:xfrm>
        </p:grpSpPr>
        <p:sp>
          <p:nvSpPr>
            <p:cNvPr id="191" name="Rectangle 190"/>
            <p:cNvSpPr/>
            <p:nvPr/>
          </p:nvSpPr>
          <p:spPr>
            <a:xfrm>
              <a:off x="1394607" y="3094420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1707757" y="3094420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4223317" y="3016275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4536467" y="3016275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1654160" y="6006121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1967310" y="6006121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881703" y="5818608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194853" y="5818608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513565" y="3495975"/>
              <a:ext cx="4908883" cy="9257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Tunnel Penetration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513566" y="6475956"/>
              <a:ext cx="4878328" cy="3277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Tunnel Floor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3496335" y="5001791"/>
              <a:ext cx="1352215" cy="129200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Gun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953941" y="5321736"/>
              <a:ext cx="1941530" cy="10125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r>
                <a:rPr lang="en-US" sz="1350" dirty="0"/>
                <a:t>Little Oil Tank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609069" y="150312"/>
              <a:ext cx="1813379" cy="31914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r>
                <a:rPr lang="en-US" sz="1350" dirty="0"/>
                <a:t>ISB Rack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13565" y="1193266"/>
              <a:ext cx="2304792" cy="21485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r>
                <a:rPr lang="en-US" sz="1350" dirty="0"/>
                <a:t>       </a:t>
              </a:r>
              <a:r>
                <a:rPr lang="en-US" sz="1350" dirty="0" err="1"/>
                <a:t>Bue</a:t>
              </a:r>
              <a:r>
                <a:rPr lang="en-US" sz="1350" dirty="0"/>
                <a:t> Oil Tank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654751" y="120455"/>
              <a:ext cx="121443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HV Interlocks</a:t>
              </a:r>
            </a:p>
            <a:p>
              <a:pPr marL="214313" indent="-214313">
                <a:buFont typeface="Arial" charset="0"/>
                <a:buChar char="•"/>
              </a:pPr>
              <a:r>
                <a:rPr lang="en-US" sz="825" dirty="0">
                  <a:solidFill>
                    <a:schemeClr val="bg1"/>
                  </a:solidFill>
                </a:rPr>
                <a:t>PSS/MPS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2229632" y="1508508"/>
              <a:ext cx="1377864" cy="71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lbow Connector 19"/>
            <p:cNvCxnSpPr/>
            <p:nvPr/>
          </p:nvCxnSpPr>
          <p:spPr>
            <a:xfrm rot="10800000" flipV="1">
              <a:off x="1087806" y="903962"/>
              <a:ext cx="2472437" cy="303921"/>
            </a:xfrm>
            <a:prstGeom prst="bentConnector3">
              <a:avLst>
                <a:gd name="adj1" fmla="val 99649"/>
              </a:avLst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2956142" y="365342"/>
              <a:ext cx="65135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538616" y="2297590"/>
              <a:ext cx="2151633" cy="24687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Bus Bar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63673" y="2807917"/>
              <a:ext cx="2126576" cy="21085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Gun Switches (x3)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38617" y="1810125"/>
              <a:ext cx="1052190" cy="23161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HV Switch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38616" y="1327757"/>
              <a:ext cx="1665965" cy="23206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>
                  <a:solidFill>
                    <a:schemeClr val="tx1"/>
                  </a:solidFill>
                </a:rPr>
                <a:t>Ross Probe (1000:1)</a:t>
              </a:r>
              <a:endParaRPr 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638060" y="1810125"/>
              <a:ext cx="1052190" cy="23161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>
                  <a:solidFill>
                    <a:schemeClr val="tx1"/>
                  </a:solidFill>
                </a:rPr>
                <a:t>Bias Switch</a:t>
              </a:r>
              <a:endParaRPr lang="en-US" sz="1050" dirty="0">
                <a:solidFill>
                  <a:schemeClr val="tx1"/>
                </a:solidFill>
              </a:endParaRPr>
            </a:p>
          </p:txBody>
        </p:sp>
        <p:cxnSp>
          <p:nvCxnSpPr>
            <p:cNvPr id="60" name="Straight Arrow Connector 59"/>
            <p:cNvCxnSpPr/>
            <p:nvPr/>
          </p:nvCxnSpPr>
          <p:spPr>
            <a:xfrm flipH="1" flipV="1">
              <a:off x="2690250" y="1963510"/>
              <a:ext cx="933946" cy="79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1037223" y="3049008"/>
              <a:ext cx="14517" cy="226579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/>
            <p:cNvSpPr/>
            <p:nvPr/>
          </p:nvSpPr>
          <p:spPr>
            <a:xfrm>
              <a:off x="973615" y="5763796"/>
              <a:ext cx="1844742" cy="22364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Bus Bar</a:t>
              </a: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flipH="1">
              <a:off x="1117753" y="3080488"/>
              <a:ext cx="22116" cy="222738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>
              <a:off x="1115861" y="1548825"/>
              <a:ext cx="0" cy="2613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>
              <a:off x="1115861" y="2039365"/>
              <a:ext cx="0" cy="2613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>
              <a:off x="1991639" y="2039365"/>
              <a:ext cx="0" cy="2613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>
              <a:off x="1103335" y="2544461"/>
              <a:ext cx="0" cy="2613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 87"/>
            <p:cNvSpPr/>
            <p:nvPr/>
          </p:nvSpPr>
          <p:spPr>
            <a:xfrm>
              <a:off x="1252597" y="5400180"/>
              <a:ext cx="626308" cy="18825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Short</a:t>
              </a: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2035477" y="5400179"/>
              <a:ext cx="782880" cy="18825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>
                  <a:solidFill>
                    <a:schemeClr val="tx1"/>
                  </a:solidFill>
                </a:rPr>
                <a:t>Resistor</a:t>
              </a:r>
              <a:endParaRPr lang="en-US" sz="1050" dirty="0">
                <a:solidFill>
                  <a:schemeClr val="tx1"/>
                </a:solidFill>
              </a:endParaRPr>
            </a:p>
          </p:txBody>
        </p:sp>
        <p:grpSp>
          <p:nvGrpSpPr>
            <p:cNvPr id="98" name="Group 97"/>
            <p:cNvGrpSpPr/>
            <p:nvPr/>
          </p:nvGrpSpPr>
          <p:grpSpPr>
            <a:xfrm>
              <a:off x="1413595" y="5588433"/>
              <a:ext cx="65948" cy="167254"/>
              <a:chOff x="7155678" y="2544461"/>
              <a:chExt cx="75158" cy="2858672"/>
            </a:xfrm>
          </p:grpSpPr>
          <p:cxnSp>
            <p:nvCxnSpPr>
              <p:cNvPr id="90" name="Straight Arrow Connector 89"/>
              <p:cNvCxnSpPr/>
              <p:nvPr/>
            </p:nvCxnSpPr>
            <p:spPr>
              <a:xfrm>
                <a:off x="7155678" y="2544461"/>
                <a:ext cx="2" cy="285867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90"/>
              <p:cNvCxnSpPr/>
              <p:nvPr/>
            </p:nvCxnSpPr>
            <p:spPr>
              <a:xfrm flipH="1">
                <a:off x="7206828" y="2544461"/>
                <a:ext cx="24008" cy="285867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9" name="Group 98"/>
            <p:cNvGrpSpPr/>
            <p:nvPr/>
          </p:nvGrpSpPr>
          <p:grpSpPr>
            <a:xfrm>
              <a:off x="2342177" y="5588433"/>
              <a:ext cx="65948" cy="167254"/>
              <a:chOff x="7155678" y="2544461"/>
              <a:chExt cx="75158" cy="2858672"/>
            </a:xfrm>
          </p:grpSpPr>
          <p:cxnSp>
            <p:nvCxnSpPr>
              <p:cNvPr id="100" name="Straight Arrow Connector 99"/>
              <p:cNvCxnSpPr/>
              <p:nvPr/>
            </p:nvCxnSpPr>
            <p:spPr>
              <a:xfrm>
                <a:off x="7155678" y="2544461"/>
                <a:ext cx="2" cy="285867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/>
              <p:cNvCxnSpPr/>
              <p:nvPr/>
            </p:nvCxnSpPr>
            <p:spPr>
              <a:xfrm flipH="1">
                <a:off x="7206828" y="2544461"/>
                <a:ext cx="24008" cy="285867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9" name="Elbow Connector 108"/>
            <p:cNvCxnSpPr/>
            <p:nvPr/>
          </p:nvCxnSpPr>
          <p:spPr>
            <a:xfrm flipV="1">
              <a:off x="1507340" y="4977248"/>
              <a:ext cx="2093225" cy="356274"/>
            </a:xfrm>
            <a:prstGeom prst="bentConnector3">
              <a:avLst>
                <a:gd name="adj1" fmla="val 332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Elbow Connector 118"/>
            <p:cNvCxnSpPr/>
            <p:nvPr/>
          </p:nvCxnSpPr>
          <p:spPr>
            <a:xfrm flipV="1">
              <a:off x="1441327" y="4893013"/>
              <a:ext cx="2131441" cy="456209"/>
            </a:xfrm>
            <a:prstGeom prst="bentConnector3">
              <a:avLst>
                <a:gd name="adj1" fmla="val 47"/>
              </a:avLst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3" name="Group 122"/>
            <p:cNvGrpSpPr/>
            <p:nvPr/>
          </p:nvGrpSpPr>
          <p:grpSpPr>
            <a:xfrm>
              <a:off x="2368597" y="5085565"/>
              <a:ext cx="45719" cy="222310"/>
              <a:chOff x="7155678" y="2544461"/>
              <a:chExt cx="75158" cy="2858672"/>
            </a:xfrm>
          </p:grpSpPr>
          <p:cxnSp>
            <p:nvCxnSpPr>
              <p:cNvPr id="124" name="Straight Arrow Connector 123"/>
              <p:cNvCxnSpPr/>
              <p:nvPr/>
            </p:nvCxnSpPr>
            <p:spPr>
              <a:xfrm>
                <a:off x="7155678" y="2544461"/>
                <a:ext cx="2" cy="285867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prstDash val="sys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Arrow Connector 124"/>
              <p:cNvCxnSpPr/>
              <p:nvPr/>
            </p:nvCxnSpPr>
            <p:spPr>
              <a:xfrm flipH="1">
                <a:off x="7206828" y="2544461"/>
                <a:ext cx="24008" cy="285867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sys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6" name="Rectangle 125"/>
            <p:cNvSpPr/>
            <p:nvPr/>
          </p:nvSpPr>
          <p:spPr>
            <a:xfrm>
              <a:off x="3624196" y="548929"/>
              <a:ext cx="1602689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Glassman (150kV)</a:t>
              </a:r>
            </a:p>
            <a:p>
              <a:pPr marL="214313" indent="-214313">
                <a:buFont typeface="Arial" charset="0"/>
                <a:buChar char="•"/>
              </a:pPr>
              <a:r>
                <a:rPr lang="en-US" sz="900" dirty="0">
                  <a:solidFill>
                    <a:schemeClr val="bg1"/>
                  </a:solidFill>
                </a:rPr>
                <a:t>Software</a:t>
              </a:r>
            </a:p>
            <a:p>
              <a:pPr marL="214313" indent="-214313">
                <a:buFont typeface="Arial" charset="0"/>
                <a:buChar char="•"/>
              </a:pPr>
              <a:r>
                <a:rPr lang="en-US" sz="900" dirty="0">
                  <a:solidFill>
                    <a:schemeClr val="bg1"/>
                  </a:solidFill>
                </a:rPr>
                <a:t>HV Enable</a:t>
              </a:r>
            </a:p>
            <a:p>
              <a:pPr marL="214313" indent="-214313">
                <a:buFont typeface="Arial" charset="0"/>
                <a:buChar char="•"/>
              </a:pPr>
              <a:r>
                <a:rPr lang="en-US" sz="900" dirty="0">
                  <a:solidFill>
                    <a:schemeClr val="bg1"/>
                  </a:solidFill>
                </a:rPr>
                <a:t>Knife Switch</a:t>
              </a: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3604431" y="1372259"/>
              <a:ext cx="178746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Ross Probe DVM</a:t>
              </a:r>
            </a:p>
            <a:p>
              <a:pPr marL="128588" indent="-128588">
                <a:buFont typeface="Arial" charset="0"/>
                <a:buChar char="•"/>
              </a:pPr>
              <a:r>
                <a:rPr lang="en-US" sz="900" dirty="0">
                  <a:solidFill>
                    <a:schemeClr val="bg1"/>
                  </a:solidFill>
                </a:rPr>
                <a:t>Slow Lock (software)</a:t>
              </a: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3593196" y="1816423"/>
              <a:ext cx="1859912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Battery Bias (cathode)</a:t>
              </a:r>
            </a:p>
            <a:p>
              <a:pPr marL="214313" indent="-214313">
                <a:buFont typeface="Arial" charset="0"/>
                <a:buChar char="•"/>
              </a:pPr>
              <a:r>
                <a:rPr lang="en-US" sz="1050" dirty="0">
                  <a:solidFill>
                    <a:schemeClr val="bg1"/>
                  </a:solidFill>
                </a:rPr>
                <a:t>QE scan</a:t>
              </a:r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1" y="-14044"/>
              <a:ext cx="2895470" cy="65174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NOW</a:t>
              </a:r>
            </a:p>
          </p:txBody>
        </p:sp>
      </p:grpSp>
      <p:grpSp>
        <p:nvGrpSpPr>
          <p:cNvPr id="209" name="Group 208"/>
          <p:cNvGrpSpPr/>
          <p:nvPr/>
        </p:nvGrpSpPr>
        <p:grpSpPr>
          <a:xfrm>
            <a:off x="5149007" y="857250"/>
            <a:ext cx="3714303" cy="5102790"/>
            <a:chOff x="6865342" y="0"/>
            <a:chExt cx="4952404" cy="6803720"/>
          </a:xfrm>
        </p:grpSpPr>
        <p:sp>
          <p:nvSpPr>
            <p:cNvPr id="193" name="Rectangle 192"/>
            <p:cNvSpPr/>
            <p:nvPr/>
          </p:nvSpPr>
          <p:spPr>
            <a:xfrm>
              <a:off x="8781646" y="5942096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9094796" y="5942096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10599042" y="3103759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10912192" y="3103759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7341856" y="5942096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7655006" y="5942096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10233480" y="5818608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10546630" y="5818608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6865342" y="3483449"/>
              <a:ext cx="4952404" cy="9257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Tunnel Penetration</a:t>
              </a: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6865342" y="6475956"/>
              <a:ext cx="4859019" cy="3277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Tunnel Floor</a:t>
              </a:r>
            </a:p>
          </p:txBody>
        </p:sp>
        <p:sp>
          <p:nvSpPr>
            <p:cNvPr id="134" name="Oval 133"/>
            <p:cNvSpPr/>
            <p:nvPr/>
          </p:nvSpPr>
          <p:spPr>
            <a:xfrm>
              <a:off x="9848112" y="5001791"/>
              <a:ext cx="1352215" cy="129200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Gun</a:t>
              </a: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9960846" y="150312"/>
              <a:ext cx="1856900" cy="31914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r>
                <a:rPr lang="en-US" sz="1350" dirty="0"/>
                <a:t>ISB Rack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10006527" y="120455"/>
              <a:ext cx="121443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HV Interlocks</a:t>
              </a:r>
            </a:p>
            <a:p>
              <a:pPr marL="214313" indent="-214313">
                <a:buFont typeface="Arial" charset="0"/>
                <a:buChar char="•"/>
              </a:pPr>
              <a:r>
                <a:rPr lang="en-US" sz="825" dirty="0">
                  <a:solidFill>
                    <a:schemeClr val="bg1"/>
                  </a:solidFill>
                </a:rPr>
                <a:t>PSS/MPS</a:t>
              </a:r>
            </a:p>
          </p:txBody>
        </p:sp>
        <p:cxnSp>
          <p:nvCxnSpPr>
            <p:cNvPr id="141" name="Straight Arrow Connector 140"/>
            <p:cNvCxnSpPr/>
            <p:nvPr/>
          </p:nvCxnSpPr>
          <p:spPr>
            <a:xfrm>
              <a:off x="9307919" y="365342"/>
              <a:ext cx="65135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Rectangle 167"/>
            <p:cNvSpPr/>
            <p:nvPr/>
          </p:nvSpPr>
          <p:spPr>
            <a:xfrm>
              <a:off x="9975973" y="548929"/>
              <a:ext cx="1602689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Glassman (Control)</a:t>
              </a:r>
            </a:p>
            <a:p>
              <a:pPr marL="214313" indent="-214313">
                <a:buFont typeface="Arial" charset="0"/>
                <a:buChar char="•"/>
              </a:pPr>
              <a:r>
                <a:rPr lang="en-US" sz="900" dirty="0">
                  <a:solidFill>
                    <a:schemeClr val="bg1"/>
                  </a:solidFill>
                </a:rPr>
                <a:t>Software</a:t>
              </a:r>
            </a:p>
            <a:p>
              <a:pPr marL="214313" indent="-214313">
                <a:buFont typeface="Arial" charset="0"/>
                <a:buChar char="•"/>
              </a:pPr>
              <a:r>
                <a:rPr lang="en-US" sz="900" dirty="0">
                  <a:solidFill>
                    <a:schemeClr val="bg1"/>
                  </a:solidFill>
                </a:rPr>
                <a:t>HV Enable</a:t>
              </a:r>
            </a:p>
            <a:p>
              <a:pPr marL="214313" indent="-214313">
                <a:buFont typeface="Arial" charset="0"/>
                <a:buChar char="•"/>
              </a:pPr>
              <a:r>
                <a:rPr lang="en-US" sz="900" dirty="0">
                  <a:solidFill>
                    <a:schemeClr val="bg1"/>
                  </a:solidFill>
                </a:rPr>
                <a:t>Knife Switch</a:t>
              </a:r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9944973" y="1816423"/>
              <a:ext cx="1723121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Battery Bias (anode)</a:t>
              </a:r>
            </a:p>
            <a:p>
              <a:pPr marL="214313" indent="-214313">
                <a:buFont typeface="Arial" charset="0"/>
                <a:buChar char="•"/>
              </a:pPr>
              <a:r>
                <a:rPr lang="en-US" sz="1050" dirty="0">
                  <a:solidFill>
                    <a:schemeClr val="bg1"/>
                  </a:solidFill>
                </a:rPr>
                <a:t>QE scan</a:t>
              </a:r>
            </a:p>
          </p:txBody>
        </p:sp>
        <p:cxnSp>
          <p:nvCxnSpPr>
            <p:cNvPr id="171" name="Elbow Connector 170"/>
            <p:cNvCxnSpPr/>
            <p:nvPr/>
          </p:nvCxnSpPr>
          <p:spPr>
            <a:xfrm rot="5400000">
              <a:off x="6622175" y="1682288"/>
              <a:ext cx="4263050" cy="2375957"/>
            </a:xfrm>
            <a:prstGeom prst="bentConnector3">
              <a:avLst>
                <a:gd name="adj1" fmla="val -832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Rectangle 173"/>
            <p:cNvSpPr/>
            <p:nvPr/>
          </p:nvSpPr>
          <p:spPr>
            <a:xfrm>
              <a:off x="7073250" y="5034602"/>
              <a:ext cx="1053603" cy="12997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350kV</a:t>
              </a:r>
            </a:p>
            <a:p>
              <a:pPr algn="ctr"/>
              <a:r>
                <a:rPr lang="en-US" sz="1350" dirty="0"/>
                <a:t>HVPS</a:t>
              </a:r>
            </a:p>
            <a:p>
              <a:pPr algn="ctr"/>
              <a:r>
                <a:rPr lang="en-US" sz="1350" dirty="0"/>
                <a:t>SF6 Tank</a:t>
              </a:r>
            </a:p>
          </p:txBody>
        </p:sp>
        <p:cxnSp>
          <p:nvCxnSpPr>
            <p:cNvPr id="180" name="Elbow Connector 179"/>
            <p:cNvCxnSpPr/>
            <p:nvPr/>
          </p:nvCxnSpPr>
          <p:spPr>
            <a:xfrm rot="5400000">
              <a:off x="9625670" y="3599019"/>
              <a:ext cx="3231525" cy="268884"/>
            </a:xfrm>
            <a:prstGeom prst="bentConnector3">
              <a:avLst>
                <a:gd name="adj1" fmla="val 99228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Rectangle 194"/>
            <p:cNvSpPr/>
            <p:nvPr/>
          </p:nvSpPr>
          <p:spPr>
            <a:xfrm>
              <a:off x="8437725" y="5588433"/>
              <a:ext cx="1178336" cy="7320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Resistor</a:t>
              </a:r>
            </a:p>
            <a:p>
              <a:pPr algn="ctr"/>
              <a:r>
                <a:rPr lang="en-US" sz="1350" dirty="0"/>
                <a:t>SF6 Tank</a:t>
              </a:r>
            </a:p>
          </p:txBody>
        </p:sp>
        <p:cxnSp>
          <p:nvCxnSpPr>
            <p:cNvPr id="196" name="Elbow Connector 195"/>
            <p:cNvCxnSpPr>
              <a:stCxn id="195" idx="0"/>
            </p:cNvCxnSpPr>
            <p:nvPr/>
          </p:nvCxnSpPr>
          <p:spPr>
            <a:xfrm rot="5400000" flipH="1" flipV="1">
              <a:off x="9335228" y="4957868"/>
              <a:ext cx="322231" cy="938901"/>
            </a:xfrm>
            <a:prstGeom prst="bentConnector2">
              <a:avLst/>
            </a:prstGeom>
            <a:ln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Arrow Connector 198"/>
            <p:cNvCxnSpPr>
              <a:endCxn id="134" idx="1"/>
            </p:cNvCxnSpPr>
            <p:nvPr/>
          </p:nvCxnSpPr>
          <p:spPr>
            <a:xfrm flipV="1">
              <a:off x="8126853" y="5191000"/>
              <a:ext cx="1919286" cy="572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Arrow Connector 201"/>
            <p:cNvCxnSpPr/>
            <p:nvPr/>
          </p:nvCxnSpPr>
          <p:spPr>
            <a:xfrm>
              <a:off x="8156623" y="5942096"/>
              <a:ext cx="258853" cy="0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7" name="Rectangle 206"/>
            <p:cNvSpPr/>
            <p:nvPr/>
          </p:nvSpPr>
          <p:spPr>
            <a:xfrm>
              <a:off x="6866974" y="0"/>
              <a:ext cx="2895470" cy="65174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Upgrade</a:t>
              </a:r>
            </a:p>
          </p:txBody>
        </p:sp>
      </p:grpSp>
      <p:sp>
        <p:nvSpPr>
          <p:cNvPr id="77" name="Title 1">
            <a:extLst>
              <a:ext uri="{FF2B5EF4-FFF2-40B4-BE49-F238E27FC236}">
                <a16:creationId xmlns:a16="http://schemas.microsoft.com/office/drawing/2014/main" id="{7F71BD2A-4E57-7E42-A329-7C760888B1E6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New gun HV system simpler</a:t>
            </a:r>
          </a:p>
        </p:txBody>
      </p:sp>
    </p:spTree>
    <p:extLst>
      <p:ext uri="{BB962C8B-B14F-4D97-AF65-F5344CB8AC3E}">
        <p14:creationId xmlns:p14="http://schemas.microsoft.com/office/powerpoint/2010/main" val="137516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8" t="16566" b="36903"/>
          <a:stretch/>
        </p:blipFill>
        <p:spPr>
          <a:xfrm>
            <a:off x="3725022" y="882136"/>
            <a:ext cx="5293256" cy="32775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1380" y="1379738"/>
            <a:ext cx="32822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Replace NEG coated pipe w/ one including BPM’s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Improve spot move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S/H for PQB tests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Explore 2</a:t>
            </a:r>
            <a:r>
              <a:rPr lang="en-US" sz="2000" baseline="30000" dirty="0"/>
              <a:t>nd</a:t>
            </a:r>
            <a:r>
              <a:rPr lang="en-US" sz="2000" dirty="0"/>
              <a:t> moment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9" b="8120"/>
          <a:stretch/>
        </p:blipFill>
        <p:spPr>
          <a:xfrm flipH="1">
            <a:off x="0" y="4324851"/>
            <a:ext cx="9144000" cy="193582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ADE0572-F774-CE40-A680-04CB29A6F72E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Upgrade NEG coated BPM beam pipe</a:t>
            </a:r>
          </a:p>
        </p:txBody>
      </p:sp>
    </p:spTree>
    <p:extLst>
      <p:ext uri="{BB962C8B-B14F-4D97-AF65-F5344CB8AC3E}">
        <p14:creationId xmlns:p14="http://schemas.microsoft.com/office/powerpoint/2010/main" val="718980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6C269B-9BEB-2F4F-912A-792520D174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64D9A4-CB64-7247-8E77-25CCA96C9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1" y="3089708"/>
            <a:ext cx="4363761" cy="327282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D398BC2-78A7-6546-BC04-9B1EF9EAB2F9}"/>
              </a:ext>
            </a:extLst>
          </p:cNvPr>
          <p:cNvGrpSpPr/>
          <p:nvPr/>
        </p:nvGrpSpPr>
        <p:grpSpPr>
          <a:xfrm>
            <a:off x="4591440" y="1115422"/>
            <a:ext cx="4324882" cy="1768352"/>
            <a:chOff x="-302692" y="2982542"/>
            <a:chExt cx="5522124" cy="20050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CD7DB6B-A954-1648-8DBF-D244ED2517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" t="32821" r="43302" b="33135"/>
            <a:stretch/>
          </p:blipFill>
          <p:spPr>
            <a:xfrm>
              <a:off x="-302692" y="2982542"/>
              <a:ext cx="5522124" cy="20050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C9C9691-1451-6E45-8FDF-000B304CA539}"/>
                </a:ext>
              </a:extLst>
            </p:cNvPr>
            <p:cNvSpPr txBox="1"/>
            <p:nvPr/>
          </p:nvSpPr>
          <p:spPr>
            <a:xfrm>
              <a:off x="2295369" y="3013854"/>
              <a:ext cx="15231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Modified M20</a:t>
              </a: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E40D3489-81BA-2E46-ADD8-28A05C7004E0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Plan A : Modify M20 spares on shelf (last year)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16CA3A-F325-2240-A74B-67C2ECFD2051}"/>
              </a:ext>
            </a:extLst>
          </p:cNvPr>
          <p:cNvSpPr txBox="1"/>
          <p:nvPr/>
        </p:nvSpPr>
        <p:spPr>
          <a:xfrm>
            <a:off x="30771" y="1003191"/>
            <a:ext cx="45029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Plan A</a:t>
            </a:r>
            <a:r>
              <a:rPr lang="en-US" sz="2000" dirty="0"/>
              <a:t> is happening, but repurposing existing M20’s w/ welded feedthroughs has proved cumbersome: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Bake limited to 450C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No fixture to repair leak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Shield antennae from NEG coating</a:t>
            </a:r>
          </a:p>
          <a:p>
            <a:r>
              <a:rPr lang="en-US" sz="2000" dirty="0"/>
              <a:t>Status: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Gabou</a:t>
            </a:r>
            <a:r>
              <a:rPr lang="en-US" sz="2000" dirty="0"/>
              <a:t> mapping in progress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Vacuum assembly test follows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D443BD-8F9C-5A4F-8625-5D1E33D907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37" t="7439" r="6948" b="26316"/>
          <a:stretch/>
        </p:blipFill>
        <p:spPr>
          <a:xfrm>
            <a:off x="250257" y="4102946"/>
            <a:ext cx="4100361" cy="225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8418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949DED-1BDC-A34C-AF06-649C30B63F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5136EAE-D933-9D45-8CCE-47A923AA5D23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Plan B : New XHV M20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6EDF11-AF66-EE44-BF26-B87FBBA89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037526" y="1389975"/>
            <a:ext cx="5500781" cy="44125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07F90D-5DB7-434E-95D1-4EE78AC58827}"/>
              </a:ext>
            </a:extLst>
          </p:cNvPr>
          <p:cNvSpPr txBox="1"/>
          <p:nvPr/>
        </p:nvSpPr>
        <p:spPr>
          <a:xfrm>
            <a:off x="7154928" y="2184935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Plan 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BB7946-CE11-7B4E-8B8D-BD9831C6BE48}"/>
              </a:ext>
            </a:extLst>
          </p:cNvPr>
          <p:cNvSpPr txBox="1"/>
          <p:nvPr/>
        </p:nvSpPr>
        <p:spPr>
          <a:xfrm>
            <a:off x="7154928" y="4772526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Plan 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77B201-2347-504A-8B9A-EC4992A078F3}"/>
              </a:ext>
            </a:extLst>
          </p:cNvPr>
          <p:cNvSpPr txBox="1"/>
          <p:nvPr/>
        </p:nvSpPr>
        <p:spPr>
          <a:xfrm>
            <a:off x="203810" y="1184666"/>
            <a:ext cx="389823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Plan B</a:t>
            </a:r>
            <a:r>
              <a:rPr lang="en-US" sz="2000" dirty="0"/>
              <a:t> is a design aimed to achieve best vacuum: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Antenna welded to mini CF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Can may be 900C baked and coated in advance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Machined tolerance to fixture antennae – yaw only gross degree of freedom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Design robust to leaks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Convenient to NEG coat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dirty="0"/>
              <a:t>Status: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Can design out for bid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Electrical model in progress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8489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90712" y="925844"/>
            <a:ext cx="4985852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CEBAF Polarized Source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/>
              <a:t>Simultaneous 4-Hall operation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/>
              <a:t>Source performance</a:t>
            </a:r>
          </a:p>
          <a:p>
            <a:endParaRPr lang="en-US" sz="2400" dirty="0"/>
          </a:p>
          <a:p>
            <a:r>
              <a:rPr lang="en-US" sz="2400" dirty="0"/>
              <a:t>Summer SAD 2018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/>
              <a:t>200 kV Gun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/>
              <a:t>350 kV HVPS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/>
              <a:t>NEG tube</a:t>
            </a:r>
          </a:p>
          <a:p>
            <a:pPr marL="914400" lvl="1" indent="-457200">
              <a:buFont typeface="Arial"/>
              <a:buChar char="•"/>
            </a:pPr>
            <a:endParaRPr lang="en-US" sz="2400" dirty="0"/>
          </a:p>
          <a:p>
            <a:r>
              <a:rPr lang="en-US" sz="2400" b="1" dirty="0"/>
              <a:t>Summer SAD 2019 and beyond…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b="1" dirty="0"/>
              <a:t>200 </a:t>
            </a:r>
            <a:r>
              <a:rPr lang="en-US" sz="2400" b="1" dirty="0" err="1"/>
              <a:t>keV</a:t>
            </a:r>
            <a:r>
              <a:rPr lang="en-US" sz="2400" b="1" dirty="0"/>
              <a:t> Wien filter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b="1" dirty="0"/>
              <a:t>Beamline Redesign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b="1" dirty="0"/>
              <a:t>Booster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5C5ACA-40F4-0C45-A434-CAC37F62F4F3}"/>
              </a:ext>
            </a:extLst>
          </p:cNvPr>
          <p:cNvSpPr txBox="1">
            <a:spLocks/>
          </p:cNvSpPr>
          <p:nvPr/>
        </p:nvSpPr>
        <p:spPr>
          <a:xfrm>
            <a:off x="703646" y="49936"/>
            <a:ext cx="7886700" cy="44401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654753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90712" y="925844"/>
            <a:ext cx="4985852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CEBAF Polarized Source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b="1" dirty="0"/>
              <a:t>Simultaneous 4-Hall operation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b="1" dirty="0"/>
              <a:t>Source performance</a:t>
            </a:r>
          </a:p>
          <a:p>
            <a:endParaRPr lang="en-US" sz="2400" dirty="0"/>
          </a:p>
          <a:p>
            <a:r>
              <a:rPr lang="en-US" sz="2400" dirty="0"/>
              <a:t>Summer SAD 2018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/>
              <a:t>200 kV Gun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/>
              <a:t>350 kV HVPS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/>
              <a:t>NEG tube</a:t>
            </a:r>
          </a:p>
          <a:p>
            <a:pPr marL="914400" lvl="1" indent="-457200">
              <a:buFont typeface="Arial"/>
              <a:buChar char="•"/>
            </a:pPr>
            <a:endParaRPr lang="en-US" sz="2400" dirty="0"/>
          </a:p>
          <a:p>
            <a:r>
              <a:rPr lang="en-US" sz="2400" dirty="0"/>
              <a:t>Summer SAD 2019 and beyond…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/>
              <a:t>200 </a:t>
            </a:r>
            <a:r>
              <a:rPr lang="en-US" sz="2400" dirty="0" err="1"/>
              <a:t>keV</a:t>
            </a:r>
            <a:r>
              <a:rPr lang="en-US" sz="2400" dirty="0"/>
              <a:t> Wien filter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/>
              <a:t>Beamline Redesign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/>
              <a:t>Booster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5C5ACA-40F4-0C45-A434-CAC37F62F4F3}"/>
              </a:ext>
            </a:extLst>
          </p:cNvPr>
          <p:cNvSpPr txBox="1">
            <a:spLocks/>
          </p:cNvSpPr>
          <p:nvPr/>
        </p:nvSpPr>
        <p:spPr>
          <a:xfrm>
            <a:off x="703646" y="49936"/>
            <a:ext cx="7886700" cy="44401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498022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94231" y="940370"/>
            <a:ext cx="81054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Upgrade the existing 130 </a:t>
            </a:r>
            <a:r>
              <a:rPr lang="en-US" sz="2000" b="1" dirty="0" err="1">
                <a:latin typeface="Arial"/>
                <a:cs typeface="Arial"/>
              </a:rPr>
              <a:t>keV</a:t>
            </a:r>
            <a:r>
              <a:rPr lang="en-US" sz="2000" b="1" dirty="0">
                <a:latin typeface="Arial"/>
                <a:cs typeface="Arial"/>
              </a:rPr>
              <a:t> Wien filters for 200 </a:t>
            </a:r>
            <a:r>
              <a:rPr lang="en-US" sz="2000" b="1" dirty="0" err="1">
                <a:latin typeface="Arial"/>
                <a:cs typeface="Arial"/>
              </a:rPr>
              <a:t>keV</a:t>
            </a:r>
            <a:r>
              <a:rPr lang="en-US" sz="2000" b="1" dirty="0">
                <a:latin typeface="Arial"/>
                <a:cs typeface="Arial"/>
              </a:rPr>
              <a:t> operation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Arial"/>
                <a:cs typeface="Arial"/>
              </a:rPr>
              <a:t>Barrel polished electrodes and successfully tested to 20kV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Arial"/>
                <a:cs typeface="Arial"/>
              </a:rPr>
              <a:t>Replace 14 kV supplies with 30 kV power supplies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Arial"/>
                <a:cs typeface="Arial"/>
              </a:rPr>
              <a:t>Replace 10 A coils with 20 A coils (J. </a:t>
            </a:r>
            <a:r>
              <a:rPr lang="en-US" sz="2000" dirty="0" err="1">
                <a:latin typeface="Arial"/>
                <a:cs typeface="Arial"/>
              </a:rPr>
              <a:t>Benesch</a:t>
            </a:r>
            <a:r>
              <a:rPr lang="en-US" sz="2000" dirty="0">
                <a:latin typeface="Arial"/>
                <a:cs typeface="Arial"/>
              </a:rPr>
              <a:t>, JLAB-TN-15-032)</a:t>
            </a:r>
          </a:p>
        </p:txBody>
      </p:sp>
      <p:pic>
        <p:nvPicPr>
          <p:cNvPr id="5" name="Picture 4" descr="IMG_463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6" r="978" b="24485"/>
          <a:stretch/>
        </p:blipFill>
        <p:spPr>
          <a:xfrm>
            <a:off x="98779" y="2571005"/>
            <a:ext cx="6302022" cy="3157840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432448"/>
              </p:ext>
            </p:extLst>
          </p:nvPr>
        </p:nvGraphicFramePr>
        <p:xfrm>
          <a:off x="5711914" y="2478815"/>
          <a:ext cx="3075407" cy="1814092"/>
        </p:xfrm>
        <a:graphic>
          <a:graphicData uri="http://schemas.openxmlformats.org/drawingml/2006/table">
            <a:tbl>
              <a:tblPr/>
              <a:tblGrid>
                <a:gridCol w="18573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31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48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5723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Wien</a:t>
                      </a:r>
                      <a:r>
                        <a:rPr lang="en-US" sz="1400" b="1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Upgrade for 100 </a:t>
                      </a:r>
                      <a:r>
                        <a:rPr lang="en-US" sz="1400" b="1" i="1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deg</a:t>
                      </a:r>
                      <a:r>
                        <a:rPr lang="en-US" sz="1400" b="1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precession</a:t>
                      </a:r>
                      <a:endParaRPr lang="en-US" sz="14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1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is-IS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7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Beam Voltage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keV</a:t>
                      </a:r>
                      <a:endParaRPr lang="en-US" sz="14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200.00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4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Integrated BL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G-cm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3993.86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7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Magnet Current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15.36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7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Electric Field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MV/m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57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Electrode High Voltage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kV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1" i="0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20.05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9E0A89E9-8DC8-FC4F-A812-58F2E901B4AC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Upgrade 200 </a:t>
            </a:r>
            <a:r>
              <a:rPr lang="en-US" sz="2800" dirty="0" err="1"/>
              <a:t>keV</a:t>
            </a:r>
            <a:r>
              <a:rPr lang="en-US" sz="2800" dirty="0"/>
              <a:t> Wien filter</a:t>
            </a:r>
          </a:p>
        </p:txBody>
      </p:sp>
    </p:spTree>
    <p:extLst>
      <p:ext uri="{BB962C8B-B14F-4D97-AF65-F5344CB8AC3E}">
        <p14:creationId xmlns:p14="http://schemas.microsoft.com/office/powerpoint/2010/main" val="23306357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B31E13-0079-CE49-A7FF-BD016E8011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3124C9F-F1D5-D648-A7C2-45808C27083E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Under vacuum and magnet tested at UITF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724208-697A-2F48-B0CB-896F1C7FA2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78" b="8644"/>
          <a:stretch/>
        </p:blipFill>
        <p:spPr>
          <a:xfrm>
            <a:off x="1704331" y="2698748"/>
            <a:ext cx="5938128" cy="36731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E62F3A1-4D29-4247-AE41-325C451F5694}"/>
              </a:ext>
            </a:extLst>
          </p:cNvPr>
          <p:cNvSpPr/>
          <p:nvPr/>
        </p:nvSpPr>
        <p:spPr>
          <a:xfrm>
            <a:off x="294230" y="940370"/>
            <a:ext cx="858988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Prototype Wien filter installed at UITF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Arial"/>
                <a:cs typeface="Arial"/>
              </a:rPr>
              <a:t>Successfully powered to 15A (200kV requirement)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Arial"/>
                <a:cs typeface="Arial"/>
              </a:rPr>
              <a:t>Machine shop working on 6 more coil pairs (improved design)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Arial"/>
                <a:cs typeface="Arial"/>
              </a:rPr>
              <a:t>Software is working on communication to +/- 30kV </a:t>
            </a:r>
            <a:r>
              <a:rPr lang="en-US" sz="2000" dirty="0" err="1">
                <a:latin typeface="Arial"/>
                <a:cs typeface="Arial"/>
              </a:rPr>
              <a:t>Matsusada</a:t>
            </a:r>
            <a:r>
              <a:rPr lang="en-US" sz="2000" dirty="0">
                <a:latin typeface="Arial"/>
                <a:cs typeface="Arial"/>
              </a:rPr>
              <a:t> HVPS’s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Arial"/>
                <a:cs typeface="Arial"/>
              </a:rPr>
              <a:t>Working with safety group to assess x-ray potential (60keV)</a:t>
            </a:r>
          </a:p>
        </p:txBody>
      </p:sp>
    </p:spTree>
    <p:extLst>
      <p:ext uri="{BB962C8B-B14F-4D97-AF65-F5344CB8AC3E}">
        <p14:creationId xmlns:p14="http://schemas.microsoft.com/office/powerpoint/2010/main" val="39892657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3EFD2D-F37B-C54E-919D-C1C0816CBF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67D0EF-AC49-AF4A-B23B-34C6C48F7B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80" r="19904"/>
          <a:stretch/>
        </p:blipFill>
        <p:spPr>
          <a:xfrm rot="5400000">
            <a:off x="2756286" y="-211374"/>
            <a:ext cx="3547878" cy="90604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2897094-74D8-904D-A724-25B05B3F99F5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200 </a:t>
            </a:r>
            <a:r>
              <a:rPr lang="en-US" sz="2800" dirty="0" err="1"/>
              <a:t>keV</a:t>
            </a:r>
            <a:r>
              <a:rPr lang="en-US" sz="2800" dirty="0"/>
              <a:t> CEBAF : evaluating ME layout</a:t>
            </a:r>
          </a:p>
        </p:txBody>
      </p:sp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9148853A-AC18-214E-87F9-0C5C0795DBA1}"/>
              </a:ext>
            </a:extLst>
          </p:cNvPr>
          <p:cNvSpPr/>
          <p:nvPr/>
        </p:nvSpPr>
        <p:spPr>
          <a:xfrm>
            <a:off x="789272" y="1155032"/>
            <a:ext cx="1626669" cy="943275"/>
          </a:xfrm>
          <a:prstGeom prst="wedgeRectCallout">
            <a:avLst>
              <a:gd name="adj1" fmla="val 41297"/>
              <a:gd name="adj2" fmla="val 24005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200 kV Gun</a:t>
            </a:r>
          </a:p>
          <a:p>
            <a:pPr algn="ctr"/>
            <a:r>
              <a:rPr lang="en-US" dirty="0"/>
              <a:t>NEG w/ BPM’s</a:t>
            </a:r>
          </a:p>
        </p:txBody>
      </p:sp>
      <p:sp>
        <p:nvSpPr>
          <p:cNvPr id="10" name="Rectangular Callout 9">
            <a:extLst>
              <a:ext uri="{FF2B5EF4-FFF2-40B4-BE49-F238E27FC236}">
                <a16:creationId xmlns:a16="http://schemas.microsoft.com/office/drawing/2014/main" id="{3C83420C-C3D0-9849-82C5-6DE8122A5887}"/>
              </a:ext>
            </a:extLst>
          </p:cNvPr>
          <p:cNvSpPr/>
          <p:nvPr/>
        </p:nvSpPr>
        <p:spPr>
          <a:xfrm>
            <a:off x="2701425" y="948248"/>
            <a:ext cx="1626669" cy="943275"/>
          </a:xfrm>
          <a:prstGeom prst="wedgeRectCallout">
            <a:avLst>
              <a:gd name="adj1" fmla="val -12549"/>
              <a:gd name="adj2" fmla="val 30841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New single gun Y-chamber</a:t>
            </a:r>
          </a:p>
          <a:p>
            <a:pPr algn="ctr"/>
            <a:r>
              <a:rPr lang="en-US" dirty="0"/>
              <a:t>(delivered)</a:t>
            </a:r>
          </a:p>
        </p:txBody>
      </p:sp>
      <p:sp>
        <p:nvSpPr>
          <p:cNvPr id="11" name="Rectangular Callout 10">
            <a:extLst>
              <a:ext uri="{FF2B5EF4-FFF2-40B4-BE49-F238E27FC236}">
                <a16:creationId xmlns:a16="http://schemas.microsoft.com/office/drawing/2014/main" id="{4BD60AE3-B27F-BE4F-9BF6-C627DA289ECE}"/>
              </a:ext>
            </a:extLst>
          </p:cNvPr>
          <p:cNvSpPr/>
          <p:nvPr/>
        </p:nvSpPr>
        <p:spPr>
          <a:xfrm>
            <a:off x="4572001" y="1128618"/>
            <a:ext cx="1809548" cy="943275"/>
          </a:xfrm>
          <a:prstGeom prst="wedgeRectCallout">
            <a:avLst>
              <a:gd name="adj1" fmla="val -30102"/>
              <a:gd name="adj2" fmla="val 27270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Repurpose INJTWF</a:t>
            </a:r>
          </a:p>
          <a:p>
            <a:pPr algn="ctr"/>
            <a:r>
              <a:rPr lang="en-US" dirty="0"/>
              <a:t>(move </a:t>
            </a:r>
            <a:r>
              <a:rPr lang="en-US" dirty="0" err="1"/>
              <a:t>bfore</a:t>
            </a:r>
            <a:r>
              <a:rPr lang="en-US" dirty="0"/>
              <a:t> PB)</a:t>
            </a:r>
          </a:p>
        </p:txBody>
      </p:sp>
      <p:sp>
        <p:nvSpPr>
          <p:cNvPr id="12" name="Rectangular Callout 11">
            <a:extLst>
              <a:ext uri="{FF2B5EF4-FFF2-40B4-BE49-F238E27FC236}">
                <a16:creationId xmlns:a16="http://schemas.microsoft.com/office/drawing/2014/main" id="{5DBCFE2B-185F-0249-A4BE-BD1CC4898EC8}"/>
              </a:ext>
            </a:extLst>
          </p:cNvPr>
          <p:cNvSpPr/>
          <p:nvPr/>
        </p:nvSpPr>
        <p:spPr>
          <a:xfrm>
            <a:off x="6553072" y="948248"/>
            <a:ext cx="1435896" cy="707297"/>
          </a:xfrm>
          <a:prstGeom prst="wedgeRectCallout">
            <a:avLst>
              <a:gd name="adj1" fmla="val -81625"/>
              <a:gd name="adj2" fmla="val 42069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Retain </a:t>
            </a:r>
            <a:r>
              <a:rPr lang="en-US" dirty="0" err="1"/>
              <a:t>Prebuncher</a:t>
            </a:r>
            <a:endParaRPr lang="en-US" dirty="0"/>
          </a:p>
        </p:txBody>
      </p:sp>
      <p:sp>
        <p:nvSpPr>
          <p:cNvPr id="13" name="Rectangular Callout 12">
            <a:extLst>
              <a:ext uri="{FF2B5EF4-FFF2-40B4-BE49-F238E27FC236}">
                <a16:creationId xmlns:a16="http://schemas.microsoft.com/office/drawing/2014/main" id="{6584E002-6621-5A42-9737-FF5C7AD85E00}"/>
              </a:ext>
            </a:extLst>
          </p:cNvPr>
          <p:cNvSpPr/>
          <p:nvPr/>
        </p:nvSpPr>
        <p:spPr>
          <a:xfrm>
            <a:off x="7379240" y="1967962"/>
            <a:ext cx="1435896" cy="707297"/>
          </a:xfrm>
          <a:prstGeom prst="wedgeRectCallout">
            <a:avLst>
              <a:gd name="adj1" fmla="val -54812"/>
              <a:gd name="adj2" fmla="val 27235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Simplify A1/A2 region</a:t>
            </a:r>
          </a:p>
        </p:txBody>
      </p:sp>
    </p:spTree>
    <p:extLst>
      <p:ext uri="{BB962C8B-B14F-4D97-AF65-F5344CB8AC3E}">
        <p14:creationId xmlns:p14="http://schemas.microsoft.com/office/powerpoint/2010/main" val="33353249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9452" y="918949"/>
            <a:ext cx="88711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/>
                <a:cs typeface="Arial"/>
              </a:rPr>
              <a:t>Upgrade </a:t>
            </a:r>
            <a:r>
              <a:rPr lang="en-US" sz="2400" b="1" dirty="0" err="1">
                <a:latin typeface="Arial"/>
                <a:cs typeface="Arial"/>
              </a:rPr>
              <a:t>Cryounit</a:t>
            </a:r>
            <a:r>
              <a:rPr lang="en-US" sz="2400" b="1" dirty="0">
                <a:latin typeface="Arial"/>
                <a:cs typeface="Arial"/>
              </a:rPr>
              <a:t> Commissioning at Test Lab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Nov 2017 – </a:t>
            </a:r>
            <a:r>
              <a:rPr lang="en-US" sz="2400" dirty="0" err="1">
                <a:latin typeface="Arial"/>
                <a:cs typeface="Arial"/>
              </a:rPr>
              <a:t>keV</a:t>
            </a:r>
            <a:r>
              <a:rPr lang="en-US" sz="2400" dirty="0">
                <a:latin typeface="Arial"/>
                <a:cs typeface="Arial"/>
              </a:rPr>
              <a:t> vacuum beam line connected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Feb 2018 – 80K shield cooldown in progress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March 2018 – application of klystron power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547" y="2598821"/>
            <a:ext cx="6238499" cy="373227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716F78A-04BF-AF4B-9B79-0F79021CDD1C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Testing new </a:t>
            </a:r>
            <a:r>
              <a:rPr lang="en-US" sz="2800" dirty="0" err="1"/>
              <a:t>cryounit</a:t>
            </a:r>
            <a:r>
              <a:rPr lang="en-US" sz="2800" dirty="0"/>
              <a:t> booster at UITF</a:t>
            </a:r>
          </a:p>
        </p:txBody>
      </p:sp>
    </p:spTree>
    <p:extLst>
      <p:ext uri="{BB962C8B-B14F-4D97-AF65-F5344CB8AC3E}">
        <p14:creationId xmlns:p14="http://schemas.microsoft.com/office/powerpoint/2010/main" val="10045992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C6205B-6AC0-B34C-9A87-BB3A132428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EB5CBB-9369-E549-82BC-99EFAD1042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29" t="18880" r="3369" b="1733"/>
          <a:stretch/>
        </p:blipFill>
        <p:spPr>
          <a:xfrm>
            <a:off x="0" y="2608446"/>
            <a:ext cx="9095790" cy="36094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2E2D348-2D11-024F-AA7B-3427EEF85E58}"/>
              </a:ext>
            </a:extLst>
          </p:cNvPr>
          <p:cNvSpPr/>
          <p:nvPr/>
        </p:nvSpPr>
        <p:spPr>
          <a:xfrm>
            <a:off x="112343" y="800405"/>
            <a:ext cx="88711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/>
                <a:cs typeface="Arial"/>
              </a:rPr>
              <a:t>Preparing for MeV beam commissioning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Fabricating/installing immediate “straight” MeV section 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Completing design of horizontal spectrometer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Planning to accelerate beam to MeV by ~August 2018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6DC6F1-42B1-FB4A-A77E-A366D7E7977A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Testing new </a:t>
            </a:r>
            <a:r>
              <a:rPr lang="en-US" sz="2800" dirty="0" err="1"/>
              <a:t>cryounit</a:t>
            </a:r>
            <a:r>
              <a:rPr lang="en-US" sz="2800" dirty="0"/>
              <a:t> booster at UITF</a:t>
            </a:r>
          </a:p>
        </p:txBody>
      </p:sp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D870D349-34CE-3041-8A31-3E95A93468DF}"/>
              </a:ext>
            </a:extLst>
          </p:cNvPr>
          <p:cNvSpPr/>
          <p:nvPr/>
        </p:nvSpPr>
        <p:spPr>
          <a:xfrm>
            <a:off x="6025415" y="2608446"/>
            <a:ext cx="1684421" cy="875899"/>
          </a:xfrm>
          <a:prstGeom prst="wedgeRectCallout">
            <a:avLst>
              <a:gd name="adj1" fmla="val -39208"/>
              <a:gd name="adj2" fmla="val 20798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Now routinely running 200keV beam here</a:t>
            </a:r>
          </a:p>
        </p:txBody>
      </p:sp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8C28299E-1AFB-014B-B3B0-5D1B037FA037}"/>
              </a:ext>
            </a:extLst>
          </p:cNvPr>
          <p:cNvSpPr/>
          <p:nvPr/>
        </p:nvSpPr>
        <p:spPr>
          <a:xfrm>
            <a:off x="2010077" y="5342020"/>
            <a:ext cx="2032534" cy="875899"/>
          </a:xfrm>
          <a:prstGeom prst="wedgeRectCallout">
            <a:avLst>
              <a:gd name="adj1" fmla="val -3918"/>
              <a:gd name="adj2" fmla="val -14256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Installing MeV vacuum beam line</a:t>
            </a:r>
          </a:p>
        </p:txBody>
      </p:sp>
      <p:sp>
        <p:nvSpPr>
          <p:cNvPr id="10" name="Rectangular Callout 9">
            <a:extLst>
              <a:ext uri="{FF2B5EF4-FFF2-40B4-BE49-F238E27FC236}">
                <a16:creationId xmlns:a16="http://schemas.microsoft.com/office/drawing/2014/main" id="{41EBBEB8-7A33-0B48-BB7C-E408CE51C369}"/>
              </a:ext>
            </a:extLst>
          </p:cNvPr>
          <p:cNvSpPr/>
          <p:nvPr/>
        </p:nvSpPr>
        <p:spPr>
          <a:xfrm>
            <a:off x="112343" y="5177264"/>
            <a:ext cx="1504701" cy="1159846"/>
          </a:xfrm>
          <a:prstGeom prst="wedgeRectCallout">
            <a:avLst>
              <a:gd name="adj1" fmla="val 24119"/>
              <a:gd name="adj2" fmla="val -13509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MeV spectrometer</a:t>
            </a:r>
          </a:p>
        </p:txBody>
      </p:sp>
    </p:spTree>
    <p:extLst>
      <p:ext uri="{BB962C8B-B14F-4D97-AF65-F5344CB8AC3E}">
        <p14:creationId xmlns:p14="http://schemas.microsoft.com/office/powerpoint/2010/main" val="40520529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D4751E-683F-2742-9770-1CD13A61A3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FC91B75-412B-234D-BEE7-1D5C4E419A1A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600255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C9A48C-97D7-4B40-96F2-F0841CEA16C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801129"/>
            <a:ext cx="9144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prstClr val="black"/>
                </a:solidFill>
              </a:rPr>
              <a:t>4-Hall Operations &amp; D+3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All lasers now operating at 250 MHz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December : B (0-10 </a:t>
            </a:r>
            <a:r>
              <a:rPr lang="en-US" sz="2000" dirty="0" err="1">
                <a:solidFill>
                  <a:prstClr val="black"/>
                </a:solidFill>
              </a:rPr>
              <a:t>nA</a:t>
            </a:r>
            <a:r>
              <a:rPr lang="en-US" sz="2000" dirty="0">
                <a:solidFill>
                  <a:prstClr val="black"/>
                </a:solidFill>
              </a:rPr>
              <a:t>) + D (0-100 </a:t>
            </a:r>
            <a:r>
              <a:rPr lang="en-US" sz="2000" dirty="0" err="1">
                <a:solidFill>
                  <a:prstClr val="black"/>
                </a:solidFill>
              </a:rPr>
              <a:t>nA</a:t>
            </a:r>
            <a:r>
              <a:rPr lang="en-US" sz="2000" dirty="0">
                <a:solidFill>
                  <a:prstClr val="black"/>
                </a:solidFill>
              </a:rPr>
              <a:t>) sharing </a:t>
            </a:r>
            <a:r>
              <a:rPr lang="en-US" sz="2000" b="1" dirty="0">
                <a:solidFill>
                  <a:prstClr val="black"/>
                </a:solidFill>
              </a:rPr>
              <a:t>narrow</a:t>
            </a:r>
            <a:r>
              <a:rPr lang="en-US" sz="2000" dirty="0">
                <a:solidFill>
                  <a:prstClr val="black"/>
                </a:solidFill>
              </a:rPr>
              <a:t> B-slit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January-Now : A (22.5 </a:t>
            </a:r>
            <a:r>
              <a:rPr lang="en-US" sz="2000" dirty="0" err="1">
                <a:solidFill>
                  <a:prstClr val="black"/>
                </a:solidFill>
              </a:rPr>
              <a:t>uA</a:t>
            </a:r>
            <a:r>
              <a:rPr lang="en-US" sz="2000" dirty="0">
                <a:solidFill>
                  <a:prstClr val="black"/>
                </a:solidFill>
              </a:rPr>
              <a:t>) + D (25-400 </a:t>
            </a:r>
            <a:r>
              <a:rPr lang="en-US" sz="2000" dirty="0" err="1">
                <a:solidFill>
                  <a:prstClr val="black"/>
                </a:solidFill>
              </a:rPr>
              <a:t>nA</a:t>
            </a:r>
            <a:r>
              <a:rPr lang="en-US" sz="2000" dirty="0">
                <a:solidFill>
                  <a:prstClr val="black"/>
                </a:solidFill>
              </a:rPr>
              <a:t>) sharing </a:t>
            </a:r>
            <a:r>
              <a:rPr lang="en-US" sz="2000" b="1" dirty="0">
                <a:solidFill>
                  <a:prstClr val="black"/>
                </a:solidFill>
              </a:rPr>
              <a:t>open</a:t>
            </a:r>
            <a:r>
              <a:rPr lang="en-US" sz="2000" dirty="0">
                <a:solidFill>
                  <a:prstClr val="black"/>
                </a:solidFill>
              </a:rPr>
              <a:t> A-slit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Since January : D+3(ABC) at highest energy 5.5 + (555)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2A03D5-4374-F54F-9C67-E04FCD42B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40" y="2493900"/>
            <a:ext cx="6953421" cy="38317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500102-4A8E-8A47-9E45-CEF196422CCB}"/>
              </a:ext>
            </a:extLst>
          </p:cNvPr>
          <p:cNvSpPr txBox="1"/>
          <p:nvPr/>
        </p:nvSpPr>
        <p:spPr>
          <a:xfrm>
            <a:off x="6647935" y="5256256"/>
            <a:ext cx="3177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C3E5D6-E781-F147-833E-CBE42D0F845B}"/>
              </a:ext>
            </a:extLst>
          </p:cNvPr>
          <p:cNvSpPr txBox="1"/>
          <p:nvPr/>
        </p:nvSpPr>
        <p:spPr>
          <a:xfrm>
            <a:off x="6647935" y="4556173"/>
            <a:ext cx="3097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20B977-031D-C540-9319-F939B75AA1CE}"/>
              </a:ext>
            </a:extLst>
          </p:cNvPr>
          <p:cNvSpPr txBox="1"/>
          <p:nvPr/>
        </p:nvSpPr>
        <p:spPr>
          <a:xfrm>
            <a:off x="6639919" y="3855787"/>
            <a:ext cx="3080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B3AF82-577F-2947-A3FE-ABB555F8E9CD}"/>
              </a:ext>
            </a:extLst>
          </p:cNvPr>
          <p:cNvSpPr txBox="1"/>
          <p:nvPr/>
        </p:nvSpPr>
        <p:spPr>
          <a:xfrm>
            <a:off x="6630792" y="3136262"/>
            <a:ext cx="32733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2B46505-CF99-C64C-A378-AF9B777DA892}"/>
              </a:ext>
            </a:extLst>
          </p:cNvPr>
          <p:cNvSpPr txBox="1">
            <a:spLocks/>
          </p:cNvSpPr>
          <p:nvPr/>
        </p:nvSpPr>
        <p:spPr>
          <a:xfrm>
            <a:off x="703646" y="49936"/>
            <a:ext cx="7886700" cy="44401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Recent CEBAF/Source Operation</a:t>
            </a:r>
          </a:p>
        </p:txBody>
      </p:sp>
    </p:spTree>
    <p:extLst>
      <p:ext uri="{BB962C8B-B14F-4D97-AF65-F5344CB8AC3E}">
        <p14:creationId xmlns:p14="http://schemas.microsoft.com/office/powerpoint/2010/main" val="2135793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/>
          <a:stretch/>
        </p:blipFill>
        <p:spPr>
          <a:xfrm>
            <a:off x="734786" y="979911"/>
            <a:ext cx="7543800" cy="5154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3995" y="1074779"/>
            <a:ext cx="4400051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dirty="0"/>
              <a:t>CEBAF Polarized Inverted Load Lock Gun (Spring 2017)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BCE7577-6A1E-564C-95FB-5A78ED9D16C4}"/>
              </a:ext>
            </a:extLst>
          </p:cNvPr>
          <p:cNvSpPr txBox="1">
            <a:spLocks/>
          </p:cNvSpPr>
          <p:nvPr/>
        </p:nvSpPr>
        <p:spPr>
          <a:xfrm>
            <a:off x="703646" y="49936"/>
            <a:ext cx="7886700" cy="44401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CEBAF Gun 2 (130kV)</a:t>
            </a:r>
          </a:p>
        </p:txBody>
      </p:sp>
    </p:spTree>
    <p:extLst>
      <p:ext uri="{BB962C8B-B14F-4D97-AF65-F5344CB8AC3E}">
        <p14:creationId xmlns:p14="http://schemas.microsoft.com/office/powerpoint/2010/main" val="1768423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BCA255-0D89-1D4E-9D7C-74C4E3B892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0FF463-5D65-194C-82D6-D71D58092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420" y="2388489"/>
            <a:ext cx="7854950" cy="39590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BE6E7F-8C56-404C-AD7C-8956C169A88D}"/>
              </a:ext>
            </a:extLst>
          </p:cNvPr>
          <p:cNvSpPr/>
          <p:nvPr/>
        </p:nvSpPr>
        <p:spPr>
          <a:xfrm>
            <a:off x="811530" y="894746"/>
            <a:ext cx="78638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prstClr val="black"/>
                </a:solidFill>
              </a:rPr>
              <a:t>Photocathode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000" dirty="0">
                <a:cs typeface="Arial"/>
              </a:rPr>
              <a:t>Strained </a:t>
            </a:r>
            <a:r>
              <a:rPr lang="en-US" sz="2000" dirty="0" err="1">
                <a:cs typeface="Arial"/>
              </a:rPr>
              <a:t>Superlattice</a:t>
            </a:r>
            <a:r>
              <a:rPr lang="en-US" sz="2000" dirty="0">
                <a:cs typeface="Arial"/>
              </a:rPr>
              <a:t> GaAs/</a:t>
            </a:r>
            <a:r>
              <a:rPr lang="en-US" sz="2000" dirty="0" err="1">
                <a:cs typeface="Arial"/>
              </a:rPr>
              <a:t>GaAsP</a:t>
            </a:r>
            <a:r>
              <a:rPr lang="en-US" sz="2000" dirty="0">
                <a:cs typeface="Arial"/>
              </a:rPr>
              <a:t> #5756-4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000" dirty="0">
                <a:cs typeface="Arial"/>
              </a:rPr>
              <a:t>Polarization 85-87% typical (Mott and Hall B Moller)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000" dirty="0">
                <a:cs typeface="Arial"/>
              </a:rPr>
              <a:t>QE after activation typical (&gt;1%), lifetime very good (&gt;300 C)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F217640-AF41-024F-914E-1AEC6BE285A6}"/>
              </a:ext>
            </a:extLst>
          </p:cNvPr>
          <p:cNvSpPr txBox="1">
            <a:spLocks/>
          </p:cNvSpPr>
          <p:nvPr/>
        </p:nvSpPr>
        <p:spPr>
          <a:xfrm>
            <a:off x="703646" y="49936"/>
            <a:ext cx="7886700" cy="44401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Polarized source recent performance</a:t>
            </a:r>
          </a:p>
        </p:txBody>
      </p:sp>
    </p:spTree>
    <p:extLst>
      <p:ext uri="{BB962C8B-B14F-4D97-AF65-F5344CB8AC3E}">
        <p14:creationId xmlns:p14="http://schemas.microsoft.com/office/powerpoint/2010/main" val="2218742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90712" y="925844"/>
            <a:ext cx="4985852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CEBAF Polarized Source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/>
              <a:t>Simultaneous 4-Hall operation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/>
              <a:t>Source performance</a:t>
            </a:r>
          </a:p>
          <a:p>
            <a:endParaRPr lang="en-US" sz="2400" dirty="0"/>
          </a:p>
          <a:p>
            <a:r>
              <a:rPr lang="en-US" sz="2400" b="1" dirty="0"/>
              <a:t>Summer SAD 2018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b="1" dirty="0"/>
              <a:t>200 kV Gun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b="1" dirty="0"/>
              <a:t>350 kV HVPS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b="1" dirty="0"/>
              <a:t>NEG tube</a:t>
            </a:r>
          </a:p>
          <a:p>
            <a:pPr marL="914400" lvl="1" indent="-457200">
              <a:buFont typeface="Arial"/>
              <a:buChar char="•"/>
            </a:pPr>
            <a:endParaRPr lang="en-US" sz="2400" dirty="0"/>
          </a:p>
          <a:p>
            <a:r>
              <a:rPr lang="en-US" sz="2400" dirty="0"/>
              <a:t>Summer SAD 2019 and beyond…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/>
              <a:t>200 </a:t>
            </a:r>
            <a:r>
              <a:rPr lang="en-US" sz="2400" dirty="0" err="1"/>
              <a:t>keV</a:t>
            </a:r>
            <a:r>
              <a:rPr lang="en-US" sz="2400" dirty="0"/>
              <a:t> Wien filter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/>
              <a:t>Beamline Redesign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/>
              <a:t>Booster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5C5ACA-40F4-0C45-A434-CAC37F62F4F3}"/>
              </a:ext>
            </a:extLst>
          </p:cNvPr>
          <p:cNvSpPr txBox="1">
            <a:spLocks/>
          </p:cNvSpPr>
          <p:nvPr/>
        </p:nvSpPr>
        <p:spPr>
          <a:xfrm>
            <a:off x="703646" y="49936"/>
            <a:ext cx="7886700" cy="44401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945625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94155" y="0"/>
            <a:ext cx="8998988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600" b="1" kern="0" dirty="0">
                <a:latin typeface="+mj-lt"/>
                <a:ea typeface="+mj-ea"/>
                <a:cs typeface="+mj-cs"/>
              </a:rPr>
              <a:t>Injector Upgrade</a:t>
            </a: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54154" y="851786"/>
            <a:ext cx="8778143" cy="1645903"/>
          </a:xfrm>
          <a:prstGeom prst="rect">
            <a:avLst/>
          </a:prstGeom>
        </p:spPr>
      </p:pic>
      <p:sp>
        <p:nvSpPr>
          <p:cNvPr id="7" name="Multiply 6"/>
          <p:cNvSpPr/>
          <p:nvPr/>
        </p:nvSpPr>
        <p:spPr bwMode="auto">
          <a:xfrm>
            <a:off x="3200415" y="1325903"/>
            <a:ext cx="640073" cy="822951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Circular Arrow 8"/>
          <p:cNvSpPr/>
          <p:nvPr/>
        </p:nvSpPr>
        <p:spPr bwMode="auto">
          <a:xfrm flipH="1">
            <a:off x="3672854" y="868744"/>
            <a:ext cx="702737" cy="1188707"/>
          </a:xfrm>
          <a:prstGeom prst="circular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716265"/>
            <a:ext cx="4965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n-US" sz="2000" dirty="0"/>
              <a:t>Increase gun voltage and Wien filters for 200kV operation</a:t>
            </a:r>
          </a:p>
          <a:p>
            <a:pPr marL="457200" indent="-457200">
              <a:buFont typeface="Wingdings" pitchFamily="2" charset="2"/>
              <a:buChar char="q"/>
            </a:pPr>
            <a:endParaRPr lang="en-US" sz="2000" dirty="0"/>
          </a:p>
          <a:p>
            <a:pPr marL="457200" indent="-457200">
              <a:buFont typeface="Wingdings" pitchFamily="2" charset="2"/>
              <a:buChar char="q"/>
            </a:pPr>
            <a:r>
              <a:rPr lang="en-US" sz="2000" dirty="0"/>
              <a:t>Locate Wien filters (energy filter) upstream of pre-</a:t>
            </a:r>
            <a:r>
              <a:rPr lang="en-US" sz="2000" dirty="0" err="1"/>
              <a:t>buncher</a:t>
            </a:r>
            <a:r>
              <a:rPr lang="en-US" sz="2000" dirty="0"/>
              <a:t> cavity</a:t>
            </a:r>
          </a:p>
          <a:p>
            <a:pPr marL="457200" indent="-457200">
              <a:buFont typeface="Wingdings" pitchFamily="2" charset="2"/>
              <a:buChar char="q"/>
            </a:pPr>
            <a:endParaRPr lang="en-US" sz="2000" dirty="0"/>
          </a:p>
          <a:p>
            <a:pPr marL="457200" indent="-457200">
              <a:buFont typeface="Wingdings" pitchFamily="2" charset="2"/>
              <a:buChar char="q"/>
            </a:pPr>
            <a:r>
              <a:rPr lang="en-US" sz="2000" dirty="0"/>
              <a:t>New SRF booster eliminates warm capture, RF deflection and x/y coupling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965571" y="1325903"/>
            <a:ext cx="4127572" cy="5046866"/>
            <a:chOff x="4965571" y="1325903"/>
            <a:chExt cx="4127572" cy="5046866"/>
          </a:xfrm>
        </p:grpSpPr>
        <p:sp>
          <p:nvSpPr>
            <p:cNvPr id="8" name="Multiply 7"/>
            <p:cNvSpPr/>
            <p:nvPr/>
          </p:nvSpPr>
          <p:spPr bwMode="auto">
            <a:xfrm>
              <a:off x="6309341" y="1325903"/>
              <a:ext cx="640073" cy="822951"/>
            </a:xfrm>
            <a:prstGeom prst="mathMultiply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4965571" y="2873659"/>
              <a:ext cx="4127572" cy="3499110"/>
              <a:chOff x="4965571" y="2873659"/>
              <a:chExt cx="4127572" cy="3499110"/>
            </a:xfrm>
          </p:grpSpPr>
          <p:pic>
            <p:nvPicPr>
              <p:cNvPr id="6" name="Picture 5" descr="C:\Users\jhenry\Desktop\print_screen\ScreenShot728.bmp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65571" y="2873659"/>
                <a:ext cx="3967685" cy="19382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4965571" y="4895441"/>
                <a:ext cx="4127572" cy="1477328"/>
              </a:xfrm>
              <a:prstGeom prst="rect">
                <a:avLst/>
              </a:prstGeom>
              <a:solidFill>
                <a:schemeClr val="accent3">
                  <a:lumMod val="85000"/>
                </a:schemeClr>
              </a:solidFill>
              <a:ln w="28575">
                <a:solidFill>
                  <a:srgbClr val="0066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Our new “1/4 </a:t>
                </a:r>
                <a:r>
                  <a:rPr lang="en-US" dirty="0" err="1"/>
                  <a:t>cryomodule</a:t>
                </a:r>
                <a:r>
                  <a:rPr lang="en-US" dirty="0"/>
                  <a:t>”:</a:t>
                </a:r>
              </a:p>
              <a:p>
                <a:pPr algn="ctr"/>
                <a:r>
                  <a:rPr lang="en-US" dirty="0"/>
                  <a:t>2 cell capture section + 7 cell cavity,</a:t>
                </a:r>
              </a:p>
              <a:p>
                <a:pPr algn="ctr"/>
                <a:r>
                  <a:rPr lang="en-US" dirty="0"/>
                  <a:t>should provide 10 MeV beam and introduce no x/y coupling, allow better matching, more adiabatic damping </a:t>
                </a:r>
              </a:p>
            </p:txBody>
          </p:sp>
        </p:grpSp>
        <p:cxnSp>
          <p:nvCxnSpPr>
            <p:cNvPr id="13" name="Straight Arrow Connector 12"/>
            <p:cNvCxnSpPr>
              <a:stCxn id="6" idx="0"/>
            </p:cNvCxnSpPr>
            <p:nvPr/>
          </p:nvCxnSpPr>
          <p:spPr>
            <a:xfrm flipV="1">
              <a:off x="6949414" y="1723697"/>
              <a:ext cx="954365" cy="1149962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Striped Right Arrow 14"/>
          <p:cNvSpPr/>
          <p:nvPr/>
        </p:nvSpPr>
        <p:spPr>
          <a:xfrm rot="16200000">
            <a:off x="754661" y="1080056"/>
            <a:ext cx="1385297" cy="945721"/>
          </a:xfrm>
          <a:prstGeom prst="stripedRightArrow">
            <a:avLst/>
          </a:prstGeom>
          <a:gradFill flip="none" rotWithShape="1">
            <a:gsLst>
              <a:gs pos="0">
                <a:srgbClr val="FF0000"/>
              </a:gs>
              <a:gs pos="71000">
                <a:schemeClr val="accent2">
                  <a:lumMod val="97000"/>
                  <a:lumOff val="3000"/>
                </a:schemeClr>
              </a:gs>
              <a:gs pos="94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200 kV</a:t>
            </a:r>
          </a:p>
        </p:txBody>
      </p:sp>
    </p:spTree>
    <p:extLst>
      <p:ext uri="{BB962C8B-B14F-4D97-AF65-F5344CB8AC3E}">
        <p14:creationId xmlns:p14="http://schemas.microsoft.com/office/powerpoint/2010/main" val="368950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793907"/>
            <a:ext cx="906272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is-IS" sz="600" dirty="0"/>
          </a:p>
          <a:p>
            <a:r>
              <a:rPr lang="is-IS" sz="2800" b="1" dirty="0"/>
              <a:t>Modify spare CEBAF/ILC gun for reliable 200 kV operation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is-IS" sz="2400" dirty="0"/>
              <a:t>Retain extreme high vacuum (XHV) 1E-12 Torr</a:t>
            </a:r>
          </a:p>
          <a:p>
            <a:pPr marL="800100" lvl="1" indent="-342900">
              <a:buFont typeface="Arial" charset="0"/>
              <a:buChar char="•"/>
            </a:pPr>
            <a:r>
              <a:rPr lang="is-IS" sz="2400" dirty="0"/>
              <a:t>Reliable 200 kV operation w/o field emission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61" y="2359302"/>
            <a:ext cx="4316049" cy="36073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7"/>
          <a:stretch/>
        </p:blipFill>
        <p:spPr bwMode="auto">
          <a:xfrm>
            <a:off x="4797777" y="2345186"/>
            <a:ext cx="4136299" cy="369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30068" y="6142478"/>
            <a:ext cx="3132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 of G. Palacios, C.H. Garcia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8333D40-9B6E-7B4F-80C0-F7B859AE4AD8}"/>
              </a:ext>
            </a:extLst>
          </p:cNvPr>
          <p:cNvSpPr txBox="1">
            <a:spLocks/>
          </p:cNvSpPr>
          <p:nvPr/>
        </p:nvSpPr>
        <p:spPr>
          <a:xfrm>
            <a:off x="703646" y="49936"/>
            <a:ext cx="7886700" cy="44401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200 kV Gun Design Goals</a:t>
            </a:r>
          </a:p>
        </p:txBody>
      </p:sp>
    </p:spTree>
    <p:extLst>
      <p:ext uri="{BB962C8B-B14F-4D97-AF65-F5344CB8AC3E}">
        <p14:creationId xmlns:p14="http://schemas.microsoft.com/office/powerpoint/2010/main" val="1228677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200" y="182282"/>
            <a:ext cx="7886700" cy="444011"/>
          </a:xfrm>
        </p:spPr>
        <p:txBody>
          <a:bodyPr/>
          <a:lstStyle/>
          <a:p>
            <a:r>
              <a:rPr lang="en-US" dirty="0"/>
              <a:t>COMSOL model of gun improvements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28535F-E847-FE47-B1BA-22FF6E0F623D}"/>
              </a:ext>
            </a:extLst>
          </p:cNvPr>
          <p:cNvGrpSpPr/>
          <p:nvPr/>
        </p:nvGrpSpPr>
        <p:grpSpPr>
          <a:xfrm>
            <a:off x="1019908" y="1018468"/>
            <a:ext cx="3603642" cy="3717656"/>
            <a:chOff x="628650" y="2396752"/>
            <a:chExt cx="3387277" cy="3437390"/>
          </a:xfrm>
        </p:grpSpPr>
        <p:sp>
          <p:nvSpPr>
            <p:cNvPr id="10" name="TextBox 9"/>
            <p:cNvSpPr txBox="1"/>
            <p:nvPr/>
          </p:nvSpPr>
          <p:spPr>
            <a:xfrm>
              <a:off x="974898" y="2396752"/>
              <a:ext cx="2480807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</a:rPr>
                <a:t>White </a:t>
              </a:r>
              <a:r>
                <a:rPr lang="en-US" sz="1350" dirty="0"/>
                <a:t>Conductivity of 2E-14 S/m</a:t>
              </a:r>
              <a:endParaRPr lang="en-US" sz="1350" dirty="0">
                <a:solidFill>
                  <a:srgbClr val="FF0000"/>
                </a:solidFill>
              </a:endParaRPr>
            </a:p>
            <a:p>
              <a:endParaRPr lang="en-US" sz="1350" dirty="0">
                <a:solidFill>
                  <a:srgbClr val="FF0000"/>
                </a:solidFill>
              </a:endParaRPr>
            </a:p>
          </p:txBody>
        </p:sp>
        <p:pic>
          <p:nvPicPr>
            <p:cNvPr id="9" name="Picture 8" descr="C:\Users\Source\Downloads\COMSOL pics\detailed_white_2_2.png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650" y="2632714"/>
              <a:ext cx="3175617" cy="32014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Text Box 2"/>
            <p:cNvSpPr txBox="1">
              <a:spLocks noChangeArrowheads="1"/>
            </p:cNvSpPr>
            <p:nvPr/>
          </p:nvSpPr>
          <p:spPr bwMode="auto">
            <a:xfrm>
              <a:off x="1728009" y="5116826"/>
              <a:ext cx="1434283" cy="429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 indent="85725" algn="just"/>
              <a:r>
                <a:rPr lang="en-US" sz="1500" dirty="0">
                  <a:solidFill>
                    <a:srgbClr val="FFFFFF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4.83 [MV/m]</a:t>
              </a:r>
              <a:endParaRPr lang="en-US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indent="85725" algn="just"/>
              <a:r>
                <a:rPr lang="en-US" sz="75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6" name="Text Box 2"/>
            <p:cNvSpPr txBox="1">
              <a:spLocks noChangeArrowheads="1"/>
            </p:cNvSpPr>
            <p:nvPr/>
          </p:nvSpPr>
          <p:spPr bwMode="auto">
            <a:xfrm>
              <a:off x="2114152" y="4882478"/>
              <a:ext cx="1838434" cy="377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 indent="85725" algn="just"/>
              <a:r>
                <a:rPr lang="en-US" sz="1500" dirty="0">
                  <a:solidFill>
                    <a:srgbClr val="FFFFFF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7.78 [MV/m]</a:t>
              </a:r>
              <a:endParaRPr lang="en-US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indent="85725" algn="just"/>
              <a:r>
                <a:rPr lang="en-US" sz="525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lang="en-US" sz="7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7" name="Text Box 2"/>
            <p:cNvSpPr txBox="1">
              <a:spLocks noChangeArrowheads="1"/>
            </p:cNvSpPr>
            <p:nvPr/>
          </p:nvSpPr>
          <p:spPr bwMode="auto">
            <a:xfrm>
              <a:off x="2177493" y="4266023"/>
              <a:ext cx="1838434" cy="377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 indent="85725" algn="just"/>
              <a:r>
                <a:rPr lang="en-US" sz="1500" dirty="0">
                  <a:solidFill>
                    <a:srgbClr val="FFFFFF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6.66 [MV/m]</a:t>
              </a:r>
              <a:endParaRPr lang="en-US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indent="85725" algn="just"/>
              <a:r>
                <a:rPr lang="en-US" sz="525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lang="en-US" sz="7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E95F0ED-D3E8-1E40-B697-9EA6E3523C7F}"/>
              </a:ext>
            </a:extLst>
          </p:cNvPr>
          <p:cNvGrpSpPr/>
          <p:nvPr/>
        </p:nvGrpSpPr>
        <p:grpSpPr>
          <a:xfrm>
            <a:off x="5607934" y="1018469"/>
            <a:ext cx="3840174" cy="3717656"/>
            <a:chOff x="5122564" y="2421752"/>
            <a:chExt cx="3558624" cy="3500862"/>
          </a:xfrm>
        </p:grpSpPr>
        <p:sp>
          <p:nvSpPr>
            <p:cNvPr id="14" name="TextBox 13"/>
            <p:cNvSpPr txBox="1"/>
            <p:nvPr/>
          </p:nvSpPr>
          <p:spPr>
            <a:xfrm>
              <a:off x="5713838" y="2421752"/>
              <a:ext cx="2423356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</a:rPr>
                <a:t>Black </a:t>
              </a:r>
              <a:r>
                <a:rPr lang="en-US" sz="1350" dirty="0"/>
                <a:t>Conductivity of 2E-12 S/m</a:t>
              </a:r>
              <a:endParaRPr lang="en-US" sz="1350" dirty="0">
                <a:solidFill>
                  <a:srgbClr val="FF0000"/>
                </a:solidFill>
              </a:endParaRPr>
            </a:p>
          </p:txBody>
        </p:sp>
        <p:pic>
          <p:nvPicPr>
            <p:cNvPr id="12" name="Picture 11" descr="C:\Users\Source\Downloads\COMSOL pics\detailed_2_2.png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564" y="2624045"/>
              <a:ext cx="3271976" cy="32985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Text Box 2"/>
            <p:cNvSpPr txBox="1">
              <a:spLocks noChangeArrowheads="1"/>
            </p:cNvSpPr>
            <p:nvPr/>
          </p:nvSpPr>
          <p:spPr bwMode="auto">
            <a:xfrm>
              <a:off x="6347753" y="5199501"/>
              <a:ext cx="1838434" cy="377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 indent="85725" algn="just"/>
              <a:r>
                <a:rPr lang="en-US" sz="1500" dirty="0">
                  <a:solidFill>
                    <a:srgbClr val="FFFFFF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4.81 [MV/m]</a:t>
              </a:r>
              <a:endParaRPr lang="en-US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indent="85725" algn="just"/>
              <a:r>
                <a:rPr lang="en-US" sz="525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lang="en-US" sz="7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9" name="Text Box 2"/>
            <p:cNvSpPr txBox="1">
              <a:spLocks noChangeArrowheads="1"/>
            </p:cNvSpPr>
            <p:nvPr/>
          </p:nvSpPr>
          <p:spPr bwMode="auto">
            <a:xfrm>
              <a:off x="6714834" y="4936304"/>
              <a:ext cx="1838434" cy="377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 indent="85725" algn="just"/>
              <a:r>
                <a:rPr lang="en-US" sz="1500" dirty="0">
                  <a:solidFill>
                    <a:srgbClr val="FFFFFF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7.75 [MV/m]</a:t>
              </a:r>
              <a:endParaRPr lang="en-US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indent="85725" algn="just"/>
              <a:r>
                <a:rPr lang="en-US" sz="525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lang="en-US" sz="7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0" name="Text Box 2"/>
            <p:cNvSpPr txBox="1">
              <a:spLocks noChangeArrowheads="1"/>
            </p:cNvSpPr>
            <p:nvPr/>
          </p:nvSpPr>
          <p:spPr bwMode="auto">
            <a:xfrm>
              <a:off x="6842754" y="4338517"/>
              <a:ext cx="1838434" cy="377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 indent="85725" algn="just"/>
              <a:r>
                <a:rPr lang="en-US" sz="1500" dirty="0">
                  <a:solidFill>
                    <a:srgbClr val="FFFFFF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5.68 [MV/m]</a:t>
              </a:r>
              <a:endParaRPr lang="en-US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indent="85725" algn="just"/>
              <a:r>
                <a:rPr lang="en-US" sz="525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lang="en-US" sz="7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6C2064F-2724-5F4B-B779-F2AE695D62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15185" r="53426" b="11111"/>
          <a:stretch/>
        </p:blipFill>
        <p:spPr>
          <a:xfrm rot="10800000">
            <a:off x="323718" y="2744058"/>
            <a:ext cx="1380784" cy="2743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E1E355C-27C5-4C4C-A281-A825635978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3" t="15185" r="25555" b="11111"/>
          <a:stretch/>
        </p:blipFill>
        <p:spPr>
          <a:xfrm rot="10800000">
            <a:off x="4876929" y="2744058"/>
            <a:ext cx="1535521" cy="27432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0C9E0F7-0717-B14D-AE2B-4638103266A5}"/>
              </a:ext>
            </a:extLst>
          </p:cNvPr>
          <p:cNvSpPr txBox="1"/>
          <p:nvPr/>
        </p:nvSpPr>
        <p:spPr>
          <a:xfrm>
            <a:off x="5930068" y="6142478"/>
            <a:ext cx="3132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 of G. Palacios, C.H. Garcia</a:t>
            </a:r>
          </a:p>
        </p:txBody>
      </p:sp>
    </p:spTree>
    <p:extLst>
      <p:ext uri="{BB962C8B-B14F-4D97-AF65-F5344CB8AC3E}">
        <p14:creationId xmlns:p14="http://schemas.microsoft.com/office/powerpoint/2010/main" val="3605850510"/>
      </p:ext>
    </p:extLst>
  </p:cSld>
  <p:clrMapOvr>
    <a:masterClrMapping/>
  </p:clrMapOvr>
</p:sld>
</file>

<file path=ppt/theme/theme1.xml><?xml version="1.0" encoding="utf-8"?>
<a:theme xmlns:a="http://schemas.openxmlformats.org/drawingml/2006/main" name="JLabPowerPointMain-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Theme3</Template>
  <TotalTime>9268</TotalTime>
  <Words>1182</Words>
  <Application>Microsoft Macintosh PowerPoint</Application>
  <PresentationFormat>On-screen Show (4:3)</PresentationFormat>
  <Paragraphs>298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Times New Roman</vt:lpstr>
      <vt:lpstr>Wingdings</vt:lpstr>
      <vt:lpstr>JLabPowerPointMain-3</vt:lpstr>
      <vt:lpstr>CEBAF Source/Injector Update  PREX/CREX Collaboration Meeting February 26, 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COMSOL model of gun improvements</vt:lpstr>
      <vt:lpstr>Triple point</vt:lpstr>
      <vt:lpstr>Rubber plug-insulator interface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Jefferson Lab</Company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Erin Clifton</dc:creator>
  <cp:lastModifiedBy>Microsoft Office User</cp:lastModifiedBy>
  <cp:revision>276</cp:revision>
  <dcterms:created xsi:type="dcterms:W3CDTF">2016-01-11T21:08:07Z</dcterms:created>
  <dcterms:modified xsi:type="dcterms:W3CDTF">2018-02-20T20:52:10Z</dcterms:modified>
</cp:coreProperties>
</file>