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"/>
  </p:notesMasterIdLst>
  <p:sldIdLst>
    <p:sldId id="257" r:id="rId2"/>
  </p:sldIdLst>
  <p:sldSz cx="9144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18" autoAdjust="0"/>
  </p:normalViewPr>
  <p:slideViewPr>
    <p:cSldViewPr snapToGrid="0">
      <p:cViewPr>
        <p:scale>
          <a:sx n="50" d="100"/>
          <a:sy n="50" d="100"/>
        </p:scale>
        <p:origin x="1566" y="-6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1288-BD8D-40F7-8D00-331E1904CDC5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3C1EF-82C6-4E76-B90E-9B18446B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48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1147" rtl="0" eaLnBrk="1" latinLnBrk="0" hangingPunct="1">
      <a:defRPr sz="526" kern="1200">
        <a:solidFill>
          <a:schemeClr val="tx1"/>
        </a:solidFill>
        <a:latin typeface="+mn-lt"/>
        <a:ea typeface="+mn-ea"/>
        <a:cs typeface="+mn-cs"/>
      </a:defRPr>
    </a:lvl1pPr>
    <a:lvl2pPr marL="200574" algn="l" defTabSz="401147" rtl="0" eaLnBrk="1" latinLnBrk="0" hangingPunct="1">
      <a:defRPr sz="526" kern="1200">
        <a:solidFill>
          <a:schemeClr val="tx1"/>
        </a:solidFill>
        <a:latin typeface="+mn-lt"/>
        <a:ea typeface="+mn-ea"/>
        <a:cs typeface="+mn-cs"/>
      </a:defRPr>
    </a:lvl2pPr>
    <a:lvl3pPr marL="401147" algn="l" defTabSz="401147" rtl="0" eaLnBrk="1" latinLnBrk="0" hangingPunct="1">
      <a:defRPr sz="526" kern="1200">
        <a:solidFill>
          <a:schemeClr val="tx1"/>
        </a:solidFill>
        <a:latin typeface="+mn-lt"/>
        <a:ea typeface="+mn-ea"/>
        <a:cs typeface="+mn-cs"/>
      </a:defRPr>
    </a:lvl3pPr>
    <a:lvl4pPr marL="601721" algn="l" defTabSz="401147" rtl="0" eaLnBrk="1" latinLnBrk="0" hangingPunct="1">
      <a:defRPr sz="526" kern="1200">
        <a:solidFill>
          <a:schemeClr val="tx1"/>
        </a:solidFill>
        <a:latin typeface="+mn-lt"/>
        <a:ea typeface="+mn-ea"/>
        <a:cs typeface="+mn-cs"/>
      </a:defRPr>
    </a:lvl4pPr>
    <a:lvl5pPr marL="802295" algn="l" defTabSz="401147" rtl="0" eaLnBrk="1" latinLnBrk="0" hangingPunct="1">
      <a:defRPr sz="526" kern="1200">
        <a:solidFill>
          <a:schemeClr val="tx1"/>
        </a:solidFill>
        <a:latin typeface="+mn-lt"/>
        <a:ea typeface="+mn-ea"/>
        <a:cs typeface="+mn-cs"/>
      </a:defRPr>
    </a:lvl5pPr>
    <a:lvl6pPr marL="1002868" algn="l" defTabSz="401147" rtl="0" eaLnBrk="1" latinLnBrk="0" hangingPunct="1">
      <a:defRPr sz="526" kern="1200">
        <a:solidFill>
          <a:schemeClr val="tx1"/>
        </a:solidFill>
        <a:latin typeface="+mn-lt"/>
        <a:ea typeface="+mn-ea"/>
        <a:cs typeface="+mn-cs"/>
      </a:defRPr>
    </a:lvl6pPr>
    <a:lvl7pPr marL="1203442" algn="l" defTabSz="401147" rtl="0" eaLnBrk="1" latinLnBrk="0" hangingPunct="1">
      <a:defRPr sz="526" kern="1200">
        <a:solidFill>
          <a:schemeClr val="tx1"/>
        </a:solidFill>
        <a:latin typeface="+mn-lt"/>
        <a:ea typeface="+mn-ea"/>
        <a:cs typeface="+mn-cs"/>
      </a:defRPr>
    </a:lvl7pPr>
    <a:lvl8pPr marL="1404015" algn="l" defTabSz="401147" rtl="0" eaLnBrk="1" latinLnBrk="0" hangingPunct="1">
      <a:defRPr sz="526" kern="1200">
        <a:solidFill>
          <a:schemeClr val="tx1"/>
        </a:solidFill>
        <a:latin typeface="+mn-lt"/>
        <a:ea typeface="+mn-ea"/>
        <a:cs typeface="+mn-cs"/>
      </a:defRPr>
    </a:lvl8pPr>
    <a:lvl9pPr marL="1604589" algn="l" defTabSz="401147" rtl="0" eaLnBrk="1" latinLnBrk="0" hangingPunct="1">
      <a:defRPr sz="5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73C1EF-82C6-4E76-B90E-9B18446BC6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57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0416"/>
            <a:ext cx="7772400" cy="565949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8538164"/>
            <a:ext cx="6858000" cy="392476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F2FC-7C4D-4676-98D5-39BD0ED7670E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371C-AD07-4CE6-9753-63CD8CBE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7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F2FC-7C4D-4676-98D5-39BD0ED7670E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371C-AD07-4CE6-9753-63CD8CBE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865481"/>
            <a:ext cx="1971675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865481"/>
            <a:ext cx="5800725" cy="137762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F2FC-7C4D-4676-98D5-39BD0ED7670E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371C-AD07-4CE6-9753-63CD8CBE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0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F2FC-7C4D-4676-98D5-39BD0ED7670E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371C-AD07-4CE6-9753-63CD8CBE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8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052716"/>
            <a:ext cx="7886700" cy="676204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0878731"/>
            <a:ext cx="7886700" cy="3555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F2FC-7C4D-4676-98D5-39BD0ED7670E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371C-AD07-4CE6-9753-63CD8CBE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3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4327407"/>
            <a:ext cx="3886200" cy="10314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327407"/>
            <a:ext cx="3886200" cy="10314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F2FC-7C4D-4676-98D5-39BD0ED7670E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371C-AD07-4CE6-9753-63CD8CBE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7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65485"/>
            <a:ext cx="78867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3984979"/>
            <a:ext cx="3868340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5937956"/>
            <a:ext cx="3868340" cy="8733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3984979"/>
            <a:ext cx="3887391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5937956"/>
            <a:ext cx="3887391" cy="8733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F2FC-7C4D-4676-98D5-39BD0ED7670E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371C-AD07-4CE6-9753-63CD8CBE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7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F2FC-7C4D-4676-98D5-39BD0ED7670E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371C-AD07-4CE6-9753-63CD8CBE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0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F2FC-7C4D-4676-98D5-39BD0ED7670E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371C-AD07-4CE6-9753-63CD8CBE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6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3733"/>
            <a:ext cx="2949178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340567"/>
            <a:ext cx="4629150" cy="115522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76800"/>
            <a:ext cx="2949178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F2FC-7C4D-4676-98D5-39BD0ED7670E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371C-AD07-4CE6-9753-63CD8CBE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8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3733"/>
            <a:ext cx="2949178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2340567"/>
            <a:ext cx="4629150" cy="1155229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76800"/>
            <a:ext cx="2949178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F2FC-7C4D-4676-98D5-39BD0ED7670E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371C-AD07-4CE6-9753-63CD8CBE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1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65485"/>
            <a:ext cx="78867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327407"/>
            <a:ext cx="78867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5066908"/>
            <a:ext cx="20574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0F2FC-7C4D-4676-98D5-39BD0ED7670E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5066908"/>
            <a:ext cx="30861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5066908"/>
            <a:ext cx="20574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0371C-AD07-4CE6-9753-63CD8CBE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8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FC17BB8-5EF9-47F0-B378-5BD5B19257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859967"/>
              </p:ext>
            </p:extLst>
          </p:nvPr>
        </p:nvGraphicFramePr>
        <p:xfrm>
          <a:off x="209550" y="209550"/>
          <a:ext cx="8782049" cy="15754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8993">
                  <a:extLst>
                    <a:ext uri="{9D8B030D-6E8A-4147-A177-3AD203B41FA5}">
                      <a16:colId xmlns:a16="http://schemas.microsoft.com/office/drawing/2014/main" val="2127748242"/>
                    </a:ext>
                  </a:extLst>
                </a:gridCol>
                <a:gridCol w="744632">
                  <a:extLst>
                    <a:ext uri="{9D8B030D-6E8A-4147-A177-3AD203B41FA5}">
                      <a16:colId xmlns:a16="http://schemas.microsoft.com/office/drawing/2014/main" val="169720446"/>
                    </a:ext>
                  </a:extLst>
                </a:gridCol>
                <a:gridCol w="502341">
                  <a:extLst>
                    <a:ext uri="{9D8B030D-6E8A-4147-A177-3AD203B41FA5}">
                      <a16:colId xmlns:a16="http://schemas.microsoft.com/office/drawing/2014/main" val="421852123"/>
                    </a:ext>
                  </a:extLst>
                </a:gridCol>
                <a:gridCol w="540503">
                  <a:extLst>
                    <a:ext uri="{9D8B030D-6E8A-4147-A177-3AD203B41FA5}">
                      <a16:colId xmlns:a16="http://schemas.microsoft.com/office/drawing/2014/main" val="1696850313"/>
                    </a:ext>
                  </a:extLst>
                </a:gridCol>
                <a:gridCol w="873327">
                  <a:extLst>
                    <a:ext uri="{9D8B030D-6E8A-4147-A177-3AD203B41FA5}">
                      <a16:colId xmlns:a16="http://schemas.microsoft.com/office/drawing/2014/main" val="1272982404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818450725"/>
                    </a:ext>
                  </a:extLst>
                </a:gridCol>
                <a:gridCol w="878649">
                  <a:extLst>
                    <a:ext uri="{9D8B030D-6E8A-4147-A177-3AD203B41FA5}">
                      <a16:colId xmlns:a16="http://schemas.microsoft.com/office/drawing/2014/main" val="899925642"/>
                    </a:ext>
                  </a:extLst>
                </a:gridCol>
                <a:gridCol w="878649">
                  <a:extLst>
                    <a:ext uri="{9D8B030D-6E8A-4147-A177-3AD203B41FA5}">
                      <a16:colId xmlns:a16="http://schemas.microsoft.com/office/drawing/2014/main" val="1463678905"/>
                    </a:ext>
                  </a:extLst>
                </a:gridCol>
                <a:gridCol w="1038401">
                  <a:extLst>
                    <a:ext uri="{9D8B030D-6E8A-4147-A177-3AD203B41FA5}">
                      <a16:colId xmlns:a16="http://schemas.microsoft.com/office/drawing/2014/main" val="2664757283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3829124660"/>
                    </a:ext>
                  </a:extLst>
                </a:gridCol>
                <a:gridCol w="639014">
                  <a:extLst>
                    <a:ext uri="{9D8B030D-6E8A-4147-A177-3AD203B41FA5}">
                      <a16:colId xmlns:a16="http://schemas.microsoft.com/office/drawing/2014/main" val="1059460584"/>
                    </a:ext>
                  </a:extLst>
                </a:gridCol>
              </a:tblGrid>
              <a:tr h="1445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PV Experiment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Energy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(GeV)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Pol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(µA)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Target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r>
                        <a:rPr lang="en-US" sz="1600" baseline="-25000">
                          <a:effectLst/>
                        </a:rPr>
                        <a:t>pv</a:t>
                      </a:r>
                      <a:endParaRPr lang="en-US" sz="16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(ppb)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Charge Asym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(ppb)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Position Diff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(nm)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Angle Diff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(nrad)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Size </a:t>
                      </a:r>
                      <a:r>
                        <a:rPr lang="en-US" sz="1600" dirty="0" err="1">
                          <a:effectLst/>
                        </a:rPr>
                        <a:t>Asym</a:t>
                      </a:r>
                      <a:r>
                        <a:rPr lang="en-US" sz="1600" dirty="0">
                          <a:effectLst/>
                        </a:rPr>
                        <a:t> (δ</a:t>
                      </a:r>
                      <a:r>
                        <a:rPr lang="el-GR" sz="1600" dirty="0">
                          <a:effectLst/>
                        </a:rPr>
                        <a:t>σ/σ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Refs.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extLst>
                  <a:ext uri="{0D108BD9-81ED-4DB2-BD59-A6C34878D82A}">
                    <a16:rowId xmlns:a16="http://schemas.microsoft.com/office/drawing/2014/main" val="1514364943"/>
                  </a:ext>
                </a:extLst>
              </a:tr>
              <a:tr h="1168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HAPPEx-I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1998 – 1999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3.3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38.8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68.8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aseline="30000">
                          <a:effectLst/>
                        </a:rPr>
                        <a:t>1</a:t>
                      </a:r>
                      <a:r>
                        <a:rPr lang="en-US" sz="1600">
                          <a:effectLst/>
                        </a:rPr>
                        <a:t>H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(15 cm)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15,050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&lt;10</a:t>
                      </a:r>
                      <a:r>
                        <a:rPr lang="en-US" sz="1600" baseline="30000">
                          <a:effectLst/>
                        </a:rPr>
                        <a:t>-3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[1, 2, 3]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extLst>
                  <a:ext uri="{0D108BD9-81ED-4DB2-BD59-A6C34878D82A}">
                    <a16:rowId xmlns:a16="http://schemas.microsoft.com/office/drawing/2014/main" val="3624902515"/>
                  </a:ext>
                </a:extLst>
              </a:tr>
              <a:tr h="1271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G0-Forward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2003 – 2004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73.7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aseline="30000">
                          <a:effectLst/>
                        </a:rPr>
                        <a:t>1</a:t>
                      </a:r>
                      <a:r>
                        <a:rPr lang="en-US" sz="1600">
                          <a:effectLst/>
                        </a:rPr>
                        <a:t>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(20 cm)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3,000-40,000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300±300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7±4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3±1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&lt;10</a:t>
                      </a:r>
                      <a:r>
                        <a:rPr lang="en-US" sz="1600" baseline="30000">
                          <a:effectLst/>
                        </a:rPr>
                        <a:t>-3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[4]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extLst>
                  <a:ext uri="{0D108BD9-81ED-4DB2-BD59-A6C34878D82A}">
                    <a16:rowId xmlns:a16="http://schemas.microsoft.com/office/drawing/2014/main" val="820364389"/>
                  </a:ext>
                </a:extLst>
              </a:tr>
              <a:tr h="1168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HAPPEx-II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2004 – 2005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3.03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87.1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aseline="30000">
                          <a:effectLst/>
                        </a:rPr>
                        <a:t>1</a:t>
                      </a:r>
                      <a:r>
                        <a:rPr lang="en-US" sz="1600">
                          <a:effectLst/>
                        </a:rPr>
                        <a:t>H, </a:t>
                      </a:r>
                      <a:r>
                        <a:rPr lang="en-US" sz="1600" baseline="30000">
                          <a:effectLst/>
                        </a:rPr>
                        <a:t>4</a:t>
                      </a:r>
                      <a:r>
                        <a:rPr lang="en-US" sz="1600">
                          <a:effectLst/>
                        </a:rPr>
                        <a:t>He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(20 cm)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-1,580, 6,400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0.25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&lt;10</a:t>
                      </a:r>
                      <a:r>
                        <a:rPr lang="en-US" sz="1600" baseline="30000">
                          <a:effectLst/>
                        </a:rPr>
                        <a:t>-3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[5, 6, 7]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extLst>
                  <a:ext uri="{0D108BD9-81ED-4DB2-BD59-A6C34878D82A}">
                    <a16:rowId xmlns:a16="http://schemas.microsoft.com/office/drawing/2014/main" val="3601086318"/>
                  </a:ext>
                </a:extLst>
              </a:tr>
              <a:tr h="1271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G0-Backward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2006 – 2007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0.359, 0.688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85.8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aseline="30000">
                          <a:effectLst/>
                        </a:rPr>
                        <a:t>1</a:t>
                      </a:r>
                      <a:r>
                        <a:rPr lang="en-US" sz="1600">
                          <a:effectLst/>
                        </a:rPr>
                        <a:t>H, </a:t>
                      </a:r>
                      <a:r>
                        <a:rPr lang="en-US" sz="1600" baseline="30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(20 cm)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9,700-37,400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-30±300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47±9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1.2±0.5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&lt;10</a:t>
                      </a:r>
                      <a:r>
                        <a:rPr lang="en-US" sz="1600" baseline="30000">
                          <a:effectLst/>
                        </a:rPr>
                        <a:t>-3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[8]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extLst>
                  <a:ext uri="{0D108BD9-81ED-4DB2-BD59-A6C34878D82A}">
                    <a16:rowId xmlns:a16="http://schemas.microsoft.com/office/drawing/2014/main" val="2913384368"/>
                  </a:ext>
                </a:extLst>
              </a:tr>
              <a:tr h="11801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HAPPEx-III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3.484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89.4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aseline="30000">
                          <a:effectLst/>
                        </a:rPr>
                        <a:t>1</a:t>
                      </a:r>
                      <a:r>
                        <a:rPr lang="en-US" sz="1600">
                          <a:effectLst/>
                        </a:rPr>
                        <a:t>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(25 cm)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23,800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200±10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0.5±0.1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&lt;10</a:t>
                      </a:r>
                      <a:r>
                        <a:rPr lang="en-US" sz="1600" baseline="30000">
                          <a:effectLst/>
                        </a:rPr>
                        <a:t>-3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[9]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extLst>
                  <a:ext uri="{0D108BD9-81ED-4DB2-BD59-A6C34878D82A}">
                    <a16:rowId xmlns:a16="http://schemas.microsoft.com/office/drawing/2014/main" val="3787487287"/>
                  </a:ext>
                </a:extLst>
              </a:tr>
              <a:tr h="1168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PVDIS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6.067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89.0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aseline="30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(20 cm)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60,000-160,000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&lt;10</a:t>
                      </a:r>
                      <a:r>
                        <a:rPr lang="en-US" sz="1600" baseline="30000">
                          <a:effectLst/>
                        </a:rPr>
                        <a:t>-3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[10, 11, 12]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extLst>
                  <a:ext uri="{0D108BD9-81ED-4DB2-BD59-A6C34878D82A}">
                    <a16:rowId xmlns:a16="http://schemas.microsoft.com/office/drawing/2014/main" val="196723723"/>
                  </a:ext>
                </a:extLst>
              </a:tr>
              <a:tr h="1168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PREx-I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1.056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89.2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aseline="30000">
                          <a:effectLst/>
                        </a:rPr>
                        <a:t>208</a:t>
                      </a:r>
                      <a:r>
                        <a:rPr lang="en-US" sz="1600">
                          <a:effectLst/>
                        </a:rPr>
                        <a:t>Pb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(0.5 mm)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657±60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85±1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&lt;10</a:t>
                      </a:r>
                      <a:r>
                        <a:rPr lang="en-US" sz="1600" baseline="30000">
                          <a:effectLst/>
                        </a:rPr>
                        <a:t>-4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[13]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extLst>
                  <a:ext uri="{0D108BD9-81ED-4DB2-BD59-A6C34878D82A}">
                    <a16:rowId xmlns:a16="http://schemas.microsoft.com/office/drawing/2014/main" val="3959181567"/>
                  </a:ext>
                </a:extLst>
              </a:tr>
              <a:tr h="1235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QWeak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2010 – 2012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1.162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88.7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aseline="30000">
                          <a:effectLst/>
                        </a:rPr>
                        <a:t>1</a:t>
                      </a:r>
                      <a:r>
                        <a:rPr lang="en-US" sz="1600">
                          <a:effectLst/>
                        </a:rPr>
                        <a:t>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(34 cm)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226.5±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9.3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20.5±1.7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-4.6±0.2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-0.07±0.01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&lt;10</a:t>
                      </a:r>
                      <a:r>
                        <a:rPr lang="en-US" sz="1600" baseline="30000">
                          <a:effectLst/>
                        </a:rPr>
                        <a:t>-4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[14, 15, 16, 17]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extLst>
                  <a:ext uri="{0D108BD9-81ED-4DB2-BD59-A6C34878D82A}">
                    <a16:rowId xmlns:a16="http://schemas.microsoft.com/office/drawing/2014/main" val="1761035066"/>
                  </a:ext>
                </a:extLst>
              </a:tr>
              <a:tr h="1168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PREx-II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0.953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89.7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aseline="30000">
                          <a:effectLst/>
                        </a:rPr>
                        <a:t>208</a:t>
                      </a:r>
                      <a:r>
                        <a:rPr lang="en-US" sz="1600">
                          <a:effectLst/>
                        </a:rPr>
                        <a:t>Pb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(0.5 mm)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550±18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20.7±0.2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2.2±4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-0.3±0.3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&lt;6x10</a:t>
                      </a:r>
                      <a:r>
                        <a:rPr lang="en-US" sz="1600" baseline="30000">
                          <a:effectLst/>
                        </a:rPr>
                        <a:t>-5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[18]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extLst>
                  <a:ext uri="{0D108BD9-81ED-4DB2-BD59-A6C34878D82A}">
                    <a16:rowId xmlns:a16="http://schemas.microsoft.com/office/drawing/2014/main" val="4205544377"/>
                  </a:ext>
                </a:extLst>
              </a:tr>
              <a:tr h="1168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CREx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2019-2020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87.1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aseline="30000">
                          <a:effectLst/>
                        </a:rPr>
                        <a:t>48</a:t>
                      </a:r>
                      <a:r>
                        <a:rPr lang="en-US" sz="1600">
                          <a:effectLst/>
                        </a:rPr>
                        <a:t>Ca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(5 mm)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2668± 113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-88±26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-5.2±3.6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-0.13±0.08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&lt;6x10</a:t>
                      </a:r>
                      <a:r>
                        <a:rPr lang="en-US" sz="1600" baseline="30000">
                          <a:effectLst/>
                        </a:rPr>
                        <a:t>-5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[19]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extLst>
                  <a:ext uri="{0D108BD9-81ED-4DB2-BD59-A6C34878D82A}">
                    <a16:rowId xmlns:a16="http://schemas.microsoft.com/office/drawing/2014/main" val="3807228922"/>
                  </a:ext>
                </a:extLst>
              </a:tr>
              <a:tr h="1168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MOLLER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2025-2027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90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aseline="30000">
                          <a:effectLst/>
                        </a:rPr>
                        <a:t>1</a:t>
                      </a:r>
                      <a:r>
                        <a:rPr lang="en-US" sz="1600">
                          <a:effectLst/>
                        </a:rPr>
                        <a:t>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(125 cm)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35.6±0.74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&lt;0.6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&lt;0.12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&lt;10</a:t>
                      </a:r>
                      <a:r>
                        <a:rPr lang="en-US" sz="1600" baseline="30000">
                          <a:effectLst/>
                        </a:rPr>
                        <a:t>-5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[20]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extLst>
                  <a:ext uri="{0D108BD9-81ED-4DB2-BD59-A6C34878D82A}">
                    <a16:rowId xmlns:a16="http://schemas.microsoft.com/office/drawing/2014/main" val="1564748973"/>
                  </a:ext>
                </a:extLst>
              </a:tr>
              <a:tr h="1168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effectLst/>
                        </a:rPr>
                        <a:t>SoLID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2030-2032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90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aseline="30000">
                          <a:effectLst/>
                        </a:rPr>
                        <a:t>1</a:t>
                      </a:r>
                      <a:r>
                        <a:rPr lang="en-US" sz="1600">
                          <a:effectLst/>
                        </a:rPr>
                        <a:t>H, </a:t>
                      </a:r>
                      <a:r>
                        <a:rPr lang="en-US" sz="1600" baseline="30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(40 cm)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500,000±3,000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&lt;200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&lt;10</a:t>
                      </a:r>
                      <a:r>
                        <a:rPr lang="en-US" sz="1600" baseline="30000">
                          <a:effectLst/>
                        </a:rPr>
                        <a:t>-4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[21]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234" marR="24234" marT="0" marB="0"/>
                </a:tc>
                <a:extLst>
                  <a:ext uri="{0D108BD9-81ED-4DB2-BD59-A6C34878D82A}">
                    <a16:rowId xmlns:a16="http://schemas.microsoft.com/office/drawing/2014/main" val="2257124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532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329</Words>
  <Application>Microsoft Office PowerPoint</Application>
  <PresentationFormat>Custom</PresentationFormat>
  <Paragraphs>178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Riad Suleiman</dc:creator>
  <cp:lastModifiedBy>Riad Suleiman</cp:lastModifiedBy>
  <cp:revision>8</cp:revision>
  <dcterms:created xsi:type="dcterms:W3CDTF">2022-12-31T18:14:28Z</dcterms:created>
  <dcterms:modified xsi:type="dcterms:W3CDTF">2022-12-31T18:49:12Z</dcterms:modified>
</cp:coreProperties>
</file>