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58" r:id="rId3"/>
    <p:sldId id="261" r:id="rId4"/>
    <p:sldId id="257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36"/>
  </p:normalViewPr>
  <p:slideViewPr>
    <p:cSldViewPr snapToGrid="0" snapToObjects="1">
      <p:cViewPr varScale="1">
        <p:scale>
          <a:sx n="128" d="100"/>
          <a:sy n="128" d="100"/>
        </p:scale>
        <p:origin x="18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45CD5-5C78-0D44-8DBF-DE590D5E3BEB}" type="datetimeFigureOut">
              <a:rPr lang="en-US" smtClean="0"/>
              <a:t>4/30/24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37BB7-F7A3-DA41-BC19-1024EDE0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1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37BB7-F7A3-DA41-BC19-1024EDE041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67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37BB7-F7A3-DA41-BC19-1024EDE041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3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37BB7-F7A3-DA41-BC19-1024EDE041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5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03BE8-926F-CC4E-9209-9D0B27CF1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D32483-4355-0A4F-BD64-4F609DA26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F225-70A9-924D-A7C1-18CA6FB9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9AD20-E0D1-354F-9F81-5E48F571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20F84-D45D-ED4F-9C3E-75BCA3DE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69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CA62E-45FC-0A44-8FD7-79F3A036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CE7F8-CCB8-DD44-97E2-E2AF5EC81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55359-2C3D-604F-848D-817E335A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CAA9-E951-8A4D-B1CD-CE84000BD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E605-2B27-8C43-A7F9-D3AD7ED4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83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4C259F-9B84-714F-9A09-DB8830D52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7D729-52E7-C247-BE5C-7FB977D98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9E633-8E0D-6145-A26E-816A6C9B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ACAE8-49A3-D347-B30D-12845FF62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71E89-61DD-DE48-9848-EF631901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2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FF53C-FCEB-2D4F-9827-CCFF16E4E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5158E-CD60-DF48-81EC-97999AF88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05FB-867F-5341-91A1-4709F436B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CCD65-749F-0B46-9921-FCB13A258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59E3D-3B7A-1645-A28A-D5F49D2B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2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1B10F-936D-7E41-AD00-6CAC7194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D0B17-C10B-D044-92CA-D870CB4FB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27C52-893A-F44B-8446-13170472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58B00-A30B-A843-BB04-7F187A75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72701-E6B1-A945-A090-AE8D40D9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3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A6B7-105A-4C44-89D0-C64175F62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86668-BB26-9943-BAAD-A23129198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8A5FB-F508-5045-99F0-D3C0D61F5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A95D3-72A0-E947-B810-BF5B86D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5156D-3E62-4344-91BC-E3E01C257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32876-3F2B-1347-AD93-FFC8898A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D6A10-C691-0144-BDCD-1FF324E6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C1444-3C95-3B43-B501-87DB0E2BE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382CC4-E1EE-B949-80E3-5AFA4E4C2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087EF-CC9F-F84A-B6CA-6D7FCD253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7AD98-F504-EC44-A6D1-72F245A8C5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0CCAEF-8FF4-C34E-A6A8-7513ABCD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A7B41D-446F-774E-9ED8-04D8FD0BF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DECD7F-CA17-CE49-BCF5-B5FF49A2A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0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FE1F-DD84-D14D-AEBA-4DE2F65D8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D47454-6A50-DF43-9D27-8CE87419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18FF9-8320-1B4F-930A-FCEF32677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DA8D8-6566-F048-B307-0A273F56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7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D6642-131B-C943-A42E-B5BCE67F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DA28FB-904C-4543-BB3C-5E3C2DA7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A393A-BA2C-4540-B0F9-6A4A07FC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4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C38B-BF62-6345-9C3E-7156CCC6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5AC2D-9BD2-6042-836F-08653FF7A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339B1-D931-2843-A8CE-4EC2FEE1B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03F87-95FF-9444-A136-6AE20492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FB8A7-5C00-A441-BD55-240ECCBA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160CC-6468-0747-9231-325FE193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4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60151-B80F-8749-80EC-0F2C26016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5092E3-385B-DD4D-85F4-35E6E74B5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261EE-6FDD-F346-9066-FCA56C322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03AB2-45E7-9347-9AD9-17A1CFD1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50EDE-5C01-AA4B-957C-F328B571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DEC79-3FB8-4A43-AF46-D158067C3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0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8AE08E-E63A-974F-A29D-F5C1D594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B1B74-7265-3045-AEC6-F767A24B2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7541B-CEEF-E34C-8784-DE6609AE5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E5A95-7A0B-BC4B-BE0E-7651C547AD6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9D797-C52B-F546-8C32-65D76B1EB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DCDE6-E643-C74F-905B-2025DEB5F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6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4065-6D2B-1B4D-832E-00F999FD7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R30-4 gun</a:t>
            </a:r>
            <a:br>
              <a:rPr lang="en-US" dirty="0"/>
            </a:br>
            <a:r>
              <a:rPr lang="en-US" dirty="0"/>
              <a:t>S&amp;A during electrode assembly installation and laser retro-reflection evaluation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41DE4-8530-4844-95B3-F52025F48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737035" cy="1655762"/>
          </a:xfrm>
        </p:spPr>
        <p:txBody>
          <a:bodyPr/>
          <a:lstStyle/>
          <a:p>
            <a:r>
              <a:rPr lang="en-US" dirty="0"/>
              <a:t>C. Hernandez-Garcia, G. Palacios-Serrano, M. Stutzman, B. Mares, C. Gould, S. Hardisty, R. Ammons</a:t>
            </a:r>
          </a:p>
          <a:p>
            <a:r>
              <a:rPr lang="en-US" dirty="0"/>
              <a:t>April 2024</a:t>
            </a:r>
          </a:p>
        </p:txBody>
      </p:sp>
    </p:spTree>
    <p:extLst>
      <p:ext uri="{BB962C8B-B14F-4D97-AF65-F5344CB8AC3E}">
        <p14:creationId xmlns:p14="http://schemas.microsoft.com/office/powerpoint/2010/main" val="3548858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F1EE9B6-9950-AB47-B145-6C8DE707BBA3}"/>
              </a:ext>
            </a:extLst>
          </p:cNvPr>
          <p:cNvGrpSpPr/>
          <p:nvPr/>
        </p:nvGrpSpPr>
        <p:grpSpPr>
          <a:xfrm>
            <a:off x="6851445" y="661991"/>
            <a:ext cx="4797216" cy="6196009"/>
            <a:chOff x="3531776" y="331943"/>
            <a:chExt cx="4797216" cy="61960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B665A6F-A8FB-B746-99A6-1757F49971B9}"/>
                </a:ext>
              </a:extLst>
            </p:cNvPr>
            <p:cNvGrpSpPr/>
            <p:nvPr/>
          </p:nvGrpSpPr>
          <p:grpSpPr>
            <a:xfrm>
              <a:off x="3531776" y="331943"/>
              <a:ext cx="4797216" cy="6196009"/>
              <a:chOff x="6642724" y="222612"/>
              <a:chExt cx="4797216" cy="619600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AA901A1-55E7-554A-9E56-02877441D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6314" b="396"/>
              <a:stretch/>
            </p:blipFill>
            <p:spPr>
              <a:xfrm rot="5400000">
                <a:off x="6357855" y="507481"/>
                <a:ext cx="5307322" cy="473758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AF59F2-567F-1248-A184-C601D5D29872}"/>
                  </a:ext>
                </a:extLst>
              </p:cNvPr>
              <p:cNvSpPr txBox="1"/>
              <p:nvPr/>
            </p:nvSpPr>
            <p:spPr>
              <a:xfrm>
                <a:off x="6661756" y="5587624"/>
                <a:ext cx="4778184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R30-4 back end zoomed in showing orientation of puck retainer assembly to be used for installing puck with ear (tab) up</a:t>
                </a:r>
              </a:p>
            </p:txBody>
          </p:sp>
        </p:grpSp>
        <p:sp>
          <p:nvSpPr>
            <p:cNvPr id="9" name="Up Arrow 8">
              <a:extLst>
                <a:ext uri="{FF2B5EF4-FFF2-40B4-BE49-F238E27FC236}">
                  <a16:creationId xmlns:a16="http://schemas.microsoft.com/office/drawing/2014/main" id="{DC3C11A1-9746-B341-9C34-86F3F31018B2}"/>
                </a:ext>
              </a:extLst>
            </p:cNvPr>
            <p:cNvSpPr/>
            <p:nvPr/>
          </p:nvSpPr>
          <p:spPr>
            <a:xfrm>
              <a:off x="3955774" y="765313"/>
              <a:ext cx="268356" cy="616226"/>
            </a:xfrm>
            <a:prstGeom prst="up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3BE850-865B-534A-B43B-E08F5180656B}"/>
                </a:ext>
              </a:extLst>
            </p:cNvPr>
            <p:cNvSpPr txBox="1"/>
            <p:nvPr/>
          </p:nvSpPr>
          <p:spPr>
            <a:xfrm>
              <a:off x="3866322" y="1480931"/>
              <a:ext cx="477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Up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F2C3A3-5B27-1848-9243-DDB58F7671E2}"/>
                </a:ext>
              </a:extLst>
            </p:cNvPr>
            <p:cNvCxnSpPr>
              <a:cxnSpLocks/>
            </p:cNvCxnSpPr>
            <p:nvPr/>
          </p:nvCxnSpPr>
          <p:spPr>
            <a:xfrm>
              <a:off x="4353339" y="2782957"/>
              <a:ext cx="3349487" cy="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885DDB-C44E-6E4A-8C77-2DB704A21C19}"/>
                </a:ext>
              </a:extLst>
            </p:cNvPr>
            <p:cNvSpPr txBox="1"/>
            <p:nvPr/>
          </p:nvSpPr>
          <p:spPr>
            <a:xfrm>
              <a:off x="6831495" y="2796211"/>
              <a:ext cx="1179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Puck keys horizontal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5BE62E-72DD-9D43-B70B-D59725A6E650}"/>
                </a:ext>
              </a:extLst>
            </p:cNvPr>
            <p:cNvSpPr txBox="1"/>
            <p:nvPr/>
          </p:nvSpPr>
          <p:spPr>
            <a:xfrm>
              <a:off x="6596270" y="1427924"/>
              <a:ext cx="11463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Puck tab vertical at 12 o’clock orientation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7D1F543-3D39-3845-AD74-B168B82878F4}"/>
                </a:ext>
              </a:extLst>
            </p:cNvPr>
            <p:cNvCxnSpPr/>
            <p:nvPr/>
          </p:nvCxnSpPr>
          <p:spPr>
            <a:xfrm flipH="1">
              <a:off x="6211957" y="1669774"/>
              <a:ext cx="337930" cy="30811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6C5943-DA17-4042-918E-714A1CD96078}"/>
                </a:ext>
              </a:extLst>
            </p:cNvPr>
            <p:cNvSpPr txBox="1"/>
            <p:nvPr/>
          </p:nvSpPr>
          <p:spPr>
            <a:xfrm>
              <a:off x="5198165" y="3916019"/>
              <a:ext cx="21766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Puck retainer spring at 6 o’clock orientation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B351A9-514C-F644-8265-8A458FEA8AD4}"/>
              </a:ext>
            </a:extLst>
          </p:cNvPr>
          <p:cNvSpPr txBox="1"/>
          <p:nvPr/>
        </p:nvSpPr>
        <p:spPr>
          <a:xfrm>
            <a:off x="7026965" y="208720"/>
            <a:ext cx="455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R30-4 gun puck retainer assembly orientation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0A4CD-ECA8-BF47-AFB2-A579DE14F6D1}"/>
              </a:ext>
            </a:extLst>
          </p:cNvPr>
          <p:cNvSpPr txBox="1"/>
          <p:nvPr/>
        </p:nvSpPr>
        <p:spPr>
          <a:xfrm>
            <a:off x="1205950" y="331303"/>
            <a:ext cx="499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R30-4 gun electrode assembled on April 25, 2024 with 16/30 front end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396E79-FF60-6348-B6D1-C6A324D5F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89"/>
          <a:stretch/>
        </p:blipFill>
        <p:spPr>
          <a:xfrm rot="5400000">
            <a:off x="-378985" y="2217998"/>
            <a:ext cx="5345703" cy="32840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2BD740-CF36-5A42-9F3D-8228B84C0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22399" y="1631258"/>
            <a:ext cx="3508513" cy="263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7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D9E07-C384-A242-8F84-7A3E58415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7490" y="1663541"/>
            <a:ext cx="2439101" cy="27168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86DB1-7FEE-B04A-96B8-9201F158625B}"/>
              </a:ext>
            </a:extLst>
          </p:cNvPr>
          <p:cNvCxnSpPr>
            <a:cxnSpLocks/>
          </p:cNvCxnSpPr>
          <p:nvPr/>
        </p:nvCxnSpPr>
        <p:spPr>
          <a:xfrm>
            <a:off x="858303" y="2898240"/>
            <a:ext cx="8573932" cy="0"/>
          </a:xfrm>
          <a:prstGeom prst="line">
            <a:avLst/>
          </a:prstGeom>
          <a:ln w="12700">
            <a:solidFill>
              <a:srgbClr val="73FB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430A34-07C5-0542-B278-C2FF2DF51669}"/>
              </a:ext>
            </a:extLst>
          </p:cNvPr>
          <p:cNvCxnSpPr>
            <a:cxnSpLocks/>
          </p:cNvCxnSpPr>
          <p:nvPr/>
        </p:nvCxnSpPr>
        <p:spPr>
          <a:xfrm>
            <a:off x="712323" y="2854343"/>
            <a:ext cx="6632694" cy="20690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BBE300-4819-4848-8F52-A1632F439B83}"/>
              </a:ext>
            </a:extLst>
          </p:cNvPr>
          <p:cNvCxnSpPr>
            <a:cxnSpLocks/>
          </p:cNvCxnSpPr>
          <p:nvPr/>
        </p:nvCxnSpPr>
        <p:spPr>
          <a:xfrm>
            <a:off x="2355574" y="2912165"/>
            <a:ext cx="5012635" cy="297501"/>
          </a:xfrm>
          <a:prstGeom prst="line">
            <a:avLst/>
          </a:prstGeom>
          <a:ln w="12700">
            <a:solidFill>
              <a:srgbClr val="73FB7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D78523-5A3D-2A40-8AB1-35428D077E40}"/>
              </a:ext>
            </a:extLst>
          </p:cNvPr>
          <p:cNvCxnSpPr/>
          <p:nvPr/>
        </p:nvCxnSpPr>
        <p:spPr>
          <a:xfrm>
            <a:off x="7354956" y="2226365"/>
            <a:ext cx="0" cy="6361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221DE2-45C7-684E-9242-73FAFA01ED88}"/>
              </a:ext>
            </a:extLst>
          </p:cNvPr>
          <p:cNvCxnSpPr/>
          <p:nvPr/>
        </p:nvCxnSpPr>
        <p:spPr>
          <a:xfrm>
            <a:off x="7358269" y="2935356"/>
            <a:ext cx="0" cy="6361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F9FA018-8918-B747-AF09-27D5D753C4EA}"/>
              </a:ext>
            </a:extLst>
          </p:cNvPr>
          <p:cNvCxnSpPr/>
          <p:nvPr/>
        </p:nvCxnSpPr>
        <p:spPr>
          <a:xfrm flipH="1">
            <a:off x="6708913" y="2902226"/>
            <a:ext cx="655983" cy="0"/>
          </a:xfrm>
          <a:prstGeom prst="straightConnector1">
            <a:avLst/>
          </a:prstGeom>
          <a:ln>
            <a:solidFill>
              <a:srgbClr val="73FB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E75A38-4D3A-F948-967D-926C6886B3D4}"/>
              </a:ext>
            </a:extLst>
          </p:cNvPr>
          <p:cNvCxnSpPr>
            <a:cxnSpLocks/>
          </p:cNvCxnSpPr>
          <p:nvPr/>
        </p:nvCxnSpPr>
        <p:spPr>
          <a:xfrm>
            <a:off x="2315817" y="983974"/>
            <a:ext cx="0" cy="42241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7EEB482-E91B-B149-AE75-8E182F81C69E}"/>
              </a:ext>
            </a:extLst>
          </p:cNvPr>
          <p:cNvCxnSpPr/>
          <p:nvPr/>
        </p:nvCxnSpPr>
        <p:spPr>
          <a:xfrm>
            <a:off x="2325757" y="4919870"/>
            <a:ext cx="50292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F646F8-294D-EA44-AC4B-53D3BF53A7AB}"/>
              </a:ext>
            </a:extLst>
          </p:cNvPr>
          <p:cNvCxnSpPr>
            <a:cxnSpLocks/>
          </p:cNvCxnSpPr>
          <p:nvPr/>
        </p:nvCxnSpPr>
        <p:spPr>
          <a:xfrm>
            <a:off x="7358269" y="3627782"/>
            <a:ext cx="0" cy="163001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80154C5-C3A5-3644-A101-7D03E59DCA39}"/>
              </a:ext>
            </a:extLst>
          </p:cNvPr>
          <p:cNvCxnSpPr/>
          <p:nvPr/>
        </p:nvCxnSpPr>
        <p:spPr>
          <a:xfrm>
            <a:off x="7593496" y="2902226"/>
            <a:ext cx="0" cy="3776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82C43AC-125A-DF4D-A3A0-0D9ECF56D11B}"/>
              </a:ext>
            </a:extLst>
          </p:cNvPr>
          <p:cNvSpPr txBox="1"/>
          <p:nvPr/>
        </p:nvSpPr>
        <p:spPr>
          <a:xfrm>
            <a:off x="3925956" y="4621697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D = 1380 mm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0C338A-676F-F64F-90B5-20768A3C4AE8}"/>
              </a:ext>
            </a:extLst>
          </p:cNvPr>
          <p:cNvSpPr txBox="1"/>
          <p:nvPr/>
        </p:nvSpPr>
        <p:spPr>
          <a:xfrm>
            <a:off x="7626625" y="2925419"/>
            <a:ext cx="3146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Y reflected laser spot displacement (mm)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E48846-0285-BF40-9E22-708AB5247062}"/>
              </a:ext>
            </a:extLst>
          </p:cNvPr>
          <p:cNvSpPr txBox="1"/>
          <p:nvPr/>
        </p:nvSpPr>
        <p:spPr>
          <a:xfrm>
            <a:off x="6066183" y="1345097"/>
            <a:ext cx="2640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" pitchFamily="2" charset="0"/>
              </a:rPr>
              <a:t>Reflected laser spot measuring plane (card with pinhole)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72D9D-CA70-F747-AD18-83AA2436A371}"/>
              </a:ext>
            </a:extLst>
          </p:cNvPr>
          <p:cNvSpPr txBox="1"/>
          <p:nvPr/>
        </p:nvSpPr>
        <p:spPr>
          <a:xfrm>
            <a:off x="1614570" y="420757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Times" pitchFamily="2" charset="0"/>
              </a:rPr>
              <a:t>Puck plane </a:t>
            </a:r>
          </a:p>
          <a:p>
            <a:pPr algn="ctr"/>
            <a:r>
              <a:rPr lang="en-US" sz="1400" dirty="0">
                <a:latin typeface="Times" pitchFamily="2" charset="0"/>
              </a:rPr>
              <a:t>(mirror or GaAs)</a:t>
            </a: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876C9786-9024-474D-99F2-D04200BEF47C}"/>
              </a:ext>
            </a:extLst>
          </p:cNvPr>
          <p:cNvSpPr/>
          <p:nvPr/>
        </p:nvSpPr>
        <p:spPr>
          <a:xfrm rot="2229825">
            <a:off x="6001925" y="2860355"/>
            <a:ext cx="303878" cy="328021"/>
          </a:xfrm>
          <a:prstGeom prst="arc">
            <a:avLst>
              <a:gd name="adj1" fmla="val 16200000"/>
              <a:gd name="adj2" fmla="val 54802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1A7C7F-1EFA-3A4E-9287-2C1D263A87B4}"/>
              </a:ext>
            </a:extLst>
          </p:cNvPr>
          <p:cNvSpPr txBox="1"/>
          <p:nvPr/>
        </p:nvSpPr>
        <p:spPr>
          <a:xfrm>
            <a:off x="5499652" y="3273288"/>
            <a:ext cx="1517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Reflected light angle is 2 X electrode angle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CD949D-1467-6F43-B65D-0EA118589475}"/>
              </a:ext>
            </a:extLst>
          </p:cNvPr>
          <p:cNvSpPr txBox="1"/>
          <p:nvPr/>
        </p:nvSpPr>
        <p:spPr>
          <a:xfrm>
            <a:off x="3223592" y="2279374"/>
            <a:ext cx="3445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The electrode z-axis is tilted down 0.124 </a:t>
            </a:r>
            <a:r>
              <a:rPr lang="en-US" sz="1400" dirty="0" err="1">
                <a:latin typeface="Times" pitchFamily="2" charset="0"/>
              </a:rPr>
              <a:t>deg</a:t>
            </a:r>
            <a:r>
              <a:rPr lang="en-US" sz="1400" dirty="0">
                <a:latin typeface="Times" pitchFamily="2" charset="0"/>
              </a:rPr>
              <a:t> with respect to chamber z-axis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309438D-E203-F741-A732-9746576BCFBD}"/>
              </a:ext>
            </a:extLst>
          </p:cNvPr>
          <p:cNvGrpSpPr/>
          <p:nvPr/>
        </p:nvGrpSpPr>
        <p:grpSpPr>
          <a:xfrm>
            <a:off x="8289234" y="4194312"/>
            <a:ext cx="3488634" cy="2459430"/>
            <a:chOff x="596347" y="218660"/>
            <a:chExt cx="3488634" cy="245943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5EF6C2C-ABC7-A34B-AB5C-45C5B0A61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956" t="22818" r="45073" b="9356"/>
            <a:stretch/>
          </p:blipFill>
          <p:spPr>
            <a:xfrm rot="5400000">
              <a:off x="1381538" y="-566531"/>
              <a:ext cx="1918252" cy="348863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B057ED4-4B51-E14F-B36C-6AED488B1BF1}"/>
                </a:ext>
              </a:extLst>
            </p:cNvPr>
            <p:cNvSpPr txBox="1"/>
            <p:nvPr/>
          </p:nvSpPr>
          <p:spPr>
            <a:xfrm>
              <a:off x="646042" y="2216425"/>
              <a:ext cx="341906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S&amp;A reports that the electrode z-axis is 0.124 </a:t>
              </a:r>
              <a:r>
                <a:rPr lang="en-US" sz="1200" dirty="0" err="1"/>
                <a:t>deg</a:t>
              </a:r>
              <a:r>
                <a:rPr lang="en-US" sz="1200" dirty="0"/>
                <a:t> pointing down </a:t>
              </a:r>
              <a:r>
                <a:rPr lang="en-US" sz="1200" dirty="0" err="1"/>
                <a:t>wrt</a:t>
              </a:r>
              <a:r>
                <a:rPr lang="en-US" sz="1200" dirty="0"/>
                <a:t> to the gun HVC z-axis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E8DF742-CF1C-964A-B0F5-B4B65CD80C6C}"/>
              </a:ext>
            </a:extLst>
          </p:cNvPr>
          <p:cNvSpPr txBox="1"/>
          <p:nvPr/>
        </p:nvSpPr>
        <p:spPr>
          <a:xfrm>
            <a:off x="9422296" y="2723321"/>
            <a:ext cx="1981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532 nm laser beam path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824E42-A51E-184C-B2EF-D4B0E16E68CF}"/>
              </a:ext>
            </a:extLst>
          </p:cNvPr>
          <p:cNvSpPr txBox="1"/>
          <p:nvPr/>
        </p:nvSpPr>
        <p:spPr>
          <a:xfrm>
            <a:off x="2795082" y="0"/>
            <a:ext cx="9171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S&amp;A setup to evaluate laser retro-reflection with R30-4 electrode installed to gun high voltage chamber</a:t>
            </a:r>
          </a:p>
        </p:txBody>
      </p:sp>
    </p:spTree>
    <p:extLst>
      <p:ext uri="{BB962C8B-B14F-4D97-AF65-F5344CB8AC3E}">
        <p14:creationId xmlns:p14="http://schemas.microsoft.com/office/powerpoint/2010/main" val="2222431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19050-4B1D-CF46-865E-AF394585D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2" t="20461" r="21154" b="6464"/>
          <a:stretch/>
        </p:blipFill>
        <p:spPr>
          <a:xfrm>
            <a:off x="2953331" y="868089"/>
            <a:ext cx="1449704" cy="2677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8526AD-D2C8-034A-89CE-01856F58637F}"/>
              </a:ext>
            </a:extLst>
          </p:cNvPr>
          <p:cNvSpPr txBox="1"/>
          <p:nvPr/>
        </p:nvSpPr>
        <p:spPr>
          <a:xfrm>
            <a:off x="926525" y="196667"/>
            <a:ext cx="917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Laser colinear with R30-4 gun high voltage chamber z-axis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0D1B3-96FC-AF43-9DED-924C952184C3}"/>
              </a:ext>
            </a:extLst>
          </p:cNvPr>
          <p:cNvSpPr txBox="1"/>
          <p:nvPr/>
        </p:nvSpPr>
        <p:spPr>
          <a:xfrm>
            <a:off x="1286589" y="965506"/>
            <a:ext cx="11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Mirror puck ear 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BA9D8-C888-764D-96D9-B30D6E050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41" t="16377" r="22807" b="19140"/>
          <a:stretch/>
        </p:blipFill>
        <p:spPr>
          <a:xfrm>
            <a:off x="2945718" y="4154012"/>
            <a:ext cx="1616342" cy="2624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96FDB9-0614-F146-9464-6F7B8CFF0FFE}"/>
              </a:ext>
            </a:extLst>
          </p:cNvPr>
          <p:cNvSpPr txBox="1"/>
          <p:nvPr/>
        </p:nvSpPr>
        <p:spPr>
          <a:xfrm>
            <a:off x="1061442" y="4166540"/>
            <a:ext cx="168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GaAs wafer on Moly puck # 35 ear 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445E63-4672-324A-955C-12BDCFBB3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03" t="22464" r="5036" b="20145"/>
          <a:stretch/>
        </p:blipFill>
        <p:spPr>
          <a:xfrm>
            <a:off x="1003853" y="1590261"/>
            <a:ext cx="1740452" cy="1958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638DFF-935A-D845-8D6D-795203CE13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12" t="22464" r="52028" b="20145"/>
          <a:stretch/>
        </p:blipFill>
        <p:spPr>
          <a:xfrm flipH="1">
            <a:off x="1061250" y="4789706"/>
            <a:ext cx="1741586" cy="19390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A9B5B6C-047B-F545-9AAB-3F7BFD9C6468}"/>
                  </a:ext>
                </a:extLst>
              </p:cNvPr>
              <p:cNvSpPr txBox="1"/>
              <p:nvPr/>
            </p:nvSpPr>
            <p:spPr>
              <a:xfrm>
                <a:off x="4958499" y="914401"/>
                <a:ext cx="2432116" cy="69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u="sng" dirty="0"/>
                  <a:t>Mirror puck </a:t>
                </a:r>
                <a:r>
                  <a:rPr lang="en-US" dirty="0"/>
                  <a:t>𝜃=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atan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A9B5B6C-047B-F545-9AAB-3F7BFD9C6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499" y="914401"/>
                <a:ext cx="2432116" cy="692113"/>
              </a:xfrm>
              <a:prstGeom prst="rect">
                <a:avLst/>
              </a:prstGeom>
              <a:blipFill>
                <a:blip r:embed="rId6"/>
                <a:stretch>
                  <a:fillRect l="-2073" t="-18519" b="-90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1E51C24-AEA3-2A40-B961-D0C4F3AFDEFA}"/>
              </a:ext>
            </a:extLst>
          </p:cNvPr>
          <p:cNvSpPr txBox="1"/>
          <p:nvPr/>
        </p:nvSpPr>
        <p:spPr>
          <a:xfrm>
            <a:off x="4639422" y="1491177"/>
            <a:ext cx="357719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6 mm</a:t>
            </a:r>
          </a:p>
          <a:p>
            <a:r>
              <a:rPr lang="en-US" dirty="0"/>
              <a:t>D = 1380 mm</a:t>
            </a:r>
          </a:p>
          <a:p>
            <a:r>
              <a:rPr lang="en-US" dirty="0"/>
              <a:t>𝜃 = 0.249</a:t>
            </a:r>
            <a:r>
              <a:rPr lang="en-US" baseline="30000" dirty="0"/>
              <a:t>∘</a:t>
            </a:r>
          </a:p>
          <a:p>
            <a:endParaRPr lang="en-US" baseline="30000" dirty="0"/>
          </a:p>
          <a:p>
            <a:r>
              <a:rPr lang="en-US" dirty="0"/>
              <a:t>Electrode z-axis angle = 𝜃/2 = 0.124</a:t>
            </a:r>
            <a:r>
              <a:rPr lang="en-US" baseline="30000" dirty="0"/>
              <a:t>∘</a:t>
            </a:r>
          </a:p>
          <a:p>
            <a:r>
              <a:rPr lang="en-US" b="1" i="1" dirty="0"/>
              <a:t>Agrees with S&amp;A measurement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A73512-1835-FE4D-9597-6041321E0871}"/>
                  </a:ext>
                </a:extLst>
              </p:cNvPr>
              <p:cNvSpPr txBox="1"/>
              <p:nvPr/>
            </p:nvSpPr>
            <p:spPr>
              <a:xfrm>
                <a:off x="5180472" y="3909393"/>
                <a:ext cx="2850345" cy="69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u="sng" dirty="0"/>
                  <a:t>GaAs on Moly puck # 35. </a:t>
                </a:r>
                <a:r>
                  <a:rPr lang="en-US" dirty="0"/>
                  <a:t>𝜃=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atan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A73512-1835-FE4D-9597-6041321E0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472" y="3909393"/>
                <a:ext cx="2850345" cy="692113"/>
              </a:xfrm>
              <a:prstGeom prst="rect">
                <a:avLst/>
              </a:prstGeom>
              <a:blipFill>
                <a:blip r:embed="rId7"/>
                <a:stretch>
                  <a:fillRect l="-2679" t="-16364" b="-8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200687D-5EA3-0048-9A38-B66AFDE3EFB2}"/>
              </a:ext>
            </a:extLst>
          </p:cNvPr>
          <p:cNvSpPr txBox="1"/>
          <p:nvPr/>
        </p:nvSpPr>
        <p:spPr>
          <a:xfrm>
            <a:off x="5219206" y="4665073"/>
            <a:ext cx="41195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15 mm</a:t>
            </a:r>
          </a:p>
          <a:p>
            <a:r>
              <a:rPr lang="en-US" dirty="0"/>
              <a:t>D = 1380 mm</a:t>
            </a:r>
          </a:p>
          <a:p>
            <a:r>
              <a:rPr lang="en-US" dirty="0"/>
              <a:t>𝜃 = 0.624</a:t>
            </a:r>
            <a:r>
              <a:rPr lang="en-US" baseline="30000" dirty="0"/>
              <a:t>∘</a:t>
            </a:r>
          </a:p>
          <a:p>
            <a:endParaRPr lang="en-US" baseline="30000" dirty="0"/>
          </a:p>
          <a:p>
            <a:r>
              <a:rPr lang="en-US" dirty="0"/>
              <a:t>GaAs puck # 35 z-axis angle = 𝜃/2 = 0.312</a:t>
            </a:r>
            <a:r>
              <a:rPr lang="en-US" baseline="30000" dirty="0"/>
              <a:t>∘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B0C71F-6061-3E49-B6D1-191716DCF4EA}"/>
              </a:ext>
            </a:extLst>
          </p:cNvPr>
          <p:cNvSpPr/>
          <p:nvPr/>
        </p:nvSpPr>
        <p:spPr>
          <a:xfrm>
            <a:off x="8114357" y="1083240"/>
            <a:ext cx="2663687" cy="1798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ECA2B2-2FE2-0841-95D1-F14521076063}"/>
              </a:ext>
            </a:extLst>
          </p:cNvPr>
          <p:cNvGrpSpPr/>
          <p:nvPr/>
        </p:nvGrpSpPr>
        <p:grpSpPr>
          <a:xfrm rot="174130">
            <a:off x="9038695" y="1802172"/>
            <a:ext cx="1017105" cy="354496"/>
            <a:chOff x="9402417" y="1663149"/>
            <a:chExt cx="1017105" cy="35449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CFC359E-B623-2840-81C9-E0A81F5A6E2E}"/>
                </a:ext>
              </a:extLst>
            </p:cNvPr>
            <p:cNvSpPr/>
            <p:nvPr/>
          </p:nvSpPr>
          <p:spPr>
            <a:xfrm>
              <a:off x="9402417" y="1663149"/>
              <a:ext cx="1017105" cy="354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B99B8B4-FDD9-8D41-AA5D-B06D09089D62}"/>
                </a:ext>
              </a:extLst>
            </p:cNvPr>
            <p:cNvSpPr/>
            <p:nvPr/>
          </p:nvSpPr>
          <p:spPr>
            <a:xfrm>
              <a:off x="10088217" y="1729409"/>
              <a:ext cx="318053" cy="20872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8C567A-8F3F-C144-BB95-E2C832373F7D}"/>
              </a:ext>
            </a:extLst>
          </p:cNvPr>
          <p:cNvCxnSpPr>
            <a:cxnSpLocks/>
          </p:cNvCxnSpPr>
          <p:nvPr/>
        </p:nvCxnSpPr>
        <p:spPr>
          <a:xfrm>
            <a:off x="7855939" y="1848554"/>
            <a:ext cx="3389244" cy="23853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BBD298-100E-8D4B-875D-53C296FFDEB6}"/>
              </a:ext>
            </a:extLst>
          </p:cNvPr>
          <p:cNvCxnSpPr>
            <a:cxnSpLocks/>
          </p:cNvCxnSpPr>
          <p:nvPr/>
        </p:nvCxnSpPr>
        <p:spPr>
          <a:xfrm>
            <a:off x="7527947" y="1951258"/>
            <a:ext cx="397896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6E1C12B-516C-184B-88A3-529657325766}"/>
              </a:ext>
            </a:extLst>
          </p:cNvPr>
          <p:cNvSpPr txBox="1"/>
          <p:nvPr/>
        </p:nvSpPr>
        <p:spPr>
          <a:xfrm>
            <a:off x="10857651" y="2158301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𝜃 = 0.124</a:t>
            </a:r>
            <a:r>
              <a:rPr lang="en-US" baseline="30000" dirty="0"/>
              <a:t> ∘</a:t>
            </a:r>
            <a:r>
              <a:rPr lang="en-US" dirty="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F34E58-1C6E-A240-9442-4B188CEF1271}"/>
              </a:ext>
            </a:extLst>
          </p:cNvPr>
          <p:cNvSpPr txBox="1"/>
          <p:nvPr/>
        </p:nvSpPr>
        <p:spPr>
          <a:xfrm>
            <a:off x="8283322" y="745310"/>
            <a:ext cx="223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voltage chamber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F819ED-FE01-AC40-8E95-808F63019065}"/>
              </a:ext>
            </a:extLst>
          </p:cNvPr>
          <p:cNvSpPr txBox="1"/>
          <p:nvPr/>
        </p:nvSpPr>
        <p:spPr>
          <a:xfrm>
            <a:off x="8889609" y="2186483"/>
            <a:ext cx="1500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Electrode &amp; mirror puck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E84832-509E-AC42-A3A2-9309EBE784BA}"/>
              </a:ext>
            </a:extLst>
          </p:cNvPr>
          <p:cNvSpPr/>
          <p:nvPr/>
        </p:nvSpPr>
        <p:spPr>
          <a:xfrm>
            <a:off x="8174160" y="3724197"/>
            <a:ext cx="2663687" cy="1798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122D9FA-89FE-0A41-B11F-287E5860A816}"/>
              </a:ext>
            </a:extLst>
          </p:cNvPr>
          <p:cNvSpPr/>
          <p:nvPr/>
        </p:nvSpPr>
        <p:spPr>
          <a:xfrm rot="174130">
            <a:off x="9098498" y="4443129"/>
            <a:ext cx="1017105" cy="354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D567E4F-40B8-CC4D-A017-8BF0CF28A84E}"/>
              </a:ext>
            </a:extLst>
          </p:cNvPr>
          <p:cNvSpPr/>
          <p:nvPr/>
        </p:nvSpPr>
        <p:spPr>
          <a:xfrm rot="657518">
            <a:off x="9784202" y="4526423"/>
            <a:ext cx="318053" cy="2087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15B222-8651-CD47-92B5-F3A325110715}"/>
              </a:ext>
            </a:extLst>
          </p:cNvPr>
          <p:cNvCxnSpPr>
            <a:cxnSpLocks/>
          </p:cNvCxnSpPr>
          <p:nvPr/>
        </p:nvCxnSpPr>
        <p:spPr>
          <a:xfrm>
            <a:off x="7915742" y="4489511"/>
            <a:ext cx="2983639" cy="22932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D73EFE-21B1-C642-859D-84DF61282C76}"/>
              </a:ext>
            </a:extLst>
          </p:cNvPr>
          <p:cNvCxnSpPr>
            <a:cxnSpLocks/>
          </p:cNvCxnSpPr>
          <p:nvPr/>
        </p:nvCxnSpPr>
        <p:spPr>
          <a:xfrm>
            <a:off x="7587750" y="4592215"/>
            <a:ext cx="397896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60E401-9BF8-C748-97F7-41776799A975}"/>
              </a:ext>
            </a:extLst>
          </p:cNvPr>
          <p:cNvSpPr txBox="1"/>
          <p:nvPr/>
        </p:nvSpPr>
        <p:spPr>
          <a:xfrm>
            <a:off x="8343125" y="3386267"/>
            <a:ext cx="223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voltage chamber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A09649-29FB-2D4D-99E6-E25749BDDFF0}"/>
              </a:ext>
            </a:extLst>
          </p:cNvPr>
          <p:cNvSpPr txBox="1"/>
          <p:nvPr/>
        </p:nvSpPr>
        <p:spPr>
          <a:xfrm>
            <a:off x="8949412" y="4827440"/>
            <a:ext cx="1500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Electrode &amp; puck # 35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6A91411-D601-0245-8B17-84D19A95BFE9}"/>
              </a:ext>
            </a:extLst>
          </p:cNvPr>
          <p:cNvCxnSpPr>
            <a:cxnSpLocks/>
          </p:cNvCxnSpPr>
          <p:nvPr/>
        </p:nvCxnSpPr>
        <p:spPr>
          <a:xfrm>
            <a:off x="8076088" y="4318371"/>
            <a:ext cx="3530785" cy="63407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94B626F-4B2E-3343-9366-9C9CF4457BE2}"/>
              </a:ext>
            </a:extLst>
          </p:cNvPr>
          <p:cNvSpPr txBox="1"/>
          <p:nvPr/>
        </p:nvSpPr>
        <p:spPr>
          <a:xfrm>
            <a:off x="10796469" y="4940435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𝜃 = 0.312</a:t>
            </a:r>
            <a:r>
              <a:rPr lang="en-US" baseline="30000" dirty="0"/>
              <a:t> ∘</a:t>
            </a:r>
            <a:r>
              <a:rPr lang="en-US" dirty="0"/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C625C0-AAEA-7243-A730-243059FC95C2}"/>
              </a:ext>
            </a:extLst>
          </p:cNvPr>
          <p:cNvSpPr txBox="1"/>
          <p:nvPr/>
        </p:nvSpPr>
        <p:spPr>
          <a:xfrm>
            <a:off x="5257799" y="6102626"/>
            <a:ext cx="597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Is the Moly puck z-axis tilted?</a:t>
            </a:r>
          </a:p>
          <a:p>
            <a:r>
              <a:rPr lang="en-US" b="1" dirty="0">
                <a:solidFill>
                  <a:srgbClr val="FF0000"/>
                </a:solidFill>
              </a:rPr>
              <a:t>Or is the GaAs wafer plane tilted </a:t>
            </a:r>
            <a:r>
              <a:rPr lang="en-US" b="1" dirty="0" err="1">
                <a:solidFill>
                  <a:srgbClr val="FF0000"/>
                </a:solidFill>
              </a:rPr>
              <a:t>wrt</a:t>
            </a:r>
            <a:r>
              <a:rPr lang="en-US" b="1" dirty="0">
                <a:solidFill>
                  <a:srgbClr val="FF0000"/>
                </a:solidFill>
              </a:rPr>
              <a:t> to the moly puck z-axis?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2A804F3-49D6-7245-A14C-DF280F7150B0}"/>
              </a:ext>
            </a:extLst>
          </p:cNvPr>
          <p:cNvCxnSpPr>
            <a:cxnSpLocks/>
          </p:cNvCxnSpPr>
          <p:nvPr/>
        </p:nvCxnSpPr>
        <p:spPr>
          <a:xfrm flipH="1">
            <a:off x="3896140" y="1729409"/>
            <a:ext cx="815008" cy="636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6DA193C-0F31-A147-909D-B4B437A384F1}"/>
              </a:ext>
            </a:extLst>
          </p:cNvPr>
          <p:cNvCxnSpPr>
            <a:cxnSpLocks/>
          </p:cNvCxnSpPr>
          <p:nvPr/>
        </p:nvCxnSpPr>
        <p:spPr>
          <a:xfrm flipH="1">
            <a:off x="3886200" y="4913243"/>
            <a:ext cx="1364975" cy="9210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948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8C4A45-25FD-A34D-8A4F-1E92989C0E53}"/>
              </a:ext>
            </a:extLst>
          </p:cNvPr>
          <p:cNvSpPr txBox="1"/>
          <p:nvPr/>
        </p:nvSpPr>
        <p:spPr>
          <a:xfrm>
            <a:off x="2230804" y="5693221"/>
            <a:ext cx="1367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to the left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EF6D8-DF77-8C41-9E9E-324106269001}"/>
              </a:ext>
            </a:extLst>
          </p:cNvPr>
          <p:cNvSpPr txBox="1"/>
          <p:nvPr/>
        </p:nvSpPr>
        <p:spPr>
          <a:xfrm>
            <a:off x="5355005" y="5782673"/>
            <a:ext cx="1147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DCDFF-7798-1142-BBB8-9A0AEF8ABFE5}"/>
              </a:ext>
            </a:extLst>
          </p:cNvPr>
          <p:cNvSpPr txBox="1"/>
          <p:nvPr/>
        </p:nvSpPr>
        <p:spPr>
          <a:xfrm>
            <a:off x="7803343" y="5802551"/>
            <a:ext cx="1966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to the right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74310-6670-4445-885E-63B7CB45C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03" t="7971" r="10450" b="12463"/>
          <a:stretch/>
        </p:blipFill>
        <p:spPr>
          <a:xfrm>
            <a:off x="1658366" y="1461052"/>
            <a:ext cx="2475985" cy="3906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64CFC5-8E3C-6840-ADEE-422538AAB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2" t="7246" r="25717" b="13188"/>
          <a:stretch/>
        </p:blipFill>
        <p:spPr>
          <a:xfrm>
            <a:off x="4542181" y="1461051"/>
            <a:ext cx="2415210" cy="3899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54C7DA-CBAB-024B-8058-D78822A26B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70" t="2464" r="14316" b="20000"/>
          <a:stretch/>
        </p:blipFill>
        <p:spPr>
          <a:xfrm>
            <a:off x="7563677" y="1490868"/>
            <a:ext cx="2455207" cy="38862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7CBE7B-21EF-8E46-9195-E7C49D7BAC1D}"/>
              </a:ext>
            </a:extLst>
          </p:cNvPr>
          <p:cNvSpPr txBox="1"/>
          <p:nvPr/>
        </p:nvSpPr>
        <p:spPr>
          <a:xfrm>
            <a:off x="926525" y="196667"/>
            <a:ext cx="9171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Laser colinear with R30-4 gun electrode z-axis</a:t>
            </a:r>
          </a:p>
          <a:p>
            <a:pPr algn="ctr"/>
            <a:r>
              <a:rPr lang="en-US" sz="2800" u="sng" dirty="0"/>
              <a:t>Mirror Puck</a:t>
            </a:r>
          </a:p>
        </p:txBody>
      </p:sp>
    </p:spTree>
    <p:extLst>
      <p:ext uri="{BB962C8B-B14F-4D97-AF65-F5344CB8AC3E}">
        <p14:creationId xmlns:p14="http://schemas.microsoft.com/office/powerpoint/2010/main" val="7140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879D8F-0693-0D4B-B775-A859A1FE9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9" t="12609" r="29002" b="18986"/>
          <a:stretch/>
        </p:blipFill>
        <p:spPr>
          <a:xfrm>
            <a:off x="4532242" y="1401417"/>
            <a:ext cx="2314386" cy="3846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96614C-7CA0-C44D-AA13-C7C8C0E16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8" t="6956" r="25717" b="23189"/>
          <a:stretch/>
        </p:blipFill>
        <p:spPr>
          <a:xfrm>
            <a:off x="1858618" y="1411356"/>
            <a:ext cx="2272845" cy="3790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84BEB5-9C8E-324B-8018-289FEA77EA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36" t="12174" r="24943" b="27101"/>
          <a:stretch/>
        </p:blipFill>
        <p:spPr>
          <a:xfrm>
            <a:off x="7275444" y="1441174"/>
            <a:ext cx="2375451" cy="3784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BBF9C4-B942-9F48-B766-DF6D9BC80262}"/>
              </a:ext>
            </a:extLst>
          </p:cNvPr>
          <p:cNvSpPr txBox="1"/>
          <p:nvPr/>
        </p:nvSpPr>
        <p:spPr>
          <a:xfrm>
            <a:off x="926525" y="196667"/>
            <a:ext cx="9171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Laser colinear with R30-4 gun electrode z-axis</a:t>
            </a:r>
          </a:p>
          <a:p>
            <a:pPr algn="ctr"/>
            <a:r>
              <a:rPr lang="en-US" sz="2800" u="sng" dirty="0"/>
              <a:t>GaAs on Puck # 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9CB71-5330-7944-AA2F-528D146D81C1}"/>
              </a:ext>
            </a:extLst>
          </p:cNvPr>
          <p:cNvSpPr txBox="1"/>
          <p:nvPr/>
        </p:nvSpPr>
        <p:spPr>
          <a:xfrm>
            <a:off x="2230804" y="5693221"/>
            <a:ext cx="1367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to the left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57BAE-8FDD-154A-8BB5-33AE266E0F7F}"/>
              </a:ext>
            </a:extLst>
          </p:cNvPr>
          <p:cNvSpPr txBox="1"/>
          <p:nvPr/>
        </p:nvSpPr>
        <p:spPr>
          <a:xfrm>
            <a:off x="5355005" y="5782673"/>
            <a:ext cx="1147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85B5F3-57F3-4240-8721-34A9D8083D29}"/>
              </a:ext>
            </a:extLst>
          </p:cNvPr>
          <p:cNvSpPr txBox="1"/>
          <p:nvPr/>
        </p:nvSpPr>
        <p:spPr>
          <a:xfrm>
            <a:off x="7803343" y="5802551"/>
            <a:ext cx="1966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to the right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FAD144-4F61-764A-812E-593E76839731}"/>
              </a:ext>
            </a:extLst>
          </p:cNvPr>
          <p:cNvSpPr txBox="1"/>
          <p:nvPr/>
        </p:nvSpPr>
        <p:spPr>
          <a:xfrm>
            <a:off x="665921" y="6182139"/>
            <a:ext cx="1111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rotation (same r = 9 mm) of the reflected laser spot indicates the GaAs plane is not parallel to that of the puck </a:t>
            </a:r>
          </a:p>
        </p:txBody>
      </p:sp>
    </p:spTree>
    <p:extLst>
      <p:ext uri="{BB962C8B-B14F-4D97-AF65-F5344CB8AC3E}">
        <p14:creationId xmlns:p14="http://schemas.microsoft.com/office/powerpoint/2010/main" val="14976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81E2A-FED1-8149-A4A4-08AC68206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722">
            <a:off x="1302026" y="1453260"/>
            <a:ext cx="4244690" cy="4758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C2867A-5031-B44F-AE54-9BD2339FC387}"/>
              </a:ext>
            </a:extLst>
          </p:cNvPr>
          <p:cNvCxnSpPr>
            <a:cxnSpLocks/>
          </p:cNvCxnSpPr>
          <p:nvPr/>
        </p:nvCxnSpPr>
        <p:spPr>
          <a:xfrm>
            <a:off x="463845" y="3719046"/>
            <a:ext cx="9544859" cy="42557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3D8DC2-8965-8348-A597-FF12A387F837}"/>
              </a:ext>
            </a:extLst>
          </p:cNvPr>
          <p:cNvCxnSpPr>
            <a:cxnSpLocks/>
          </p:cNvCxnSpPr>
          <p:nvPr/>
        </p:nvCxnSpPr>
        <p:spPr>
          <a:xfrm>
            <a:off x="616245" y="3871446"/>
            <a:ext cx="9551485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AEBABE-BDD3-6848-9F8F-72471542A979}"/>
              </a:ext>
            </a:extLst>
          </p:cNvPr>
          <p:cNvSpPr txBox="1"/>
          <p:nvPr/>
        </p:nvSpPr>
        <p:spPr>
          <a:xfrm>
            <a:off x="10122155" y="3818135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𝜃 = 0.124</a:t>
            </a:r>
            <a:r>
              <a:rPr lang="en-US" baseline="30000" dirty="0"/>
              <a:t> ∘</a:t>
            </a:r>
            <a:r>
              <a:rPr lang="en-US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970F73-C583-7345-9301-6A96FEC76F9F}"/>
              </a:ext>
            </a:extLst>
          </p:cNvPr>
          <p:cNvSpPr/>
          <p:nvPr/>
        </p:nvSpPr>
        <p:spPr>
          <a:xfrm rot="313162">
            <a:off x="5506278" y="2504662"/>
            <a:ext cx="69574" cy="30811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48964F-7F02-984F-BC1E-E9BD2EA42BE5}"/>
              </a:ext>
            </a:extLst>
          </p:cNvPr>
          <p:cNvCxnSpPr>
            <a:cxnSpLocks/>
          </p:cNvCxnSpPr>
          <p:nvPr/>
        </p:nvCxnSpPr>
        <p:spPr>
          <a:xfrm>
            <a:off x="795131" y="3448877"/>
            <a:ext cx="9402417" cy="1043608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>
            <a:extLst>
              <a:ext uri="{FF2B5EF4-FFF2-40B4-BE49-F238E27FC236}">
                <a16:creationId xmlns:a16="http://schemas.microsoft.com/office/drawing/2014/main" id="{1E7A84E4-D4FD-2D4D-92D2-A3D9C22AE1EE}"/>
              </a:ext>
            </a:extLst>
          </p:cNvPr>
          <p:cNvSpPr/>
          <p:nvPr/>
        </p:nvSpPr>
        <p:spPr>
          <a:xfrm rot="2229825">
            <a:off x="7550928" y="3697753"/>
            <a:ext cx="916032" cy="576597"/>
          </a:xfrm>
          <a:prstGeom prst="arc">
            <a:avLst>
              <a:gd name="adj1" fmla="val 17725115"/>
              <a:gd name="adj2" fmla="val 54802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43F634-80A0-5043-9EE8-588C56C40608}"/>
              </a:ext>
            </a:extLst>
          </p:cNvPr>
          <p:cNvSpPr txBox="1"/>
          <p:nvPr/>
        </p:nvSpPr>
        <p:spPr>
          <a:xfrm>
            <a:off x="7710260" y="438797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𝛽 = 0.312</a:t>
            </a:r>
            <a:r>
              <a:rPr lang="en-US" baseline="30000" dirty="0"/>
              <a:t> ∘</a:t>
            </a:r>
            <a:r>
              <a:rPr lang="en-US" dirty="0"/>
              <a:t>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6BEA802-DC88-E346-953D-F30AB974A46F}"/>
              </a:ext>
            </a:extLst>
          </p:cNvPr>
          <p:cNvSpPr/>
          <p:nvPr/>
        </p:nvSpPr>
        <p:spPr>
          <a:xfrm rot="2229825">
            <a:off x="8868722" y="3974287"/>
            <a:ext cx="694966" cy="464815"/>
          </a:xfrm>
          <a:prstGeom prst="arc">
            <a:avLst>
              <a:gd name="adj1" fmla="val 17725115"/>
              <a:gd name="adj2" fmla="val 54802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DB0C2-9866-2545-8B76-0F88B2C8B585}"/>
              </a:ext>
            </a:extLst>
          </p:cNvPr>
          <p:cNvSpPr txBox="1"/>
          <p:nvPr/>
        </p:nvSpPr>
        <p:spPr>
          <a:xfrm>
            <a:off x="9171312" y="4576822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𝛼 = 0.312- 0.124</a:t>
            </a:r>
            <a:r>
              <a:rPr lang="en-US" baseline="30000" dirty="0">
                <a:solidFill>
                  <a:srgbClr val="FF0000"/>
                </a:solidFill>
              </a:rPr>
              <a:t> ∘</a:t>
            </a:r>
          </a:p>
          <a:p>
            <a:r>
              <a:rPr lang="en-US" dirty="0">
                <a:solidFill>
                  <a:srgbClr val="FF0000"/>
                </a:solidFill>
              </a:rPr>
              <a:t> 𝛼 = 0.188</a:t>
            </a:r>
            <a:r>
              <a:rPr lang="en-US" baseline="30000" dirty="0">
                <a:solidFill>
                  <a:srgbClr val="FF0000"/>
                </a:solidFill>
              </a:rPr>
              <a:t> ∘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8528B5-C44E-3D41-AF43-39539BEE3C87}"/>
              </a:ext>
            </a:extLst>
          </p:cNvPr>
          <p:cNvCxnSpPr>
            <a:cxnSpLocks/>
          </p:cNvCxnSpPr>
          <p:nvPr/>
        </p:nvCxnSpPr>
        <p:spPr>
          <a:xfrm flipH="1">
            <a:off x="5297556" y="1272208"/>
            <a:ext cx="298174" cy="5237922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9CB2DE-E153-FD4D-85F5-787B9C591277}"/>
              </a:ext>
            </a:extLst>
          </p:cNvPr>
          <p:cNvCxnSpPr>
            <a:cxnSpLocks/>
          </p:cNvCxnSpPr>
          <p:nvPr/>
        </p:nvCxnSpPr>
        <p:spPr>
          <a:xfrm flipV="1">
            <a:off x="5317435" y="1361659"/>
            <a:ext cx="447261" cy="5188226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AEF712F-6B1E-0F43-9CD2-688044FD785F}"/>
              </a:ext>
            </a:extLst>
          </p:cNvPr>
          <p:cNvSpPr txBox="1"/>
          <p:nvPr/>
        </p:nvSpPr>
        <p:spPr>
          <a:xfrm>
            <a:off x="5179095" y="1111379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𝛼 = 0.188</a:t>
            </a:r>
            <a:r>
              <a:rPr lang="en-US" baseline="30000" dirty="0">
                <a:solidFill>
                  <a:srgbClr val="FF0000"/>
                </a:solidFill>
              </a:rPr>
              <a:t> ∘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1ED48892-DB3E-AD4C-8219-9BABC570A007}"/>
              </a:ext>
            </a:extLst>
          </p:cNvPr>
          <p:cNvSpPr/>
          <p:nvPr/>
        </p:nvSpPr>
        <p:spPr>
          <a:xfrm rot="19165361">
            <a:off x="5443242" y="1435768"/>
            <a:ext cx="361157" cy="361002"/>
          </a:xfrm>
          <a:prstGeom prst="arc">
            <a:avLst>
              <a:gd name="adj1" fmla="val 17725115"/>
              <a:gd name="adj2" fmla="val 54802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D30E69-F5E1-1349-A153-A103D61EF60B}"/>
              </a:ext>
            </a:extLst>
          </p:cNvPr>
          <p:cNvCxnSpPr/>
          <p:nvPr/>
        </p:nvCxnSpPr>
        <p:spPr>
          <a:xfrm flipH="1">
            <a:off x="6042991" y="2554356"/>
            <a:ext cx="69574" cy="302149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3A87976-3C6C-CA4F-846E-B3E5238B33D0}"/>
              </a:ext>
            </a:extLst>
          </p:cNvPr>
          <p:cNvSpPr txBox="1"/>
          <p:nvPr/>
        </p:nvSpPr>
        <p:spPr>
          <a:xfrm>
            <a:off x="6072808" y="347869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Y= 15 mm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E07CD8E-E143-C54F-9CF7-3437D3F600FD}"/>
              </a:ext>
            </a:extLst>
          </p:cNvPr>
          <p:cNvCxnSpPr/>
          <p:nvPr/>
        </p:nvCxnSpPr>
        <p:spPr>
          <a:xfrm flipH="1">
            <a:off x="5496339" y="2365512"/>
            <a:ext cx="20872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21CADA9-419D-794D-A4E8-E8B2B10E359D}"/>
              </a:ext>
            </a:extLst>
          </p:cNvPr>
          <p:cNvSpPr txBox="1"/>
          <p:nvPr/>
        </p:nvSpPr>
        <p:spPr>
          <a:xfrm>
            <a:off x="5754757" y="1898373"/>
            <a:ext cx="4515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X = </a:t>
            </a:r>
            <a:r>
              <a:rPr lang="en-US" u="sng" dirty="0" err="1"/>
              <a:t>Y∙tan</a:t>
            </a:r>
            <a:r>
              <a:rPr lang="en-US" u="sng" dirty="0"/>
              <a:t> (0.188 </a:t>
            </a:r>
            <a:r>
              <a:rPr lang="en-US" u="sng" baseline="30000" dirty="0"/>
              <a:t>∘</a:t>
            </a:r>
            <a:r>
              <a:rPr lang="en-US" u="sng" dirty="0"/>
              <a:t>) = 0.048 mm or ~ 50 microns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023E4C-F7B8-5544-BBDB-7E06C9460A23}"/>
              </a:ext>
            </a:extLst>
          </p:cNvPr>
          <p:cNvSpPr txBox="1"/>
          <p:nvPr/>
        </p:nvSpPr>
        <p:spPr>
          <a:xfrm>
            <a:off x="7335078" y="2792895"/>
            <a:ext cx="297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Indium foil is 50 microns thick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424828-CD77-024E-9966-9C33D6D3CF83}"/>
              </a:ext>
            </a:extLst>
          </p:cNvPr>
          <p:cNvSpPr txBox="1"/>
          <p:nvPr/>
        </p:nvSpPr>
        <p:spPr>
          <a:xfrm>
            <a:off x="318052" y="0"/>
            <a:ext cx="11350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A 50 micron gap offset in the GaAs wafer </a:t>
            </a:r>
            <a:r>
              <a:rPr lang="en-US" sz="2800" u="sng" dirty="0" err="1"/>
              <a:t>wrt</a:t>
            </a:r>
            <a:r>
              <a:rPr lang="en-US" sz="2800" u="sng" dirty="0"/>
              <a:t> to the puck plane explains the observed laser retro-reflection spot displacement and rotation  </a:t>
            </a:r>
          </a:p>
        </p:txBody>
      </p:sp>
    </p:spTree>
    <p:extLst>
      <p:ext uri="{BB962C8B-B14F-4D97-AF65-F5344CB8AC3E}">
        <p14:creationId xmlns:p14="http://schemas.microsoft.com/office/powerpoint/2010/main" val="1233765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477</Words>
  <Application>Microsoft Macintosh PowerPoint</Application>
  <PresentationFormat>Widescreen</PresentationFormat>
  <Paragraphs>67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Times</vt:lpstr>
      <vt:lpstr>Office Theme</vt:lpstr>
      <vt:lpstr>R30-4 gun S&amp;A during electrode assembly installation and laser retro-reflection evaluation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Hernandez-Garcia</dc:creator>
  <cp:lastModifiedBy>Carlos Hernandez-Garcia</cp:lastModifiedBy>
  <cp:revision>30</cp:revision>
  <dcterms:created xsi:type="dcterms:W3CDTF">2024-04-29T14:40:44Z</dcterms:created>
  <dcterms:modified xsi:type="dcterms:W3CDTF">2024-04-30T18:31:27Z</dcterms:modified>
</cp:coreProperties>
</file>