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56" r:id="rId4"/>
    <p:sldId id="257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5737D-1F38-4E86-911B-0600ED623C14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86D61-650C-41F3-B727-DCA35ADC9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5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86D61-650C-41F3-B727-DCA35ADC96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8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51B3-5659-428B-8B1F-169B6D34DF02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262-E737-45F1-9835-C7580618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51B3-5659-428B-8B1F-169B6D34DF02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262-E737-45F1-9835-C7580618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1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51B3-5659-428B-8B1F-169B6D34DF02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262-E737-45F1-9835-C7580618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5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51B3-5659-428B-8B1F-169B6D34DF02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262-E737-45F1-9835-C7580618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3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51B3-5659-428B-8B1F-169B6D34DF02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262-E737-45F1-9835-C7580618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51B3-5659-428B-8B1F-169B6D34DF02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262-E737-45F1-9835-C7580618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9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51B3-5659-428B-8B1F-169B6D34DF02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262-E737-45F1-9835-C7580618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4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51B3-5659-428B-8B1F-169B6D34DF02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262-E737-45F1-9835-C7580618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3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51B3-5659-428B-8B1F-169B6D34DF02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262-E737-45F1-9835-C7580618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6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51B3-5659-428B-8B1F-169B6D34DF02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262-E737-45F1-9835-C7580618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5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51B3-5659-428B-8B1F-169B6D34DF02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262-E737-45F1-9835-C7580618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2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951B3-5659-428B-8B1F-169B6D34DF02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5262-E737-45F1-9835-C7580618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5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718854"/>
            <a:ext cx="8835333" cy="5139146"/>
            <a:chOff x="1763486" y="908957"/>
            <a:chExt cx="8835333" cy="513914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63486" y="908957"/>
              <a:ext cx="8835333" cy="5139146"/>
            </a:xfrm>
            <a:prstGeom prst="rect">
              <a:avLst/>
            </a:prstGeom>
          </p:spPr>
        </p:pic>
        <p:sp>
          <p:nvSpPr>
            <p:cNvPr id="3" name="Up-Down Arrow 2"/>
            <p:cNvSpPr/>
            <p:nvPr/>
          </p:nvSpPr>
          <p:spPr>
            <a:xfrm>
              <a:off x="5773780" y="1645920"/>
              <a:ext cx="261259" cy="3030583"/>
            </a:xfrm>
            <a:prstGeom prst="up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017520" y="4676503"/>
              <a:ext cx="708006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6204856" y="3696789"/>
              <a:ext cx="2116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6 orders of </a:t>
              </a:r>
              <a:r>
                <a:rPr lang="en-US" dirty="0" err="1">
                  <a:solidFill>
                    <a:srgbClr val="FF0000"/>
                  </a:solidFill>
                </a:rPr>
                <a:t>magn</a:t>
              </a:r>
              <a:r>
                <a:rPr lang="en-US" dirty="0">
                  <a:solidFill>
                    <a:srgbClr val="FF0000"/>
                  </a:solidFill>
                </a:rPr>
                <a:t>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26230" y="4585063"/>
              <a:ext cx="13062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100 </a:t>
              </a:r>
              <a:r>
                <a:rPr lang="en-US" dirty="0" err="1"/>
                <a:t>pb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60961" y="518973"/>
            <a:ext cx="7053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S. </a:t>
            </a:r>
            <a:r>
              <a:rPr lang="en-US" sz="2400" b="1" dirty="0" err="1"/>
              <a:t>Wilmes</a:t>
            </a:r>
            <a:r>
              <a:rPr lang="en-US" sz="2400" b="1" dirty="0"/>
              <a:t> et al 2002 (</a:t>
            </a:r>
            <a:r>
              <a:rPr lang="el-GR" sz="2400" b="1" dirty="0"/>
              <a:t>α</a:t>
            </a:r>
            <a:r>
              <a:rPr lang="en-US" sz="2400" b="1" dirty="0"/>
              <a:t>,</a:t>
            </a:r>
            <a:r>
              <a:rPr lang="el-GR" sz="2400" b="1" dirty="0"/>
              <a:t>γ</a:t>
            </a:r>
            <a:r>
              <a:rPr lang="en-US" sz="2400" b="1" dirty="0"/>
              <a:t>), PRC 66,065802(2002) </a:t>
            </a:r>
          </a:p>
          <a:p>
            <a:pPr algn="ctr"/>
            <a:r>
              <a:rPr lang="en-US" sz="2000" dirty="0"/>
              <a:t>High resolution, low efficiency </a:t>
            </a:r>
            <a:r>
              <a:rPr lang="el-GR" sz="2000" dirty="0"/>
              <a:t>γ</a:t>
            </a:r>
            <a:r>
              <a:rPr lang="en-US" sz="2000" dirty="0"/>
              <a:t>-detection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5606" r="10712"/>
          <a:stretch/>
        </p:blipFill>
        <p:spPr>
          <a:xfrm>
            <a:off x="8518255" y="161923"/>
            <a:ext cx="3673745" cy="229389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457509" y="2455817"/>
            <a:ext cx="2390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(on-resonance)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23789" y="4247163"/>
            <a:ext cx="973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</a:t>
            </a:r>
            <a:r>
              <a:rPr lang="en-US" dirty="0" err="1"/>
              <a:t>nb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93129" y="3971108"/>
            <a:ext cx="78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70 </a:t>
            </a:r>
            <a:r>
              <a:rPr lang="en-US" dirty="0" err="1"/>
              <a:t>nb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9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754" y="975373"/>
            <a:ext cx="7691075" cy="5190296"/>
          </a:xfrm>
          <a:prstGeom prst="rect">
            <a:avLst/>
          </a:prstGeom>
        </p:spPr>
      </p:pic>
      <p:sp>
        <p:nvSpPr>
          <p:cNvPr id="3" name="Up-Down Arrow 2"/>
          <p:cNvSpPr/>
          <p:nvPr/>
        </p:nvSpPr>
        <p:spPr>
          <a:xfrm>
            <a:off x="3657600" y="1972491"/>
            <a:ext cx="143691" cy="2299063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252651" y="1972491"/>
            <a:ext cx="62048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52651" y="152835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3.5 orders of magnitude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0583" y="144376"/>
            <a:ext cx="6531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C. Ugalde et al. (</a:t>
            </a:r>
            <a:r>
              <a:rPr lang="el-GR" sz="2400" b="1" u="sng" dirty="0"/>
              <a:t>γ</a:t>
            </a:r>
            <a:r>
              <a:rPr lang="en-US" sz="2400" b="1" u="sng" dirty="0"/>
              <a:t>,</a:t>
            </a:r>
            <a:r>
              <a:rPr lang="el-GR" sz="2400" b="1" u="sng" dirty="0"/>
              <a:t>α</a:t>
            </a:r>
            <a:r>
              <a:rPr lang="en-US" sz="2400" b="1" u="sng" dirty="0"/>
              <a:t>) HI</a:t>
            </a:r>
            <a:r>
              <a:rPr lang="el-GR" sz="2400" b="1" u="sng" dirty="0"/>
              <a:t>γ</a:t>
            </a:r>
            <a:r>
              <a:rPr lang="en-US" sz="2400" b="1" u="sng" dirty="0"/>
              <a:t>S, 2013, PLB719, 74(2013) </a:t>
            </a:r>
          </a:p>
          <a:p>
            <a:pPr algn="ctr"/>
            <a:endParaRPr lang="en-US" sz="2400" b="1" u="sng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148149" y="4271554"/>
            <a:ext cx="6309360" cy="2612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562011" y="4153989"/>
            <a:ext cx="2325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residual gas scattering (~ 3 </a:t>
            </a:r>
            <a:r>
              <a:rPr lang="en-US" dirty="0" err="1"/>
              <a:t>nb</a:t>
            </a:r>
            <a:r>
              <a:rPr lang="en-US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40754" y="4062549"/>
            <a:ext cx="806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~3 </a:t>
            </a:r>
            <a:r>
              <a:rPr lang="en-US" dirty="0" err="1"/>
              <a:t>nb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360" y="1017407"/>
            <a:ext cx="8260080" cy="55067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48743" y="169817"/>
            <a:ext cx="4637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D. Neto et al. (</a:t>
            </a:r>
            <a:r>
              <a:rPr lang="el-GR" sz="2400" b="1" dirty="0"/>
              <a:t>γ</a:t>
            </a:r>
            <a:r>
              <a:rPr lang="en-US" sz="2400" b="1" dirty="0"/>
              <a:t>,</a:t>
            </a:r>
            <a:r>
              <a:rPr lang="el-GR" sz="2400" b="1" dirty="0"/>
              <a:t>α</a:t>
            </a:r>
            <a:r>
              <a:rPr lang="en-US" sz="2400" b="1" dirty="0"/>
              <a:t>) JLAB, 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24697" y="1227909"/>
            <a:ext cx="2076994" cy="4049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7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360" y="507956"/>
            <a:ext cx="8260080" cy="5506720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6596743" y="3370218"/>
            <a:ext cx="222068" cy="33963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-Down Arrow 3"/>
          <p:cNvSpPr/>
          <p:nvPr/>
        </p:nvSpPr>
        <p:spPr>
          <a:xfrm>
            <a:off x="2952207" y="1188720"/>
            <a:ext cx="130628" cy="2913017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82835" y="1457279"/>
            <a:ext cx="3683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 orders of magnitude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48743" y="169817"/>
            <a:ext cx="4637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D. Neto et al. (</a:t>
            </a:r>
            <a:r>
              <a:rPr lang="el-GR" sz="2400" b="1" dirty="0"/>
              <a:t>γ</a:t>
            </a:r>
            <a:r>
              <a:rPr lang="en-US" sz="2400" b="1" dirty="0"/>
              <a:t>,</a:t>
            </a:r>
            <a:r>
              <a:rPr lang="el-GR" sz="2400" b="1" dirty="0"/>
              <a:t>α</a:t>
            </a:r>
            <a:r>
              <a:rPr lang="en-US" sz="2400" b="1" dirty="0"/>
              <a:t>) JLAB, 2021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24698" y="720957"/>
            <a:ext cx="2076994" cy="4049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3792" y="0"/>
            <a:ext cx="74900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Need:</a:t>
            </a:r>
          </a:p>
          <a:p>
            <a:pPr marL="342900" indent="-342900">
              <a:buAutoNum type="arabicPeriod"/>
            </a:pPr>
            <a:r>
              <a:rPr lang="en-US" sz="2000" dirty="0"/>
              <a:t>Unfold yield  to  </a:t>
            </a:r>
            <a:r>
              <a:rPr lang="en-US" sz="2000" dirty="0">
                <a:latin typeface="Symbol" panose="05050102010706020507" pitchFamily="18" charset="2"/>
              </a:rPr>
              <a:t>s : </a:t>
            </a:r>
            <a:r>
              <a:rPr lang="en-US" sz="2000" dirty="0"/>
              <a:t>what is the smallest cross section we have measured? </a:t>
            </a:r>
          </a:p>
          <a:p>
            <a:pPr marL="342900" indent="-342900">
              <a:buAutoNum type="arabicPeriod"/>
            </a:pPr>
            <a:r>
              <a:rPr lang="en-US" sz="2000" dirty="0"/>
              <a:t>How long does it take to do a measurement at xx </a:t>
            </a:r>
            <a:r>
              <a:rPr lang="en-US" sz="2000" dirty="0" err="1"/>
              <a:t>pb</a:t>
            </a:r>
            <a:r>
              <a:rPr lang="en-US" sz="2000" dirty="0"/>
              <a:t>?</a:t>
            </a:r>
          </a:p>
          <a:p>
            <a:pPr marL="342900" indent="-342900">
              <a:buAutoNum type="arabicPeriod"/>
            </a:pPr>
            <a:r>
              <a:rPr lang="en-US" sz="2000" dirty="0"/>
              <a:t>How do the cross sections compare to the theoretical values?</a:t>
            </a:r>
          </a:p>
          <a:p>
            <a:pPr marL="342900" indent="-342900">
              <a:buAutoNum type="arabicPeriod"/>
            </a:pPr>
            <a:r>
              <a:rPr lang="en-US" sz="2000" dirty="0"/>
              <a:t>Are we sensitive to the other states below the 5.337 MeV state?</a:t>
            </a:r>
          </a:p>
          <a:p>
            <a:pPr marL="342900" indent="-342900">
              <a:buAutoNum type="arabicPeriod"/>
            </a:pPr>
            <a:r>
              <a:rPr lang="en-US" sz="2000" dirty="0"/>
              <a:t>Can we understand the neutron background from </a:t>
            </a:r>
            <a:r>
              <a:rPr lang="en-US" sz="2000" dirty="0" err="1"/>
              <a:t>cosmic’s</a:t>
            </a:r>
            <a:r>
              <a:rPr lang="en-US" sz="2000" dirty="0"/>
              <a:t>? Make spectrum and compare to GEANT.</a:t>
            </a:r>
          </a:p>
          <a:p>
            <a:pPr marL="342900" indent="-342900">
              <a:buAutoNum type="arabicPeriod"/>
            </a:pPr>
            <a:r>
              <a:rPr lang="en-US" sz="2000" dirty="0"/>
              <a:t>Can we understand the background from beam-induced neutrons at 4 MeV? How does it compare with </a:t>
            </a:r>
            <a:r>
              <a:rPr lang="en-US" sz="2000" dirty="0" err="1"/>
              <a:t>cosmics</a:t>
            </a:r>
            <a:r>
              <a:rPr lang="en-US" sz="2000" dirty="0"/>
              <a:t> (no beam)?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dirty="0">
              <a:latin typeface="Symbol" panose="05050102010706020507" pitchFamily="18" charset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0957" t="47445"/>
          <a:stretch/>
        </p:blipFill>
        <p:spPr>
          <a:xfrm>
            <a:off x="3191564" y="3414075"/>
            <a:ext cx="4716399" cy="32666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07963" y="4847321"/>
            <a:ext cx="291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0.9 fiducial volume??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901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8880" y="470263"/>
            <a:ext cx="6962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What can we do better? Replace glass vessel, replace oil with fluorinated oil, two cameras,..</a:t>
            </a:r>
          </a:p>
          <a:p>
            <a:r>
              <a:rPr lang="en-US" sz="2400" dirty="0"/>
              <a:t>6. Other reactions (</a:t>
            </a:r>
            <a:r>
              <a:rPr lang="en-US" sz="2400" baseline="30000" dirty="0"/>
              <a:t>16</a:t>
            </a:r>
            <a:r>
              <a:rPr lang="en-US" sz="2400" dirty="0"/>
              <a:t>O(</a:t>
            </a:r>
            <a:r>
              <a:rPr lang="en-US" sz="2400" dirty="0" err="1"/>
              <a:t>g,a</a:t>
            </a:r>
            <a:r>
              <a:rPr lang="en-US" sz="2400" dirty="0"/>
              <a:t>), </a:t>
            </a:r>
            <a:r>
              <a:rPr lang="en-US" sz="2400" baseline="30000" dirty="0"/>
              <a:t>26</a:t>
            </a:r>
            <a:r>
              <a:rPr lang="en-US" sz="2400" dirty="0"/>
              <a:t>Mg(</a:t>
            </a:r>
            <a:r>
              <a:rPr lang="en-US" sz="2400" dirty="0" err="1"/>
              <a:t>g,a</a:t>
            </a:r>
            <a:r>
              <a:rPr lang="en-US" sz="2400" dirty="0"/>
              <a:t>), …)</a:t>
            </a:r>
          </a:p>
        </p:txBody>
      </p:sp>
    </p:spTree>
    <p:extLst>
      <p:ext uri="{BB962C8B-B14F-4D97-AF65-F5344CB8AC3E}">
        <p14:creationId xmlns:p14="http://schemas.microsoft.com/office/powerpoint/2010/main" val="1635118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238</Words>
  <Application>Microsoft Office PowerPoint</Application>
  <PresentationFormat>Widescreen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Argonne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Rehm, Karl E.</dc:creator>
  <cp:lastModifiedBy>Riad Suleiman</cp:lastModifiedBy>
  <cp:revision>16</cp:revision>
  <dcterms:created xsi:type="dcterms:W3CDTF">2020-12-19T16:43:36Z</dcterms:created>
  <dcterms:modified xsi:type="dcterms:W3CDTF">2020-12-22T13:11:44Z</dcterms:modified>
</cp:coreProperties>
</file>