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0"/>
  </p:notesMasterIdLst>
  <p:sldIdLst>
    <p:sldId id="256" r:id="rId2"/>
    <p:sldId id="268" r:id="rId3"/>
    <p:sldId id="269" r:id="rId4"/>
    <p:sldId id="270" r:id="rId5"/>
    <p:sldId id="271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66" r:id="rId16"/>
    <p:sldId id="283" r:id="rId17"/>
    <p:sldId id="272" r:id="rId18"/>
    <p:sldId id="273" r:id="rId19"/>
  </p:sldIdLst>
  <p:sldSz cx="9144000" cy="6858000" type="overhead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48"/>
    <p:restoredTop sz="94674"/>
  </p:normalViewPr>
  <p:slideViewPr>
    <p:cSldViewPr snapToGrid="0" snapToObjects="1">
      <p:cViewPr>
        <p:scale>
          <a:sx n="100" d="100"/>
          <a:sy n="100" d="100"/>
        </p:scale>
        <p:origin x="-966" y="-3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7E8812-A8FD-4531-91DB-977D090DC9A2}" type="datetimeFigureOut">
              <a:rPr lang="en-US" smtClean="0"/>
              <a:t>9/8/2017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232E83-C819-4726-AC2F-1F7C5A751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24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Interior Page Design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1DE24-5F93-414B-B4BB-D5F834695149}" type="slidenum">
              <a:rPr lang="en-US" smtClean="0"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Interior Page Design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1DE24-5F93-414B-B4BB-D5F834695149}" type="slidenum">
              <a:rPr lang="en-US" smtClean="0"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Interior Page</a:t>
            </a:r>
            <a:r>
              <a:rPr lang="en-US" baseline="0" dirty="0" smtClean="0"/>
              <a:t> Design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1DE24-5F93-414B-B4BB-D5F834695149}" type="slidenum">
              <a:rPr lang="en-US" smtClean="0"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Interior Page Design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1DE24-5F93-414B-B4BB-D5F834695149}" type="slidenum">
              <a:rPr lang="en-US" smtClean="0"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Interior Page Design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1DE24-5F93-414B-B4BB-D5F834695149}" type="slidenum">
              <a:rPr lang="en-US" smtClean="0"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726A6-3ADA-41F0-8DD0-23A7D18CE2B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7133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Interior Page Design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1DE24-5F93-414B-B4BB-D5F834695149}" type="slidenum">
              <a:rPr lang="en-US" smtClean="0"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Interior Page Design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1DE24-5F93-414B-B4BB-D5F834695149}" type="slidenum">
              <a:rPr lang="en-US" smtClean="0"/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Interior Page Design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1DE24-5F93-414B-B4BB-D5F834695149}" type="slidenum">
              <a:rPr lang="en-US" smtClean="0"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Interior Page Design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1DE24-5F93-414B-B4BB-D5F834695149}" type="slidenum">
              <a:rPr lang="en-US" smtClean="0"/>
              <a:t>17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22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57200">
              <a:defRPr/>
            </a:lvl1pPr>
            <a:lvl2pPr marL="914400" indent="-342900">
              <a:buFont typeface="Arial" panose="020B0604020202020204" pitchFamily="34" charset="0"/>
              <a:buChar char="̶"/>
              <a:defRPr/>
            </a:lvl2pPr>
            <a:lvl3pPr marL="1257300" indent="-342900"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4552974" y="6542646"/>
            <a:ext cx="34176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8F48A6-A3E1-4848-9AC3-B43F560BE4F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 txBox="1">
            <a:spLocks/>
          </p:cNvSpPr>
          <p:nvPr userDrawn="1"/>
        </p:nvSpPr>
        <p:spPr>
          <a:xfrm>
            <a:off x="2200275" y="6571221"/>
            <a:ext cx="2133600" cy="190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Minion Pro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JLAAC, September 13-15, </a:t>
            </a:r>
            <a:r>
              <a:rPr lang="en-US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492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0397"/>
          </a:xfrm>
        </p:spPr>
        <p:txBody>
          <a:bodyPr>
            <a:normAutofit/>
          </a:bodyPr>
          <a:lstStyle>
            <a:lvl1pPr algn="ctr"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4552974" y="6542646"/>
            <a:ext cx="34176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8F48A6-A3E1-4848-9AC3-B43F560BE4F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28650" y="914400"/>
            <a:ext cx="7886700" cy="5262563"/>
          </a:xfrm>
        </p:spPr>
        <p:txBody>
          <a:bodyPr/>
          <a:lstStyle>
            <a:lvl1pPr marL="457200" indent="-457200">
              <a:defRPr/>
            </a:lvl1pPr>
            <a:lvl2pPr marL="914400" indent="-342900">
              <a:buFont typeface="Arial" panose="020B0604020202020204" pitchFamily="34" charset="0"/>
              <a:buChar char="̶"/>
              <a:defRPr/>
            </a:lvl2pPr>
            <a:lvl3pPr marL="1257300" indent="-342900"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Slide Number Placeholder 4"/>
          <p:cNvSpPr txBox="1">
            <a:spLocks/>
          </p:cNvSpPr>
          <p:nvPr userDrawn="1"/>
        </p:nvSpPr>
        <p:spPr>
          <a:xfrm>
            <a:off x="2200275" y="6571221"/>
            <a:ext cx="2133600" cy="190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Minion Pro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JLAAC, September 13-15, </a:t>
            </a:r>
            <a:r>
              <a:rPr lang="en-US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78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6157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0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914400"/>
            <a:ext cx="7886700" cy="526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402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6" r:id="rId3"/>
    <p:sldLayoutId id="2147483667" r:id="rId4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57200" y="1678080"/>
            <a:ext cx="8421880" cy="18502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>
                  <a:lumMod val="85000"/>
                  <a:lumOff val="15000"/>
                </a:schemeClr>
              </a:buClr>
            </a:pPr>
            <a:r>
              <a:rPr lang="en-US" sz="6000" dirty="0" smtClean="0">
                <a:latin typeface="Century Gothic" panose="020B0502020202020204" pitchFamily="34" charset="0"/>
              </a:rPr>
              <a:t>Injectors and Sources</a:t>
            </a:r>
          </a:p>
          <a:p>
            <a:pPr>
              <a:buClr>
                <a:schemeClr val="tx1">
                  <a:lumMod val="85000"/>
                  <a:lumOff val="15000"/>
                </a:schemeClr>
              </a:buClr>
            </a:pPr>
            <a:r>
              <a:rPr lang="en-US" sz="6000" dirty="0" smtClean="0">
                <a:latin typeface="Century Gothic" panose="020B0502020202020204" pitchFamily="34" charset="0"/>
              </a:rPr>
              <a:t>Operations and R&amp;D</a:t>
            </a:r>
            <a:endParaRPr lang="en-US" sz="60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cs typeface="Century Gothic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724150" y="4445634"/>
            <a:ext cx="3695700" cy="6039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None/>
            </a:pPr>
            <a:r>
              <a:rPr lang="en-US" sz="2400" dirty="0" smtClean="0">
                <a:latin typeface="Century Gothic" panose="020B0502020202020204" pitchFamily="34" charset="0"/>
              </a:rPr>
              <a:t>M. </a:t>
            </a:r>
            <a:r>
              <a:rPr lang="en-US" sz="2400" dirty="0" err="1" smtClean="0">
                <a:latin typeface="Century Gothic" panose="020B0502020202020204" pitchFamily="34" charset="0"/>
              </a:rPr>
              <a:t>Poelker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cs typeface="Century Gothic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5356707"/>
            <a:ext cx="77724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latin typeface="Calibri" panose="020F0502020204030204" pitchFamily="34" charset="0"/>
              </a:rPr>
              <a:t>Jefferson Lab Accelerator Advisory Committee Mtg., September 13-15, 2017</a:t>
            </a:r>
            <a:endParaRPr lang="en-US" sz="1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77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743484"/>
          </a:xfrm>
        </p:spPr>
        <p:txBody>
          <a:bodyPr>
            <a:normAutofit fontScale="90000"/>
          </a:bodyPr>
          <a:lstStyle/>
          <a:p>
            <a:pPr lvl="2" algn="ctr"/>
            <a:r>
              <a:rPr lang="en-US" sz="4400" cap="small" dirty="0" smtClean="0">
                <a:latin typeface="Minion Pro"/>
              </a:rPr>
              <a:t>Parity Table</a:t>
            </a:r>
            <a:endParaRPr lang="en-US" sz="4400" cap="small" dirty="0">
              <a:latin typeface="Minion Pro"/>
            </a:endParaRPr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4294967295"/>
          </p:nvPr>
        </p:nvSpPr>
        <p:spPr>
          <a:xfrm>
            <a:off x="5567218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 smtClean="0">
                <a:latin typeface="Century Gothic" panose="020B0502020202020204" pitchFamily="34" charset="0"/>
              </a:rPr>
              <a:t>Slide </a:t>
            </a:r>
            <a:fld id="{2170E7E5-D759-E44D-99F5-2114FE40D280}" type="slidenum">
              <a:rPr lang="en-US" smtClean="0">
                <a:latin typeface="Century Gothic" panose="020B0502020202020204" pitchFamily="34" charset="0"/>
              </a:rPr>
              <a:pPr algn="ctr"/>
              <a:t>10</a:t>
            </a:fld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9839" y="5674405"/>
            <a:ext cx="80415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entury Gothic" panose="020B0502020202020204" pitchFamily="34" charset="0"/>
              </a:rPr>
              <a:t>Upgrading the CEBAF Injector will help us conduct PREx, CREx and proposed parity violation experiments that are even more demanding</a:t>
            </a:r>
            <a:endParaRPr lang="en-US" dirty="0">
              <a:latin typeface="Century Gothic" panose="020B0502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63487" y="848263"/>
            <a:ext cx="7880438" cy="4854717"/>
            <a:chOff x="663487" y="848263"/>
            <a:chExt cx="7880438" cy="4854717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487" y="848263"/>
              <a:ext cx="7880438" cy="48547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ounded Rectangle 6"/>
            <p:cNvSpPr/>
            <p:nvPr/>
          </p:nvSpPr>
          <p:spPr>
            <a:xfrm>
              <a:off x="2404533" y="1456267"/>
              <a:ext cx="948267" cy="4218138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4141298" y="1457136"/>
              <a:ext cx="845570" cy="4218138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4986868" y="1458005"/>
              <a:ext cx="3479799" cy="4218138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5914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815395" y="32092"/>
            <a:ext cx="5983609" cy="641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4400" kern="0" cap="small" dirty="0" smtClean="0">
                <a:latin typeface="Minion Pro"/>
                <a:ea typeface="+mj-ea"/>
                <a:cs typeface="+mj-cs"/>
              </a:rPr>
              <a:t>Injector Upgrade</a:t>
            </a:r>
            <a:endParaRPr lang="en-US" sz="4400" kern="0" cap="small" dirty="0">
              <a:latin typeface="Minion Pro"/>
              <a:ea typeface="+mj-ea"/>
              <a:cs typeface="+mj-cs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154154" y="851786"/>
            <a:ext cx="8778143" cy="1645903"/>
          </a:xfrm>
          <a:prstGeom prst="rect">
            <a:avLst/>
          </a:prstGeom>
        </p:spPr>
      </p:pic>
      <p:sp>
        <p:nvSpPr>
          <p:cNvPr id="7" name="Multiply 6"/>
          <p:cNvSpPr/>
          <p:nvPr/>
        </p:nvSpPr>
        <p:spPr bwMode="auto">
          <a:xfrm>
            <a:off x="3200415" y="1325903"/>
            <a:ext cx="640073" cy="822951"/>
          </a:xfrm>
          <a:prstGeom prst="mathMultiply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Circular Arrow 8"/>
          <p:cNvSpPr/>
          <p:nvPr/>
        </p:nvSpPr>
        <p:spPr bwMode="auto">
          <a:xfrm flipH="1">
            <a:off x="3672854" y="868744"/>
            <a:ext cx="702737" cy="1188707"/>
          </a:xfrm>
          <a:prstGeom prst="circular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2982965"/>
            <a:ext cx="4965571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entury Gothic" panose="020B0502020202020204" pitchFamily="34" charset="0"/>
              </a:rPr>
              <a:t>Increase gun voltage, modify Wien filters for 200kV operation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entury Gothic" panose="020B0502020202020204" pitchFamily="34" charset="0"/>
              </a:rPr>
              <a:t>Improve </a:t>
            </a:r>
            <a:r>
              <a:rPr lang="en-US" sz="2000" dirty="0" smtClean="0">
                <a:latin typeface="Century Gothic" panose="020B0502020202020204" pitchFamily="34" charset="0"/>
              </a:rPr>
              <a:t>baked beam </a:t>
            </a:r>
            <a:r>
              <a:rPr lang="en-US" sz="2000" dirty="0">
                <a:latin typeface="Century Gothic" panose="020B0502020202020204" pitchFamily="34" charset="0"/>
              </a:rPr>
              <a:t>line </a:t>
            </a:r>
            <a:r>
              <a:rPr lang="en-US" sz="2000" dirty="0" smtClean="0">
                <a:latin typeface="Century Gothic" panose="020B0502020202020204" pitchFamily="34" charset="0"/>
              </a:rPr>
              <a:t>vacuum so </a:t>
            </a:r>
            <a:r>
              <a:rPr lang="en-US" sz="2000" dirty="0">
                <a:latin typeface="Century Gothic" panose="020B0502020202020204" pitchFamily="34" charset="0"/>
              </a:rPr>
              <a:t>gun does not pump on beam </a:t>
            </a:r>
            <a:r>
              <a:rPr lang="en-US" sz="2000" dirty="0" smtClean="0">
                <a:latin typeface="Century Gothic" panose="020B0502020202020204" pitchFamily="34" charset="0"/>
              </a:rPr>
              <a:t>line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entury Gothic" panose="020B0502020202020204" pitchFamily="34" charset="0"/>
              </a:rPr>
              <a:t>Locate H-Wien (energy filter) upstream of pre-buncher cavity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entury Gothic" panose="020B0502020202020204" pitchFamily="34" charset="0"/>
              </a:rPr>
              <a:t>New SRF booster eliminates warm capture, RF deflection and x/y </a:t>
            </a:r>
            <a:r>
              <a:rPr lang="en-US" sz="2000" dirty="0" smtClean="0">
                <a:latin typeface="Century Gothic" panose="020B0502020202020204" pitchFamily="34" charset="0"/>
              </a:rPr>
              <a:t>coupling</a:t>
            </a:r>
            <a:endParaRPr lang="en-US" sz="2000" dirty="0">
              <a:latin typeface="Century Gothic" panose="020B0502020202020204" pitchFamily="34" charset="0"/>
            </a:endParaRPr>
          </a:p>
        </p:txBody>
      </p:sp>
      <p:sp>
        <p:nvSpPr>
          <p:cNvPr id="8" name="Multiply 7"/>
          <p:cNvSpPr/>
          <p:nvPr/>
        </p:nvSpPr>
        <p:spPr bwMode="auto">
          <a:xfrm>
            <a:off x="6309341" y="1325903"/>
            <a:ext cx="640073" cy="822951"/>
          </a:xfrm>
          <a:prstGeom prst="mathMultiply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965571" y="2873659"/>
            <a:ext cx="4127572" cy="3345221"/>
            <a:chOff x="4965571" y="2873659"/>
            <a:chExt cx="4127572" cy="3345221"/>
          </a:xfrm>
          <a:solidFill>
            <a:schemeClr val="bg2">
              <a:lumMod val="90000"/>
            </a:schemeClr>
          </a:solidFill>
        </p:grpSpPr>
        <p:pic>
          <p:nvPicPr>
            <p:cNvPr id="6" name="Picture 5" descr="C:\Users\jhenry\Desktop\print_screen\ScreenShot728.bmp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5571" y="2873659"/>
              <a:ext cx="3967685" cy="1938252"/>
            </a:xfrm>
            <a:prstGeom prst="rect">
              <a:avLst/>
            </a:prstGeom>
            <a:grpFill/>
            <a:extLst/>
          </p:spPr>
        </p:pic>
        <p:sp>
          <p:nvSpPr>
            <p:cNvPr id="11" name="TextBox 10"/>
            <p:cNvSpPr txBox="1"/>
            <p:nvPr/>
          </p:nvSpPr>
          <p:spPr>
            <a:xfrm>
              <a:off x="4965571" y="4895441"/>
              <a:ext cx="4127572" cy="1323439"/>
            </a:xfrm>
            <a:prstGeom prst="rect">
              <a:avLst/>
            </a:prstGeom>
            <a:grpFill/>
            <a:ln w="28575">
              <a:solidFill>
                <a:srgbClr val="0066F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atin typeface="Century Gothic" panose="020B0502020202020204" pitchFamily="34" charset="0"/>
                </a:rPr>
                <a:t>Our new “1/4 cryomodule”, or QCM:</a:t>
              </a:r>
            </a:p>
            <a:p>
              <a:pPr algn="ctr"/>
              <a:r>
                <a:rPr lang="en-US" sz="1600" dirty="0" smtClean="0">
                  <a:latin typeface="Century Gothic" panose="020B0502020202020204" pitchFamily="34" charset="0"/>
                </a:rPr>
                <a:t>2 cell capture section + 7 cell cavity,</a:t>
              </a:r>
            </a:p>
            <a:p>
              <a:pPr algn="ctr"/>
              <a:r>
                <a:rPr lang="en-US" sz="1600" dirty="0">
                  <a:latin typeface="Century Gothic" panose="020B0502020202020204" pitchFamily="34" charset="0"/>
                </a:rPr>
                <a:t>s</a:t>
              </a:r>
              <a:r>
                <a:rPr lang="en-US" sz="1600" dirty="0" smtClean="0">
                  <a:latin typeface="Century Gothic" panose="020B0502020202020204" pitchFamily="34" charset="0"/>
                </a:rPr>
                <a:t>hould provide 10 MeV beam and introduce no x/y coupling, allow better matching, more adiabatic damping </a:t>
              </a:r>
              <a:endParaRPr lang="en-US" sz="1600" dirty="0">
                <a:latin typeface="Century Gothic" panose="020B0502020202020204" pitchFamily="34" charset="0"/>
              </a:endParaRPr>
            </a:p>
          </p:txBody>
        </p:sp>
      </p:grpSp>
      <p:cxnSp>
        <p:nvCxnSpPr>
          <p:cNvPr id="13" name="Straight Arrow Connector 12"/>
          <p:cNvCxnSpPr/>
          <p:nvPr/>
        </p:nvCxnSpPr>
        <p:spPr>
          <a:xfrm flipV="1">
            <a:off x="7546337" y="2153074"/>
            <a:ext cx="410353" cy="829891"/>
          </a:xfrm>
          <a:prstGeom prst="straightConnector1">
            <a:avLst/>
          </a:prstGeom>
          <a:solidFill>
            <a:schemeClr val="bg2">
              <a:lumMod val="90000"/>
            </a:schemeClr>
          </a:solidFill>
          <a:ln w="635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Striped Right Arrow 14"/>
          <p:cNvSpPr/>
          <p:nvPr/>
        </p:nvSpPr>
        <p:spPr>
          <a:xfrm rot="16200000">
            <a:off x="754661" y="1080056"/>
            <a:ext cx="1385297" cy="945721"/>
          </a:xfrm>
          <a:prstGeom prst="stripedRightArrow">
            <a:avLst/>
          </a:prstGeom>
          <a:gradFill flip="none" rotWithShape="1">
            <a:gsLst>
              <a:gs pos="0">
                <a:srgbClr val="FF0000"/>
              </a:gs>
              <a:gs pos="71000">
                <a:schemeClr val="accent2">
                  <a:lumMod val="97000"/>
                  <a:lumOff val="3000"/>
                </a:schemeClr>
              </a:gs>
              <a:gs pos="94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200 kV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294967295"/>
          </p:nvPr>
        </p:nvSpPr>
        <p:spPr>
          <a:xfrm>
            <a:off x="5324246" y="6456300"/>
            <a:ext cx="2133600" cy="365125"/>
          </a:xfrm>
          <a:prstGeom prst="rect">
            <a:avLst/>
          </a:prstGeom>
        </p:spPr>
        <p:txBody>
          <a:bodyPr/>
          <a:lstStyle/>
          <a:p>
            <a:fld id="{E2C9A48C-97D7-4B40-96F2-F0841CEA16C0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03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78461"/>
            <a:ext cx="9144000" cy="3080446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" t="12192" r="721" b="13184"/>
          <a:stretch/>
        </p:blipFill>
        <p:spPr bwMode="auto">
          <a:xfrm>
            <a:off x="-11784" y="854189"/>
            <a:ext cx="9146030" cy="2963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68"/>
          <p:cNvSpPr>
            <a:spLocks noChangeArrowheads="1"/>
          </p:cNvSpPr>
          <p:nvPr/>
        </p:nvSpPr>
        <p:spPr bwMode="auto">
          <a:xfrm>
            <a:off x="0" y="3372528"/>
            <a:ext cx="2959433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0000"/>
                </a:solidFill>
                <a:latin typeface="Helvetica" pitchFamily="34" charset="0"/>
              </a:rPr>
              <a:t>TEST NEW PHOTOGUNS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1021976" y="3653874"/>
            <a:ext cx="152401" cy="1002318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68"/>
          <p:cNvSpPr>
            <a:spLocks noChangeArrowheads="1"/>
          </p:cNvSpPr>
          <p:nvPr/>
        </p:nvSpPr>
        <p:spPr bwMode="auto">
          <a:xfrm>
            <a:off x="6060728" y="3817522"/>
            <a:ext cx="2959433" cy="5539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0000"/>
                </a:solidFill>
                <a:latin typeface="Helvetica" pitchFamily="34" charset="0"/>
              </a:rPr>
              <a:t>COMMISSION NEW QUARTER CRYOMODULE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7323667" y="4371520"/>
            <a:ext cx="134179" cy="731627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68"/>
          <p:cNvSpPr>
            <a:spLocks noChangeArrowheads="1"/>
          </p:cNvSpPr>
          <p:nvPr/>
        </p:nvSpPr>
        <p:spPr bwMode="auto">
          <a:xfrm>
            <a:off x="3067008" y="3601035"/>
            <a:ext cx="1923467" cy="5539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0000"/>
                </a:solidFill>
                <a:latin typeface="Helvetica" pitchFamily="34" charset="0"/>
              </a:rPr>
              <a:t>TEST 200 kV WIEN FILTER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2884975" y="4155033"/>
            <a:ext cx="364067" cy="893909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941490" y="6089575"/>
            <a:ext cx="7239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UITF beamline has BPMs, pockels cell tests can happen here…..</a:t>
            </a:r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Rectangle 68"/>
          <p:cNvSpPr>
            <a:spLocks noChangeArrowheads="1"/>
          </p:cNvSpPr>
          <p:nvPr/>
        </p:nvSpPr>
        <p:spPr bwMode="auto">
          <a:xfrm>
            <a:off x="7146578" y="2058855"/>
            <a:ext cx="1759297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0000"/>
                </a:solidFill>
                <a:latin typeface="Helvetica" pitchFamily="34" charset="0"/>
              </a:rPr>
              <a:t>TEST HDIce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8330142" y="2335854"/>
            <a:ext cx="182032" cy="446954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Slide Number Placeholder 10"/>
          <p:cNvSpPr txBox="1">
            <a:spLocks/>
          </p:cNvSpPr>
          <p:nvPr/>
        </p:nvSpPr>
        <p:spPr>
          <a:xfrm>
            <a:off x="5324246" y="645630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C9A48C-97D7-4B40-96F2-F0841CEA16C0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25" name="Title 24"/>
          <p:cNvSpPr>
            <a:spLocks noGrp="1"/>
          </p:cNvSpPr>
          <p:nvPr>
            <p:ph type="title"/>
          </p:nvPr>
        </p:nvSpPr>
        <p:spPr>
          <a:xfrm>
            <a:off x="-11784" y="-983"/>
            <a:ext cx="9144000" cy="1267808"/>
          </a:xfrm>
        </p:spPr>
        <p:txBody>
          <a:bodyPr>
            <a:normAutofit/>
          </a:bodyPr>
          <a:lstStyle/>
          <a:p>
            <a:r>
              <a:rPr lang="en-US" sz="3600" b="0" kern="0" cap="small" dirty="0">
                <a:latin typeface="Minion Pro"/>
              </a:rPr>
              <a:t>Upgraded Injector Test Facility - UITF</a:t>
            </a:r>
            <a:br>
              <a:rPr lang="en-US" sz="3600" b="0" kern="0" cap="small" dirty="0">
                <a:latin typeface="Minion Pro"/>
              </a:rPr>
            </a:br>
            <a:endParaRPr lang="en-US" sz="3600" b="0" cap="small" dirty="0"/>
          </a:p>
        </p:txBody>
      </p:sp>
    </p:spTree>
    <p:extLst>
      <p:ext uri="{BB962C8B-B14F-4D97-AF65-F5344CB8AC3E}">
        <p14:creationId xmlns:p14="http://schemas.microsoft.com/office/powerpoint/2010/main" val="38112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0" cap="small" dirty="0">
                <a:latin typeface="Minion Pro"/>
              </a:rPr>
              <a:t>Upgraded Injector Test </a:t>
            </a:r>
            <a:r>
              <a:rPr lang="en-US" sz="4400" b="0" cap="small" dirty="0" smtClean="0">
                <a:latin typeface="Minion Pro"/>
              </a:rPr>
              <a:t>Facility</a:t>
            </a:r>
            <a:endParaRPr lang="en-US" sz="4400" b="0" cap="small" dirty="0">
              <a:latin typeface="Minion Pro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31579" y="912819"/>
            <a:ext cx="5122333" cy="547793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79193" y="1115490"/>
            <a:ext cx="29853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  <a:tabLst>
                <a:tab pos="171450" algn="l"/>
              </a:tabLst>
            </a:pPr>
            <a:r>
              <a:rPr lang="en-US" sz="2400" dirty="0">
                <a:latin typeface="Century Gothic" panose="020B0502020202020204" pitchFamily="34" charset="0"/>
                <a:cs typeface="Arial" panose="020B0604020202020204" pitchFamily="34" charset="0"/>
              </a:rPr>
              <a:t>E</a:t>
            </a:r>
            <a:r>
              <a:rPr lang="en-US" sz="24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xpect keV </a:t>
            </a:r>
            <a:r>
              <a:rPr lang="en-US" sz="2400" dirty="0">
                <a:latin typeface="Century Gothic" panose="020B0502020202020204" pitchFamily="34" charset="0"/>
                <a:cs typeface="Arial" panose="020B0604020202020204" pitchFamily="34" charset="0"/>
              </a:rPr>
              <a:t>beam operations </a:t>
            </a:r>
            <a:r>
              <a:rPr lang="en-US" sz="24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soon</a:t>
            </a:r>
          </a:p>
          <a:p>
            <a:pPr marL="171450" indent="-171450">
              <a:buFont typeface="Arial" panose="020B0604020202020204" pitchFamily="34" charset="0"/>
              <a:buChar char="•"/>
              <a:tabLst>
                <a:tab pos="171450" algn="l"/>
              </a:tabLst>
            </a:pPr>
            <a:r>
              <a:rPr lang="en-US" sz="2400" dirty="0">
                <a:latin typeface="Century Gothic" panose="020B0502020202020204" pitchFamily="34" charset="0"/>
                <a:cs typeface="Arial" panose="020B0604020202020204" pitchFamily="34" charset="0"/>
              </a:rPr>
              <a:t>A</a:t>
            </a:r>
            <a:r>
              <a:rPr lang="en-US" sz="24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pply RF to cold QCM this Fall</a:t>
            </a:r>
          </a:p>
          <a:p>
            <a:pPr marL="171450" indent="-171450">
              <a:buFont typeface="Arial" panose="020B0604020202020204" pitchFamily="34" charset="0"/>
              <a:buChar char="•"/>
              <a:tabLst>
                <a:tab pos="171450" algn="l"/>
              </a:tabLst>
            </a:pPr>
            <a:r>
              <a:rPr lang="en-US" sz="24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Build some portion of the MeV beamline</a:t>
            </a:r>
          </a:p>
          <a:p>
            <a:pPr marL="171450" indent="-171450">
              <a:buFont typeface="Arial" panose="020B0604020202020204" pitchFamily="34" charset="0"/>
              <a:buChar char="•"/>
              <a:tabLst>
                <a:tab pos="171450" algn="l"/>
              </a:tabLst>
            </a:pPr>
            <a:r>
              <a:rPr lang="en-US" sz="24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Work through some safety issues…</a:t>
            </a:r>
          </a:p>
          <a:p>
            <a:pPr marL="171450" indent="-171450">
              <a:buFont typeface="Arial" panose="020B0604020202020204" pitchFamily="34" charset="0"/>
              <a:buChar char="•"/>
              <a:tabLst>
                <a:tab pos="171450" algn="l"/>
              </a:tabLst>
            </a:pPr>
            <a:r>
              <a:rPr lang="en-US" sz="2400" dirty="0">
                <a:latin typeface="Century Gothic" panose="020B0502020202020204" pitchFamily="34" charset="0"/>
                <a:cs typeface="Arial" panose="020B0604020202020204" pitchFamily="34" charset="0"/>
              </a:rPr>
              <a:t>M</a:t>
            </a:r>
            <a:r>
              <a:rPr lang="en-US" sz="24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ake MeV beam during FY18</a:t>
            </a:r>
            <a:endParaRPr lang="en-US" sz="24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75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0" cap="small" dirty="0" smtClean="0">
                <a:latin typeface="Minion Pro"/>
              </a:rPr>
              <a:t>Summary</a:t>
            </a:r>
            <a:endParaRPr lang="en-US" sz="4400" b="0" cap="small" dirty="0">
              <a:latin typeface="Minion Pr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6" y="914400"/>
            <a:ext cx="8629650" cy="5505254"/>
          </a:xfrm>
        </p:spPr>
        <p:txBody>
          <a:bodyPr>
            <a:noAutofit/>
          </a:bodyPr>
          <a:lstStyle/>
          <a:p>
            <a:pPr marL="228600" indent="-228600"/>
            <a:r>
              <a:rPr lang="en-US" sz="2200" dirty="0" smtClean="0">
                <a:latin typeface="Century Gothic" panose="020B0502020202020204" pitchFamily="34" charset="0"/>
              </a:rPr>
              <a:t>Actively engaged in CEBAF operations and in close contact with Users - we know their beam requirements  </a:t>
            </a:r>
          </a:p>
          <a:p>
            <a:pPr marL="228600" indent="-228600"/>
            <a:r>
              <a:rPr lang="en-US" sz="2200" dirty="0" smtClean="0">
                <a:latin typeface="Century Gothic" panose="020B0502020202020204" pitchFamily="34" charset="0"/>
              </a:rPr>
              <a:t>Making effective use of shutdown time, to improve the CEBAF injector and demonstrate new capabilities (e.g., 5 MeV Mott </a:t>
            </a:r>
            <a:r>
              <a:rPr lang="en-US" sz="2200" dirty="0" err="1" smtClean="0">
                <a:latin typeface="Century Gothic" panose="020B0502020202020204" pitchFamily="34" charset="0"/>
              </a:rPr>
              <a:t>polarimeter</a:t>
            </a:r>
            <a:r>
              <a:rPr lang="en-US" sz="2200" dirty="0" smtClean="0">
                <a:latin typeface="Century Gothic" panose="020B0502020202020204" pitchFamily="34" charset="0"/>
              </a:rPr>
              <a:t>, Bubble </a:t>
            </a:r>
            <a:r>
              <a:rPr lang="en-US" sz="2200" dirty="0" smtClean="0">
                <a:latin typeface="Century Gothic" panose="020B0502020202020204" pitchFamily="34" charset="0"/>
              </a:rPr>
              <a:t>Chamber </a:t>
            </a:r>
            <a:r>
              <a:rPr lang="en-US" sz="2200" dirty="0" smtClean="0">
                <a:latin typeface="Century Gothic" panose="020B0502020202020204" pitchFamily="34" charset="0"/>
              </a:rPr>
              <a:t>astrophysics experiment, beam delivery with SRF at 4K, etc</a:t>
            </a:r>
            <a:r>
              <a:rPr lang="en-US" sz="2200" dirty="0" smtClean="0">
                <a:latin typeface="Century Gothic" panose="020B0502020202020204" pitchFamily="34" charset="0"/>
              </a:rPr>
              <a:t>.,)</a:t>
            </a:r>
          </a:p>
          <a:p>
            <a:pPr marL="228600" indent="-228600"/>
            <a:r>
              <a:rPr lang="en-US" sz="2200" dirty="0" smtClean="0">
                <a:latin typeface="Century Gothic" panose="020B0502020202020204" pitchFamily="34" charset="0"/>
              </a:rPr>
              <a:t>Gun Test </a:t>
            </a:r>
            <a:r>
              <a:rPr lang="en-US" sz="2200" dirty="0">
                <a:latin typeface="Century Gothic" panose="020B0502020202020204" pitchFamily="34" charset="0"/>
              </a:rPr>
              <a:t>S</a:t>
            </a:r>
            <a:r>
              <a:rPr lang="en-US" sz="2200" dirty="0" smtClean="0">
                <a:latin typeface="Century Gothic" panose="020B0502020202020204" pitchFamily="34" charset="0"/>
              </a:rPr>
              <a:t>tand is bearing fruit, and we expect </a:t>
            </a:r>
            <a:r>
              <a:rPr lang="en-US" sz="2200" dirty="0">
                <a:latin typeface="Century Gothic" panose="020B0502020202020204" pitchFamily="34" charset="0"/>
              </a:rPr>
              <a:t>fruitful endeavors at UITF: testing critical components before installation at CEBAF (e.g., </a:t>
            </a:r>
            <a:r>
              <a:rPr lang="en-US" sz="2200" dirty="0" smtClean="0">
                <a:latin typeface="Century Gothic" panose="020B0502020202020204" pitchFamily="34" charset="0"/>
              </a:rPr>
              <a:t>200 kV gun, QCM </a:t>
            </a:r>
            <a:r>
              <a:rPr lang="en-US" sz="2200" dirty="0">
                <a:latin typeface="Century Gothic" panose="020B0502020202020204" pitchFamily="34" charset="0"/>
              </a:rPr>
              <a:t>and </a:t>
            </a:r>
            <a:r>
              <a:rPr lang="en-US" sz="2200" dirty="0" err="1" smtClean="0">
                <a:latin typeface="Century Gothic" panose="020B0502020202020204" pitchFamily="34" charset="0"/>
              </a:rPr>
              <a:t>HDIce</a:t>
            </a:r>
            <a:r>
              <a:rPr lang="en-US" sz="2200" dirty="0" smtClean="0">
                <a:latin typeface="Century Gothic" panose="020B0502020202020204" pitchFamily="34" charset="0"/>
              </a:rPr>
              <a:t>) and opportunities for compelling R&amp;D</a:t>
            </a:r>
          </a:p>
          <a:p>
            <a:pPr marL="0" indent="0">
              <a:buNone/>
            </a:pPr>
            <a:r>
              <a:rPr lang="en-US" sz="2200" dirty="0" smtClean="0">
                <a:latin typeface="Century Gothic" panose="020B0502020202020204" pitchFamily="34" charset="0"/>
              </a:rPr>
              <a:t>Center for Injectors and Sources: P. Adderley, D. Bullard, J. </a:t>
            </a:r>
            <a:r>
              <a:rPr lang="en-US" sz="2200" dirty="0" err="1" smtClean="0">
                <a:latin typeface="Century Gothic" panose="020B0502020202020204" pitchFamily="34" charset="0"/>
              </a:rPr>
              <a:t>Grames</a:t>
            </a:r>
            <a:r>
              <a:rPr lang="en-US" sz="2200" dirty="0" smtClean="0">
                <a:latin typeface="Century Gothic" panose="020B0502020202020204" pitchFamily="34" charset="0"/>
              </a:rPr>
              <a:t>, J. </a:t>
            </a:r>
            <a:r>
              <a:rPr lang="en-US" sz="2200" dirty="0" err="1" smtClean="0">
                <a:latin typeface="Century Gothic" panose="020B0502020202020204" pitchFamily="34" charset="0"/>
              </a:rPr>
              <a:t>Hansknecht</a:t>
            </a:r>
            <a:r>
              <a:rPr lang="en-US" sz="2200" dirty="0" smtClean="0">
                <a:latin typeface="Century Gothic" panose="020B0502020202020204" pitchFamily="34" charset="0"/>
              </a:rPr>
              <a:t>, C. Hernandez-Garcia, </a:t>
            </a:r>
            <a:r>
              <a:rPr lang="en-US" sz="2200" dirty="0" smtClean="0">
                <a:latin typeface="Century Gothic" panose="020B0502020202020204" pitchFamily="34" charset="0"/>
                <a:cs typeface="Century Gothic"/>
              </a:rPr>
              <a:t>Md. Abdullah A. </a:t>
            </a:r>
            <a:r>
              <a:rPr lang="en-US" sz="2200" dirty="0" err="1" smtClean="0">
                <a:latin typeface="Century Gothic" panose="020B0502020202020204" pitchFamily="34" charset="0"/>
                <a:cs typeface="Century Gothic"/>
              </a:rPr>
              <a:t>Mamun</a:t>
            </a:r>
            <a:r>
              <a:rPr lang="en-US" sz="2200" dirty="0" smtClean="0">
                <a:latin typeface="Century Gothic" panose="020B0502020202020204" pitchFamily="34" charset="0"/>
                <a:cs typeface="Century Gothic"/>
              </a:rPr>
              <a:t>, </a:t>
            </a:r>
            <a:r>
              <a:rPr lang="en-US" sz="2200" dirty="0" smtClean="0">
                <a:latin typeface="Century Gothic" panose="020B0502020202020204" pitchFamily="34" charset="0"/>
              </a:rPr>
              <a:t>M. Stutzman, R. Suleiman, S. Zhang</a:t>
            </a:r>
            <a:endParaRPr lang="en-US" sz="22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cs typeface="Century Gothic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2200" dirty="0" smtClean="0">
                <a:latin typeface="Century Gothic" panose="020B0502020202020204" pitchFamily="34" charset="0"/>
                <a:cs typeface="Century Gothic"/>
              </a:rPr>
              <a:t>PhD Students</a:t>
            </a:r>
            <a:r>
              <a:rPr lang="en-US" sz="2200" dirty="0">
                <a:latin typeface="Century Gothic" panose="020B0502020202020204" pitchFamily="34" charset="0"/>
                <a:cs typeface="Century Gothic"/>
              </a:rPr>
              <a:t>: </a:t>
            </a: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cs typeface="Century Gothic"/>
              </a:rPr>
              <a:t>Wei Liu</a:t>
            </a:r>
            <a:r>
              <a:rPr lang="en-US" sz="2200" dirty="0">
                <a:latin typeface="Century Gothic" panose="020B0502020202020204" pitchFamily="34" charset="0"/>
                <a:cs typeface="Century Gothic"/>
              </a:rPr>
              <a:t>, Gabriel Palacios, Sajini </a:t>
            </a:r>
            <a:r>
              <a:rPr lang="en-US" sz="2200" dirty="0">
                <a:latin typeface="Century Gothic" panose="020B0502020202020204" pitchFamily="34" charset="0"/>
              </a:rPr>
              <a:t>Wijethunga</a:t>
            </a:r>
            <a:r>
              <a:rPr lang="en-US" sz="2200" dirty="0">
                <a:latin typeface="Century Gothic" panose="020B0502020202020204" pitchFamily="34" charset="0"/>
                <a:cs typeface="Century Gothic"/>
              </a:rPr>
              <a:t>, </a:t>
            </a:r>
            <a:r>
              <a:rPr lang="en-US" sz="2200" dirty="0" smtClean="0">
                <a:latin typeface="Century Gothic" panose="020B0502020202020204" pitchFamily="34" charset="0"/>
                <a:cs typeface="Century Gothic"/>
              </a:rPr>
              <a:t>Josh Yoskowitz, Yan Wang</a:t>
            </a:r>
            <a:endParaRPr lang="en-US" sz="2200" dirty="0">
              <a:latin typeface="Century Gothic" panose="020B0502020202020204" pitchFamily="34" charset="0"/>
              <a:cs typeface="Century Gothic"/>
            </a:endParaRPr>
          </a:p>
          <a:p>
            <a:pPr marL="0" indent="0">
              <a:buNone/>
            </a:pPr>
            <a:endParaRPr lang="en-US" sz="20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62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52675"/>
            <a:ext cx="9144000" cy="760397"/>
          </a:xfrm>
        </p:spPr>
        <p:txBody>
          <a:bodyPr>
            <a:normAutofit/>
          </a:bodyPr>
          <a:lstStyle/>
          <a:p>
            <a:r>
              <a:rPr lang="en-US" sz="3600" b="0" dirty="0" smtClean="0">
                <a:latin typeface="Minion Pro"/>
              </a:rPr>
              <a:t>Backup Slides</a:t>
            </a:r>
            <a:endParaRPr lang="en-US" sz="3600" b="0" dirty="0">
              <a:latin typeface="Minion Pro"/>
            </a:endParaRPr>
          </a:p>
        </p:txBody>
      </p:sp>
    </p:spTree>
    <p:extLst>
      <p:ext uri="{BB962C8B-B14F-4D97-AF65-F5344CB8AC3E}">
        <p14:creationId xmlns:p14="http://schemas.microsoft.com/office/powerpoint/2010/main" val="187584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52" y="885825"/>
            <a:ext cx="867251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Sinclair, T. Gay,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J.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Grames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M.J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 McHugh,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D. Moser, A.K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Opper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M.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oelker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smtClean="0">
                <a:latin typeface="Century Gothic" panose="020B0502020202020204" pitchFamily="34" charset="0"/>
              </a:rPr>
              <a:t>X</a:t>
            </a:r>
            <a:r>
              <a:rPr lang="en-US" sz="1200" dirty="0">
                <a:latin typeface="Century Gothic" panose="020B0502020202020204" pitchFamily="34" charset="0"/>
              </a:rPr>
              <a:t>.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Roca-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Maza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R. Suleiman, and M. Stutzman, “The CEBAF 5 MeV Mott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olarimeter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”, analysis complete, in press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Marcy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L.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Stutzman,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Philip A. Adderley, M.A. Mamun, Matt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Poelker, “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NEG coated chambers to achieve 1x10</a:t>
            </a:r>
            <a:r>
              <a:rPr lang="en-US" sz="1200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-12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Torr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”, to be submitted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J. Vac. Sci.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Technol. A</a:t>
            </a:r>
            <a:endParaRPr lang="en-GB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M.A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Mamun,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M. D. 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Hernandez-Flores,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E. 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Morales,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Hernandez-Garcia,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and M. 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Poelker, “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Temperature Dependence of Alkali-Antimonide Photocathodes: Evaluation at Cryogenic </a:t>
            </a:r>
            <a:r>
              <a:rPr lang="en-U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Temperatures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”, submitted for publication Phys. Rev.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Accel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nd Beams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Wei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Liu, Shukui Zhang, Marcy Stutzman, and Matt Poelker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“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A Comprehensive Evaluation of Factors that Influence the Spin Polarization of Electrons Emitted from Bulk GaAs </a:t>
            </a:r>
            <a:r>
              <a:rPr lang="en-U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Photocathodes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”,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J. Appl. Phys.,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122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035703 (2017)</a:t>
            </a: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 Hernandez-Garcia, D. Bullard, F. Hannon, Y. Wang and M.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Poelker, “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High voltage performance of a dc photoemission electron gun with centrifugal barrel-polished </a:t>
            </a:r>
            <a:r>
              <a:rPr lang="en-U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electrodes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”, accepted for publication Rev. Sci. Instrum.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Yoshitaka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Taira, Shukui Zhang, "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Split in phase singularities of an optical vortex by off-axis diffraction through a simple  </a:t>
            </a:r>
            <a:r>
              <a:rPr lang="en-U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circular 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aperture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", Opt. Lett.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42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1373 (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2017)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Wei Liu, Yiqiao Chen, Wentao Lu, Aaron Moy, Matt Poelker, Marcy Stutzman, and Shukui Zhang, "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Record-level quantum </a:t>
            </a:r>
            <a:r>
              <a:rPr lang="en-U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efficiency 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from a high polarization strained GaAs/GaAsP superlattice photocathode with distributed Bragg reflector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",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Appl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 Phys. Lett.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109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252104 (2016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Wei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Liu, Shukui Zhang, Marcy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Stutzman, and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Matt Poelker, "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Effects of ion bombardment on bulk GaAs photocathodes </a:t>
            </a:r>
            <a:r>
              <a:rPr lang="en-U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different surface-cleave planes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", Phys. Rev. Accel. Beams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103402 (2016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Grames et al.,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Production of Highly Polarized Positrons Using Polarized Electrons at MeV </a:t>
            </a:r>
            <a:r>
              <a:rPr lang="en-U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Energies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", Phys. Rev. Lett., 116, 214801 (2016)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 Roberts, F. Hannon, M. M. Ali, E. Forman, J. Grames, R. Kazimi, W. Moore, M. Pablo, M. Poelker, A. Sanchez, and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 Speirs, "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Harmonically resonant cavity as a bunch-length monitor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", Phys. Rev. Accel. Beams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052801 (2016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C. Hernandez-Garcia, M. Poelker, and J. Hansknecht, "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High Voltage Studies of Inverted-geometry Ceramic Insulators for </a:t>
            </a:r>
            <a:r>
              <a:rPr lang="en-U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350kV dc Polarized Electron Gun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", IEEE Transactions on Dielectrics and Electrical Insulation, Vol. 23, No. 1; February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Md Abdullah A. Mamun, Abdelmageed A. Elmustafa, Carlos Hernandez-Garcia, Russell Mammei, and Matthew Poelker, "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Effect </a:t>
            </a:r>
            <a:r>
              <a:rPr lang="en-U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Sb thickness on the performance of bialkali-antimonide photocathodes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", J. Vac. Sci. Technol. A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34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021509 (2016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9144000" cy="76039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400" b="0" cap="small" dirty="0" smtClean="0">
                <a:latin typeface="Minion Pro"/>
              </a:rPr>
              <a:t>Publications</a:t>
            </a:r>
            <a:endParaRPr lang="en-US" sz="4400" b="0" cap="small" dirty="0">
              <a:latin typeface="Minion Pro"/>
            </a:endParaRPr>
          </a:p>
        </p:txBody>
      </p:sp>
    </p:spTree>
    <p:extLst>
      <p:ext uri="{BB962C8B-B14F-4D97-AF65-F5344CB8AC3E}">
        <p14:creationId xmlns:p14="http://schemas.microsoft.com/office/powerpoint/2010/main" val="177846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723900"/>
          </a:xfrm>
        </p:spPr>
        <p:txBody>
          <a:bodyPr>
            <a:normAutofit/>
          </a:bodyPr>
          <a:lstStyle/>
          <a:p>
            <a:r>
              <a:rPr lang="en-US" b="0" dirty="0">
                <a:latin typeface="Minion Pro"/>
              </a:rPr>
              <a:t>GaAs</a:t>
            </a:r>
            <a:r>
              <a:rPr lang="en-US" b="0" cap="small" dirty="0">
                <a:latin typeface="Minion Pro"/>
              </a:rPr>
              <a:t> Energy Levels</a:t>
            </a:r>
            <a:endParaRPr lang="en-US" b="0" cap="small" dirty="0">
              <a:latin typeface="Minion Pro"/>
              <a:cs typeface="Minion Pr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88345"/>
            <a:ext cx="8458200" cy="1312429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dirty="0">
                <a:latin typeface="Century Gothic" panose="020B0502020202020204" pitchFamily="34" charset="0"/>
              </a:rPr>
              <a:t>Use </a:t>
            </a:r>
            <a:r>
              <a:rPr lang="en-US" sz="2800" dirty="0" smtClean="0">
                <a:latin typeface="Century Gothic" panose="020B0502020202020204" pitchFamily="34" charset="0"/>
              </a:rPr>
              <a:t>circularly polarized light </a:t>
            </a:r>
            <a:r>
              <a:rPr lang="en-US" sz="2800" dirty="0">
                <a:latin typeface="Century Gothic" panose="020B0502020202020204" pitchFamily="34" charset="0"/>
              </a:rPr>
              <a:t>to selectively populate the conduction band with electrons of a particular spin state</a:t>
            </a:r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4294967295"/>
          </p:nvPr>
        </p:nvSpPr>
        <p:spPr>
          <a:xfrm>
            <a:off x="5567218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17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91503" y="1657318"/>
            <a:ext cx="5023897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 l="4028"/>
          <a:stretch>
            <a:fillRect/>
          </a:stretch>
        </p:blipFill>
        <p:spPr bwMode="auto">
          <a:xfrm>
            <a:off x="116951" y="1428718"/>
            <a:ext cx="3631112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Group 13"/>
          <p:cNvGrpSpPr/>
          <p:nvPr/>
        </p:nvGrpSpPr>
        <p:grpSpPr>
          <a:xfrm>
            <a:off x="4666083" y="964841"/>
            <a:ext cx="4379196" cy="927754"/>
            <a:chOff x="5003979" y="1055830"/>
            <a:chExt cx="4379196" cy="927754"/>
          </a:xfrm>
        </p:grpSpPr>
        <p:pic>
          <p:nvPicPr>
            <p:cNvPr id="10" name="Picture 1"/>
            <p:cNvPicPr>
              <a:picLocks noChangeAspect="1" noChangeArrowheads="1"/>
            </p:cNvPicPr>
            <p:nvPr/>
          </p:nvPicPr>
          <p:blipFill rotWithShape="1">
            <a:blip r:embed="rId5" cstate="print"/>
            <a:srcRect l="5387" t="9881" b="9621"/>
            <a:stretch/>
          </p:blipFill>
          <p:spPr bwMode="auto">
            <a:xfrm>
              <a:off x="5003979" y="1055830"/>
              <a:ext cx="2135815" cy="92775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7094856" y="1055830"/>
                  <a:ext cx="2288319" cy="7923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/>
                              </a:rPr>
                              <m:t>3−1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/>
                              </a:rPr>
                              <m:t>3+1</m:t>
                            </m:r>
                          </m:den>
                        </m:f>
                        <m:r>
                          <a:rPr lang="en-US" sz="2400" b="0" i="1" smtClean="0">
                            <a:latin typeface="Cambria Math"/>
                          </a:rPr>
                          <m:t>=50%</m:t>
                        </m:r>
                      </m:oMath>
                    </m:oMathPara>
                  </a14:m>
                  <a:endParaRPr lang="en-US" sz="2400" i="1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94856" y="1055830"/>
                  <a:ext cx="2288319" cy="792396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6584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075" y="-1514"/>
            <a:ext cx="8569849" cy="811139"/>
          </a:xfrm>
        </p:spPr>
        <p:txBody>
          <a:bodyPr>
            <a:normAutofit/>
          </a:bodyPr>
          <a:lstStyle/>
          <a:p>
            <a:r>
              <a:rPr lang="en-US" b="0" cap="small" dirty="0" smtClean="0">
                <a:latin typeface="Minion Pro"/>
              </a:rPr>
              <a:t>Breaking the 50% Barrier</a:t>
            </a:r>
            <a:endParaRPr lang="en-US" b="0" cap="small" dirty="0">
              <a:solidFill>
                <a:schemeClr val="tx1">
                  <a:lumMod val="65000"/>
                  <a:lumOff val="35000"/>
                </a:schemeClr>
              </a:solidFill>
              <a:latin typeface="Minion Pro"/>
              <a:cs typeface="Minion Pro"/>
            </a:endParaRPr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4294967295"/>
          </p:nvPr>
        </p:nvSpPr>
        <p:spPr>
          <a:xfrm>
            <a:off x="5567218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18</a:t>
            </a:fld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5485993" y="1655589"/>
            <a:ext cx="3507174" cy="415498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176213" indent="-176213">
              <a:buFont typeface="Arial" pitchFamily="34" charset="0"/>
              <a:buChar char="•"/>
            </a:pPr>
            <a:r>
              <a:rPr lang="en-US" sz="2200" dirty="0">
                <a:latin typeface="Century Gothic" panose="020B0502020202020204" pitchFamily="34" charset="0"/>
              </a:rPr>
              <a:t>The band gap of the substrate layer must be larger than surface layer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en-US" sz="2200" dirty="0">
                <a:latin typeface="Century Gothic" panose="020B0502020202020204" pitchFamily="34" charset="0"/>
              </a:rPr>
              <a:t>Lattice constants must differ enough to introduce suitable strain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en-US" sz="2200" dirty="0">
                <a:latin typeface="Century Gothic" panose="020B0502020202020204" pitchFamily="34" charset="0"/>
              </a:rPr>
              <a:t>Adjust lattice constant of substrate by varying concentration of third element</a:t>
            </a:r>
          </a:p>
        </p:txBody>
      </p:sp>
      <p:sp>
        <p:nvSpPr>
          <p:cNvPr id="3" name="Rectangle 2"/>
          <p:cNvSpPr/>
          <p:nvPr/>
        </p:nvSpPr>
        <p:spPr>
          <a:xfrm>
            <a:off x="906573" y="892101"/>
            <a:ext cx="7330853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Lattice mismatch provides stress</a:t>
            </a:r>
          </a:p>
        </p:txBody>
      </p: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3" cstate="print"/>
          <a:srcRect l="2857" t="3916" r="1429"/>
          <a:stretch>
            <a:fillRect/>
          </a:stretch>
        </p:blipFill>
        <p:spPr bwMode="auto">
          <a:xfrm>
            <a:off x="287075" y="1762164"/>
            <a:ext cx="5105400" cy="3739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TextBox 41"/>
          <p:cNvSpPr txBox="1"/>
          <p:nvPr/>
        </p:nvSpPr>
        <p:spPr>
          <a:xfrm>
            <a:off x="152400" y="5582472"/>
            <a:ext cx="5412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entury Gothic" panose="020B0502020202020204" pitchFamily="34" charset="0"/>
              </a:rPr>
              <a:t>Pablo Saez,  PhD Thesis, SLAC Report  501, 1997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52400" y="5990316"/>
            <a:ext cx="7457491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entury Gothic" panose="020B0502020202020204" pitchFamily="34" charset="0"/>
              </a:rPr>
              <a:t>1% lattice mismatch provides equivalent force as hydraulic press</a:t>
            </a:r>
            <a:r>
              <a:rPr lang="en-US" dirty="0" smtClean="0"/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42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66676"/>
            <a:ext cx="8601075" cy="704850"/>
          </a:xfrm>
        </p:spPr>
        <p:txBody>
          <a:bodyPr>
            <a:normAutofit/>
          </a:bodyPr>
          <a:lstStyle/>
          <a:p>
            <a:r>
              <a:rPr lang="en-US" sz="4400" b="0" cap="small" dirty="0" smtClean="0">
                <a:latin typeface="Minion Pro"/>
              </a:rPr>
              <a:t>Outline</a:t>
            </a:r>
            <a:endParaRPr lang="en-US" sz="4400" b="0" cap="small" dirty="0">
              <a:solidFill>
                <a:schemeClr val="tx1">
                  <a:lumMod val="75000"/>
                  <a:lumOff val="25000"/>
                </a:schemeClr>
              </a:solidFill>
              <a:latin typeface="Minion Pro"/>
              <a:cs typeface="Minion Pr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225" y="977084"/>
            <a:ext cx="8762999" cy="5233215"/>
          </a:xfrm>
        </p:spPr>
        <p:txBody>
          <a:bodyPr>
            <a:normAutofit lnSpcReduction="10000"/>
          </a:bodyPr>
          <a:lstStyle/>
          <a:p>
            <a:pPr>
              <a:spcAft>
                <a:spcPts val="1200"/>
              </a:spcAft>
            </a:pPr>
            <a:r>
              <a:rPr lang="en-US" sz="3200" dirty="0" smtClean="0">
                <a:latin typeface="Century Gothic" panose="020B0502020202020204" pitchFamily="34" charset="0"/>
              </a:rPr>
              <a:t>Matt: Record level QE from High Polarization Photocathode with Distributed Bragg Reflector (DBR)</a:t>
            </a:r>
            <a:endParaRPr lang="en-US" sz="3200" dirty="0">
              <a:latin typeface="Century Gothic" panose="020B0502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3200" dirty="0" smtClean="0">
                <a:latin typeface="Century Gothic" panose="020B0502020202020204" pitchFamily="34" charset="0"/>
              </a:rPr>
              <a:t>Carlos: </a:t>
            </a:r>
            <a:r>
              <a:rPr lang="en-US" sz="3200" dirty="0" err="1" smtClean="0">
                <a:latin typeface="Century Gothic" panose="020B0502020202020204" pitchFamily="34" charset="0"/>
              </a:rPr>
              <a:t>Photogun</a:t>
            </a:r>
            <a:r>
              <a:rPr lang="en-US" sz="3200" dirty="0" smtClean="0">
                <a:latin typeface="Century Gothic" panose="020B0502020202020204" pitchFamily="34" charset="0"/>
              </a:rPr>
              <a:t> with Inverted-Insulator geometry, 300 kV design</a:t>
            </a:r>
          </a:p>
          <a:p>
            <a:pPr>
              <a:spcAft>
                <a:spcPts val="1200"/>
              </a:spcAft>
            </a:pPr>
            <a:r>
              <a:rPr lang="en-US" sz="3200" dirty="0" err="1" smtClean="0">
                <a:latin typeface="Century Gothic" panose="020B0502020202020204" pitchFamily="34" charset="0"/>
              </a:rPr>
              <a:t>Mamun</a:t>
            </a:r>
            <a:r>
              <a:rPr lang="en-US" sz="3200" dirty="0" smtClean="0">
                <a:latin typeface="Century Gothic" panose="020B0502020202020204" pitchFamily="34" charset="0"/>
              </a:rPr>
              <a:t>: Magnetized beam for JLEIC</a:t>
            </a:r>
          </a:p>
          <a:p>
            <a:pPr>
              <a:spcAft>
                <a:spcPts val="1200"/>
              </a:spcAft>
            </a:pPr>
            <a:r>
              <a:rPr lang="en-US" sz="3200" dirty="0" smtClean="0">
                <a:latin typeface="Century Gothic" panose="020B0502020202020204" pitchFamily="34" charset="0"/>
              </a:rPr>
              <a:t>Joe: Evaluating the performance of CEBAF polarized injector at </a:t>
            </a:r>
            <a:r>
              <a:rPr lang="en-US" sz="3200" dirty="0" err="1" smtClean="0">
                <a:latin typeface="Century Gothic" panose="020B0502020202020204" pitchFamily="34" charset="0"/>
              </a:rPr>
              <a:t>milliampere</a:t>
            </a:r>
            <a:r>
              <a:rPr lang="en-US" sz="3200" dirty="0" smtClean="0">
                <a:latin typeface="Century Gothic" panose="020B0502020202020204" pitchFamily="34" charset="0"/>
              </a:rPr>
              <a:t> beam current, for a possible  polarized positron source</a:t>
            </a:r>
            <a:endParaRPr lang="en-US" sz="3200" dirty="0">
              <a:latin typeface="Century Gothic" panose="020B0502020202020204" pitchFamily="34" charset="0"/>
            </a:endParaRPr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4294967295"/>
          </p:nvPr>
        </p:nvSpPr>
        <p:spPr>
          <a:xfrm>
            <a:off x="5567218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07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04800" y="2310"/>
            <a:ext cx="8839200" cy="7025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cap="small" dirty="0" smtClean="0">
                <a:latin typeface="Minion Pro"/>
              </a:rPr>
              <a:t>Always Tweaking the Design</a:t>
            </a:r>
            <a:endParaRPr lang="en-US" sz="4000" cap="small" dirty="0">
              <a:latin typeface="Minion Pro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972243" y="2259734"/>
            <a:ext cx="2221345" cy="1369291"/>
            <a:chOff x="2985077" y="2438400"/>
            <a:chExt cx="2221345" cy="1369291"/>
          </a:xfrm>
        </p:grpSpPr>
        <p:sp>
          <p:nvSpPr>
            <p:cNvPr id="11" name="Curved Up Arrow 10"/>
            <p:cNvSpPr/>
            <p:nvPr/>
          </p:nvSpPr>
          <p:spPr>
            <a:xfrm>
              <a:off x="2985077" y="2740891"/>
              <a:ext cx="2221345" cy="1066800"/>
            </a:xfrm>
            <a:prstGeom prst="curvedUp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240808" y="2438400"/>
              <a:ext cx="151938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Century Gothic" panose="020B0502020202020204" pitchFamily="34" charset="0"/>
                </a:rPr>
                <a:t>The endless (?) quest for perfection</a:t>
              </a:r>
              <a:endParaRPr lang="en-US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90054" y="800637"/>
            <a:ext cx="2514600" cy="3209140"/>
            <a:chOff x="90054" y="928255"/>
            <a:chExt cx="2514600" cy="3209140"/>
          </a:xfrm>
        </p:grpSpPr>
        <p:pic>
          <p:nvPicPr>
            <p:cNvPr id="14" name="Picture 2" descr="C:\DOCUME~1\poelker\LOCALS~1\Temp\\msotw9_temp0.jpg"/>
            <p:cNvPicPr>
              <a:picLocks noChangeAspect="1" noChangeArrowheads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90054" y="928255"/>
              <a:ext cx="2514600" cy="32091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" name="Oval 14"/>
            <p:cNvSpPr/>
            <p:nvPr/>
          </p:nvSpPr>
          <p:spPr>
            <a:xfrm>
              <a:off x="142009" y="977901"/>
              <a:ext cx="381000" cy="381000"/>
            </a:xfrm>
            <a:prstGeom prst="ellipse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1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066800" y="3857625"/>
            <a:ext cx="3242984" cy="2590800"/>
            <a:chOff x="1066800" y="3962400"/>
            <a:chExt cx="3242984" cy="2590800"/>
          </a:xfrm>
        </p:grpSpPr>
        <p:pic>
          <p:nvPicPr>
            <p:cNvPr id="8" name="Picture 3" descr="C:\DOCUME~1\poelker\LOCALS~1\Temp\\msotw9_temp0.jpg"/>
            <p:cNvPicPr>
              <a:picLocks noChangeAspect="1" noChangeArrowheads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1066800" y="3962400"/>
              <a:ext cx="3242984" cy="2590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" name="Oval 15"/>
            <p:cNvSpPr/>
            <p:nvPr/>
          </p:nvSpPr>
          <p:spPr>
            <a:xfrm>
              <a:off x="3810000" y="4038600"/>
              <a:ext cx="381000" cy="381000"/>
            </a:xfrm>
            <a:prstGeom prst="ellipse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2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495800" y="3857625"/>
            <a:ext cx="3438028" cy="2590800"/>
            <a:chOff x="4495800" y="3962400"/>
            <a:chExt cx="3438028" cy="2590800"/>
          </a:xfrm>
        </p:grpSpPr>
        <p:pic>
          <p:nvPicPr>
            <p:cNvPr id="7" name="Picture 7" descr="Picture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495800" y="3962400"/>
              <a:ext cx="3438028" cy="2590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Oval 16"/>
            <p:cNvSpPr/>
            <p:nvPr/>
          </p:nvSpPr>
          <p:spPr>
            <a:xfrm>
              <a:off x="4648200" y="4038600"/>
              <a:ext cx="381000" cy="381000"/>
            </a:xfrm>
            <a:prstGeom prst="ellipse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3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320145" y="863850"/>
            <a:ext cx="3756891" cy="2817668"/>
            <a:chOff x="5320145" y="968625"/>
            <a:chExt cx="3756891" cy="2817668"/>
          </a:xfrm>
        </p:grpSpPr>
        <p:pic>
          <p:nvPicPr>
            <p:cNvPr id="9" name="Picture 2" descr="M:\inj_group\INV_GUN_2009\photos in tunnel\inv_gun1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320145" y="968625"/>
              <a:ext cx="3756891" cy="2817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Oval 17"/>
            <p:cNvSpPr/>
            <p:nvPr/>
          </p:nvSpPr>
          <p:spPr>
            <a:xfrm>
              <a:off x="8607137" y="1102592"/>
              <a:ext cx="381000" cy="381000"/>
            </a:xfrm>
            <a:prstGeom prst="ellipse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4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9" name="Slide Number Placeholder 21"/>
          <p:cNvSpPr>
            <a:spLocks noGrp="1"/>
          </p:cNvSpPr>
          <p:nvPr>
            <p:ph type="sldNum" sz="quarter" idx="4294967295"/>
          </p:nvPr>
        </p:nvSpPr>
        <p:spPr>
          <a:xfrm>
            <a:off x="5567218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3</a:t>
            </a:fld>
            <a:endParaRPr lang="en-US" dirty="0"/>
          </a:p>
        </p:txBody>
      </p:sp>
      <p:pic>
        <p:nvPicPr>
          <p:cNvPr id="20" name="Picture 48"/>
          <p:cNvPicPr>
            <a:picLocks noChangeAspect="1" noChangeArrowheads="1"/>
          </p:cNvPicPr>
          <p:nvPr/>
        </p:nvPicPr>
        <p:blipFill>
          <a:blip r:embed="rId7" cstate="print"/>
          <a:srcRect t="21854" b="2511"/>
          <a:stretch>
            <a:fillRect/>
          </a:stretch>
        </p:blipFill>
        <p:spPr bwMode="auto">
          <a:xfrm>
            <a:off x="2139281" y="800637"/>
            <a:ext cx="3818758" cy="147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103423" y="1819959"/>
            <a:ext cx="37753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Lifetime increased from 10s to 100s of Coulombs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2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66676"/>
            <a:ext cx="8601075" cy="704850"/>
          </a:xfrm>
        </p:spPr>
        <p:txBody>
          <a:bodyPr>
            <a:normAutofit fontScale="90000"/>
          </a:bodyPr>
          <a:lstStyle/>
          <a:p>
            <a:r>
              <a:rPr lang="en-US" sz="4000" b="0" cap="small" dirty="0">
                <a:latin typeface="Minion Pro"/>
              </a:rPr>
              <a:t>Key Features of a Polarized Photogun</a:t>
            </a:r>
            <a:endParaRPr lang="en-US" sz="4000" b="0" cap="small" dirty="0">
              <a:solidFill>
                <a:schemeClr val="tx1">
                  <a:lumMod val="75000"/>
                  <a:lumOff val="25000"/>
                </a:schemeClr>
              </a:solidFill>
              <a:latin typeface="Minion Pro"/>
              <a:cs typeface="Minion Pr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936" y="993197"/>
            <a:ext cx="8229600" cy="5236179"/>
          </a:xfrm>
        </p:spPr>
        <p:txBody>
          <a:bodyPr>
            <a:normAutofit lnSpcReduction="10000"/>
          </a:bodyPr>
          <a:lstStyle/>
          <a:p>
            <a:pPr marL="571500" indent="-571500">
              <a:buFont typeface="Courier New" pitchFamily="49" charset="0"/>
              <a:buChar char="o"/>
            </a:pPr>
            <a:r>
              <a:rPr lang="en-US" sz="3600" dirty="0">
                <a:latin typeface="Century Gothic" panose="020B0502020202020204" pitchFamily="34" charset="0"/>
              </a:rPr>
              <a:t>Photocathode</a:t>
            </a:r>
          </a:p>
          <a:p>
            <a:pPr marL="1030288" lvl="1" indent="-404813">
              <a:buFont typeface="Arial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High </a:t>
            </a:r>
            <a:r>
              <a:rPr lang="en-US" dirty="0" smtClean="0">
                <a:latin typeface="Century Gothic" panose="020B0502020202020204" pitchFamily="34" charset="0"/>
              </a:rPr>
              <a:t>Polarization</a:t>
            </a:r>
            <a:endParaRPr lang="en-US" dirty="0">
              <a:latin typeface="Century Gothic" panose="020B0502020202020204" pitchFamily="34" charset="0"/>
            </a:endParaRPr>
          </a:p>
          <a:p>
            <a:pPr marL="1030288" lvl="1" indent="-404813">
              <a:buFont typeface="Arial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High QE (photoemission yield)</a:t>
            </a:r>
          </a:p>
          <a:p>
            <a:pPr marL="1030288" lvl="1" indent="-404813">
              <a:buFont typeface="Arial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Long Lifetime</a:t>
            </a:r>
          </a:p>
          <a:p>
            <a:pPr marL="571500" indent="-571500">
              <a:buFont typeface="Courier New" pitchFamily="49" charset="0"/>
              <a:buChar char="o"/>
            </a:pPr>
            <a:r>
              <a:rPr lang="en-US" sz="3600" dirty="0" smtClean="0">
                <a:latin typeface="Century Gothic" panose="020B0502020202020204" pitchFamily="34" charset="0"/>
              </a:rPr>
              <a:t>Vacuum</a:t>
            </a:r>
            <a:endParaRPr lang="en-US" sz="3600" dirty="0">
              <a:latin typeface="Century Gothic" panose="020B0502020202020204" pitchFamily="34" charset="0"/>
            </a:endParaRPr>
          </a:p>
          <a:p>
            <a:pPr marL="1028700" lvl="1" indent="-403225">
              <a:buFont typeface="Arial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Static Vacuum</a:t>
            </a:r>
          </a:p>
          <a:p>
            <a:pPr marL="1028700" lvl="1" indent="-403225">
              <a:buFont typeface="Arial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Dynamic Vacuum</a:t>
            </a:r>
          </a:p>
          <a:p>
            <a:pPr marL="568325" indent="-568325">
              <a:buFont typeface="Courier New" pitchFamily="49" charset="0"/>
              <a:buChar char="o"/>
            </a:pPr>
            <a:r>
              <a:rPr lang="en-US" sz="3600" dirty="0">
                <a:latin typeface="Century Gothic" panose="020B0502020202020204" pitchFamily="34" charset="0"/>
              </a:rPr>
              <a:t>High Voltage</a:t>
            </a:r>
          </a:p>
          <a:p>
            <a:pPr marL="1028700" lvl="1" indent="-403225">
              <a:buFont typeface="Arial" pitchFamily="34" charset="0"/>
              <a:buChar char="•"/>
            </a:pPr>
            <a:r>
              <a:rPr lang="en-US" dirty="0" smtClean="0">
                <a:latin typeface="Century Gothic" panose="020B0502020202020204" pitchFamily="34" charset="0"/>
              </a:rPr>
              <a:t>Must eliminate </a:t>
            </a:r>
            <a:r>
              <a:rPr lang="en-US" dirty="0">
                <a:latin typeface="Century Gothic" panose="020B0502020202020204" pitchFamily="34" charset="0"/>
              </a:rPr>
              <a:t>field emission</a:t>
            </a:r>
          </a:p>
          <a:p>
            <a:pPr marL="568325" indent="-568325">
              <a:buFont typeface="Courier New" pitchFamily="49" charset="0"/>
              <a:buChar char="o"/>
            </a:pPr>
            <a:r>
              <a:rPr lang="en-US" sz="3600" dirty="0">
                <a:latin typeface="Century Gothic" panose="020B0502020202020204" pitchFamily="34" charset="0"/>
              </a:rPr>
              <a:t>Drive Laser</a:t>
            </a:r>
          </a:p>
          <a:p>
            <a:pPr marL="1028700" lvl="1" indent="-403225">
              <a:buFont typeface="Arial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Reliable, phase locked to machine</a:t>
            </a:r>
          </a:p>
          <a:p>
            <a:pPr marL="1028700" lvl="1" indent="-403225">
              <a:buFont typeface="Arial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Adequate </a:t>
            </a:r>
            <a:r>
              <a:rPr lang="en-US" dirty="0" smtClean="0">
                <a:latin typeface="Century Gothic" panose="020B0502020202020204" pitchFamily="34" charset="0"/>
              </a:rPr>
              <a:t>Power</a:t>
            </a:r>
          </a:p>
          <a:p>
            <a:pPr marL="1028700" lvl="1" indent="-403225">
              <a:buFont typeface="Arial" pitchFamily="34" charset="0"/>
              <a:buChar char="•"/>
            </a:pPr>
            <a:r>
              <a:rPr lang="en-US" dirty="0" smtClean="0">
                <a:latin typeface="Century Gothic" panose="020B0502020202020204" pitchFamily="34" charset="0"/>
              </a:rPr>
              <a:t>Wavelength Tunable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4294967295"/>
          </p:nvPr>
        </p:nvSpPr>
        <p:spPr>
          <a:xfrm>
            <a:off x="5567218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42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66676"/>
            <a:ext cx="8601075" cy="704850"/>
          </a:xfrm>
        </p:spPr>
        <p:txBody>
          <a:bodyPr>
            <a:normAutofit fontScale="90000"/>
          </a:bodyPr>
          <a:lstStyle/>
          <a:p>
            <a:r>
              <a:rPr lang="en-US" sz="4000" b="0" cap="small" dirty="0">
                <a:latin typeface="Minion Pro"/>
              </a:rPr>
              <a:t>Key Features of a Polarized Photogun</a:t>
            </a:r>
            <a:endParaRPr lang="en-US" sz="4000" b="0" cap="small" dirty="0">
              <a:solidFill>
                <a:schemeClr val="tx1">
                  <a:lumMod val="75000"/>
                  <a:lumOff val="25000"/>
                </a:schemeClr>
              </a:solidFill>
              <a:latin typeface="Minion Pro"/>
              <a:cs typeface="Minion Pr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936" y="993197"/>
            <a:ext cx="8229600" cy="5236179"/>
          </a:xfrm>
        </p:spPr>
        <p:txBody>
          <a:bodyPr>
            <a:normAutofit lnSpcReduction="10000"/>
          </a:bodyPr>
          <a:lstStyle/>
          <a:p>
            <a:pPr marL="571500" indent="-571500">
              <a:buFont typeface="Courier New" pitchFamily="49" charset="0"/>
              <a:buChar char="o"/>
            </a:pPr>
            <a:r>
              <a:rPr lang="en-US" sz="3600" dirty="0">
                <a:latin typeface="Century Gothic" panose="020B0502020202020204" pitchFamily="34" charset="0"/>
              </a:rPr>
              <a:t>Photocathode</a:t>
            </a:r>
          </a:p>
          <a:p>
            <a:pPr marL="1030288" lvl="1" indent="-404813">
              <a:buFont typeface="Arial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High </a:t>
            </a:r>
            <a:r>
              <a:rPr lang="en-US" dirty="0" smtClean="0">
                <a:latin typeface="Century Gothic" panose="020B0502020202020204" pitchFamily="34" charset="0"/>
              </a:rPr>
              <a:t>Polarization</a:t>
            </a:r>
            <a:endParaRPr lang="en-US" dirty="0">
              <a:latin typeface="Century Gothic" panose="020B0502020202020204" pitchFamily="34" charset="0"/>
            </a:endParaRPr>
          </a:p>
          <a:p>
            <a:pPr marL="1030288" lvl="1" indent="-404813">
              <a:buFont typeface="Arial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High QE (photoemission yield)</a:t>
            </a:r>
          </a:p>
          <a:p>
            <a:pPr marL="1030288" lvl="1" indent="-404813">
              <a:buFont typeface="Arial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Long </a:t>
            </a:r>
            <a:r>
              <a:rPr lang="en-US" dirty="0" smtClean="0">
                <a:latin typeface="Century Gothic" panose="020B0502020202020204" pitchFamily="34" charset="0"/>
              </a:rPr>
              <a:t>Lifetime  (how to increase from 100s to 1000s Coulombs?)</a:t>
            </a:r>
            <a:endParaRPr lang="en-US" dirty="0">
              <a:latin typeface="Century Gothic" panose="020B0502020202020204" pitchFamily="34" charset="0"/>
            </a:endParaRPr>
          </a:p>
          <a:p>
            <a:pPr marL="571500" indent="-571500">
              <a:buFont typeface="Courier New" pitchFamily="49" charset="0"/>
              <a:buChar char="o"/>
            </a:pPr>
            <a:r>
              <a:rPr lang="en-US" sz="3600" dirty="0" smtClean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Vacuum</a:t>
            </a:r>
            <a:endParaRPr lang="en-US" sz="3600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  <a:p>
            <a:pPr marL="1028700" lvl="1" indent="-403225">
              <a:buFont typeface="Arial" pitchFamily="34" charset="0"/>
              <a:buChar char="•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Static Vacuum</a:t>
            </a:r>
          </a:p>
          <a:p>
            <a:pPr marL="1028700" lvl="1" indent="-403225">
              <a:buFont typeface="Arial" pitchFamily="34" charset="0"/>
              <a:buChar char="•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Dynamic Vacuum</a:t>
            </a:r>
          </a:p>
          <a:p>
            <a:pPr marL="568325" indent="-568325">
              <a:buFont typeface="Courier New" pitchFamily="49" charset="0"/>
              <a:buChar char="o"/>
            </a:pPr>
            <a:r>
              <a:rPr lang="en-US" sz="3600" dirty="0">
                <a:latin typeface="Century Gothic" panose="020B0502020202020204" pitchFamily="34" charset="0"/>
              </a:rPr>
              <a:t>High Voltage</a:t>
            </a:r>
          </a:p>
          <a:p>
            <a:pPr marL="1028700" lvl="1" indent="-403225">
              <a:buFont typeface="Arial" pitchFamily="34" charset="0"/>
              <a:buChar char="•"/>
            </a:pPr>
            <a:r>
              <a:rPr lang="en-US" dirty="0" smtClean="0">
                <a:latin typeface="Century Gothic" panose="020B0502020202020204" pitchFamily="34" charset="0"/>
              </a:rPr>
              <a:t>Must eliminate </a:t>
            </a:r>
            <a:r>
              <a:rPr lang="en-US" dirty="0">
                <a:latin typeface="Century Gothic" panose="020B0502020202020204" pitchFamily="34" charset="0"/>
              </a:rPr>
              <a:t>field emission</a:t>
            </a:r>
          </a:p>
          <a:p>
            <a:pPr marL="568325" indent="-568325">
              <a:buFont typeface="Courier New" pitchFamily="49" charset="0"/>
              <a:buChar char="o"/>
            </a:pPr>
            <a:r>
              <a:rPr lang="en-US" sz="36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Drive Laser</a:t>
            </a:r>
          </a:p>
          <a:p>
            <a:pPr marL="1028700" lvl="1" indent="-403225">
              <a:buFont typeface="Arial" pitchFamily="34" charset="0"/>
              <a:buChar char="•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Reliable, phase locked to machine</a:t>
            </a:r>
          </a:p>
          <a:p>
            <a:pPr marL="1028700" lvl="1" indent="-403225">
              <a:buFont typeface="Arial" pitchFamily="34" charset="0"/>
              <a:buChar char="•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Adequate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Power</a:t>
            </a:r>
          </a:p>
          <a:p>
            <a:pPr marL="1028700" lvl="1" indent="-403225">
              <a:buFont typeface="Arial" pitchFamily="34" charset="0"/>
              <a:buChar char="•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Wavelength Tunable</a:t>
            </a:r>
            <a:endParaRPr lang="en-US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4294967295"/>
          </p:nvPr>
        </p:nvSpPr>
        <p:spPr>
          <a:xfrm>
            <a:off x="5567218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2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7315200" y="3674692"/>
            <a:ext cx="170915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entury Gothic" panose="020B0502020202020204" pitchFamily="34" charset="0"/>
              </a:rPr>
              <a:t>Enhanced absorption occurs only at specific laser wavelengths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0" cap="small" dirty="0" smtClean="0">
                <a:latin typeface="Minion Pro"/>
              </a:rPr>
              <a:t>Benefits of </a:t>
            </a:r>
            <a:r>
              <a:rPr lang="en-US" sz="3600" b="0" cap="small" dirty="0" smtClean="0">
                <a:solidFill>
                  <a:srgbClr val="FF0000"/>
                </a:solidFill>
                <a:latin typeface="Minion Pro"/>
              </a:rPr>
              <a:t>D</a:t>
            </a:r>
            <a:r>
              <a:rPr lang="en-US" sz="3600" b="0" cap="small" dirty="0" smtClean="0">
                <a:latin typeface="Minion Pro"/>
              </a:rPr>
              <a:t>istributed </a:t>
            </a:r>
            <a:r>
              <a:rPr lang="en-US" sz="3600" b="0" cap="small" dirty="0" smtClean="0">
                <a:solidFill>
                  <a:srgbClr val="FF0000"/>
                </a:solidFill>
                <a:latin typeface="Minion Pro"/>
              </a:rPr>
              <a:t>B</a:t>
            </a:r>
            <a:r>
              <a:rPr lang="en-US" sz="3600" b="0" cap="small" dirty="0" smtClean="0">
                <a:latin typeface="Minion Pro"/>
              </a:rPr>
              <a:t>ragg </a:t>
            </a:r>
            <a:r>
              <a:rPr lang="en-US" sz="3600" b="0" cap="small" dirty="0" smtClean="0">
                <a:solidFill>
                  <a:srgbClr val="FF0000"/>
                </a:solidFill>
                <a:latin typeface="Minion Pro"/>
              </a:rPr>
              <a:t>R</a:t>
            </a:r>
            <a:r>
              <a:rPr lang="en-US" sz="3600" b="0" cap="small" dirty="0" smtClean="0">
                <a:latin typeface="Minion Pro"/>
              </a:rPr>
              <a:t>eflector</a:t>
            </a:r>
            <a:endParaRPr lang="en-US" sz="3600" b="0" cap="small" dirty="0">
              <a:latin typeface="Minion Pr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04874"/>
            <a:ext cx="8534400" cy="178117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non-DBR Photocathode </a:t>
            </a:r>
            <a:r>
              <a:rPr lang="en-US" dirty="0"/>
              <a:t>: a</a:t>
            </a:r>
            <a:r>
              <a:rPr lang="en-US" dirty="0" smtClean="0"/>
              <a:t>bsorption in the GaAs/GaAsP superlattice </a:t>
            </a:r>
            <a:r>
              <a:rPr lang="en-US" dirty="0" smtClean="0">
                <a:solidFill>
                  <a:srgbClr val="FF0000"/>
                </a:solidFill>
              </a:rPr>
              <a:t>&lt; 5%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Most light passes into the substrate leading to unwanted heating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DBR photocathode </a:t>
            </a:r>
            <a:r>
              <a:rPr lang="en-US" dirty="0" smtClean="0"/>
              <a:t>: </a:t>
            </a:r>
            <a:r>
              <a:rPr lang="en-US" dirty="0"/>
              <a:t>a</a:t>
            </a:r>
            <a:r>
              <a:rPr lang="en-US" dirty="0" smtClean="0"/>
              <a:t>bsorption in the GaAs/GaAsP superlattice </a:t>
            </a:r>
            <a:r>
              <a:rPr lang="en-US" dirty="0" smtClean="0">
                <a:solidFill>
                  <a:srgbClr val="FF0000"/>
                </a:solidFill>
              </a:rPr>
              <a:t>&gt; 20%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Less light required to make required beam, less light means less heat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Great for high current initiatives like polarized positrons at CEBAF and EIC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4267200" y="6416675"/>
            <a:ext cx="609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579880" y="2772013"/>
            <a:ext cx="5735320" cy="3507105"/>
            <a:chOff x="1066800" y="2743438"/>
            <a:chExt cx="5735320" cy="3507105"/>
          </a:xfrm>
        </p:grpSpPr>
        <p:sp>
          <p:nvSpPr>
            <p:cNvPr id="5" name="TextBox 4"/>
            <p:cNvSpPr txBox="1"/>
            <p:nvPr/>
          </p:nvSpPr>
          <p:spPr>
            <a:xfrm>
              <a:off x="1066800" y="5881211"/>
              <a:ext cx="28969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entury Gothic" panose="020B0502020202020204" pitchFamily="34" charset="0"/>
                </a:rPr>
                <a:t>Non-DBR photocathode</a:t>
              </a:r>
              <a:endParaRPr lang="en-US" dirty="0">
                <a:latin typeface="Century Gothic" panose="020B0502020202020204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274841" y="5867400"/>
              <a:ext cx="23567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entury Gothic" panose="020B0502020202020204" pitchFamily="34" charset="0"/>
                </a:rPr>
                <a:t>DBR photocathode</a:t>
              </a:r>
              <a:endParaRPr lang="en-US" dirty="0">
                <a:latin typeface="Century Gothic" panose="020B0502020202020204" pitchFamily="34" charset="0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66800" y="2743438"/>
              <a:ext cx="5735320" cy="3200400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876367" y="2672239"/>
            <a:ext cx="8114125" cy="3581400"/>
            <a:chOff x="910234" y="2674382"/>
            <a:chExt cx="8114125" cy="3581400"/>
          </a:xfrm>
        </p:grpSpPr>
        <p:sp>
          <p:nvSpPr>
            <p:cNvPr id="15" name="Rectangle 14"/>
            <p:cNvSpPr/>
            <p:nvPr/>
          </p:nvSpPr>
          <p:spPr>
            <a:xfrm>
              <a:off x="910234" y="2674382"/>
              <a:ext cx="8114125" cy="3581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1105595" y="2686050"/>
              <a:ext cx="7051548" cy="3569732"/>
              <a:chOff x="873252" y="1447800"/>
              <a:chExt cx="7051548" cy="3569732"/>
            </a:xfrm>
            <a:solidFill>
              <a:schemeClr val="bg1"/>
            </a:solidFill>
          </p:grpSpPr>
          <p:sp>
            <p:nvSpPr>
              <p:cNvPr id="18" name="Rectangle 17"/>
              <p:cNvSpPr/>
              <p:nvPr/>
            </p:nvSpPr>
            <p:spPr>
              <a:xfrm>
                <a:off x="4623208" y="4634467"/>
                <a:ext cx="3223316" cy="369332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Century Gothic" panose="020B0502020202020204" pitchFamily="34" charset="0"/>
                  </a:rPr>
                  <a:t>P</a:t>
                </a:r>
                <a:r>
                  <a:rPr lang="en-US" dirty="0" smtClean="0">
                    <a:latin typeface="Century Gothic" panose="020B0502020202020204" pitchFamily="34" charset="0"/>
                  </a:rPr>
                  <a:t>hotocathode </a:t>
                </a:r>
                <a:r>
                  <a:rPr lang="en-US" dirty="0">
                    <a:latin typeface="Century Gothic" panose="020B0502020202020204" pitchFamily="34" charset="0"/>
                  </a:rPr>
                  <a:t>with DBR</a:t>
                </a:r>
              </a:p>
            </p:txBody>
          </p:sp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73252" y="1447800"/>
                <a:ext cx="7051548" cy="3200400"/>
              </a:xfrm>
              <a:prstGeom prst="rect">
                <a:avLst/>
              </a:prstGeom>
              <a:grpFill/>
            </p:spPr>
          </p:pic>
          <p:sp>
            <p:nvSpPr>
              <p:cNvPr id="17" name="Rectangle 16"/>
              <p:cNvSpPr/>
              <p:nvPr/>
            </p:nvSpPr>
            <p:spPr>
              <a:xfrm>
                <a:off x="979088" y="4648200"/>
                <a:ext cx="3441573" cy="369332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r>
                  <a:rPr lang="en-US" dirty="0" smtClean="0">
                    <a:latin typeface="Century Gothic" panose="020B0502020202020204" pitchFamily="34" charset="0"/>
                  </a:rPr>
                  <a:t>Photocathode without DBR</a:t>
                </a:r>
                <a:endParaRPr lang="en-US" dirty="0"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7628521" y="5854923"/>
              <a:ext cx="137890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(57 layers!)</a:t>
              </a:r>
              <a:endParaRPr lang="en-US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5413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0" dirty="0">
                <a:latin typeface="Minion Pro"/>
              </a:rPr>
              <a:t>World Record QE from High Polarization Photocathode</a:t>
            </a:r>
            <a:endParaRPr lang="en-US" sz="2800" b="0" cap="small" dirty="0">
              <a:latin typeface="Minion Pro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7331" y="827979"/>
            <a:ext cx="88711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Others have tried…but very difficult to obtain QE enhancement at the laser wavelength that also provides high polarization,   CEBAF lasers operate at ~ 776 nm (doubled-telecom lasers)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167331" y="2178323"/>
            <a:ext cx="3422536" cy="377306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sz="2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4343CA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660066"/>
              </a:buClr>
              <a:buFont typeface="Arial"/>
              <a:buChar char="•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00800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5813" indent="-227013" algn="l" defTabSz="457200" rtl="0" eaLnBrk="1" latinLnBrk="0" hangingPunct="1">
              <a:spcBef>
                <a:spcPct val="20000"/>
              </a:spcBef>
              <a:buFont typeface="Arial"/>
              <a:buNone/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buClrTx/>
              <a:buFont typeface="Wingdings" panose="05000000000000000000" pitchFamily="2" charset="2"/>
              <a:buChar char="Ø"/>
            </a:pPr>
            <a:r>
              <a:rPr lang="en-US" sz="1600" dirty="0" smtClean="0">
                <a:latin typeface="Century Gothic" panose="020B0502020202020204" pitchFamily="34" charset="0"/>
              </a:rPr>
              <a:t>Standard strained-superlattice</a:t>
            </a:r>
          </a:p>
          <a:p>
            <a:pPr marL="515938" lvl="1" indent="-168275">
              <a:buClrTx/>
            </a:pPr>
            <a:r>
              <a:rPr lang="en-US" sz="1600" dirty="0" smtClean="0">
                <a:latin typeface="Century Gothic" panose="020B0502020202020204" pitchFamily="34" charset="0"/>
              </a:rPr>
              <a:t>QE = 0.89%</a:t>
            </a:r>
          </a:p>
          <a:p>
            <a:pPr marL="515938" lvl="1" indent="-168275">
              <a:buClrTx/>
            </a:pPr>
            <a:r>
              <a:rPr lang="en-US" sz="1600" dirty="0" smtClean="0">
                <a:latin typeface="Century Gothic" panose="020B0502020202020204" pitchFamily="34" charset="0"/>
              </a:rPr>
              <a:t>Polarization = 92%</a:t>
            </a:r>
          </a:p>
          <a:p>
            <a:pPr marL="228600" indent="-228600">
              <a:buClrTx/>
              <a:buFont typeface="Wingdings" panose="05000000000000000000" pitchFamily="2" charset="2"/>
              <a:buChar char="Ø"/>
              <a:tabLst>
                <a:tab pos="228600" algn="l"/>
              </a:tabLst>
            </a:pPr>
            <a:r>
              <a:rPr lang="en-US" sz="1600" dirty="0" smtClean="0">
                <a:latin typeface="Century Gothic" panose="020B0502020202020204" pitchFamily="34" charset="0"/>
              </a:rPr>
              <a:t>DBR</a:t>
            </a:r>
          </a:p>
          <a:p>
            <a:pPr marL="515938" lvl="1" indent="-168275">
              <a:buClrTx/>
            </a:pPr>
            <a:r>
              <a:rPr lang="en-US" sz="1600" dirty="0" smtClean="0">
                <a:latin typeface="Century Gothic" panose="020B0502020202020204" pitchFamily="34" charset="0"/>
              </a:rPr>
              <a:t>QE = 6.4%</a:t>
            </a:r>
          </a:p>
          <a:p>
            <a:pPr marL="515938" lvl="1" indent="-168275">
              <a:buClrTx/>
            </a:pPr>
            <a:r>
              <a:rPr lang="en-US" sz="1600" dirty="0" smtClean="0">
                <a:latin typeface="Century Gothic" panose="020B0502020202020204" pitchFamily="34" charset="0"/>
              </a:rPr>
              <a:t>Polarization = 84%</a:t>
            </a:r>
          </a:p>
          <a:p>
            <a:pPr marL="228600" indent="-228600">
              <a:buClrTx/>
              <a:buFont typeface="Wingdings" panose="05000000000000000000" pitchFamily="2" charset="2"/>
              <a:buChar char="Ø"/>
            </a:pPr>
            <a:r>
              <a:rPr lang="en-US" sz="1800" dirty="0">
                <a:latin typeface="Century Gothic" panose="020B0502020202020204" pitchFamily="34" charset="0"/>
              </a:rPr>
              <a:t>The highest </a:t>
            </a:r>
            <a:r>
              <a:rPr lang="en-US" sz="1800" dirty="0" smtClean="0">
                <a:latin typeface="Century Gothic" panose="020B0502020202020204" pitchFamily="34" charset="0"/>
              </a:rPr>
              <a:t>reported QE of </a:t>
            </a:r>
            <a:r>
              <a:rPr lang="en-US" sz="1800" dirty="0">
                <a:latin typeface="Century Gothic" panose="020B0502020202020204" pitchFamily="34" charset="0"/>
              </a:rPr>
              <a:t>any </a:t>
            </a:r>
            <a:r>
              <a:rPr lang="en-US" sz="1800" dirty="0" smtClean="0">
                <a:latin typeface="Century Gothic" panose="020B0502020202020204" pitchFamily="34" charset="0"/>
              </a:rPr>
              <a:t>high </a:t>
            </a:r>
            <a:r>
              <a:rPr lang="en-US" sz="1800" dirty="0">
                <a:latin typeface="Century Gothic" panose="020B0502020202020204" pitchFamily="34" charset="0"/>
              </a:rPr>
              <a:t>polarization photocathode  </a:t>
            </a:r>
            <a:endParaRPr lang="en-US" sz="1800" dirty="0" smtClean="0">
              <a:latin typeface="Century Gothic" panose="020B0502020202020204" pitchFamily="34" charset="0"/>
            </a:endParaRPr>
          </a:p>
          <a:p>
            <a:pPr marL="228600" indent="-22860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1600" dirty="0" smtClean="0">
                <a:latin typeface="Century Gothic" panose="020B0502020202020204" pitchFamily="34" charset="0"/>
              </a:rPr>
              <a:t>Excellent candidate for </a:t>
            </a:r>
            <a:r>
              <a:rPr lang="en-US" sz="1600" dirty="0">
                <a:latin typeface="Century Gothic" panose="020B0502020202020204" pitchFamily="34" charset="0"/>
              </a:rPr>
              <a:t>mA </a:t>
            </a:r>
            <a:r>
              <a:rPr lang="en-US" sz="1600" dirty="0" smtClean="0">
                <a:latin typeface="Century Gothic" panose="020B0502020202020204" pitchFamily="34" charset="0"/>
              </a:rPr>
              <a:t>operations, will test at CEBAF this shutdown</a:t>
            </a:r>
            <a:endParaRPr lang="en-US" sz="1600" dirty="0">
              <a:latin typeface="Century Gothic" panose="020B0502020202020204" pitchFamily="34" charset="0"/>
            </a:endParaRPr>
          </a:p>
          <a:p>
            <a:pPr marL="228600" indent="-22860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1600" dirty="0">
                <a:latin typeface="Century Gothic" panose="020B0502020202020204" pitchFamily="34" charset="0"/>
              </a:rPr>
              <a:t>SBIR partnership</a:t>
            </a:r>
          </a:p>
          <a:p>
            <a:pPr marL="628650" lvl="1" indent="-171450">
              <a:buClrTx/>
            </a:pPr>
            <a:endParaRPr lang="en-US" sz="1600" dirty="0" smtClean="0">
              <a:latin typeface="Century Gothic" panose="020B0502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1634" y="6181690"/>
            <a:ext cx="796753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/>
              <a:t>W</a:t>
            </a:r>
            <a:r>
              <a:rPr lang="en-US" sz="1400" b="1" dirty="0"/>
              <a:t>. Liu,</a:t>
            </a:r>
            <a:r>
              <a:rPr lang="en-US" sz="1400" dirty="0"/>
              <a:t> S. Zhang, </a:t>
            </a:r>
            <a:r>
              <a:rPr lang="en-US" sz="1400" dirty="0" smtClean="0"/>
              <a:t>M</a:t>
            </a:r>
            <a:r>
              <a:rPr lang="en-US" sz="1400" dirty="0"/>
              <a:t>. </a:t>
            </a:r>
            <a:r>
              <a:rPr lang="en-US" sz="1400" dirty="0" smtClean="0"/>
              <a:t>Stutzman</a:t>
            </a:r>
            <a:r>
              <a:rPr lang="en-US" sz="1400" dirty="0"/>
              <a:t>, </a:t>
            </a:r>
            <a:r>
              <a:rPr lang="en-US" sz="1400" dirty="0" smtClean="0"/>
              <a:t>M. Poelker, Y</a:t>
            </a:r>
            <a:r>
              <a:rPr lang="en-US" sz="1400" dirty="0"/>
              <a:t>. Chen, W. Lu, and A. </a:t>
            </a:r>
            <a:r>
              <a:rPr lang="en-US" sz="1400" dirty="0" smtClean="0"/>
              <a:t>Moy, </a:t>
            </a:r>
            <a:r>
              <a:rPr lang="fr-FR" sz="1400" dirty="0"/>
              <a:t>Appl. Phys. Lett. </a:t>
            </a:r>
            <a:r>
              <a:rPr lang="fr-FR" sz="1400" b="1" dirty="0"/>
              <a:t>109</a:t>
            </a:r>
            <a:r>
              <a:rPr lang="fr-FR" sz="1400" dirty="0"/>
              <a:t>, 252104 (2016)</a:t>
            </a:r>
            <a:endParaRPr lang="en-US" sz="1400" dirty="0"/>
          </a:p>
        </p:txBody>
      </p:sp>
      <p:grpSp>
        <p:nvGrpSpPr>
          <p:cNvPr id="22" name="Group 21"/>
          <p:cNvGrpSpPr/>
          <p:nvPr/>
        </p:nvGrpSpPr>
        <p:grpSpPr>
          <a:xfrm>
            <a:off x="3699933" y="1957166"/>
            <a:ext cx="5110071" cy="4287623"/>
            <a:chOff x="3699933" y="1957166"/>
            <a:chExt cx="5110071" cy="4287623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9933" y="1957166"/>
              <a:ext cx="5110071" cy="42876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5" name="Straight Connector 4"/>
            <p:cNvCxnSpPr/>
            <p:nvPr/>
          </p:nvCxnSpPr>
          <p:spPr>
            <a:xfrm flipV="1">
              <a:off x="7298267" y="2178323"/>
              <a:ext cx="0" cy="3494346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3701676" y="1957166"/>
            <a:ext cx="5108328" cy="4310254"/>
            <a:chOff x="3701676" y="1957166"/>
            <a:chExt cx="5108328" cy="4310254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1676" y="1957166"/>
              <a:ext cx="5108328" cy="4310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0" name="Straight Connector 19"/>
            <p:cNvCxnSpPr/>
            <p:nvPr/>
          </p:nvCxnSpPr>
          <p:spPr>
            <a:xfrm flipV="1">
              <a:off x="7289800" y="2243667"/>
              <a:ext cx="8467" cy="3429002"/>
            </a:xfrm>
            <a:prstGeom prst="line">
              <a:avLst/>
            </a:prstGeom>
            <a:ln w="1905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Oval 2"/>
          <p:cNvSpPr/>
          <p:nvPr/>
        </p:nvSpPr>
        <p:spPr>
          <a:xfrm>
            <a:off x="681634" y="6181690"/>
            <a:ext cx="661391" cy="30777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791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28675"/>
          </a:xfrm>
        </p:spPr>
        <p:txBody>
          <a:bodyPr>
            <a:normAutofit/>
          </a:bodyPr>
          <a:lstStyle/>
          <a:p>
            <a:r>
              <a:rPr lang="en-US" sz="4000" b="0" dirty="0" smtClean="0">
                <a:latin typeface="Minion Pro"/>
                <a:cs typeface="Minion Pro"/>
              </a:rPr>
              <a:t>New </a:t>
            </a:r>
            <a:r>
              <a:rPr lang="en-US" sz="4000" b="0" dirty="0" err="1" smtClean="0">
                <a:latin typeface="Minion Pro"/>
                <a:cs typeface="Minion Pro"/>
              </a:rPr>
              <a:t>Photoguns</a:t>
            </a:r>
            <a:r>
              <a:rPr lang="en-US" sz="4000" b="0" dirty="0" smtClean="0">
                <a:latin typeface="Minion Pro"/>
                <a:cs typeface="Minion Pro"/>
              </a:rPr>
              <a:t> for…</a:t>
            </a:r>
            <a:endParaRPr lang="en-US" sz="4000" b="0" dirty="0">
              <a:latin typeface="Minion Pro"/>
              <a:cs typeface="Minion Pr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836" y="888641"/>
            <a:ext cx="8570039" cy="5483584"/>
          </a:xfrm>
        </p:spPr>
        <p:txBody>
          <a:bodyPr>
            <a:normAutofit fontScale="92500" lnSpcReduction="10000"/>
          </a:bodyPr>
          <a:lstStyle/>
          <a:p>
            <a:pPr>
              <a:buClr>
                <a:schemeClr val="tx1">
                  <a:lumMod val="85000"/>
                  <a:lumOff val="15000"/>
                </a:schemeClr>
              </a:buClr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CEBAF Injector Full-Energy Upgrade</a:t>
            </a:r>
          </a:p>
          <a:p>
            <a:pPr lvl="1">
              <a:buClr>
                <a:schemeClr val="tx1">
                  <a:lumMod val="85000"/>
                  <a:lumOff val="15000"/>
                </a:schemeClr>
              </a:buClr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Replace 130 kV gun with 200 kV gun</a:t>
            </a:r>
          </a:p>
          <a:p>
            <a:pPr>
              <a:buClr>
                <a:schemeClr val="tx1">
                  <a:lumMod val="85000"/>
                  <a:lumOff val="15000"/>
                </a:schemeClr>
              </a:buClr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Upgraded 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Injector Test Facility</a:t>
            </a:r>
          </a:p>
          <a:p>
            <a:pPr lvl="1">
              <a:buClr>
                <a:schemeClr val="tx1">
                  <a:lumMod val="85000"/>
                  <a:lumOff val="15000"/>
                </a:schemeClr>
              </a:buClr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Commission new hardware destined for CEBAF: 200kV gun,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HDIce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, new quarter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cryomodule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, etc.,</a:t>
            </a: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  <a:cs typeface="Century Gothic"/>
            </a:endParaRPr>
          </a:p>
          <a:p>
            <a:pPr lvl="1">
              <a:buClr>
                <a:schemeClr val="tx1">
                  <a:lumMod val="85000"/>
                  <a:lumOff val="15000"/>
                </a:schemeClr>
              </a:buClr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R&amp;D: polarized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positron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source, Bubble Chamber astrophysics experiment, produce polarized targets for physics, etc., </a:t>
            </a: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  <a:cs typeface="Century Gothic"/>
            </a:endParaRPr>
          </a:p>
          <a:p>
            <a:pPr>
              <a:buClr>
                <a:schemeClr val="tx1">
                  <a:lumMod val="85000"/>
                  <a:lumOff val="15000"/>
                </a:schemeClr>
              </a:buClr>
            </a:pPr>
            <a:r>
              <a:rPr lang="en-U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JLab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Electron Ion Collider</a:t>
            </a:r>
          </a:p>
          <a:p>
            <a:pPr lvl="1">
              <a:buClr>
                <a:schemeClr val="tx1">
                  <a:lumMod val="85000"/>
                  <a:lumOff val="15000"/>
                </a:schemeClr>
              </a:buClr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Higher voltage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polarized gun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for higher bunch charge</a:t>
            </a:r>
          </a:p>
          <a:p>
            <a:pPr lvl="1">
              <a:buClr>
                <a:schemeClr val="tx1">
                  <a:lumMod val="85000"/>
                  <a:lumOff val="15000"/>
                </a:schemeClr>
              </a:buClr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Very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high average current un-polarized beams for cooling ions – magnetized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cooling 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  <a:cs typeface="Century Gothic"/>
            </a:endParaRPr>
          </a:p>
          <a:p>
            <a:pPr>
              <a:buClr>
                <a:schemeClr val="tx1">
                  <a:lumMod val="85000"/>
                  <a:lumOff val="15000"/>
                </a:schemeClr>
              </a:buClr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LERF/FEL</a:t>
            </a:r>
          </a:p>
          <a:p>
            <a:pPr lvl="1">
              <a:buClr>
                <a:schemeClr val="tx1">
                  <a:lumMod val="85000"/>
                  <a:lumOff val="15000"/>
                </a:schemeClr>
              </a:buClr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Replace vent/bake gun with load locked gun</a:t>
            </a:r>
          </a:p>
          <a:p>
            <a:pPr lvl="1">
              <a:buClr>
                <a:schemeClr val="tx1">
                  <a:lumMod val="85000"/>
                  <a:lumOff val="15000"/>
                </a:schemeClr>
              </a:buClr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Use alkali-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antimonide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 photocathode instead of GaAs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  <a:cs typeface="Century Gothic"/>
            </a:endParaRPr>
          </a:p>
          <a:p>
            <a:pPr marL="571500" lvl="1" indent="0">
              <a:buClr>
                <a:schemeClr val="tx1">
                  <a:lumMod val="85000"/>
                  <a:lumOff val="15000"/>
                </a:schemeClr>
              </a:buClr>
              <a:buNone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4294967295"/>
          </p:nvPr>
        </p:nvSpPr>
        <p:spPr>
          <a:xfrm>
            <a:off x="5567218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40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21"/>
          <p:cNvSpPr>
            <a:spLocks noGrp="1"/>
          </p:cNvSpPr>
          <p:nvPr>
            <p:ph type="sldNum" sz="quarter" idx="4294967295"/>
          </p:nvPr>
        </p:nvSpPr>
        <p:spPr>
          <a:xfrm>
            <a:off x="5567218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9</a:t>
            </a:fld>
            <a:endParaRPr lang="en-US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0" y="93670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0" y="93670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" name="Slide Number Placeholder 21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9</a:t>
            </a:fld>
            <a:endParaRPr lang="en-US" dirty="0"/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7957"/>
          </a:xfrm>
        </p:spPr>
        <p:txBody>
          <a:bodyPr>
            <a:normAutofit/>
          </a:bodyPr>
          <a:lstStyle/>
          <a:p>
            <a:r>
              <a:rPr lang="en-US" sz="4000" b="0" cap="small" dirty="0" smtClean="0">
                <a:latin typeface="Minion Pro"/>
                <a:cs typeface="Minion Pro"/>
              </a:rPr>
              <a:t>Inverted-Insulator Photoguns</a:t>
            </a:r>
            <a:endParaRPr lang="en-US" sz="4000" b="0" cap="small" dirty="0">
              <a:latin typeface="Minion Pro"/>
              <a:cs typeface="Minion Pro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3976" y="6119257"/>
            <a:ext cx="8595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entury Gothic" panose="020B0502020202020204" pitchFamily="34" charset="0"/>
              </a:rPr>
              <a:t>(At 350 kV, beam is sufficiently relativistic, don’t need a “capture” section ) </a:t>
            </a:r>
            <a:endParaRPr lang="en-US" dirty="0">
              <a:latin typeface="Century Gothic" panose="020B0502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83976" y="858410"/>
            <a:ext cx="8269500" cy="5217810"/>
            <a:chOff x="483976" y="906035"/>
            <a:chExt cx="8269500" cy="5217810"/>
          </a:xfrm>
        </p:grpSpPr>
        <p:grpSp>
          <p:nvGrpSpPr>
            <p:cNvPr id="25" name="Group 24"/>
            <p:cNvGrpSpPr/>
            <p:nvPr/>
          </p:nvGrpSpPr>
          <p:grpSpPr>
            <a:xfrm>
              <a:off x="483976" y="1375001"/>
              <a:ext cx="3992774" cy="4240347"/>
              <a:chOff x="483976" y="1613126"/>
              <a:chExt cx="3992774" cy="4240347"/>
            </a:xfrm>
          </p:grpSpPr>
          <p:grpSp>
            <p:nvGrpSpPr>
              <p:cNvPr id="14" name="Group 20"/>
              <p:cNvGrpSpPr>
                <a:grpSpLocks/>
              </p:cNvGrpSpPr>
              <p:nvPr/>
            </p:nvGrpSpPr>
            <p:grpSpPr bwMode="auto">
              <a:xfrm>
                <a:off x="483976" y="1613126"/>
                <a:ext cx="3992774" cy="3531096"/>
                <a:chOff x="4694026" y="3174504"/>
                <a:chExt cx="3992774" cy="3531096"/>
              </a:xfrm>
            </p:grpSpPr>
            <p:pic>
              <p:nvPicPr>
                <p:cNvPr id="15" name="Picture 2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l="10789" t="3780" r="12138" b="18327"/>
                <a:stretch>
                  <a:fillRect/>
                </a:stretch>
              </p:blipFill>
              <p:spPr bwMode="auto">
                <a:xfrm>
                  <a:off x="4694026" y="3174504"/>
                  <a:ext cx="3697990" cy="32480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6" name="Rectangle 15"/>
                <p:cNvSpPr/>
                <p:nvPr/>
              </p:nvSpPr>
              <p:spPr>
                <a:xfrm>
                  <a:off x="8153400" y="6248400"/>
                  <a:ext cx="533400" cy="381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17" name="Rectangle 16"/>
                <p:cNvSpPr/>
                <p:nvPr/>
              </p:nvSpPr>
              <p:spPr>
                <a:xfrm>
                  <a:off x="5638800" y="6172200"/>
                  <a:ext cx="533400" cy="533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</p:grpSp>
          <p:sp>
            <p:nvSpPr>
              <p:cNvPr id="19" name="Rectangle 18"/>
              <p:cNvSpPr/>
              <p:nvPr/>
            </p:nvSpPr>
            <p:spPr bwMode="auto">
              <a:xfrm>
                <a:off x="3562350" y="4429125"/>
                <a:ext cx="381000" cy="600797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 bwMode="auto">
              <a:xfrm>
                <a:off x="876300" y="4386623"/>
                <a:ext cx="552450" cy="600797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sp>
            <p:nvSpPr>
              <p:cNvPr id="21" name="Title 1"/>
              <p:cNvSpPr txBox="1">
                <a:spLocks/>
              </p:cNvSpPr>
              <p:nvPr/>
            </p:nvSpPr>
            <p:spPr bwMode="auto">
              <a:xfrm>
                <a:off x="1037056" y="4862873"/>
                <a:ext cx="2906293" cy="990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i="0" u="none" strike="noStrike" kern="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Century Gothic" panose="020B0502020202020204" pitchFamily="34" charset="0"/>
                    <a:ea typeface="+mj-ea"/>
                    <a:cs typeface="+mj-cs"/>
                  </a:rPr>
                  <a:t>CEBAF 130 kV, </a:t>
                </a:r>
                <a:r>
                  <a:rPr lang="en-US" sz="2400" kern="0" noProof="0" dirty="0">
                    <a:latin typeface="Century Gothic" panose="020B0502020202020204" pitchFamily="34" charset="0"/>
                    <a:ea typeface="+mj-ea"/>
                    <a:cs typeface="+mj-cs"/>
                  </a:rPr>
                  <a:t>u</a:t>
                </a:r>
                <a:r>
                  <a:rPr lang="en-US" sz="2400" kern="0" dirty="0" smtClean="0">
                    <a:latin typeface="Century Gothic" panose="020B0502020202020204" pitchFamily="34" charset="0"/>
                    <a:ea typeface="+mj-ea"/>
                    <a:cs typeface="+mj-cs"/>
                  </a:rPr>
                  <a:t>sed since 2010</a:t>
                </a:r>
                <a:endParaRPr kumimoji="0" lang="en-US" sz="240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entury Gothic" panose="020B0502020202020204" pitchFamily="34" charset="0"/>
                  <a:ea typeface="+mj-ea"/>
                  <a:cs typeface="+mj-cs"/>
                </a:endParaRPr>
              </a:p>
            </p:txBody>
          </p:sp>
        </p:grpSp>
        <p:grpSp>
          <p:nvGrpSpPr>
            <p:cNvPr id="3" name="Group 2"/>
            <p:cNvGrpSpPr/>
            <p:nvPr/>
          </p:nvGrpSpPr>
          <p:grpSpPr>
            <a:xfrm>
              <a:off x="4519181" y="906035"/>
              <a:ext cx="4234295" cy="5217810"/>
              <a:chOff x="4519181" y="906035"/>
              <a:chExt cx="4234295" cy="5217810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4519181" y="4923516"/>
                <a:ext cx="423429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>
                    <a:latin typeface="Century Gothic" panose="020B0502020202020204" pitchFamily="34" charset="0"/>
                  </a:rPr>
                  <a:t>350 kV gun for GTS and UITF</a:t>
                </a:r>
              </a:p>
              <a:p>
                <a:pPr algn="ctr"/>
                <a:r>
                  <a:rPr lang="en-US" sz="2400" dirty="0" smtClean="0">
                    <a:latin typeface="Century Gothic" panose="020B0502020202020204" pitchFamily="34" charset="0"/>
                  </a:rPr>
                  <a:t>Longer “R30” insulator</a:t>
                </a:r>
              </a:p>
              <a:p>
                <a:pPr algn="ctr"/>
                <a:r>
                  <a:rPr lang="en-US" sz="2400" dirty="0" smtClean="0">
                    <a:latin typeface="Century Gothic" panose="020B0502020202020204" pitchFamily="34" charset="0"/>
                  </a:rPr>
                  <a:t>Spherical electrode</a:t>
                </a:r>
              </a:p>
            </p:txBody>
          </p:sp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19181" y="906035"/>
                <a:ext cx="4234149" cy="40669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12722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Lab_presentatio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Garamond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5" id="{26C26031-065E-FD4A-A754-D25CB1B4CED2}" vid="{3EBB1A7F-D3DD-604E-8741-1884666B38C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JLab_presentation</Template>
  <TotalTime>470</TotalTime>
  <Words>1566</Words>
  <Application>Microsoft Office PowerPoint</Application>
  <PresentationFormat>Overhead</PresentationFormat>
  <Paragraphs>173</Paragraphs>
  <Slides>18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JLab_presentation</vt:lpstr>
      <vt:lpstr>PowerPoint Presentation</vt:lpstr>
      <vt:lpstr>Outline</vt:lpstr>
      <vt:lpstr>PowerPoint Presentation</vt:lpstr>
      <vt:lpstr>Key Features of a Polarized Photogun</vt:lpstr>
      <vt:lpstr>Key Features of a Polarized Photogun</vt:lpstr>
      <vt:lpstr>Benefits of Distributed Bragg Reflector</vt:lpstr>
      <vt:lpstr>World Record QE from High Polarization Photocathode</vt:lpstr>
      <vt:lpstr>New Photoguns for…</vt:lpstr>
      <vt:lpstr>Inverted-Insulator Photoguns</vt:lpstr>
      <vt:lpstr>Parity Table</vt:lpstr>
      <vt:lpstr>PowerPoint Presentation</vt:lpstr>
      <vt:lpstr>Upgraded Injector Test Facility - UITF </vt:lpstr>
      <vt:lpstr>Upgraded Injector Test Facility</vt:lpstr>
      <vt:lpstr>Summary</vt:lpstr>
      <vt:lpstr>Backup Slides</vt:lpstr>
      <vt:lpstr>PowerPoint Presentation</vt:lpstr>
      <vt:lpstr>GaAs Energy Levels</vt:lpstr>
      <vt:lpstr>Breaking the 50% Barrier</vt:lpstr>
    </vt:vector>
  </TitlesOfParts>
  <Company>Jefferson Science Associates, LLC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stewartm</dc:creator>
  <cp:lastModifiedBy>Mathew Poelker</cp:lastModifiedBy>
  <cp:revision>25</cp:revision>
  <dcterms:created xsi:type="dcterms:W3CDTF">2016-10-03T15:46:18Z</dcterms:created>
  <dcterms:modified xsi:type="dcterms:W3CDTF">2017-09-08T17:18:51Z</dcterms:modified>
</cp:coreProperties>
</file>