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26" r:id="rId2"/>
    <p:sldId id="431" r:id="rId3"/>
    <p:sldId id="429" r:id="rId4"/>
    <p:sldId id="424" r:id="rId5"/>
    <p:sldId id="436" r:id="rId6"/>
    <p:sldId id="437" r:id="rId7"/>
    <p:sldId id="443" r:id="rId8"/>
    <p:sldId id="444" r:id="rId9"/>
    <p:sldId id="427" r:id="rId10"/>
    <p:sldId id="432" r:id="rId11"/>
    <p:sldId id="433" r:id="rId12"/>
    <p:sldId id="434" r:id="rId13"/>
    <p:sldId id="447" r:id="rId14"/>
    <p:sldId id="439" r:id="rId15"/>
    <p:sldId id="411" r:id="rId16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C80"/>
    <a:srgbClr val="CCFF66"/>
    <a:srgbClr val="40911F"/>
    <a:srgbClr val="99FFCC"/>
    <a:srgbClr val="CCECFF"/>
    <a:srgbClr val="FF3399"/>
    <a:srgbClr val="034ABD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90" autoAdjust="0"/>
  </p:normalViewPr>
  <p:slideViewPr>
    <p:cSldViewPr snapToGrid="0" snapToObjects="1">
      <p:cViewPr varScale="1">
        <p:scale>
          <a:sx n="81" d="100"/>
          <a:sy n="81" d="100"/>
        </p:scale>
        <p:origin x="-204" y="-84"/>
      </p:cViewPr>
      <p:guideLst>
        <p:guide orient="horz" pos="2298"/>
        <p:guide pos="2873"/>
      </p:guideLst>
    </p:cSldViewPr>
  </p:slideViewPr>
  <p:outlineViewPr>
    <p:cViewPr>
      <p:scale>
        <a:sx n="33" d="100"/>
        <a:sy n="33" d="100"/>
      </p:scale>
      <p:origin x="0" y="197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1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/>
          <a:lstStyle>
            <a:lvl1pPr algn="r">
              <a:defRPr sz="1200"/>
            </a:lvl1pPr>
          </a:lstStyle>
          <a:p>
            <a:fld id="{4637A610-679B-49FF-8AF3-90DA3488E87C}" type="datetimeFigureOut">
              <a:rPr lang="en-US" smtClean="0"/>
              <a:t>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 anchor="b"/>
          <a:lstStyle>
            <a:lvl1pPr algn="r">
              <a:defRPr sz="1200"/>
            </a:lvl1pPr>
          </a:lstStyle>
          <a:p>
            <a:fld id="{C27C83FD-F1BC-41FE-A5E9-6BC5B599A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6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6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8" y="6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/>
          <a:lstStyle>
            <a:lvl1pPr algn="r">
              <a:defRPr sz="1200"/>
            </a:lvl1pPr>
          </a:lstStyle>
          <a:p>
            <a:fld id="{AEE2A098-F6E1-4EA0-A707-FFBBE20BA5BB}" type="datetimeFigureOut">
              <a:rPr lang="en-US" smtClean="0"/>
              <a:pPr/>
              <a:t>1/14/2014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0563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18" tIns="46157" rIns="92318" bIns="461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33"/>
            <a:ext cx="5547360" cy="4154805"/>
          </a:xfrm>
          <a:prstGeom prst="rect">
            <a:avLst/>
          </a:prstGeom>
        </p:spPr>
        <p:txBody>
          <a:bodyPr vert="horz" lIns="92318" tIns="46157" rIns="92318" bIns="461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769658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8" y="8769658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 anchor="b"/>
          <a:lstStyle>
            <a:lvl1pPr algn="r">
              <a:defRPr sz="1200"/>
            </a:lvl1pPr>
          </a:lstStyle>
          <a:p>
            <a:fld id="{ADB4C350-8ACE-402A-8AA1-76A8138984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458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7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9519"/>
            <a:ext cx="7772400" cy="1792739"/>
          </a:xfrm>
        </p:spPr>
        <p:txBody>
          <a:bodyPr/>
          <a:lstStyle/>
          <a:p>
            <a:pPr algn="ctr"/>
            <a:r>
              <a:rPr lang="en-US" dirty="0" smtClean="0"/>
              <a:t>High </a:t>
            </a:r>
            <a:r>
              <a:rPr lang="en-US" dirty="0"/>
              <a:t>Current Electron Source for </a:t>
            </a:r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3623"/>
            <a:ext cx="6400800" cy="1306494"/>
          </a:xfrm>
        </p:spPr>
        <p:txBody>
          <a:bodyPr/>
          <a:lstStyle/>
          <a:p>
            <a:r>
              <a:rPr lang="en-US" sz="3200" dirty="0" smtClean="0">
                <a:latin typeface="+mj-lt"/>
              </a:rPr>
              <a:t>Jefferson Lab Internal </a:t>
            </a:r>
            <a:r>
              <a:rPr lang="en-US" sz="3200" dirty="0">
                <a:latin typeface="+mj-lt"/>
              </a:rPr>
              <a:t>MEIC Accelerator Design </a:t>
            </a:r>
            <a:r>
              <a:rPr lang="en-US" sz="3200" dirty="0" smtClean="0">
                <a:latin typeface="+mj-lt"/>
              </a:rPr>
              <a:t>Review</a:t>
            </a:r>
          </a:p>
        </p:txBody>
      </p:sp>
      <p:sp>
        <p:nvSpPr>
          <p:cNvPr id="4" name="Date Placeholder 2"/>
          <p:cNvSpPr txBox="1">
            <a:spLocks/>
          </p:cNvSpPr>
          <p:nvPr/>
        </p:nvSpPr>
        <p:spPr>
          <a:xfrm>
            <a:off x="3465890" y="6092138"/>
            <a:ext cx="222379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January 17, 2014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673750" y="5066574"/>
            <a:ext cx="3808071" cy="55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None/>
              <a:defRPr sz="22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kern="0" dirty="0" smtClean="0"/>
              <a:t>Riad Suleiman</a:t>
            </a:r>
          </a:p>
        </p:txBody>
      </p:sp>
    </p:spTree>
    <p:extLst>
      <p:ext uri="{BB962C8B-B14F-4D97-AF65-F5344CB8AC3E}">
        <p14:creationId xmlns:p14="http://schemas.microsoft.com/office/powerpoint/2010/main" val="237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99" y="4262755"/>
            <a:ext cx="3291840" cy="245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36" y="1202397"/>
            <a:ext cx="2468880" cy="329184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51280"/>
              </p:ext>
            </p:extLst>
          </p:nvPr>
        </p:nvGraphicFramePr>
        <p:xfrm>
          <a:off x="196026" y="704249"/>
          <a:ext cx="567723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412"/>
                <a:gridCol w="1892412"/>
                <a:gridCol w="189241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kV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350/500 kV Gun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Chamber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14” </a:t>
                      </a:r>
                      <a:r>
                        <a:rPr lang="en-US" sz="1600" baseline="0" dirty="0" smtClean="0"/>
                        <a:t>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18’’ </a:t>
                      </a:r>
                      <a:r>
                        <a:rPr lang="en-US" sz="1600" baseline="0" dirty="0" smtClean="0"/>
                        <a:t>ɸ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Cathode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2.5” T-shaped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6” </a:t>
                      </a:r>
                      <a:r>
                        <a:rPr lang="en-US" sz="1600" baseline="0" dirty="0" smtClean="0"/>
                        <a:t>ɸ</a:t>
                      </a:r>
                      <a:r>
                        <a:rPr lang="en-US" sz="1600" dirty="0" smtClean="0"/>
                        <a:t> Ball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Cathode Gap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6.3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6.3 cm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Inverted Ceramic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4” long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7” long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HV Cable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R30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HV Supply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Spellman 225 kV, 30 mA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Glassman 600 kV, 5</a:t>
                      </a:r>
                      <a:r>
                        <a:rPr lang="en-US" sz="1600" baseline="0" dirty="0" smtClean="0"/>
                        <a:t> mA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Maximum Gradient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MV/M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 (10) MV/m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025" y="179907"/>
            <a:ext cx="6720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u="sng" dirty="0"/>
              <a:t>Example </a:t>
            </a:r>
            <a:r>
              <a:rPr lang="en-US" altLang="ja-JP" sz="2400" b="1" u="sng" dirty="0" smtClean="0"/>
              <a:t>2: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JLab </a:t>
            </a:r>
            <a:r>
              <a:rPr lang="en-US" altLang="ja-JP" sz="2400" dirty="0" smtClean="0"/>
              <a:t>350/500 </a:t>
            </a:r>
            <a:r>
              <a:rPr lang="en-US" altLang="ja-JP" sz="2400" dirty="0"/>
              <a:t>kV Inverted </a:t>
            </a:r>
            <a:r>
              <a:rPr lang="en-US" altLang="ja-JP" sz="2400" dirty="0" smtClean="0"/>
              <a:t>Gun:</a:t>
            </a:r>
            <a:endParaRPr lang="en-US" altLang="ja-JP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968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2313" y="308501"/>
            <a:ext cx="6152646" cy="1015663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Achieved 350 kV with no FE (December 2013), next: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Keep pushing to reach 500 kV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Run beam with</a:t>
            </a:r>
            <a:r>
              <a:rPr lang="en-US" altLang="ja-JP" sz="2000" dirty="0">
                <a:solidFill>
                  <a:schemeClr val="tx1"/>
                </a:solidFill>
                <a:sym typeface="Wingdings" pitchFamily="2" charset="2"/>
              </a:rPr>
              <a:t> K</a:t>
            </a:r>
            <a:r>
              <a:rPr lang="en-US" altLang="ja-JP" sz="2000" baseline="-25000" dirty="0">
                <a:solidFill>
                  <a:schemeClr val="tx1"/>
                </a:solidFill>
                <a:sym typeface="Wingdings" pitchFamily="2" charset="2"/>
              </a:rPr>
              <a:t>2</a:t>
            </a:r>
            <a:r>
              <a:rPr lang="en-US" altLang="ja-JP" sz="2000" dirty="0">
                <a:solidFill>
                  <a:schemeClr val="tx1"/>
                </a:solidFill>
                <a:sym typeface="Wingdings" pitchFamily="2" charset="2"/>
              </a:rPr>
              <a:t>CsSb photocathode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61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7897" y="419114"/>
            <a:ext cx="8901082" cy="5929330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altLang="ja-JP" b="1" u="sng" dirty="0"/>
              <a:t>Example 3</a:t>
            </a:r>
            <a:r>
              <a:rPr lang="en-US" altLang="ja-JP" b="1" u="sng" dirty="0" smtClean="0"/>
              <a:t>:</a:t>
            </a:r>
            <a:r>
              <a:rPr lang="en-US" altLang="ja-JP" dirty="0" smtClean="0"/>
              <a:t> Cornell dc Gun with </a:t>
            </a:r>
            <a:r>
              <a:rPr lang="en-US" altLang="ja-JP" dirty="0" smtClean="0">
                <a:sym typeface="Wingdings" pitchFamily="2" charset="2"/>
              </a:rPr>
              <a:t>K</a:t>
            </a:r>
            <a:r>
              <a:rPr lang="en-US" altLang="ja-JP" baseline="-25000" dirty="0" smtClean="0">
                <a:sym typeface="Wingdings" pitchFamily="2" charset="2"/>
              </a:rPr>
              <a:t>2</a:t>
            </a:r>
            <a:r>
              <a:rPr lang="en-US" altLang="ja-JP" dirty="0" smtClean="0">
                <a:sym typeface="Wingdings" pitchFamily="2" charset="2"/>
              </a:rPr>
              <a:t>CsSb</a:t>
            </a:r>
            <a:r>
              <a:rPr lang="en-US" altLang="ja-JP" dirty="0">
                <a:sym typeface="Wingdings" pitchFamily="2" charset="2"/>
              </a:rPr>
              <a:t> </a:t>
            </a:r>
            <a:r>
              <a:rPr lang="en-US" altLang="ja-JP" dirty="0" smtClean="0">
                <a:sym typeface="Wingdings" pitchFamily="2" charset="2"/>
              </a:rPr>
              <a:t>photocathode:</a:t>
            </a:r>
          </a:p>
          <a:p>
            <a:pPr marL="0" lvl="3" indent="0">
              <a:buClrTx/>
              <a:buNone/>
            </a:pPr>
            <a:endParaRPr lang="en-US" altLang="ja-JP" sz="1800" dirty="0"/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sz="1800" dirty="0"/>
              <a:t>Gun HV: </a:t>
            </a:r>
            <a:r>
              <a:rPr lang="en-US" altLang="ja-JP" sz="1800" dirty="0" smtClean="0"/>
              <a:t>currently operating at 350 kV (designed 500-600 kV) </a:t>
            </a:r>
            <a:endParaRPr lang="en-US" altLang="ja-JP" sz="1800" dirty="0"/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sz="1800" dirty="0"/>
              <a:t>Average beam current: </a:t>
            </a:r>
            <a:r>
              <a:rPr lang="en-US" altLang="ja-JP" sz="1800" dirty="0" smtClean="0"/>
              <a:t>100 </a:t>
            </a:r>
            <a:r>
              <a:rPr lang="en-US" altLang="ja-JP" sz="1800" dirty="0"/>
              <a:t>mA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sz="1800" dirty="0"/>
              <a:t>Bunch c</a:t>
            </a:r>
            <a:r>
              <a:rPr lang="en-US" altLang="ja-JP" sz="1800" dirty="0" smtClean="0"/>
              <a:t>harge</a:t>
            </a:r>
            <a:r>
              <a:rPr lang="en-US" altLang="ja-JP" sz="1800" dirty="0"/>
              <a:t>: </a:t>
            </a:r>
            <a:r>
              <a:rPr lang="en-US" altLang="ja-JP" sz="1800" dirty="0" smtClean="0"/>
              <a:t>77 pC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sz="1800" dirty="0" smtClean="0"/>
              <a:t>Bunch length: 10 ps, 1.3 </a:t>
            </a:r>
            <a:r>
              <a:rPr lang="en-US" altLang="ja-JP" sz="1800" dirty="0"/>
              <a:t>G</a:t>
            </a:r>
            <a:r>
              <a:rPr lang="en-US" altLang="ja-JP" sz="1800" dirty="0" smtClean="0"/>
              <a:t>Hz</a:t>
            </a:r>
            <a:endParaRPr lang="en-US" altLang="ja-JP" sz="1800" dirty="0"/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sz="1800" dirty="0"/>
              <a:t>Normalized emittance: </a:t>
            </a:r>
            <a:r>
              <a:rPr lang="en-US" altLang="ja-JP" sz="1800" dirty="0" smtClean="0"/>
              <a:t>&lt;0.5 microns</a:t>
            </a:r>
            <a:endParaRPr lang="en-US" altLang="ja-JP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2363"/>
          <a:stretch>
            <a:fillRect/>
          </a:stretch>
        </p:blipFill>
        <p:spPr bwMode="auto">
          <a:xfrm>
            <a:off x="5873643" y="2436269"/>
            <a:ext cx="3047619" cy="373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H:\PC652\Gun Images\poster-section-view.jpg"/>
          <p:cNvPicPr>
            <a:picLocks noChangeAspect="1" noChangeArrowheads="1"/>
          </p:cNvPicPr>
          <p:nvPr/>
        </p:nvPicPr>
        <p:blipFill>
          <a:blip r:embed="rId3"/>
          <a:srcRect l="18771" t="4381" r="20137" b="4636"/>
          <a:stretch>
            <a:fillRect/>
          </a:stretch>
        </p:blipFill>
        <p:spPr bwMode="auto">
          <a:xfrm rot="10800000" flipV="1">
            <a:off x="1779062" y="3125059"/>
            <a:ext cx="3873135" cy="3397123"/>
          </a:xfrm>
          <a:prstGeom prst="roundRect">
            <a:avLst>
              <a:gd name="adj" fmla="val 4878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11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-1"/>
            <a:ext cx="8316295" cy="1191779"/>
          </a:xfrm>
        </p:spPr>
        <p:txBody>
          <a:bodyPr/>
          <a:lstStyle/>
          <a:p>
            <a:r>
              <a:rPr lang="en-US" dirty="0" smtClean="0"/>
              <a:t>Magnetized </a:t>
            </a:r>
            <a:r>
              <a:rPr lang="en-US" dirty="0"/>
              <a:t>Beam </a:t>
            </a:r>
            <a:r>
              <a:rPr lang="en-US" dirty="0" smtClean="0"/>
              <a:t>and Emittance Compensation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23360" y="1863297"/>
            <a:ext cx="4663440" cy="3017520"/>
            <a:chOff x="3803526" y="922323"/>
            <a:chExt cx="4663440" cy="30175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526" y="922323"/>
              <a:ext cx="4663440" cy="30175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6005400" y="3317630"/>
              <a:ext cx="259692" cy="937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7C80"/>
                </a:solidFill>
                <a:latin typeface="Times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74506" y="3036280"/>
              <a:ext cx="1792460" cy="187567"/>
            </a:xfrm>
            <a:prstGeom prst="rect">
              <a:avLst/>
            </a:pr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674506" y="1746738"/>
              <a:ext cx="1792460" cy="187567"/>
            </a:xfrm>
            <a:prstGeom prst="rect">
              <a:avLst/>
            </a:pr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15" name="Rounded Rectangular Callout 14"/>
          <p:cNvSpPr/>
          <p:nvPr/>
        </p:nvSpPr>
        <p:spPr bwMode="auto">
          <a:xfrm>
            <a:off x="6670431" y="4513299"/>
            <a:ext cx="2368061" cy="1508760"/>
          </a:xfrm>
          <a:prstGeom prst="wedgeRoundRectCallout">
            <a:avLst>
              <a:gd name="adj1" fmla="val 15112"/>
              <a:gd name="adj2" fmla="val -70945"/>
              <a:gd name="adj3" fmla="val 16667"/>
            </a:avLst>
          </a:prstGeom>
          <a:noFill/>
          <a:ln w="38100" cap="flat" cmpd="sng" algn="ctr">
            <a:solidFill>
              <a:srgbClr val="CCFF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Solenoid (B</a:t>
            </a:r>
            <a:r>
              <a:rPr lang="en-US" sz="2000" baseline="-25000" dirty="0" smtClean="0">
                <a:solidFill>
                  <a:srgbClr val="000000"/>
                </a:solidFill>
                <a:latin typeface="Times" pitchFamily="18" charset="0"/>
              </a:rPr>
              <a:t>z</a:t>
            </a:r>
            <a:r>
              <a:rPr lang="en-US" sz="2000" dirty="0" smtClean="0"/>
              <a:t>~</a:t>
            </a: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2kG)</a:t>
            </a:r>
            <a:endParaRPr lang="en-US" sz="2000" dirty="0">
              <a:solidFill>
                <a:srgbClr val="000000"/>
              </a:solidFill>
              <a:latin typeface="Times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(space-charge emittance growth compensation)</a:t>
            </a: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6225234" y="1191779"/>
            <a:ext cx="2232965" cy="775884"/>
          </a:xfrm>
          <a:prstGeom prst="wedgeRoundRectCallout">
            <a:avLst>
              <a:gd name="adj1" fmla="val -40667"/>
              <a:gd name="adj2" fmla="val 100664"/>
              <a:gd name="adj3" fmla="val 16667"/>
            </a:avLst>
          </a:prstGeom>
          <a:noFill/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Solenoid (B</a:t>
            </a:r>
            <a:r>
              <a:rPr lang="en-US" sz="2000" baseline="-25000" dirty="0" smtClean="0">
                <a:solidFill>
                  <a:srgbClr val="000000"/>
                </a:solidFill>
                <a:latin typeface="Times" pitchFamily="18" charset="0"/>
              </a:rPr>
              <a:t>z</a:t>
            </a:r>
            <a:r>
              <a:rPr lang="en-US" sz="2000" dirty="0" smtClean="0"/>
              <a:t>~</a:t>
            </a: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2kG)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(magnetized beam)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14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79721"/>
            <a:ext cx="53093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srgbClr val="000000"/>
                </a:solidFill>
              </a:rPr>
              <a:t>Magnetized </a:t>
            </a:r>
            <a:r>
              <a:rPr lang="en-US" sz="2000" dirty="0" smtClean="0">
                <a:solidFill>
                  <a:srgbClr val="000000"/>
                </a:solidFill>
              </a:rPr>
              <a:t>Cathode:</a:t>
            </a:r>
            <a:endParaRPr lang="en-US" sz="2000" dirty="0">
              <a:solidFill>
                <a:srgbClr val="000000"/>
              </a:solidFill>
            </a:endParaRP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To produce </a:t>
            </a:r>
            <a:r>
              <a:rPr lang="en-US" sz="2000" dirty="0" smtClean="0">
                <a:solidFill>
                  <a:srgbClr val="000000"/>
                </a:solidFill>
              </a:rPr>
              <a:t>magnetized </a:t>
            </a:r>
            <a:r>
              <a:rPr lang="en-US" sz="2000" dirty="0">
                <a:solidFill>
                  <a:srgbClr val="000000"/>
                </a:solidFill>
              </a:rPr>
              <a:t>electron beam (to </a:t>
            </a:r>
            <a:r>
              <a:rPr lang="en-US" sz="2000">
                <a:solidFill>
                  <a:srgbClr val="000000"/>
                </a:solidFill>
              </a:rPr>
              <a:t>ensure </a:t>
            </a:r>
            <a:r>
              <a:rPr lang="en-US" sz="2000" smtClean="0">
                <a:solidFill>
                  <a:srgbClr val="000000"/>
                </a:solidFill>
              </a:rPr>
              <a:t>zero </a:t>
            </a:r>
            <a:r>
              <a:rPr lang="en-US" sz="2000" dirty="0" smtClean="0">
                <a:solidFill>
                  <a:srgbClr val="000000"/>
                </a:solidFill>
              </a:rPr>
              <a:t>angular </a:t>
            </a:r>
            <a:r>
              <a:rPr lang="en-US" sz="2000" dirty="0">
                <a:solidFill>
                  <a:srgbClr val="000000"/>
                </a:solidFill>
              </a:rPr>
              <a:t>momentum </a:t>
            </a:r>
            <a:r>
              <a:rPr lang="en-US" sz="2000" dirty="0" smtClean="0">
                <a:solidFill>
                  <a:srgbClr val="000000"/>
                </a:solidFill>
              </a:rPr>
              <a:t>inside cooling-solenoid section)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</a:endParaRPr>
          </a:p>
          <a:p>
            <a:pPr marL="971550" lvl="1" indent="-51435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srgbClr val="000000"/>
                </a:solidFill>
              </a:rPr>
              <a:t>Magnetized Injector: 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To </a:t>
            </a:r>
            <a:r>
              <a:rPr lang="en-US" sz="2000" dirty="0">
                <a:solidFill>
                  <a:srgbClr val="000000"/>
                </a:solidFill>
              </a:rPr>
              <a:t>compensate </a:t>
            </a:r>
            <a:r>
              <a:rPr lang="en-US" sz="2000" dirty="0" smtClean="0">
                <a:solidFill>
                  <a:srgbClr val="000000"/>
                </a:solidFill>
              </a:rPr>
              <a:t>space-charge </a:t>
            </a:r>
            <a:r>
              <a:rPr lang="en-US" sz="2000" dirty="0">
                <a:solidFill>
                  <a:srgbClr val="000000"/>
                </a:solidFill>
              </a:rPr>
              <a:t>emittance growth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225234" y="2406360"/>
            <a:ext cx="259692" cy="937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7C8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700982"/>
          </a:xfrm>
        </p:spPr>
        <p:txBody>
          <a:bodyPr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700982"/>
            <a:ext cx="9002094" cy="5935677"/>
          </a:xfrm>
        </p:spPr>
        <p:txBody>
          <a:bodyPr/>
          <a:lstStyle/>
          <a:p>
            <a:pPr marL="514350" indent="-514350">
              <a:buClrTx/>
              <a:buFont typeface="+mj-lt"/>
              <a:buAutoNum type="romanUcPeriod"/>
            </a:pPr>
            <a:r>
              <a:rPr lang="en-US" dirty="0"/>
              <a:t>T</a:t>
            </a:r>
            <a:r>
              <a:rPr lang="en-US" dirty="0" smtClean="0"/>
              <a:t>hermionic </a:t>
            </a:r>
            <a:r>
              <a:rPr lang="en-US" dirty="0"/>
              <a:t>gun </a:t>
            </a:r>
            <a:r>
              <a:rPr lang="en-US" dirty="0" smtClean="0"/>
              <a:t>would be our first choice (less maintenance but may need complicated injector): </a:t>
            </a:r>
          </a:p>
          <a:p>
            <a:pPr marL="514350" indent="-514350">
              <a:buClrTx/>
              <a:buFont typeface="+mj-lt"/>
              <a:buAutoNum type="romanUcPeriod"/>
            </a:pPr>
            <a:endParaRPr lang="en-US" dirty="0"/>
          </a:p>
          <a:p>
            <a:pPr lvl="2" indent="-342900">
              <a:buClrTx/>
              <a:buFont typeface="Wingdings" panose="05000000000000000000" pitchFamily="2" charset="2"/>
              <a:buChar char="Ø"/>
            </a:pPr>
            <a:r>
              <a:rPr lang="en-US" sz="2400" b="1" smtClean="0"/>
              <a:t>TRIUMF/BINP </a:t>
            </a:r>
            <a:r>
              <a:rPr lang="en-US" sz="2400" b="1" dirty="0"/>
              <a:t>Gun with </a:t>
            </a:r>
            <a:r>
              <a:rPr lang="en-US" sz="2400" b="1" u="sng" dirty="0"/>
              <a:t>Inverted </a:t>
            </a:r>
            <a:r>
              <a:rPr lang="en-US" sz="2400" b="1" u="sng" dirty="0" smtClean="0"/>
              <a:t>Ceramic</a:t>
            </a:r>
            <a:endParaRPr lang="en-US" sz="2400" u="sng" dirty="0" smtClean="0"/>
          </a:p>
          <a:p>
            <a:pPr lvl="2" indent="-342900">
              <a:buClrTx/>
              <a:buFont typeface="Wingdings" panose="05000000000000000000" pitchFamily="2" charset="2"/>
              <a:buChar char="Ø"/>
            </a:pPr>
            <a:endParaRPr lang="en-US" dirty="0"/>
          </a:p>
          <a:p>
            <a:pPr marL="514350" indent="-514350">
              <a:buClrTx/>
              <a:buFont typeface="+mj-lt"/>
              <a:buAutoNum type="romanUcPeriod"/>
            </a:pPr>
            <a:endParaRPr lang="en-US" dirty="0" smtClean="0"/>
          </a:p>
          <a:p>
            <a:pPr marL="514350" indent="-514350">
              <a:buClrTx/>
              <a:buFont typeface="+mj-lt"/>
              <a:buAutoNum type="romanUcPeriod"/>
            </a:pPr>
            <a:r>
              <a:rPr lang="en-US" dirty="0" smtClean="0"/>
              <a:t>To allow for laser pulse shaping, a photogun could be an option:</a:t>
            </a:r>
          </a:p>
          <a:p>
            <a:pPr marL="0" indent="0">
              <a:buClrTx/>
              <a:buNone/>
            </a:pPr>
            <a:endParaRPr lang="en-US" dirty="0" smtClean="0"/>
          </a:p>
          <a:p>
            <a:pPr lvl="2" indent="-342900">
              <a:buClrTx/>
              <a:buFont typeface="Wingdings" panose="05000000000000000000" pitchFamily="2" charset="2"/>
              <a:buChar char="Ø"/>
            </a:pPr>
            <a:r>
              <a:rPr lang="en-US" sz="2400" b="1" dirty="0" smtClean="0"/>
              <a:t>JLab 350/500 kV Inverted Gun and JLab </a:t>
            </a:r>
            <a:r>
              <a:rPr lang="en-US" altLang="ja-JP" sz="2400" b="1" dirty="0" smtClean="0">
                <a:sym typeface="Wingdings" pitchFamily="2" charset="2"/>
              </a:rPr>
              <a:t>K</a:t>
            </a:r>
            <a:r>
              <a:rPr lang="en-US" altLang="ja-JP" sz="2400" b="1" baseline="-25000" dirty="0" smtClean="0">
                <a:sym typeface="Wingdings" pitchFamily="2" charset="2"/>
              </a:rPr>
              <a:t>2</a:t>
            </a:r>
            <a:r>
              <a:rPr lang="en-US" altLang="ja-JP" sz="2400" b="1" dirty="0" smtClean="0">
                <a:sym typeface="Wingdings" pitchFamily="2" charset="2"/>
              </a:rPr>
              <a:t>CsSb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668215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86" y="808509"/>
            <a:ext cx="8634714" cy="5699110"/>
          </a:xfrm>
        </p:spPr>
        <p:txBody>
          <a:bodyPr/>
          <a:lstStyle/>
          <a:p>
            <a:pPr>
              <a:buClrTx/>
              <a:buFont typeface="Wingdings" pitchFamily="2" charset="2"/>
              <a:buChar char="Ø"/>
            </a:pPr>
            <a:r>
              <a:rPr lang="en-US" dirty="0" smtClean="0"/>
              <a:t>MEIC Electron </a:t>
            </a:r>
            <a:r>
              <a:rPr lang="en-US" dirty="0"/>
              <a:t>B</a:t>
            </a:r>
            <a:r>
              <a:rPr lang="en-US" dirty="0" smtClean="0"/>
              <a:t>eam </a:t>
            </a:r>
            <a:r>
              <a:rPr lang="en-US" dirty="0"/>
              <a:t>C</a:t>
            </a:r>
            <a:r>
              <a:rPr lang="en-US" dirty="0" smtClean="0"/>
              <a:t>ooling Requirements</a:t>
            </a:r>
          </a:p>
          <a:p>
            <a:pPr>
              <a:buClrTx/>
              <a:buFont typeface="Wingdings" pitchFamily="2" charset="2"/>
              <a:buChar char="Ø"/>
            </a:pPr>
            <a:endParaRPr lang="en-US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en-US" dirty="0" smtClean="0"/>
              <a:t>Thermionic Gun</a:t>
            </a:r>
          </a:p>
          <a:p>
            <a:pPr>
              <a:buClrTx/>
              <a:buFont typeface="Wingdings" pitchFamily="2" charset="2"/>
              <a:buChar char="Ø"/>
            </a:pPr>
            <a:endParaRPr lang="en-US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en-US" dirty="0" smtClean="0"/>
              <a:t>Photogun</a:t>
            </a:r>
          </a:p>
          <a:p>
            <a:pPr>
              <a:buClrTx/>
              <a:buFont typeface="Wingdings" pitchFamily="2" charset="2"/>
              <a:buChar char="Ø"/>
            </a:pPr>
            <a:endParaRPr lang="en-US" dirty="0"/>
          </a:p>
          <a:p>
            <a:pPr>
              <a:buClrTx/>
              <a:buFont typeface="Wingdings" pitchFamily="2" charset="2"/>
              <a:buChar char="Ø"/>
            </a:pPr>
            <a:r>
              <a:rPr lang="en-US" dirty="0" smtClean="0"/>
              <a:t>Magnetized Beam</a:t>
            </a:r>
          </a:p>
          <a:p>
            <a:pPr>
              <a:buClrTx/>
              <a:buFont typeface="Wingdings" pitchFamily="2" charset="2"/>
              <a:buChar char="Ø"/>
            </a:pPr>
            <a:endParaRPr lang="en-US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en-US" dirty="0" smtClean="0"/>
              <a:t>Emittance Compensation for Magnetized </a:t>
            </a:r>
            <a:r>
              <a:rPr lang="en-US" dirty="0"/>
              <a:t>B</a:t>
            </a:r>
            <a:r>
              <a:rPr lang="en-US" dirty="0" smtClean="0"/>
              <a:t>eam with Space Charge</a:t>
            </a:r>
            <a:r>
              <a:rPr lang="en-US" sz="1800" dirty="0" smtClean="0"/>
              <a:t> </a:t>
            </a:r>
            <a:endParaRPr lang="en-US" dirty="0"/>
          </a:p>
          <a:p>
            <a:pPr>
              <a:buClrTx/>
              <a:buFont typeface="Wingdings" pitchFamily="2" charset="2"/>
              <a:buChar char="Ø"/>
            </a:pPr>
            <a:endParaRPr lang="en-US" dirty="0"/>
          </a:p>
          <a:p>
            <a:pPr>
              <a:buClrTx/>
              <a:buFont typeface="Wingdings" pitchFamily="2" charset="2"/>
              <a:buChar char="Ø"/>
            </a:pPr>
            <a:r>
              <a:rPr lang="en-US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Bunched Electron Beam for Cooling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494369"/>
              </p:ext>
            </p:extLst>
          </p:nvPr>
        </p:nvGraphicFramePr>
        <p:xfrm>
          <a:off x="691663" y="881512"/>
          <a:ext cx="8088922" cy="51367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08500"/>
                <a:gridCol w="2380422"/>
              </a:tblGrid>
              <a:tr h="642088"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Bunch Length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100 ps (3 cm)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+mn-lt"/>
                        </a:rPr>
                        <a:t>Repetition</a:t>
                      </a:r>
                      <a:r>
                        <a:rPr lang="en-US" sz="2800" b="0" baseline="0" dirty="0" smtClean="0">
                          <a:latin typeface="+mn-lt"/>
                        </a:rPr>
                        <a:t> Rate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25 MHz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Bunch</a:t>
                      </a:r>
                      <a:r>
                        <a:rPr lang="en-US" sz="2800" baseline="0" dirty="0" smtClean="0"/>
                        <a:t> Charge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 nC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Peak Current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50 A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 Current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50 mA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Emitting</a:t>
                      </a:r>
                      <a:r>
                        <a:rPr lang="en-US" sz="2800" baseline="0" dirty="0" smtClean="0"/>
                        <a:t> Area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 mm</a:t>
                      </a:r>
                      <a:r>
                        <a:rPr lang="en-US" sz="2800" baseline="0" dirty="0" smtClean="0"/>
                        <a:t> ɸ</a:t>
                      </a:r>
                      <a:endParaRPr lang="en-US" sz="2800" b="0" dirty="0">
                        <a:latin typeface="Mathematica5Mono" pitchFamily="2" charset="2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Transverse Normalized Emittance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10s</a:t>
                      </a:r>
                      <a:r>
                        <a:rPr lang="en-US" sz="2800" dirty="0" smtClean="0"/>
                        <a:t> microns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  <a:tr h="642088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+mn-lt"/>
                        </a:rPr>
                        <a:t>Solenoid Field at Cathode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+mn-lt"/>
                        </a:rPr>
                        <a:t>2 </a:t>
                      </a:r>
                      <a:r>
                        <a:rPr lang="en-US" sz="2800" b="0" dirty="0" err="1" smtClean="0">
                          <a:latin typeface="+mn-lt"/>
                        </a:rPr>
                        <a:t>kG</a:t>
                      </a:r>
                      <a:endParaRPr lang="en-US" sz="2800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703385"/>
          </a:xfrm>
        </p:spPr>
        <p:txBody>
          <a:bodyPr/>
          <a:lstStyle/>
          <a:p>
            <a:pPr algn="ctr"/>
            <a:r>
              <a:rPr lang="en-US" dirty="0" smtClean="0"/>
              <a:t>Performance &amp;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12" y="703385"/>
            <a:ext cx="8773609" cy="5935677"/>
          </a:xfrm>
        </p:spPr>
        <p:txBody>
          <a:bodyPr/>
          <a:lstStyle/>
          <a:p>
            <a:pPr>
              <a:buClrTx/>
              <a:buFont typeface="Wingdings" pitchFamily="2" charset="2"/>
              <a:buChar char="Ø"/>
            </a:pPr>
            <a:r>
              <a:rPr lang="en-US" sz="2000" dirty="0" smtClean="0"/>
              <a:t>Thermal Emittance: Intrinsic property of a cathode. Depends on work function, surface roughness, </a:t>
            </a:r>
            <a:r>
              <a:rPr lang="en-US" sz="2000" dirty="0"/>
              <a:t>laser </a:t>
            </a:r>
            <a:r>
              <a:rPr lang="en-US" sz="2000" dirty="0" smtClean="0"/>
              <a:t>wavelength, </a:t>
            </a:r>
            <a:r>
              <a:rPr lang="en-US" sz="2000" dirty="0"/>
              <a:t>t</a:t>
            </a:r>
            <a:r>
              <a:rPr lang="en-US" sz="2000" dirty="0" smtClean="0"/>
              <a:t>emperature.</a:t>
            </a:r>
            <a:endParaRPr lang="en-US" altLang="ja-JP" sz="2000" dirty="0"/>
          </a:p>
          <a:p>
            <a:pPr lvl="3">
              <a:buClrTx/>
              <a:buFont typeface="Courier New" pitchFamily="49" charset="0"/>
              <a:buChar char="o"/>
            </a:pPr>
            <a:r>
              <a:rPr lang="en-US" altLang="ja-JP" dirty="0"/>
              <a:t>Normalized </a:t>
            </a:r>
            <a:r>
              <a:rPr lang="en-US" altLang="ja-JP" dirty="0" smtClean="0"/>
              <a:t>Emittance: </a:t>
            </a:r>
            <a:r>
              <a:rPr lang="el-GR" altLang="ja-JP" i="1" dirty="0" smtClean="0"/>
              <a:t>ε</a:t>
            </a:r>
            <a:r>
              <a:rPr lang="en-US" altLang="ja-JP" i="1" baseline="-25000" dirty="0" smtClean="0"/>
              <a:t>n</a:t>
            </a:r>
            <a:r>
              <a:rPr lang="en-US" altLang="ja-JP" i="1" dirty="0" smtClean="0"/>
              <a:t> = </a:t>
            </a:r>
            <a:r>
              <a:rPr lang="el-GR" altLang="ja-JP" i="1" dirty="0" smtClean="0"/>
              <a:t>βγε</a:t>
            </a:r>
            <a:r>
              <a:rPr lang="en-US" altLang="ja-JP" i="1" baseline="-25000" dirty="0" err="1" smtClean="0"/>
              <a:t>geom</a:t>
            </a:r>
            <a:endParaRPr lang="en-US" altLang="ja-JP" i="1" baseline="-25000" dirty="0" smtClean="0"/>
          </a:p>
          <a:p>
            <a:pPr lvl="3">
              <a:buClrTx/>
              <a:buFont typeface="Courier New" pitchFamily="49" charset="0"/>
              <a:buChar char="o"/>
            </a:pPr>
            <a:endParaRPr lang="en-US" altLang="ja-JP" dirty="0" smtClean="0"/>
          </a:p>
          <a:p>
            <a:pPr lvl="3">
              <a:buClrTx/>
              <a:buFont typeface="Courier New" pitchFamily="49" charset="0"/>
              <a:buChar char="o"/>
            </a:pPr>
            <a:r>
              <a:rPr lang="en-US" altLang="ja-JP" dirty="0" smtClean="0"/>
              <a:t>Thermal Emittance (normalized to emitting radius or the rms for a gaussian beam):</a:t>
            </a:r>
            <a:r>
              <a:rPr lang="el-GR" altLang="ja-JP" dirty="0" smtClean="0"/>
              <a:t> </a:t>
            </a:r>
            <a:r>
              <a:rPr lang="el-GR" altLang="ja-JP" i="1" dirty="0" smtClean="0"/>
              <a:t>ε</a:t>
            </a:r>
            <a:r>
              <a:rPr lang="en-US" altLang="ja-JP" i="1" baseline="-25000" dirty="0" err="1" smtClean="0"/>
              <a:t>th</a:t>
            </a:r>
            <a:r>
              <a:rPr lang="en-US" altLang="ja-JP" i="1" dirty="0" smtClean="0"/>
              <a:t> = </a:t>
            </a:r>
            <a:r>
              <a:rPr lang="el-GR" altLang="ja-JP" i="1" dirty="0" smtClean="0"/>
              <a:t>ε</a:t>
            </a:r>
            <a:r>
              <a:rPr lang="en-US" altLang="ja-JP" i="1" baseline="-25000" dirty="0" smtClean="0"/>
              <a:t>n </a:t>
            </a:r>
            <a:r>
              <a:rPr lang="en-US" altLang="ja-JP" i="1" dirty="0" smtClean="0"/>
              <a:t>/R</a:t>
            </a:r>
          </a:p>
          <a:p>
            <a:pPr marL="0" indent="0">
              <a:buClrTx/>
              <a:buNone/>
            </a:pPr>
            <a:endParaRPr lang="en-US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en-US" sz="2000" dirty="0" smtClean="0"/>
              <a:t>Achievable Current: QE, laser wavelength, laser power, laser damage, heating, temperature.</a:t>
            </a:r>
          </a:p>
          <a:p>
            <a:pPr>
              <a:buClrTx/>
              <a:buFont typeface="Wingdings" pitchFamily="2" charset="2"/>
              <a:buChar char="Ø"/>
            </a:pPr>
            <a:endParaRPr lang="en-US" sz="2000" dirty="0"/>
          </a:p>
          <a:p>
            <a:pPr>
              <a:buClrTx/>
              <a:buFont typeface="Wingdings" pitchFamily="2" charset="2"/>
              <a:buChar char="Ø"/>
            </a:pPr>
            <a:r>
              <a:rPr lang="en-US" sz="2000" dirty="0"/>
              <a:t>Bunch Charge: laser peak power, repetition rate, active cathode </a:t>
            </a:r>
            <a:r>
              <a:rPr lang="en-US" sz="2000" dirty="0" smtClean="0"/>
              <a:t>area</a:t>
            </a:r>
          </a:p>
          <a:p>
            <a:pPr marL="0" indent="0">
              <a:buClrTx/>
              <a:buNone/>
            </a:pPr>
            <a:endParaRPr lang="en-US" sz="2000" dirty="0" smtClean="0"/>
          </a:p>
          <a:p>
            <a:pPr>
              <a:buClrTx/>
              <a:buFont typeface="Wingdings" pitchFamily="2" charset="2"/>
              <a:buChar char="Ø"/>
            </a:pPr>
            <a:r>
              <a:rPr lang="en-US" sz="2000" dirty="0" smtClean="0"/>
              <a:t>Cathode Lifetime: </a:t>
            </a:r>
            <a:r>
              <a:rPr lang="en-US" sz="2000" dirty="0"/>
              <a:t>ion back </a:t>
            </a:r>
            <a:r>
              <a:rPr lang="en-US" sz="2000" dirty="0" smtClean="0"/>
              <a:t>bombardment, dark current, contamination by residual gas, evaporation, beam loss, halo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2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42918" y="648586"/>
            <a:ext cx="8901082" cy="5929330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altLang="ja-JP" b="1" u="sng" dirty="0" smtClean="0"/>
              <a:t>Example 1:</a:t>
            </a:r>
            <a:r>
              <a:rPr lang="en-US" altLang="ja-JP" dirty="0" smtClean="0"/>
              <a:t> TRIUMF </a:t>
            </a:r>
            <a:r>
              <a:rPr lang="en-US" altLang="ja-JP" dirty="0"/>
              <a:t>e-Linac </a:t>
            </a:r>
            <a:r>
              <a:rPr lang="en-US" altLang="ja-JP" dirty="0" smtClean="0"/>
              <a:t>for photo-fission </a:t>
            </a:r>
            <a:r>
              <a:rPr lang="en-US" altLang="ja-JP" dirty="0"/>
              <a:t>of actinide target materials to produce exotic </a:t>
            </a:r>
            <a:r>
              <a:rPr lang="en-US" altLang="ja-JP" dirty="0" smtClean="0"/>
              <a:t>isotopes:</a:t>
            </a:r>
          </a:p>
          <a:p>
            <a:pPr marL="0" indent="0">
              <a:buClrTx/>
              <a:buNone/>
            </a:pPr>
            <a:endParaRPr lang="en-US" altLang="ja-JP" dirty="0" smtClean="0"/>
          </a:p>
          <a:p>
            <a:pPr marL="342900" lvl="3" indent="-342900">
              <a:buClrTx/>
              <a:buFont typeface="Wingdings" pitchFamily="2" charset="2"/>
              <a:buChar char="§"/>
            </a:pPr>
            <a:r>
              <a:rPr lang="en-US" altLang="ja-JP" sz="2400" dirty="0">
                <a:sym typeface="Wingdings" pitchFamily="2" charset="2"/>
              </a:rPr>
              <a:t>BaO: 6 mm </a:t>
            </a:r>
            <a:r>
              <a:rPr lang="en-US" altLang="ja-JP" sz="2400" dirty="0" smtClean="0">
                <a:sym typeface="Wingdings" pitchFamily="2" charset="2"/>
              </a:rPr>
              <a:t>diameter, 775</a:t>
            </a:r>
            <a:r>
              <a:rPr lang="en-US" altLang="ja-JP" sz="2400" dirty="0" smtClean="0"/>
              <a:t>˚</a:t>
            </a:r>
            <a:r>
              <a:rPr lang="en-US" altLang="ja-JP" sz="2400" dirty="0"/>
              <a:t>C</a:t>
            </a:r>
            <a:endParaRPr lang="en-US" altLang="ja-JP" sz="2400" dirty="0" smtClean="0"/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 smtClean="0"/>
              <a:t>Grid at 650 MHz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 smtClean="0"/>
              <a:t>Gun HV: 300 kV 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 smtClean="0"/>
              <a:t>Average beam current: 10 mA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/>
              <a:t>B</a:t>
            </a:r>
            <a:r>
              <a:rPr lang="en-US" altLang="ja-JP" dirty="0" smtClean="0"/>
              <a:t>unch charge: 16 pC</a:t>
            </a: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 smtClean="0"/>
              <a:t>Normalized emittance: </a:t>
            </a:r>
            <a:r>
              <a:rPr lang="en-US" altLang="ja-JP" dirty="0"/>
              <a:t>30 microns. Emittance </a:t>
            </a:r>
            <a:r>
              <a:rPr lang="en-US" altLang="ja-JP" dirty="0" smtClean="0"/>
              <a:t>is dominated </a:t>
            </a:r>
            <a:r>
              <a:rPr lang="en-US" altLang="ja-JP" dirty="0"/>
              <a:t>by the electric field distortion caused by the grid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0" indent="0">
              <a:buClrTx/>
              <a:buNone/>
            </a:pPr>
            <a:r>
              <a:rPr lang="en-US" altLang="ja-JP" u="sng" dirty="0"/>
              <a:t>P</a:t>
            </a:r>
            <a:r>
              <a:rPr lang="en-US" altLang="ja-JP" u="sng" dirty="0" smtClean="0"/>
              <a:t>roduction </a:t>
            </a:r>
            <a:r>
              <a:rPr lang="en-US" altLang="ja-JP" u="sng" dirty="0"/>
              <a:t>target sets no requirement </a:t>
            </a:r>
            <a:r>
              <a:rPr lang="en-US" altLang="ja-JP" u="sng" dirty="0" smtClean="0"/>
              <a:t>on beam emittance</a:t>
            </a:r>
          </a:p>
          <a:p>
            <a:pPr marL="0" indent="0">
              <a:buClrTx/>
              <a:buNone/>
            </a:pPr>
            <a:endParaRPr lang="en-US" altLang="ja-JP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7662441" cy="6485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000000"/>
                </a:solidFill>
                <a:ea typeface="+mj-ea"/>
                <a:cs typeface="+mj-cs"/>
              </a:rPr>
              <a:t>Thermionic Gun</a:t>
            </a:r>
            <a:endParaRPr lang="en-US" sz="3600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42919" y="492369"/>
            <a:ext cx="8666620" cy="6365631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altLang="ja-JP" b="1" u="sng" dirty="0"/>
              <a:t>Example </a:t>
            </a:r>
            <a:r>
              <a:rPr lang="en-US" altLang="ja-JP" b="1" u="sng" dirty="0" smtClean="0"/>
              <a:t>2:</a:t>
            </a:r>
            <a:r>
              <a:rPr lang="en-US" altLang="ja-JP" dirty="0" smtClean="0"/>
              <a:t> </a:t>
            </a:r>
            <a:r>
              <a:rPr lang="en-US" altLang="ja-JP" dirty="0"/>
              <a:t>MAX-LAB </a:t>
            </a:r>
            <a:r>
              <a:rPr lang="en-US" altLang="ja-JP" dirty="0" smtClean="0"/>
              <a:t>Thermionic – Photocathode RF Gun. Thorin </a:t>
            </a:r>
            <a:r>
              <a:rPr lang="en-US" altLang="ja-JP" i="1" dirty="0"/>
              <a:t>et al</a:t>
            </a:r>
            <a:r>
              <a:rPr lang="en-US" altLang="ja-JP" dirty="0"/>
              <a:t>., </a:t>
            </a:r>
            <a:r>
              <a:rPr lang="en-US" altLang="ja-JP" dirty="0" smtClean="0"/>
              <a:t>NIM A </a:t>
            </a:r>
            <a:r>
              <a:rPr lang="en-US" altLang="ja-JP" b="1" dirty="0" smtClean="0"/>
              <a:t>606</a:t>
            </a:r>
            <a:r>
              <a:rPr lang="en-US" altLang="ja-JP" dirty="0" smtClean="0"/>
              <a:t>, 291 (2009):</a:t>
            </a:r>
          </a:p>
          <a:p>
            <a:pPr marL="0" indent="0">
              <a:buClrTx/>
              <a:buNone/>
            </a:pPr>
            <a:endParaRPr lang="en-US" altLang="ja-JP" dirty="0" smtClean="0"/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 smtClean="0">
                <a:sym typeface="Wingdings" pitchFamily="2" charset="2"/>
              </a:rPr>
              <a:t>Thermionic: for storage ring injection</a:t>
            </a:r>
          </a:p>
          <a:p>
            <a:pPr lvl="3">
              <a:buClrTx/>
              <a:buFont typeface="Wingdings" pitchFamily="2" charset="2"/>
              <a:buChar char="§"/>
            </a:pPr>
            <a:r>
              <a:rPr lang="en-US" altLang="ja-JP" dirty="0" smtClean="0">
                <a:sym typeface="Wingdings" pitchFamily="2" charset="2"/>
              </a:rPr>
              <a:t>BaO: </a:t>
            </a:r>
            <a:r>
              <a:rPr lang="en-US" altLang="ja-JP" dirty="0" smtClean="0">
                <a:sym typeface="Wingdings" pitchFamily="2" charset="2"/>
              </a:rPr>
              <a:t>3 </a:t>
            </a:r>
            <a:r>
              <a:rPr lang="en-US" altLang="ja-JP" dirty="0" smtClean="0">
                <a:sym typeface="Wingdings" pitchFamily="2" charset="2"/>
              </a:rPr>
              <a:t>mm </a:t>
            </a:r>
            <a:r>
              <a:rPr lang="en-US" altLang="ja-JP" dirty="0">
                <a:sym typeface="Wingdings" pitchFamily="2" charset="2"/>
              </a:rPr>
              <a:t>diameter, </a:t>
            </a:r>
            <a:r>
              <a:rPr lang="en-US" altLang="ja-JP" dirty="0" smtClean="0">
                <a:sym typeface="Wingdings" pitchFamily="2" charset="2"/>
              </a:rPr>
              <a:t>1100</a:t>
            </a:r>
            <a:r>
              <a:rPr lang="en-US" altLang="ja-JP" dirty="0" smtClean="0"/>
              <a:t>˚</a:t>
            </a:r>
            <a:r>
              <a:rPr lang="en-US" altLang="ja-JP" dirty="0" smtClean="0"/>
              <a:t>C</a:t>
            </a:r>
            <a:endParaRPr lang="en-US" dirty="0" smtClean="0">
              <a:sym typeface="Wingdings" pitchFamily="2" charset="2"/>
            </a:endParaRPr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3 GHz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and 1.6 MeV</a:t>
            </a:r>
            <a:endParaRPr lang="en-US" dirty="0" smtClean="0">
              <a:sym typeface="Wingdings" pitchFamily="2" charset="2"/>
            </a:endParaRPr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Normalized </a:t>
            </a:r>
            <a:r>
              <a:rPr lang="en-US" dirty="0" smtClean="0">
                <a:sym typeface="Wingdings" pitchFamily="2" charset="2"/>
              </a:rPr>
              <a:t>emittance: 35</a:t>
            </a:r>
            <a:r>
              <a:rPr lang="en-US" altLang="ja-JP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microns</a:t>
            </a:r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Large energy spread (2%)</a:t>
            </a:r>
            <a:endParaRPr lang="en-US" dirty="0">
              <a:sym typeface="Wingdings" pitchFamily="2" charset="2"/>
            </a:endParaRPr>
          </a:p>
          <a:p>
            <a:pPr marL="1371600" lvl="3" indent="0">
              <a:buClrTx/>
              <a:buNone/>
            </a:pPr>
            <a:endParaRPr lang="en-US" dirty="0" smtClean="0">
              <a:sym typeface="Wingdings" pitchFamily="2" charset="2"/>
            </a:endParaRPr>
          </a:p>
          <a:p>
            <a:pPr marL="457200" lvl="1" indent="0">
              <a:buClrTx/>
              <a:buNone/>
            </a:pPr>
            <a:r>
              <a:rPr lang="en-US" altLang="ja-JP" b="1" dirty="0" smtClean="0">
                <a:sym typeface="Wingdings" pitchFamily="2" charset="2"/>
              </a:rPr>
              <a:t>To switch, reduce T=</a:t>
            </a:r>
            <a:r>
              <a:rPr lang="en-US" altLang="ja-JP" b="1" dirty="0" smtClean="0"/>
              <a:t>1100˚C to </a:t>
            </a:r>
            <a:r>
              <a:rPr lang="en-US" altLang="ja-JP" b="1" dirty="0" smtClean="0">
                <a:sym typeface="Wingdings" pitchFamily="2" charset="2"/>
              </a:rPr>
              <a:t>T=7</a:t>
            </a:r>
            <a:r>
              <a:rPr lang="en-US" altLang="ja-JP" b="1" dirty="0" smtClean="0"/>
              <a:t>00˚C</a:t>
            </a:r>
            <a:endParaRPr lang="en-US" altLang="ja-JP" b="1" dirty="0" smtClean="0">
              <a:sym typeface="Wingdings" pitchFamily="2" charset="2"/>
            </a:endParaRPr>
          </a:p>
          <a:p>
            <a:pPr lvl="2">
              <a:buClrTx/>
              <a:buFont typeface="Wingdings" pitchFamily="2" charset="2"/>
              <a:buChar char="§"/>
            </a:pPr>
            <a:endParaRPr lang="en-US" altLang="ja-JP" dirty="0" smtClean="0">
              <a:sym typeface="Wingdings" pitchFamily="2" charset="2"/>
            </a:endParaRPr>
          </a:p>
          <a:p>
            <a:pPr>
              <a:buClrTx/>
              <a:buFont typeface="Wingdings" pitchFamily="2" charset="2"/>
              <a:buChar char="§"/>
            </a:pPr>
            <a:r>
              <a:rPr lang="en-US" altLang="ja-JP" dirty="0" smtClean="0">
                <a:sym typeface="Wingdings" pitchFamily="2" charset="2"/>
              </a:rPr>
              <a:t>Photocathode: for FEL</a:t>
            </a:r>
          </a:p>
          <a:p>
            <a:pPr lvl="3">
              <a:buClrTx/>
              <a:buFont typeface="Wingdings" pitchFamily="2" charset="2"/>
              <a:buChar char="§"/>
            </a:pPr>
            <a:r>
              <a:rPr lang="en-US" altLang="ja-JP" dirty="0" smtClean="0">
                <a:sym typeface="Wingdings" pitchFamily="2" charset="2"/>
              </a:rPr>
              <a:t>Bunch charge: 0.2 nC</a:t>
            </a:r>
            <a:endParaRPr lang="en-US" altLang="ja-JP" dirty="0" smtClean="0"/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Laser: 9 ps, 10 Hz, 263 nm</a:t>
            </a:r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Average beam current: 2 nA</a:t>
            </a:r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Normalized emittance: 5.5 microns</a:t>
            </a:r>
          </a:p>
          <a:p>
            <a:pPr lvl="3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QE: 1.1 x 10</a:t>
            </a:r>
            <a:r>
              <a:rPr lang="en-US" baseline="30000" dirty="0" smtClean="0">
                <a:sym typeface="Wingdings" pitchFamily="2" charset="2"/>
              </a:rPr>
              <a:t>-4</a:t>
            </a:r>
            <a:endParaRPr lang="en-US" baseline="30000" dirty="0">
              <a:sym typeface="Wingdings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2106" y="332398"/>
            <a:ext cx="8901082" cy="6365631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altLang="ja-JP" b="1" u="sng" dirty="0"/>
              <a:t>Example </a:t>
            </a:r>
            <a:r>
              <a:rPr lang="en-US" altLang="ja-JP" b="1" u="sng" dirty="0" smtClean="0"/>
              <a:t>3:</a:t>
            </a:r>
            <a:r>
              <a:rPr lang="en-US" altLang="ja-JP" dirty="0" smtClean="0"/>
              <a:t> </a:t>
            </a:r>
            <a:r>
              <a:rPr lang="en-US" altLang="en-US" dirty="0" smtClean="0">
                <a:cs typeface="Times New Roman" pitchFamily="18" charset="0"/>
              </a:rPr>
              <a:t>Thermionic </a:t>
            </a:r>
            <a:r>
              <a:rPr lang="en-US" altLang="en-US" dirty="0">
                <a:cs typeface="Times New Roman" pitchFamily="18" charset="0"/>
              </a:rPr>
              <a:t>Gun and </a:t>
            </a:r>
            <a:r>
              <a:rPr lang="en-US" altLang="en-US" dirty="0" smtClean="0">
                <a:cs typeface="Times New Roman" pitchFamily="18" charset="0"/>
              </a:rPr>
              <a:t>1.5 </a:t>
            </a:r>
            <a:r>
              <a:rPr lang="en-US" altLang="en-US" dirty="0">
                <a:cs typeface="Times New Roman" pitchFamily="18" charset="0"/>
              </a:rPr>
              <a:t>MeV Injector of BINP’s </a:t>
            </a:r>
            <a:r>
              <a:rPr lang="en-US" altLang="en-US" dirty="0" err="1" smtClean="0">
                <a:cs typeface="Times New Roman" pitchFamily="18" charset="0"/>
              </a:rPr>
              <a:t>NovoFEL</a:t>
            </a:r>
            <a:r>
              <a:rPr lang="en-US" altLang="ja-JP" dirty="0" smtClean="0"/>
              <a:t>. </a:t>
            </a:r>
            <a:r>
              <a:rPr lang="en-US" altLang="en-US" dirty="0" smtClean="0"/>
              <a:t>B.A</a:t>
            </a:r>
            <a:r>
              <a:rPr lang="en-US" altLang="en-US" dirty="0"/>
              <a:t>. </a:t>
            </a:r>
            <a:r>
              <a:rPr lang="en-US" altLang="en-US" dirty="0" err="1"/>
              <a:t>Knyazev</a:t>
            </a:r>
            <a:r>
              <a:rPr lang="en-US" altLang="en-US" dirty="0"/>
              <a:t> </a:t>
            </a:r>
            <a:r>
              <a:rPr lang="en-US" altLang="en-US" i="1" dirty="0"/>
              <a:t>et al</a:t>
            </a:r>
            <a:r>
              <a:rPr lang="en-US" altLang="en-US" dirty="0"/>
              <a:t>., Meas. Sci. </a:t>
            </a:r>
            <a:r>
              <a:rPr lang="en-US" altLang="en-US" dirty="0" smtClean="0"/>
              <a:t>Tech. </a:t>
            </a:r>
            <a:r>
              <a:rPr lang="en-US" altLang="en-US" b="1" dirty="0"/>
              <a:t>21</a:t>
            </a:r>
            <a:r>
              <a:rPr lang="en-US" altLang="en-US" dirty="0"/>
              <a:t>, </a:t>
            </a:r>
            <a:r>
              <a:rPr lang="en-US" altLang="en-US" dirty="0" smtClean="0"/>
              <a:t>054017 </a:t>
            </a:r>
            <a:r>
              <a:rPr lang="en-US" altLang="en-US" dirty="0"/>
              <a:t>(2010</a:t>
            </a:r>
            <a:r>
              <a:rPr lang="en-US" altLang="en-US" dirty="0" smtClean="0"/>
              <a:t>):</a:t>
            </a:r>
            <a:endParaRPr lang="en-US" altLang="ja-JP" dirty="0" smtClean="0"/>
          </a:p>
          <a:p>
            <a:pPr marL="0" indent="0">
              <a:buClrTx/>
              <a:buNone/>
            </a:pPr>
            <a:endParaRPr lang="en-US" altLang="ja-JP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8" y="1572233"/>
            <a:ext cx="2895600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04" y="1664308"/>
            <a:ext cx="28971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11916"/>
              </p:ext>
            </p:extLst>
          </p:nvPr>
        </p:nvGraphicFramePr>
        <p:xfrm>
          <a:off x="2174631" y="4495800"/>
          <a:ext cx="4648200" cy="2090928"/>
        </p:xfrm>
        <a:graphic>
          <a:graphicData uri="http://schemas.openxmlformats.org/drawingml/2006/table">
            <a:tbl>
              <a:tblPr/>
              <a:tblGrid>
                <a:gridCol w="3071813"/>
                <a:gridCol w="1576387"/>
              </a:tblGrid>
              <a:tr h="254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Gun HV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300 kV</a:t>
                      </a: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Maximum peak current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1.8 A</a:t>
                      </a: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Maximum average current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30</a:t>
                      </a:r>
                      <a:r>
                        <a:rPr lang="en-US" altLang="ja-JP" sz="1600" dirty="0" smtClean="0"/>
                        <a:t>–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45 mA</a:t>
                      </a: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Maximum bunch repetition rate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22.5 MHz</a:t>
                      </a: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Bunch length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1.3 ns</a:t>
                      </a: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Bunch charge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dirty="0" smtClean="0">
                          <a:cs typeface="Times New Roman" pitchFamily="18" charset="0"/>
                        </a:rPr>
                        <a:t>1.5-2 nC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Normalized emittance</a:t>
                      </a:r>
                    </a:p>
                  </a:txBody>
                  <a:tcPr marT="27432" marB="2743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1143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 microns</a:t>
                      </a:r>
                    </a:p>
                  </a:txBody>
                  <a:tcPr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7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42918" y="492369"/>
            <a:ext cx="8901082" cy="636563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altLang="en-US" sz="1800" dirty="0" smtClean="0">
                <a:cs typeface="Times New Roman" pitchFamily="18" charset="0"/>
              </a:rPr>
              <a:t>RF </a:t>
            </a:r>
            <a:r>
              <a:rPr lang="en-US" altLang="en-US" sz="1800" dirty="0">
                <a:cs typeface="Times New Roman" pitchFamily="18" charset="0"/>
              </a:rPr>
              <a:t>system consisting of 3 identical 180.3 MHz cavities powered by different generators</a:t>
            </a:r>
          </a:p>
          <a:p>
            <a:pPr lvl="1">
              <a:buClrTx/>
              <a:buFont typeface="Symbol" pitchFamily="18" charset="2"/>
              <a:buChar char="-"/>
            </a:pPr>
            <a:r>
              <a:rPr lang="en-US" altLang="en-US" sz="1800" dirty="0">
                <a:cs typeface="Times New Roman" pitchFamily="18" charset="0"/>
              </a:rPr>
              <a:t>Bunching/chirping cavity RFC1 with a voltage of up to 100 kV</a:t>
            </a:r>
          </a:p>
          <a:p>
            <a:pPr lvl="1">
              <a:buClrTx/>
              <a:buFont typeface="Symbol" pitchFamily="18" charset="2"/>
              <a:buChar char="-"/>
            </a:pPr>
            <a:r>
              <a:rPr lang="en-US" altLang="en-US" sz="1800" dirty="0">
                <a:cs typeface="Times New Roman" pitchFamily="18" charset="0"/>
              </a:rPr>
              <a:t>Two accelerating cavities RFC2 and RFC3 with a voltage of up to 800 kV</a:t>
            </a:r>
          </a:p>
          <a:p>
            <a:pPr lvl="1">
              <a:buClrTx/>
              <a:buFont typeface="Symbol" pitchFamily="18" charset="2"/>
              <a:buChar char="-"/>
            </a:pPr>
            <a:r>
              <a:rPr lang="en-US" altLang="en-US" sz="1800" dirty="0">
                <a:cs typeface="Times New Roman" pitchFamily="18" charset="0"/>
              </a:rPr>
              <a:t>Phase of RFC3 adjusted to also </a:t>
            </a:r>
            <a:r>
              <a:rPr lang="en-US" altLang="en-US" sz="1800" dirty="0" smtClean="0">
                <a:cs typeface="Times New Roman" pitchFamily="18" charset="0"/>
              </a:rPr>
              <a:t>de-chirp </a:t>
            </a:r>
            <a:r>
              <a:rPr lang="en-US" altLang="en-US" sz="1800" dirty="0">
                <a:cs typeface="Times New Roman" pitchFamily="18" charset="0"/>
              </a:rPr>
              <a:t>removing correlated energy spread</a:t>
            </a:r>
          </a:p>
          <a:p>
            <a:pPr lvl="1">
              <a:buClrTx/>
              <a:buFont typeface="Symbol" pitchFamily="18" charset="2"/>
              <a:buChar char="-"/>
            </a:pPr>
            <a:r>
              <a:rPr lang="en-US" altLang="en-US" sz="1800" dirty="0">
                <a:cs typeface="Times New Roman" pitchFamily="18" charset="0"/>
              </a:rPr>
              <a:t>1.5 ns bunch from the gun compressed to 100 ps at the exit from the injector</a:t>
            </a:r>
          </a:p>
          <a:p>
            <a:pPr lvl="1">
              <a:buClrTx/>
              <a:buFont typeface="Symbol" pitchFamily="18" charset="2"/>
              <a:buChar char="-"/>
            </a:pPr>
            <a:r>
              <a:rPr lang="en-US" altLang="en-US" sz="1800" dirty="0">
                <a:cs typeface="Times New Roman" pitchFamily="18" charset="0"/>
              </a:rPr>
              <a:t>Final bunch energy is 1.5 </a:t>
            </a:r>
            <a:r>
              <a:rPr lang="en-US" altLang="en-US" sz="1800" dirty="0" smtClean="0">
                <a:cs typeface="Times New Roman" pitchFamily="18" charset="0"/>
              </a:rPr>
              <a:t>MeV</a:t>
            </a:r>
            <a:endParaRPr lang="en-US" altLang="en-US" sz="1800" dirty="0"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8" y="3476164"/>
            <a:ext cx="8051922" cy="192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7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52400" y="648586"/>
            <a:ext cx="8991600" cy="5929330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altLang="ja-JP" b="1" u="sng" dirty="0"/>
              <a:t>Example </a:t>
            </a:r>
            <a:r>
              <a:rPr lang="en-US" altLang="ja-JP" b="1" u="sng" dirty="0" smtClean="0"/>
              <a:t>1:</a:t>
            </a:r>
            <a:r>
              <a:rPr lang="en-US" altLang="ja-JP" dirty="0" smtClean="0"/>
              <a:t> </a:t>
            </a:r>
            <a:r>
              <a:rPr lang="en-US" altLang="ja-JP" dirty="0"/>
              <a:t>JLab </a:t>
            </a:r>
            <a:r>
              <a:rPr lang="en-US" altLang="ja-JP" dirty="0" smtClean="0"/>
              <a:t>200 kV Inverted dc Gun with </a:t>
            </a:r>
            <a:r>
              <a:rPr lang="en-US" altLang="ja-JP" dirty="0" smtClean="0">
                <a:sym typeface="Wingdings" pitchFamily="2" charset="2"/>
              </a:rPr>
              <a:t>K</a:t>
            </a:r>
            <a:r>
              <a:rPr lang="en-US" altLang="ja-JP" baseline="-25000" dirty="0" smtClean="0">
                <a:sym typeface="Wingdings" pitchFamily="2" charset="2"/>
              </a:rPr>
              <a:t>2</a:t>
            </a:r>
            <a:r>
              <a:rPr lang="en-US" altLang="ja-JP" dirty="0" smtClean="0">
                <a:sym typeface="Wingdings" pitchFamily="2" charset="2"/>
              </a:rPr>
              <a:t>CsSb</a:t>
            </a:r>
            <a:r>
              <a:rPr lang="en-US" altLang="ja-JP" dirty="0">
                <a:sym typeface="Wingdings" pitchFamily="2" charset="2"/>
              </a:rPr>
              <a:t> </a:t>
            </a:r>
            <a:r>
              <a:rPr lang="en-US" altLang="ja-JP" dirty="0" smtClean="0">
                <a:sym typeface="Wingdings" pitchFamily="2" charset="2"/>
              </a:rPr>
              <a:t>photocathode: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altLang="ja-JP" dirty="0" smtClean="0"/>
              <a:t>Average </a:t>
            </a:r>
            <a:r>
              <a:rPr lang="en-US" altLang="ja-JP" dirty="0"/>
              <a:t>beam current: </a:t>
            </a:r>
            <a:r>
              <a:rPr lang="en-US" altLang="ja-JP" dirty="0" smtClean="0"/>
              <a:t>10 mA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altLang="ja-JP" dirty="0" smtClean="0">
                <a:sym typeface="Wingdings" pitchFamily="2" charset="2"/>
              </a:rPr>
              <a:t>Laser: 532 nm, dc</a:t>
            </a:r>
            <a:endParaRPr lang="en-US" dirty="0" smtClean="0">
              <a:sym typeface="Wingdings" pitchFamily="2" charset="2"/>
            </a:endParaRPr>
          </a:p>
          <a:p>
            <a:pPr lvl="1">
              <a:buClrTx/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Lifetime: very long (weeks)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altLang="ja-JP" dirty="0"/>
              <a:t>Thermal </a:t>
            </a:r>
            <a:r>
              <a:rPr lang="en-US" altLang="ja-JP" dirty="0" smtClean="0"/>
              <a:t>emittance: 0.7 microns</a:t>
            </a:r>
            <a:r>
              <a:rPr lang="en-US" altLang="ja-JP" dirty="0" smtClean="0">
                <a:sym typeface="Wingdings" pitchFamily="2" charset="2"/>
              </a:rPr>
              <a:t>/mm(rms)</a:t>
            </a:r>
            <a:endParaRPr lang="ja-JP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715871" y="6208584"/>
            <a:ext cx="5474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Mammei </a:t>
            </a:r>
            <a:r>
              <a:rPr lang="en-US" altLang="ja-JP" i="1" dirty="0" smtClean="0"/>
              <a:t>et </a:t>
            </a:r>
            <a:r>
              <a:rPr lang="en-US" altLang="ja-JP" i="1" dirty="0"/>
              <a:t>al</a:t>
            </a:r>
            <a:r>
              <a:rPr lang="en-US" altLang="ja-JP" dirty="0"/>
              <a:t>., Phys. Rev. ST </a:t>
            </a:r>
            <a:r>
              <a:rPr lang="en-US" altLang="ja-JP" dirty="0" smtClean="0"/>
              <a:t>AB </a:t>
            </a:r>
            <a:r>
              <a:rPr lang="en-US" altLang="ja-JP" b="1" dirty="0" smtClean="0"/>
              <a:t>16</a:t>
            </a:r>
            <a:r>
              <a:rPr lang="en-US" altLang="ja-JP" dirty="0" smtClean="0"/>
              <a:t>, 033401 </a:t>
            </a:r>
            <a:r>
              <a:rPr lang="en-US" altLang="ja-JP" dirty="0"/>
              <a:t>(</a:t>
            </a:r>
            <a:r>
              <a:rPr lang="en-US" altLang="ja-JP" dirty="0" smtClean="0"/>
              <a:t>2013)</a:t>
            </a:r>
            <a:endParaRPr lang="en-US" altLang="ja-JP" dirty="0"/>
          </a:p>
        </p:txBody>
      </p:sp>
      <p:pic>
        <p:nvPicPr>
          <p:cNvPr id="6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22" y="3149321"/>
            <a:ext cx="4025022" cy="301752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662441" cy="6485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000000"/>
                </a:solidFill>
                <a:ea typeface="+mj-ea"/>
                <a:cs typeface="+mj-cs"/>
              </a:rPr>
              <a:t>Photo</a:t>
            </a:r>
            <a:r>
              <a:rPr lang="en-US" sz="3600" b="1" dirty="0" smtClean="0">
                <a:solidFill>
                  <a:srgbClr val="000000"/>
                </a:solidFill>
              </a:rPr>
              <a:t>g</a:t>
            </a:r>
            <a:r>
              <a:rPr lang="en-US" sz="3600" b="1" dirty="0" smtClean="0">
                <a:solidFill>
                  <a:srgbClr val="000000"/>
                </a:solidFill>
                <a:ea typeface="+mj-ea"/>
                <a:cs typeface="+mj-cs"/>
              </a:rPr>
              <a:t>un</a:t>
            </a:r>
            <a:endParaRPr lang="en-US" sz="3600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9" name="Picture 8" descr="electrode_composit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498" y="3622266"/>
            <a:ext cx="3587809" cy="16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27305</TotalTime>
  <Words>814</Words>
  <Application>Microsoft Office PowerPoint</Application>
  <PresentationFormat>On-screen Show (4:3)</PresentationFormat>
  <Paragraphs>165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Ops Review 2010</vt:lpstr>
      <vt:lpstr>High Current Electron Source for Cooling</vt:lpstr>
      <vt:lpstr>Outline</vt:lpstr>
      <vt:lpstr>Bunched Electron Beam for Cooling</vt:lpstr>
      <vt:lpstr>Performance &amp; Dependencies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Magnetized Beam and Emittance Compensation </vt:lpstr>
      <vt:lpstr>Summary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poelker</dc:creator>
  <cp:lastModifiedBy>suleiman</cp:lastModifiedBy>
  <cp:revision>1088</cp:revision>
  <cp:lastPrinted>2014-01-09T17:51:36Z</cp:lastPrinted>
  <dcterms:created xsi:type="dcterms:W3CDTF">2010-09-20T13:48:43Z</dcterms:created>
  <dcterms:modified xsi:type="dcterms:W3CDTF">2014-01-14T17:50:31Z</dcterms:modified>
</cp:coreProperties>
</file>