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82" r:id="rId3"/>
    <p:sldId id="297" r:id="rId4"/>
    <p:sldId id="298" r:id="rId5"/>
    <p:sldId id="300" r:id="rId6"/>
    <p:sldId id="299" r:id="rId7"/>
    <p:sldId id="273" r:id="rId8"/>
    <p:sldId id="283" r:id="rId9"/>
    <p:sldId id="302" r:id="rId10"/>
    <p:sldId id="303" r:id="rId11"/>
    <p:sldId id="294" r:id="rId12"/>
    <p:sldId id="280" r:id="rId13"/>
    <p:sldId id="278" r:id="rId14"/>
    <p:sldId id="281" r:id="rId15"/>
    <p:sldId id="290" r:id="rId16"/>
    <p:sldId id="279" r:id="rId17"/>
    <p:sldId id="310" r:id="rId18"/>
    <p:sldId id="308" r:id="rId19"/>
    <p:sldId id="307" r:id="rId20"/>
    <p:sldId id="309" r:id="rId21"/>
    <p:sldId id="311" r:id="rId22"/>
    <p:sldId id="272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8362" autoAdjust="0"/>
    <p:restoredTop sz="99875" autoAdjust="0"/>
  </p:normalViewPr>
  <p:slideViewPr>
    <p:cSldViewPr snapToGrid="0" snapToObjects="1" showGuides="1">
      <p:cViewPr varScale="1">
        <p:scale>
          <a:sx n="110" d="100"/>
          <a:sy n="110" d="100"/>
        </p:scale>
        <p:origin x="234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-2376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/C:\Documents%20and%20Settings\poelker\My%20Documents\injector\Gun%20Voltage%20Study\tranmssionVs%20voltage(modelling%20values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file:////C:\Documents%20and%20Settings\poelker\My%20Documents\injector\Gun%20Voltage%20Study\CEBAF%20transmission%20data%208_08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 b="0"/>
            </a:pPr>
            <a:r>
              <a:rPr lang="en-US" sz="1600" b="0" dirty="0"/>
              <a:t>Transmission Vs </a:t>
            </a:r>
            <a:r>
              <a:rPr lang="en-US" sz="1600" b="0" dirty="0" smtClean="0"/>
              <a:t>Gun Voltage</a:t>
            </a:r>
            <a:endParaRPr lang="en-US" sz="1600" b="0" dirty="0"/>
          </a:p>
        </c:rich>
      </c:tx>
      <c:layout>
        <c:manualLayout>
          <c:xMode val="edge"/>
          <c:yMode val="edge"/>
          <c:x val="0.22252435346767"/>
          <c:y val="0.0251572327044026"/>
        </c:manualLayout>
      </c:layout>
      <c:overlay val="0"/>
      <c:spPr>
        <a:ln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3344181977253"/>
          <c:y val="0.145783927744326"/>
          <c:w val="0.676841644794419"/>
          <c:h val="0.618860969584686"/>
        </c:manualLayout>
      </c:layout>
      <c:scatterChart>
        <c:scatterStyle val="smoothMarker"/>
        <c:varyColors val="0"/>
        <c:ser>
          <c:idx val="0"/>
          <c:order val="0"/>
          <c:tx>
            <c:v>200KeV</c:v>
          </c:tx>
          <c:spPr>
            <a:ln>
              <a:solidFill>
                <a:srgbClr val="F79646"/>
              </a:solidFill>
            </a:ln>
          </c:spPr>
          <c:marker>
            <c:symbol val="none"/>
          </c:marker>
          <c:xVal>
            <c:numRef>
              <c:f>Sheet1!$A$10:$A$13</c:f>
              <c:numCache>
                <c:formatCode>0.00E+00</c:formatCode>
                <c:ptCount val="4"/>
                <c:pt idx="0">
                  <c:v>50.0</c:v>
                </c:pt>
                <c:pt idx="1">
                  <c:v>100.0</c:v>
                </c:pt>
                <c:pt idx="2">
                  <c:v>150.0</c:v>
                </c:pt>
                <c:pt idx="3">
                  <c:v>200.0</c:v>
                </c:pt>
              </c:numCache>
            </c:numRef>
          </c:xVal>
          <c:yVal>
            <c:numRef>
              <c:f>Sheet1!$B$10:$B$13</c:f>
              <c:numCache>
                <c:formatCode>General</c:formatCode>
                <c:ptCount val="4"/>
                <c:pt idx="0">
                  <c:v>97.9</c:v>
                </c:pt>
                <c:pt idx="1">
                  <c:v>97.7</c:v>
                </c:pt>
                <c:pt idx="2">
                  <c:v>97.0</c:v>
                </c:pt>
                <c:pt idx="3">
                  <c:v>96.6</c:v>
                </c:pt>
              </c:numCache>
            </c:numRef>
          </c:yVal>
          <c:smooth val="1"/>
        </c:ser>
        <c:ser>
          <c:idx val="1"/>
          <c:order val="1"/>
          <c:tx>
            <c:v>115KeV</c:v>
          </c:tx>
          <c:marker>
            <c:symbol val="none"/>
          </c:marker>
          <c:xVal>
            <c:numRef>
              <c:f>Sheet1!$A$10:$A$13</c:f>
              <c:numCache>
                <c:formatCode>0.00E+00</c:formatCode>
                <c:ptCount val="4"/>
                <c:pt idx="0">
                  <c:v>50.0</c:v>
                </c:pt>
                <c:pt idx="1">
                  <c:v>100.0</c:v>
                </c:pt>
                <c:pt idx="2">
                  <c:v>150.0</c:v>
                </c:pt>
                <c:pt idx="3">
                  <c:v>200.0</c:v>
                </c:pt>
              </c:numCache>
            </c:numRef>
          </c:xVal>
          <c:yVal>
            <c:numRef>
              <c:f>Sheet1!$C$10:$C$13</c:f>
              <c:numCache>
                <c:formatCode>General</c:formatCode>
                <c:ptCount val="4"/>
                <c:pt idx="0">
                  <c:v>93.7</c:v>
                </c:pt>
                <c:pt idx="1">
                  <c:v>86.6</c:v>
                </c:pt>
                <c:pt idx="2">
                  <c:v>77.8</c:v>
                </c:pt>
                <c:pt idx="3">
                  <c:v>69.9</c:v>
                </c:pt>
              </c:numCache>
            </c:numRef>
          </c:yVal>
          <c:smooth val="1"/>
        </c:ser>
        <c:ser>
          <c:idx val="2"/>
          <c:order val="2"/>
          <c:tx>
            <c:v>100KeV</c:v>
          </c:tx>
          <c:marker>
            <c:symbol val="none"/>
          </c:marker>
          <c:xVal>
            <c:numRef>
              <c:f>Sheet1!$A$10:$A$13</c:f>
              <c:numCache>
                <c:formatCode>0.00E+00</c:formatCode>
                <c:ptCount val="4"/>
                <c:pt idx="0">
                  <c:v>50.0</c:v>
                </c:pt>
                <c:pt idx="1">
                  <c:v>100.0</c:v>
                </c:pt>
                <c:pt idx="2">
                  <c:v>150.0</c:v>
                </c:pt>
                <c:pt idx="3">
                  <c:v>200.0</c:v>
                </c:pt>
              </c:numCache>
            </c:numRef>
          </c:xVal>
          <c:yVal>
            <c:numRef>
              <c:f>Sheet1!$D$10:$D$13</c:f>
              <c:numCache>
                <c:formatCode>General</c:formatCode>
                <c:ptCount val="4"/>
                <c:pt idx="0">
                  <c:v>92.60000000000001</c:v>
                </c:pt>
                <c:pt idx="1">
                  <c:v>78.4</c:v>
                </c:pt>
                <c:pt idx="2">
                  <c:v>67.4</c:v>
                </c:pt>
                <c:pt idx="3">
                  <c:v>60.3</c:v>
                </c:pt>
              </c:numCache>
            </c:numRef>
          </c:yVal>
          <c:smooth val="1"/>
        </c:ser>
        <c:ser>
          <c:idx val="3"/>
          <c:order val="3"/>
          <c:tx>
            <c:v>85KeV</c:v>
          </c:tx>
          <c:marker>
            <c:symbol val="none"/>
          </c:marker>
          <c:xVal>
            <c:numRef>
              <c:f>Sheet1!$A$10:$A$13</c:f>
              <c:numCache>
                <c:formatCode>0.00E+00</c:formatCode>
                <c:ptCount val="4"/>
                <c:pt idx="0">
                  <c:v>50.0</c:v>
                </c:pt>
                <c:pt idx="1">
                  <c:v>100.0</c:v>
                </c:pt>
                <c:pt idx="2">
                  <c:v>150.0</c:v>
                </c:pt>
                <c:pt idx="3">
                  <c:v>200.0</c:v>
                </c:pt>
              </c:numCache>
            </c:numRef>
          </c:xVal>
          <c:yVal>
            <c:numRef>
              <c:f>Sheet1!$E$10:$E$13</c:f>
              <c:numCache>
                <c:formatCode>General</c:formatCode>
                <c:ptCount val="4"/>
                <c:pt idx="0">
                  <c:v>85.6</c:v>
                </c:pt>
                <c:pt idx="1">
                  <c:v>66.7</c:v>
                </c:pt>
                <c:pt idx="2">
                  <c:v>57.3</c:v>
                </c:pt>
                <c:pt idx="3">
                  <c:v>50.9</c:v>
                </c:pt>
              </c:numCache>
            </c:numRef>
          </c:yVal>
          <c:smooth val="1"/>
        </c:ser>
        <c:ser>
          <c:idx val="4"/>
          <c:order val="4"/>
          <c:tx>
            <c:v>70KeV</c:v>
          </c:tx>
          <c:marker>
            <c:symbol val="none"/>
          </c:marker>
          <c:xVal>
            <c:numRef>
              <c:f>Sheet1!$A$10:$A$13</c:f>
              <c:numCache>
                <c:formatCode>0.00E+00</c:formatCode>
                <c:ptCount val="4"/>
                <c:pt idx="0">
                  <c:v>50.0</c:v>
                </c:pt>
                <c:pt idx="1">
                  <c:v>100.0</c:v>
                </c:pt>
                <c:pt idx="2">
                  <c:v>150.0</c:v>
                </c:pt>
                <c:pt idx="3">
                  <c:v>200.0</c:v>
                </c:pt>
              </c:numCache>
            </c:numRef>
          </c:xVal>
          <c:yVal>
            <c:numRef>
              <c:f>Sheet1!$F$10:$F$13</c:f>
              <c:numCache>
                <c:formatCode>General</c:formatCode>
                <c:ptCount val="4"/>
                <c:pt idx="0">
                  <c:v>72.5</c:v>
                </c:pt>
                <c:pt idx="1">
                  <c:v>54.50000000000001</c:v>
                </c:pt>
                <c:pt idx="2">
                  <c:v>46.2</c:v>
                </c:pt>
                <c:pt idx="3">
                  <c:v>39.6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33528432"/>
        <c:axId val="933810416"/>
      </c:scatterChart>
      <c:valAx>
        <c:axId val="933528432"/>
        <c:scaling>
          <c:orientation val="minMax"/>
          <c:max val="210.0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 sz="1200" b="0"/>
                </a:pPr>
                <a:r>
                  <a:rPr lang="en-US" sz="1200" b="0"/>
                  <a:t>Ave. Gun Current (</a:t>
                </a:r>
                <a:r>
                  <a:rPr lang="en-US" sz="1200" b="0" i="0" u="none" strike="noStrike" baseline="0"/>
                  <a:t>µA)</a:t>
                </a:r>
                <a:endParaRPr lang="en-US" sz="1200" b="0"/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933810416"/>
        <c:crosses val="autoZero"/>
        <c:crossBetween val="midCat"/>
      </c:valAx>
      <c:valAx>
        <c:axId val="933810416"/>
        <c:scaling>
          <c:orientation val="minMax"/>
          <c:max val="105.0"/>
          <c:min val="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400" b="0" dirty="0">
                    <a:latin typeface="+mj-lt"/>
                    <a:cs typeface="Times New Roman" pitchFamily="18" charset="0"/>
                  </a:rPr>
                  <a:t>Transmission (%)</a:t>
                </a:r>
              </a:p>
            </c:rich>
          </c:tx>
          <c:layout>
            <c:manualLayout>
              <c:xMode val="edge"/>
              <c:yMode val="edge"/>
              <c:x val="0.0"/>
              <c:y val="0.21617029488960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933528432"/>
        <c:crosses val="autoZero"/>
        <c:crossBetween val="midCat"/>
        <c:majorUnit val="10.0"/>
      </c:valAx>
    </c:plotArea>
    <c:legend>
      <c:legendPos val="r"/>
      <c:layout>
        <c:manualLayout>
          <c:xMode val="edge"/>
          <c:yMode val="edge"/>
          <c:x val="0.807333242827403"/>
          <c:y val="0.410411455920956"/>
          <c:w val="0.190917956376145"/>
          <c:h val="0.379096716683999"/>
        </c:manualLayout>
      </c:layout>
      <c:overlay val="0"/>
    </c:legend>
    <c:plotVisOnly val="1"/>
    <c:dispBlanksAs val="gap"/>
    <c:showDLblsOverMax val="0"/>
  </c:chart>
  <c:spPr>
    <a:ln>
      <a:solidFill>
        <a:schemeClr val="tx1"/>
      </a:solidFill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b="0" dirty="0"/>
              <a:t>Transmission </a:t>
            </a:r>
            <a:r>
              <a:rPr lang="en-US" b="0" dirty="0" err="1"/>
              <a:t>vs</a:t>
            </a:r>
            <a:r>
              <a:rPr lang="en-US" b="0" dirty="0"/>
              <a:t> Gun Voltage</a:t>
            </a:r>
          </a:p>
        </c:rich>
      </c:tx>
      <c:layout>
        <c:manualLayout>
          <c:xMode val="edge"/>
          <c:yMode val="edge"/>
          <c:x val="0.164504175614412"/>
          <c:y val="0.029917014049714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62350990217132"/>
          <c:y val="0.188266483468096"/>
          <c:w val="0.655732283464584"/>
          <c:h val="0.575294503628225"/>
        </c:manualLayout>
      </c:layout>
      <c:scatterChart>
        <c:scatterStyle val="smoothMarker"/>
        <c:varyColors val="0"/>
        <c:ser>
          <c:idx val="1"/>
          <c:order val="0"/>
          <c:tx>
            <c:v>115kV</c:v>
          </c:tx>
          <c:xVal>
            <c:numRef>
              <c:f>Sheet1!$D$87:$D$95</c:f>
              <c:numCache>
                <c:formatCode>General</c:formatCode>
                <c:ptCount val="9"/>
                <c:pt idx="0">
                  <c:v>11.7</c:v>
                </c:pt>
                <c:pt idx="1">
                  <c:v>26.0</c:v>
                </c:pt>
                <c:pt idx="2">
                  <c:v>51.4</c:v>
                </c:pt>
                <c:pt idx="3">
                  <c:v>74.8</c:v>
                </c:pt>
                <c:pt idx="4">
                  <c:v>98.2</c:v>
                </c:pt>
                <c:pt idx="5">
                  <c:v>122.2</c:v>
                </c:pt>
                <c:pt idx="6">
                  <c:v>148.0</c:v>
                </c:pt>
                <c:pt idx="7">
                  <c:v>170.5</c:v>
                </c:pt>
                <c:pt idx="8">
                  <c:v>198.0</c:v>
                </c:pt>
              </c:numCache>
            </c:numRef>
          </c:xVal>
          <c:yVal>
            <c:numRef>
              <c:f>Sheet1!$J$87:$J$95</c:f>
              <c:numCache>
                <c:formatCode>General</c:formatCode>
                <c:ptCount val="9"/>
                <c:pt idx="0">
                  <c:v>96.58119658119662</c:v>
                </c:pt>
                <c:pt idx="1">
                  <c:v>92.69230769230768</c:v>
                </c:pt>
                <c:pt idx="2">
                  <c:v>82.49027237354075</c:v>
                </c:pt>
                <c:pt idx="3">
                  <c:v>73.26203208556115</c:v>
                </c:pt>
                <c:pt idx="4">
                  <c:v>67.00610997963342</c:v>
                </c:pt>
                <c:pt idx="5">
                  <c:v>61.78396072013096</c:v>
                </c:pt>
                <c:pt idx="6">
                  <c:v>57.63513513513621</c:v>
                </c:pt>
                <c:pt idx="7">
                  <c:v>54.897360703812</c:v>
                </c:pt>
                <c:pt idx="8">
                  <c:v>51.31313131313131</c:v>
                </c:pt>
              </c:numCache>
            </c:numRef>
          </c:yVal>
          <c:smooth val="1"/>
        </c:ser>
        <c:ser>
          <c:idx val="2"/>
          <c:order val="1"/>
          <c:tx>
            <c:v>100kV</c:v>
          </c:tx>
          <c:xVal>
            <c:numRef>
              <c:f>Sheet1!$D$3:$D$11</c:f>
              <c:numCache>
                <c:formatCode>General</c:formatCode>
                <c:ptCount val="9"/>
                <c:pt idx="0">
                  <c:v>10.1</c:v>
                </c:pt>
                <c:pt idx="1">
                  <c:v>24.8</c:v>
                </c:pt>
                <c:pt idx="2">
                  <c:v>51.0</c:v>
                </c:pt>
                <c:pt idx="3">
                  <c:v>75.2</c:v>
                </c:pt>
                <c:pt idx="4">
                  <c:v>100.0</c:v>
                </c:pt>
                <c:pt idx="5">
                  <c:v>125.4</c:v>
                </c:pt>
                <c:pt idx="6">
                  <c:v>153.0</c:v>
                </c:pt>
                <c:pt idx="7">
                  <c:v>174.6</c:v>
                </c:pt>
                <c:pt idx="8">
                  <c:v>202.0</c:v>
                </c:pt>
              </c:numCache>
            </c:numRef>
          </c:xVal>
          <c:yVal>
            <c:numRef>
              <c:f>Sheet1!$J$3:$J$11</c:f>
              <c:numCache>
                <c:formatCode>General</c:formatCode>
                <c:ptCount val="9"/>
                <c:pt idx="0">
                  <c:v>99.00990099009901</c:v>
                </c:pt>
                <c:pt idx="1">
                  <c:v>92.74193548387192</c:v>
                </c:pt>
                <c:pt idx="2">
                  <c:v>77.84313725490185</c:v>
                </c:pt>
                <c:pt idx="3">
                  <c:v>66.75531914893618</c:v>
                </c:pt>
                <c:pt idx="4">
                  <c:v>59.20000000000001</c:v>
                </c:pt>
                <c:pt idx="5">
                  <c:v>52.79106858054219</c:v>
                </c:pt>
                <c:pt idx="6">
                  <c:v>47.45098039215686</c:v>
                </c:pt>
                <c:pt idx="7">
                  <c:v>44.21534936998855</c:v>
                </c:pt>
                <c:pt idx="8">
                  <c:v>40.59405940594009</c:v>
                </c:pt>
              </c:numCache>
            </c:numRef>
          </c:yVal>
          <c:smooth val="1"/>
        </c:ser>
        <c:ser>
          <c:idx val="3"/>
          <c:order val="2"/>
          <c:tx>
            <c:v>85kV</c:v>
          </c:tx>
          <c:xVal>
            <c:numRef>
              <c:f>Sheet1!$D$63:$D$71</c:f>
              <c:numCache>
                <c:formatCode>General</c:formatCode>
                <c:ptCount val="9"/>
                <c:pt idx="0">
                  <c:v>13.1</c:v>
                </c:pt>
                <c:pt idx="1">
                  <c:v>28.1</c:v>
                </c:pt>
                <c:pt idx="2">
                  <c:v>54.7</c:v>
                </c:pt>
                <c:pt idx="3">
                  <c:v>79.3</c:v>
                </c:pt>
                <c:pt idx="4">
                  <c:v>104.1</c:v>
                </c:pt>
                <c:pt idx="5">
                  <c:v>128.8</c:v>
                </c:pt>
                <c:pt idx="6">
                  <c:v>155.8</c:v>
                </c:pt>
                <c:pt idx="7">
                  <c:v>178.5</c:v>
                </c:pt>
                <c:pt idx="8">
                  <c:v>204.0</c:v>
                </c:pt>
              </c:numCache>
            </c:numRef>
          </c:xVal>
          <c:yVal>
            <c:numRef>
              <c:f>Sheet1!$J$63:$J$71</c:f>
              <c:numCache>
                <c:formatCode>General</c:formatCode>
                <c:ptCount val="9"/>
                <c:pt idx="0">
                  <c:v>93.89312977099312</c:v>
                </c:pt>
                <c:pt idx="1">
                  <c:v>83.27402135231315</c:v>
                </c:pt>
                <c:pt idx="2">
                  <c:v>67.27605118829968</c:v>
                </c:pt>
                <c:pt idx="3">
                  <c:v>56.24211853720051</c:v>
                </c:pt>
                <c:pt idx="4">
                  <c:v>47.64649375600384</c:v>
                </c:pt>
                <c:pt idx="5">
                  <c:v>40.91614906832289</c:v>
                </c:pt>
                <c:pt idx="6">
                  <c:v>35.044929396662</c:v>
                </c:pt>
                <c:pt idx="7">
                  <c:v>30.92436974789916</c:v>
                </c:pt>
                <c:pt idx="8">
                  <c:v>27.20588235294108</c:v>
                </c:pt>
              </c:numCache>
            </c:numRef>
          </c:yVal>
          <c:smooth val="1"/>
        </c:ser>
        <c:ser>
          <c:idx val="0"/>
          <c:order val="3"/>
          <c:tx>
            <c:v>70kV</c:v>
          </c:tx>
          <c:spPr>
            <a:ln>
              <a:solidFill>
                <a:schemeClr val="accent5"/>
              </a:solidFill>
            </a:ln>
          </c:spPr>
          <c:marker>
            <c:symbol val="diamond"/>
            <c:size val="7"/>
            <c:spPr>
              <a:solidFill>
                <a:schemeClr val="accent5"/>
              </a:solidFill>
            </c:spPr>
          </c:marker>
          <c:xVal>
            <c:numRef>
              <c:f>Sheet1!$D$39:$D$47</c:f>
              <c:numCache>
                <c:formatCode>General</c:formatCode>
                <c:ptCount val="9"/>
                <c:pt idx="0">
                  <c:v>11.0</c:v>
                </c:pt>
                <c:pt idx="1">
                  <c:v>24.5</c:v>
                </c:pt>
                <c:pt idx="2">
                  <c:v>48.4</c:v>
                </c:pt>
                <c:pt idx="3">
                  <c:v>69.5</c:v>
                </c:pt>
                <c:pt idx="4">
                  <c:v>90.5</c:v>
                </c:pt>
                <c:pt idx="5">
                  <c:v>111.3</c:v>
                </c:pt>
                <c:pt idx="6">
                  <c:v>131.8</c:v>
                </c:pt>
                <c:pt idx="7">
                  <c:v>148.0</c:v>
                </c:pt>
                <c:pt idx="8">
                  <c:v>168.0</c:v>
                </c:pt>
              </c:numCache>
            </c:numRef>
          </c:xVal>
          <c:yVal>
            <c:numRef>
              <c:f>Sheet1!$J$39:$J$47</c:f>
              <c:numCache>
                <c:formatCode>General</c:formatCode>
                <c:ptCount val="9"/>
                <c:pt idx="0">
                  <c:v>77.27272727272458</c:v>
                </c:pt>
                <c:pt idx="1">
                  <c:v>61.63265306122445</c:v>
                </c:pt>
                <c:pt idx="2">
                  <c:v>45.2479338842975</c:v>
                </c:pt>
                <c:pt idx="3">
                  <c:v>35.971223021582</c:v>
                </c:pt>
                <c:pt idx="4">
                  <c:v>29.06077348066279</c:v>
                </c:pt>
                <c:pt idx="5">
                  <c:v>23.71967654986499</c:v>
                </c:pt>
                <c:pt idx="6">
                  <c:v>19.80273141122912</c:v>
                </c:pt>
                <c:pt idx="7">
                  <c:v>17.29729729729729</c:v>
                </c:pt>
                <c:pt idx="8">
                  <c:v>14.52380952380952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33704272"/>
        <c:axId val="1253516960"/>
      </c:scatterChart>
      <c:valAx>
        <c:axId val="933704272"/>
        <c:scaling>
          <c:orientation val="minMax"/>
          <c:max val="210.0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 b="0" dirty="0" smtClean="0"/>
                  <a:t>Ave. Gun Current </a:t>
                </a:r>
                <a:r>
                  <a:rPr lang="en-US" sz="1200" b="0" dirty="0"/>
                  <a:t>(</a:t>
                </a:r>
                <a:r>
                  <a:rPr lang="en-US" sz="1200" b="0" dirty="0" err="1"/>
                  <a:t>uA</a:t>
                </a:r>
                <a:r>
                  <a:rPr lang="en-US" sz="1200" b="0" dirty="0"/>
                  <a:t>)</a:t>
                </a:r>
              </a:p>
            </c:rich>
          </c:tx>
          <c:layout>
            <c:manualLayout>
              <c:xMode val="edge"/>
              <c:yMode val="edge"/>
              <c:x val="0.348039131472202"/>
              <c:y val="0.87814806237457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253516960"/>
        <c:crosses val="autoZero"/>
        <c:crossBetween val="midCat"/>
        <c:majorUnit val="50.0"/>
        <c:minorUnit val="10.0"/>
      </c:valAx>
      <c:valAx>
        <c:axId val="1253516960"/>
        <c:scaling>
          <c:orientation val="minMax"/>
          <c:max val="100.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400" b="0"/>
                  <a:t>Transmission (%)</a:t>
                </a:r>
              </a:p>
            </c:rich>
          </c:tx>
          <c:layout>
            <c:manualLayout>
              <c:xMode val="edge"/>
              <c:yMode val="edge"/>
              <c:x val="0.0303030303030303"/>
              <c:y val="0.2428307858576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93370427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97853495585788"/>
          <c:y val="0.161747784882599"/>
          <c:w val="0.201276067764257"/>
          <c:h val="0.292249105225483"/>
        </c:manualLayout>
      </c:layout>
      <c:overlay val="0"/>
    </c:legend>
    <c:plotVisOnly val="1"/>
    <c:dispBlanksAs val="gap"/>
    <c:showDLblsOverMax val="0"/>
  </c:chart>
  <c:spPr>
    <a:ln>
      <a:solidFill>
        <a:schemeClr val="tx1"/>
      </a:solidFill>
    </a:ln>
  </c:sp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51B2A1-1432-4E4F-B47F-93DC10B271D5}" type="datetimeFigureOut">
              <a:rPr lang="en-US" smtClean="0"/>
              <a:t>3/3/17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AD5CD-F834-3449-B38F-B37392F9F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596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1124A-8259-2F43-AA9E-1AB80762BA4E}" type="datetimeFigureOut">
              <a:rPr lang="en-US" smtClean="0"/>
              <a:pPr/>
              <a:t>3/3/17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53114-0D40-384A-9E11-76EB88F8D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4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76015"/>
            <a:ext cx="4038600" cy="54150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76015"/>
            <a:ext cx="4038600" cy="54150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255" y="921729"/>
            <a:ext cx="4040188" cy="76304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255" y="1684769"/>
            <a:ext cx="4040188" cy="45989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3080" y="921729"/>
            <a:ext cx="4041775" cy="76304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3080" y="1684769"/>
            <a:ext cx="4041775" cy="45989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5679"/>
            <a:ext cx="3008313" cy="11087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55878"/>
            <a:ext cx="5111750" cy="558483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64664"/>
            <a:ext cx="3008313" cy="447604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0301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8102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46974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" y="51206"/>
            <a:ext cx="8705088" cy="607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" y="877824"/>
            <a:ext cx="8705088" cy="5248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222248" y="6456300"/>
            <a:ext cx="41019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 smtClean="0"/>
              <a:t>PREx</a:t>
            </a:r>
            <a:r>
              <a:rPr lang="en-US" dirty="0" smtClean="0"/>
              <a:t>-II Collaboration Meeting, February 26, 2016, Jefferson Lab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2C9A48C-97D7-4B40-96F2-F0841CEA16C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4343CA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660066"/>
        </a:buClr>
        <a:buFont typeface="Arial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8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5813" indent="-227013" algn="l" defTabSz="457200" rtl="0" eaLnBrk="1" latinLnBrk="0" hangingPunct="1">
        <a:spcBef>
          <a:spcPct val="20000"/>
        </a:spcBef>
        <a:buFont typeface="Arial"/>
        <a:buNone/>
        <a:defRPr sz="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3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3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778" y="1551869"/>
            <a:ext cx="8946444" cy="2016521"/>
          </a:xfrm>
        </p:spPr>
        <p:txBody>
          <a:bodyPr>
            <a:normAutofit/>
          </a:bodyPr>
          <a:lstStyle/>
          <a:p>
            <a:r>
              <a:rPr lang="en-US" dirty="0" smtClean="0"/>
              <a:t>CEBAF Injector Update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PREX/CREX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March 3-4, 2017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08863"/>
            <a:ext cx="6400800" cy="1109546"/>
          </a:xfrm>
        </p:spPr>
        <p:txBody>
          <a:bodyPr/>
          <a:lstStyle/>
          <a:p>
            <a:r>
              <a:rPr lang="en-US" dirty="0" smtClean="0"/>
              <a:t>Joe Grames</a:t>
            </a:r>
          </a:p>
          <a:p>
            <a:r>
              <a:rPr lang="en-US" dirty="0" smtClean="0"/>
              <a:t>Center for Injectors and Sources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2-01 at 8.47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0" y="1010093"/>
            <a:ext cx="8792026" cy="52312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24807" y="-28526"/>
            <a:ext cx="56494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2400" b="1" dirty="0"/>
              <a:t>AIP Injector Upgrade Project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63208" y="345572"/>
            <a:ext cx="3059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(A. Freyberg Aug 2016 ECT’16)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8007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94155" y="0"/>
            <a:ext cx="8998988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Injector Upgrade (what remains after R100)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54154" y="851786"/>
            <a:ext cx="8778143" cy="1645903"/>
          </a:xfrm>
          <a:prstGeom prst="rect">
            <a:avLst/>
          </a:prstGeom>
        </p:spPr>
      </p:pic>
      <p:sp>
        <p:nvSpPr>
          <p:cNvPr id="7" name="Multiply 6"/>
          <p:cNvSpPr/>
          <p:nvPr/>
        </p:nvSpPr>
        <p:spPr bwMode="auto">
          <a:xfrm>
            <a:off x="3200415" y="1325903"/>
            <a:ext cx="640073" cy="822951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Circular Arrow 8"/>
          <p:cNvSpPr/>
          <p:nvPr/>
        </p:nvSpPr>
        <p:spPr bwMode="auto">
          <a:xfrm flipH="1">
            <a:off x="3672854" y="868744"/>
            <a:ext cx="702737" cy="1188707"/>
          </a:xfrm>
          <a:prstGeom prst="circular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716265"/>
            <a:ext cx="496557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Increase gun voltage and Wien filters for 200kV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Improve </a:t>
            </a:r>
            <a:r>
              <a:rPr lang="en-US" sz="2000" dirty="0" smtClean="0"/>
              <a:t>baked beam </a:t>
            </a:r>
            <a:r>
              <a:rPr lang="en-US" sz="2000" dirty="0"/>
              <a:t>line </a:t>
            </a:r>
            <a:r>
              <a:rPr lang="en-US" sz="2000" dirty="0" smtClean="0"/>
              <a:t>vacuum so </a:t>
            </a:r>
            <a:r>
              <a:rPr lang="en-US" sz="2000" dirty="0"/>
              <a:t>gun does not pump on beam line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Locate Wien filters (energy filter) upstream of pre-</a:t>
            </a:r>
            <a:r>
              <a:rPr lang="en-US" sz="2000" dirty="0" err="1" smtClean="0"/>
              <a:t>buncher</a:t>
            </a:r>
            <a:r>
              <a:rPr lang="en-US" sz="2000" dirty="0" smtClean="0"/>
              <a:t> cavity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New SRF booster eliminates warm capture, RF deflection and x/y </a:t>
            </a:r>
            <a:r>
              <a:rPr lang="en-US" sz="2000" dirty="0" smtClean="0"/>
              <a:t>coupling</a:t>
            </a:r>
            <a:endParaRPr lang="en-US" sz="20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4965571" y="1325903"/>
            <a:ext cx="4127572" cy="5046866"/>
            <a:chOff x="4965571" y="1325903"/>
            <a:chExt cx="4127572" cy="5046866"/>
          </a:xfrm>
        </p:grpSpPr>
        <p:sp>
          <p:nvSpPr>
            <p:cNvPr id="8" name="Multiply 7"/>
            <p:cNvSpPr/>
            <p:nvPr/>
          </p:nvSpPr>
          <p:spPr bwMode="auto">
            <a:xfrm>
              <a:off x="6309341" y="1325903"/>
              <a:ext cx="640073" cy="822951"/>
            </a:xfrm>
            <a:prstGeom prst="mathMultiply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4965571" y="2873659"/>
              <a:ext cx="4127572" cy="3499110"/>
              <a:chOff x="4965571" y="2873659"/>
              <a:chExt cx="4127572" cy="3499110"/>
            </a:xfrm>
          </p:grpSpPr>
          <p:pic>
            <p:nvPicPr>
              <p:cNvPr id="6" name="Picture 5" descr="C:\Users\jhenry\Desktop\print_screen\ScreenShot728.bmp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65571" y="2873659"/>
                <a:ext cx="3967685" cy="19382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4965571" y="4895441"/>
                <a:ext cx="4127572" cy="1477328"/>
              </a:xfrm>
              <a:prstGeom prst="rect">
                <a:avLst/>
              </a:prstGeom>
              <a:solidFill>
                <a:schemeClr val="accent3">
                  <a:lumMod val="85000"/>
                </a:schemeClr>
              </a:solidFill>
              <a:ln w="28575">
                <a:solidFill>
                  <a:srgbClr val="0066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Our new “1/4 </a:t>
                </a:r>
                <a:r>
                  <a:rPr lang="en-US" dirty="0" err="1" smtClean="0"/>
                  <a:t>cryomodule</a:t>
                </a:r>
                <a:r>
                  <a:rPr lang="en-US" dirty="0" smtClean="0"/>
                  <a:t>”:</a:t>
                </a:r>
              </a:p>
              <a:p>
                <a:pPr algn="ctr"/>
                <a:r>
                  <a:rPr lang="en-US" dirty="0" smtClean="0"/>
                  <a:t>2 cell capture section + 7 cell cavity,</a:t>
                </a:r>
              </a:p>
              <a:p>
                <a:pPr algn="ctr"/>
                <a:r>
                  <a:rPr lang="en-US" dirty="0"/>
                  <a:t>s</a:t>
                </a:r>
                <a:r>
                  <a:rPr lang="en-US" dirty="0" smtClean="0"/>
                  <a:t>hould provide 10 MeV beam and introduce no x/y coupling, allow better matching, more adiabatic damping </a:t>
                </a:r>
                <a:endParaRPr lang="en-US" dirty="0"/>
              </a:p>
            </p:txBody>
          </p:sp>
        </p:grpSp>
        <p:cxnSp>
          <p:nvCxnSpPr>
            <p:cNvPr id="13" name="Straight Arrow Connector 12"/>
            <p:cNvCxnSpPr>
              <a:stCxn id="6" idx="0"/>
            </p:cNvCxnSpPr>
            <p:nvPr/>
          </p:nvCxnSpPr>
          <p:spPr>
            <a:xfrm flipV="1">
              <a:off x="6949414" y="1723697"/>
              <a:ext cx="954365" cy="1149962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Striped Right Arrow 14"/>
          <p:cNvSpPr/>
          <p:nvPr/>
        </p:nvSpPr>
        <p:spPr>
          <a:xfrm rot="16200000">
            <a:off x="754661" y="1080056"/>
            <a:ext cx="1385297" cy="945721"/>
          </a:xfrm>
          <a:prstGeom prst="stripedRightArrow">
            <a:avLst/>
          </a:prstGeom>
          <a:gradFill flip="none" rotWithShape="1">
            <a:gsLst>
              <a:gs pos="0">
                <a:srgbClr val="FF0000"/>
              </a:gs>
              <a:gs pos="71000">
                <a:schemeClr val="accent2">
                  <a:lumMod val="97000"/>
                  <a:lumOff val="3000"/>
                </a:schemeClr>
              </a:gs>
              <a:gs pos="94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200 kV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50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21" name="Chart 20"/>
          <p:cNvGraphicFramePr/>
          <p:nvPr>
            <p:extLst>
              <p:ext uri="{D42A27DB-BD31-4B8C-83A1-F6EECF244321}">
                <p14:modId xmlns:p14="http://schemas.microsoft.com/office/powerpoint/2010/main" val="2129595420"/>
              </p:ext>
            </p:extLst>
          </p:nvPr>
        </p:nvGraphicFramePr>
        <p:xfrm>
          <a:off x="4747770" y="1834157"/>
          <a:ext cx="4225884" cy="2676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2" name="Chart 21"/>
          <p:cNvGraphicFramePr/>
          <p:nvPr>
            <p:extLst>
              <p:ext uri="{D42A27DB-BD31-4B8C-83A1-F6EECF244321}">
                <p14:modId xmlns:p14="http://schemas.microsoft.com/office/powerpoint/2010/main" val="279391"/>
              </p:ext>
            </p:extLst>
          </p:nvPr>
        </p:nvGraphicFramePr>
        <p:xfrm>
          <a:off x="378226" y="1834157"/>
          <a:ext cx="4023428" cy="2676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Rectangle 22"/>
          <p:cNvSpPr/>
          <p:nvPr/>
        </p:nvSpPr>
        <p:spPr>
          <a:xfrm>
            <a:off x="373941" y="4164685"/>
            <a:ext cx="10230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Measured</a:t>
            </a:r>
            <a:endParaRPr lang="en-US" sz="1600" dirty="0"/>
          </a:p>
        </p:txBody>
      </p:sp>
      <p:sp>
        <p:nvSpPr>
          <p:cNvPr id="24" name="Rectangle 23"/>
          <p:cNvSpPr/>
          <p:nvPr/>
        </p:nvSpPr>
        <p:spPr>
          <a:xfrm>
            <a:off x="4747770" y="4171772"/>
            <a:ext cx="9188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Modeled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87452" y="982107"/>
            <a:ext cx="76510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b="1" dirty="0" smtClean="0">
                <a:cs typeface="Arial" pitchFamily="34" charset="0"/>
              </a:rPr>
              <a:t>Parity Quality Beam improves with better transmission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>
                <a:cs typeface="Arial" pitchFamily="34" charset="0"/>
              </a:rPr>
              <a:t>Space charge repulsion drops as beam becomes more relativistic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91893" y="11198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Why a higher voltage gun?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7452" y="4893707"/>
            <a:ext cx="86608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b="1" dirty="0" smtClean="0">
                <a:cs typeface="Arial" pitchFamily="34" charset="0"/>
              </a:rPr>
              <a:t>Parity Quality Beam improves with more uniform Quantum Efficiency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>
                <a:cs typeface="Arial" pitchFamily="34" charset="0"/>
              </a:rPr>
              <a:t>Electron impact ionization cross-section falls with increasing beam energy</a:t>
            </a:r>
          </a:p>
        </p:txBody>
      </p:sp>
    </p:spTree>
    <p:extLst>
      <p:ext uri="{BB962C8B-B14F-4D97-AF65-F5344CB8AC3E}">
        <p14:creationId xmlns:p14="http://schemas.microsoft.com/office/powerpoint/2010/main" val="123453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8461"/>
            <a:ext cx="9144000" cy="308044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" t="12192" r="721" b="13184"/>
          <a:stretch/>
        </p:blipFill>
        <p:spPr bwMode="auto">
          <a:xfrm>
            <a:off x="-11784" y="854189"/>
            <a:ext cx="9146030" cy="296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0" y="6692"/>
            <a:ext cx="8787321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CEBAF Upgrade Activities at the UITF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Rectangle 68"/>
          <p:cNvSpPr>
            <a:spLocks noChangeArrowheads="1"/>
          </p:cNvSpPr>
          <p:nvPr/>
        </p:nvSpPr>
        <p:spPr bwMode="auto">
          <a:xfrm>
            <a:off x="0" y="3095529"/>
            <a:ext cx="2959433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Helvetica" pitchFamily="34" charset="0"/>
              </a:rPr>
              <a:t>TEST </a:t>
            </a:r>
            <a:r>
              <a:rPr lang="en-US" b="1" i="1" dirty="0" smtClean="0">
                <a:solidFill>
                  <a:srgbClr val="FF0000"/>
                </a:solidFill>
                <a:latin typeface="Helvetica" pitchFamily="34" charset="0"/>
              </a:rPr>
              <a:t>MORE ROBUST (&gt;300kV</a:t>
            </a:r>
            <a:r>
              <a:rPr lang="en-US" b="1" i="1" dirty="0">
                <a:solidFill>
                  <a:srgbClr val="FF0000"/>
                </a:solidFill>
                <a:latin typeface="Helvetica" pitchFamily="34" charset="0"/>
              </a:rPr>
              <a:t>) </a:t>
            </a:r>
            <a:r>
              <a:rPr lang="en-US" b="1" i="1" dirty="0" smtClean="0">
                <a:solidFill>
                  <a:srgbClr val="FF0000"/>
                </a:solidFill>
                <a:latin typeface="Helvetica" pitchFamily="34" charset="0"/>
              </a:rPr>
              <a:t>INVERTED GUN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021976" y="3653874"/>
            <a:ext cx="152401" cy="100231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68"/>
          <p:cNvSpPr>
            <a:spLocks noChangeArrowheads="1"/>
          </p:cNvSpPr>
          <p:nvPr/>
        </p:nvSpPr>
        <p:spPr bwMode="auto">
          <a:xfrm>
            <a:off x="6060729" y="3653874"/>
            <a:ext cx="2959433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Helvetica" pitchFamily="34" charset="0"/>
              </a:rPr>
              <a:t>COMMISSION 2/7 </a:t>
            </a:r>
            <a:r>
              <a:rPr lang="en-US" b="1" i="1" dirty="0" smtClean="0">
                <a:solidFill>
                  <a:srgbClr val="FF0000"/>
                </a:solidFill>
                <a:latin typeface="Helvetica" pitchFamily="34" charset="0"/>
              </a:rPr>
              <a:t>CELL CRYOUNIT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323667" y="4209238"/>
            <a:ext cx="134179" cy="893909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68"/>
          <p:cNvSpPr>
            <a:spLocks noChangeArrowheads="1"/>
          </p:cNvSpPr>
          <p:nvPr/>
        </p:nvSpPr>
        <p:spPr bwMode="auto">
          <a:xfrm>
            <a:off x="3067008" y="3601035"/>
            <a:ext cx="1923467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Helvetica" pitchFamily="34" charset="0"/>
              </a:rPr>
              <a:t>TEST 200 kV WIEN FILTER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2884975" y="4155033"/>
            <a:ext cx="364067" cy="893909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38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45011" y="0"/>
            <a:ext cx="8998989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Testing high voltage gun at UITF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15" name="Picture 2" descr="G:\my_pix\10201513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5" t="7826" r="7482"/>
          <a:stretch/>
        </p:blipFill>
        <p:spPr bwMode="auto">
          <a:xfrm rot="10800000" flipH="1">
            <a:off x="7310573" y="3864196"/>
            <a:ext cx="1550396" cy="244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IMG_462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09" y="2062872"/>
            <a:ext cx="5833399" cy="437504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325677" y="966052"/>
            <a:ext cx="2818323" cy="3046909"/>
            <a:chOff x="145010" y="854725"/>
            <a:chExt cx="2818323" cy="3046909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010" y="854725"/>
              <a:ext cx="2818323" cy="301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23257" y="3532302"/>
              <a:ext cx="955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8 MV/m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3257" y="1306318"/>
              <a:ext cx="10727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11 MV/m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753399" y="3127873"/>
              <a:ext cx="578555" cy="404429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753399" y="1675650"/>
              <a:ext cx="477541" cy="249957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45011" y="836606"/>
            <a:ext cx="6143220" cy="138499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Benefits of higher gun voltage will be tested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/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Doped </a:t>
            </a:r>
            <a:r>
              <a:rPr lang="en-US" sz="2000" b="1" dirty="0" smtClean="0">
                <a:solidFill>
                  <a:srgbClr val="FF0000"/>
                </a:solidFill>
              </a:rPr>
              <a:t>insulator</a:t>
            </a:r>
            <a:r>
              <a:rPr lang="en-US" sz="2000" b="1" dirty="0" smtClean="0"/>
              <a:t> </a:t>
            </a:r>
            <a:r>
              <a:rPr lang="en-US" sz="2000" dirty="0" smtClean="0"/>
              <a:t>to bleed ceramic charge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 Spherical </a:t>
            </a:r>
            <a:r>
              <a:rPr lang="en-US" sz="2000" dirty="0" smtClean="0"/>
              <a:t>electrode and </a:t>
            </a:r>
            <a:r>
              <a:rPr lang="en-US" sz="2000" b="1" dirty="0" smtClean="0">
                <a:solidFill>
                  <a:srgbClr val="FF0000"/>
                </a:solidFill>
              </a:rPr>
              <a:t>shed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to minimize  gradient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 Improvements </a:t>
            </a:r>
            <a:r>
              <a:rPr lang="en-US" sz="2000" dirty="0" smtClean="0"/>
              <a:t>to </a:t>
            </a:r>
            <a:r>
              <a:rPr lang="en-US" sz="2000" b="1" dirty="0" smtClean="0"/>
              <a:t>NEG pumps/geometry </a:t>
            </a:r>
            <a:r>
              <a:rPr lang="en-US" sz="2000" dirty="0" smtClean="0"/>
              <a:t>for pumping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636489" y="2342983"/>
            <a:ext cx="1681595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450kV HVPS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Tested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20059" y="5218827"/>
            <a:ext cx="2044149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HV Chamber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Baked ~2E-12 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24716" y="2342983"/>
            <a:ext cx="265717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Prep Chamber ready for activation</a:t>
            </a:r>
          </a:p>
        </p:txBody>
      </p:sp>
    </p:spTree>
    <p:extLst>
      <p:ext uri="{BB962C8B-B14F-4D97-AF65-F5344CB8AC3E}">
        <p14:creationId xmlns:p14="http://schemas.microsoft.com/office/powerpoint/2010/main" val="359747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8787321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Testing 200 kV Wien filter at UITF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848394"/>
            <a:ext cx="905454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Will test the 200 kV </a:t>
            </a:r>
            <a:r>
              <a:rPr lang="en-US" sz="2400" b="1" dirty="0" smtClean="0">
                <a:latin typeface="Arial"/>
                <a:cs typeface="Arial"/>
              </a:rPr>
              <a:t>Wien characterization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Existing Wien filters limited to about 150 </a:t>
            </a:r>
            <a:r>
              <a:rPr lang="en-US" sz="2000" dirty="0" err="1" smtClean="0">
                <a:latin typeface="Arial"/>
                <a:cs typeface="Arial"/>
              </a:rPr>
              <a:t>keV</a:t>
            </a:r>
            <a:r>
              <a:rPr lang="en-US" sz="2000" dirty="0" smtClean="0">
                <a:latin typeface="Arial"/>
                <a:cs typeface="Arial"/>
              </a:rPr>
              <a:t> beam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Believe we can modify for 200 </a:t>
            </a:r>
            <a:r>
              <a:rPr lang="en-US" sz="2000" dirty="0" err="1" smtClean="0">
                <a:latin typeface="Arial"/>
                <a:cs typeface="Arial"/>
              </a:rPr>
              <a:t>keV</a:t>
            </a:r>
            <a:r>
              <a:rPr lang="en-US" sz="2000" dirty="0" smtClean="0">
                <a:latin typeface="Arial"/>
                <a:cs typeface="Arial"/>
              </a:rPr>
              <a:t> beam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Barrel </a:t>
            </a:r>
            <a:r>
              <a:rPr lang="en-US" sz="2000" dirty="0" smtClean="0">
                <a:latin typeface="Arial"/>
                <a:cs typeface="Arial"/>
              </a:rPr>
              <a:t>polished </a:t>
            </a:r>
            <a:r>
              <a:rPr lang="en-US" sz="2000" dirty="0" smtClean="0">
                <a:latin typeface="Arial"/>
                <a:cs typeface="Arial"/>
              </a:rPr>
              <a:t>electrodes</a:t>
            </a:r>
            <a:r>
              <a:rPr lang="en-US" sz="2000" dirty="0" smtClean="0">
                <a:latin typeface="Arial"/>
                <a:cs typeface="Arial"/>
              </a:rPr>
              <a:t>, s</a:t>
            </a:r>
            <a:r>
              <a:rPr lang="en-US" sz="2000" dirty="0" smtClean="0">
                <a:latin typeface="Arial"/>
                <a:cs typeface="Arial"/>
              </a:rPr>
              <a:t>uccessfully </a:t>
            </a:r>
            <a:r>
              <a:rPr lang="en-US" sz="2000" dirty="0" smtClean="0">
                <a:latin typeface="Arial"/>
                <a:cs typeface="Arial"/>
              </a:rPr>
              <a:t>tested HV feed thru to 20kV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Shop is </a:t>
            </a:r>
            <a:r>
              <a:rPr lang="en-US" sz="2000" dirty="0" smtClean="0">
                <a:latin typeface="Arial"/>
                <a:cs typeface="Arial"/>
              </a:rPr>
              <a:t>fabricating new 20A coils </a:t>
            </a:r>
            <a:r>
              <a:rPr lang="en-US" sz="2000" dirty="0" smtClean="0">
                <a:latin typeface="Arial"/>
                <a:cs typeface="Arial"/>
              </a:rPr>
              <a:t>Jay proposed (JLAB-TN-15-032)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Small modification to magnet completed to accept new coils</a:t>
            </a:r>
          </a:p>
        </p:txBody>
      </p:sp>
      <p:pic>
        <p:nvPicPr>
          <p:cNvPr id="5" name="Picture 4" descr="IMG_463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6" r="978" b="24485"/>
          <a:stretch/>
        </p:blipFill>
        <p:spPr>
          <a:xfrm>
            <a:off x="98778" y="3012528"/>
            <a:ext cx="6688667" cy="3351582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721573"/>
              </p:ext>
            </p:extLst>
          </p:nvPr>
        </p:nvGraphicFramePr>
        <p:xfrm>
          <a:off x="5324246" y="2838529"/>
          <a:ext cx="3730302" cy="1814092"/>
        </p:xfrm>
        <a:graphic>
          <a:graphicData uri="http://schemas.openxmlformats.org/drawingml/2006/table">
            <a:tbl>
              <a:tblPr/>
              <a:tblGrid>
                <a:gridCol w="1857361"/>
                <a:gridCol w="563151"/>
                <a:gridCol w="654895"/>
                <a:gridCol w="654895"/>
              </a:tblGrid>
              <a:tr h="305723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Wien</a:t>
                      </a:r>
                      <a:r>
                        <a:rPr lang="en-US" sz="14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Upgrade for 100 </a:t>
                      </a:r>
                      <a:r>
                        <a:rPr lang="en-US" sz="1400" b="1" i="1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deg</a:t>
                      </a:r>
                      <a:r>
                        <a:rPr lang="en-US" sz="14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precession</a:t>
                      </a:r>
                      <a:endParaRPr lang="en-US" sz="14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1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is-IS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nb-NO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57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Beam Voltage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keV</a:t>
                      </a:r>
                      <a:endParaRPr lang="en-US" sz="14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200.00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350.00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54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Integrated BL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G-cm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3993.86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6788.51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57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Magnet Current</a:t>
                      </a:r>
                      <a:endParaRPr lang="en-US" sz="1400" b="1" i="1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15.36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26.11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57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Electric Field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MV/m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5.27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57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Electrode High Voltage</a:t>
                      </a:r>
                      <a:endParaRPr lang="en-US" sz="1400" b="1" i="1" u="none" strike="noStrike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kV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1" i="0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20.05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39.56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063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8787321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Testing new CEBAF </a:t>
            </a:r>
            <a:r>
              <a:rPr lang="en-US" sz="3600" b="1" kern="0" dirty="0" err="1" smtClean="0">
                <a:latin typeface="+mj-lt"/>
                <a:ea typeface="+mj-ea"/>
                <a:cs typeface="+mj-cs"/>
              </a:rPr>
              <a:t>Cryounit</a:t>
            </a:r>
            <a:r>
              <a:rPr lang="en-US" sz="3600" b="1" kern="0" dirty="0" smtClean="0">
                <a:latin typeface="+mj-lt"/>
                <a:ea typeface="+mj-ea"/>
                <a:cs typeface="+mj-cs"/>
              </a:rPr>
              <a:t> at UITF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 descr="M:\asd\asddata\CryomoduleAssembly\pictures\QCM\DSC_03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43" y="2765866"/>
            <a:ext cx="4159899" cy="307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89452" y="918949"/>
            <a:ext cx="88711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2016 Commissioning at Test Lab</a:t>
            </a:r>
            <a:endParaRPr lang="en-US" sz="2400" b="1" dirty="0">
              <a:latin typeface="Arial"/>
              <a:cs typeface="Arial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Summer 2016 </a:t>
            </a:r>
            <a:r>
              <a:rPr lang="en-US" sz="2400" dirty="0" smtClean="0">
                <a:latin typeface="Arial"/>
                <a:cs typeface="Arial"/>
              </a:rPr>
              <a:t>– Cryostat assembled + </a:t>
            </a:r>
            <a:r>
              <a:rPr lang="en-US" sz="2400" dirty="0" err="1" smtClean="0">
                <a:latin typeface="Arial"/>
                <a:cs typeface="Arial"/>
              </a:rPr>
              <a:t>cryo</a:t>
            </a:r>
            <a:r>
              <a:rPr lang="en-US" sz="2400" dirty="0" smtClean="0">
                <a:latin typeface="Arial"/>
                <a:cs typeface="Arial"/>
              </a:rPr>
              <a:t> @ UITF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Fall 2016 </a:t>
            </a:r>
            <a:r>
              <a:rPr lang="en-US" sz="2400" dirty="0" smtClean="0">
                <a:latin typeface="Arial"/>
                <a:cs typeface="Arial"/>
              </a:rPr>
              <a:t>– SRF commissioned to 20 MV/m @ CMTF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Winter 2017 </a:t>
            </a:r>
            <a:r>
              <a:rPr lang="en-US" sz="2400" dirty="0" smtClean="0">
                <a:latin typeface="Arial"/>
                <a:cs typeface="Arial"/>
              </a:rPr>
              <a:t>– Moved to </a:t>
            </a:r>
            <a:r>
              <a:rPr lang="en-US" sz="2400" dirty="0" smtClean="0">
                <a:latin typeface="Arial"/>
                <a:cs typeface="Arial"/>
              </a:rPr>
              <a:t>UITF</a:t>
            </a:r>
            <a:endParaRPr lang="en-US" sz="2400" dirty="0" smtClean="0">
              <a:latin typeface="Arial"/>
              <a:cs typeface="Arial"/>
            </a:endParaRPr>
          </a:p>
        </p:txBody>
      </p:sp>
      <p:pic>
        <p:nvPicPr>
          <p:cNvPr id="2" name="Picture 1" descr="IMG_462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4" t="15843" r="15586" b="24074"/>
          <a:stretch/>
        </p:blipFill>
        <p:spPr>
          <a:xfrm>
            <a:off x="4525319" y="2765866"/>
            <a:ext cx="4435237" cy="30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9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8787321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UITF Today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2734" y="982134"/>
            <a:ext cx="5122333" cy="547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5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2-01 at 9.48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676"/>
            <a:ext cx="9144000" cy="56879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02874" y="90983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Freyberg Aug 2016 ECT’16 =&gt;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026828" y="2616017"/>
            <a:ext cx="6749309" cy="58963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2836322"/>
            <a:ext cx="1231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PREX/CREX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timescale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231427" y="2911366"/>
            <a:ext cx="795401" cy="945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5547468"/>
            <a:ext cx="174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Not likely if </a:t>
            </a:r>
            <a:r>
              <a:rPr lang="en-US" smtClean="0">
                <a:solidFill>
                  <a:srgbClr val="FF0000"/>
                </a:solidFill>
              </a:rPr>
              <a:t>we test at UITF first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325954" y="3808071"/>
            <a:ext cx="1139454" cy="18128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594402" y="3501003"/>
            <a:ext cx="3475309" cy="27646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816588"/>
            <a:ext cx="906272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is-IS" sz="600" dirty="0"/>
          </a:p>
          <a:p>
            <a:pPr marL="285750" indent="-285750">
              <a:buFont typeface="Arial"/>
              <a:buChar char="•"/>
            </a:pPr>
            <a:r>
              <a:rPr lang="is-IS" sz="2800" b="1" dirty="0" smtClean="0"/>
              <a:t>Summer </a:t>
            </a:r>
            <a:r>
              <a:rPr lang="is-IS" sz="2800" b="1" dirty="0" smtClean="0"/>
              <a:t>2017 – Install/Test 200kV gun @ CEBAF</a:t>
            </a:r>
            <a:endParaRPr lang="is-IS" sz="2800" b="1" dirty="0" smtClean="0"/>
          </a:p>
          <a:p>
            <a:pPr marL="742950" lvl="1" indent="-285750">
              <a:buFont typeface="Arial"/>
              <a:buChar char="•"/>
            </a:pPr>
            <a:r>
              <a:rPr lang="is-IS" sz="2000" dirty="0" smtClean="0"/>
              <a:t>Modify existing CEBAF/ILC </a:t>
            </a:r>
            <a:r>
              <a:rPr lang="is-IS" sz="2000" dirty="0" smtClean="0"/>
              <a:t>200 kV gun design</a:t>
            </a:r>
          </a:p>
          <a:p>
            <a:pPr marL="742950" lvl="1" indent="-285750">
              <a:buFont typeface="Arial"/>
              <a:buChar char="•"/>
            </a:pPr>
            <a:r>
              <a:rPr lang="is-IS" sz="2000" dirty="0" smtClean="0"/>
              <a:t>Install 200 kV HV chamber and operate with higher voltage PS</a:t>
            </a:r>
          </a:p>
          <a:p>
            <a:pPr marL="742950" lvl="1" indent="-285750">
              <a:buFont typeface="Arial"/>
              <a:buChar char="•"/>
            </a:pPr>
            <a:r>
              <a:rPr lang="is-IS" sz="2000" dirty="0" smtClean="0"/>
              <a:t>Run 200 keV beam and test functionality of existing beam </a:t>
            </a:r>
            <a:r>
              <a:rPr lang="is-IS" sz="2000" dirty="0" smtClean="0"/>
              <a:t>line</a:t>
            </a:r>
            <a:endParaRPr lang="is-IS" sz="2000" dirty="0"/>
          </a:p>
        </p:txBody>
      </p:sp>
      <p:pic>
        <p:nvPicPr>
          <p:cNvPr id="5" name="Picture 22" descr="C:\Documents and Settings\poelker\My Documents\My Pictures\inverted gun\DSCF0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0718" y="2529546"/>
            <a:ext cx="3346179" cy="2509634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307" y="2476723"/>
            <a:ext cx="3394693" cy="26837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8343" y="3116431"/>
            <a:ext cx="22685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cs typeface="Arial" pitchFamily="34" charset="0"/>
              </a:rPr>
              <a:t>Spare CEBAF/ILC Gun:</a:t>
            </a:r>
          </a:p>
          <a:p>
            <a:r>
              <a:rPr lang="en-US" sz="1600" b="1" dirty="0" smtClean="0">
                <a:cs typeface="Arial" pitchFamily="34" charset="0"/>
              </a:rPr>
              <a:t>Operated at 200kV and up to 4mA at Test Cave</a:t>
            </a:r>
            <a:endParaRPr lang="en-US" sz="16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0"/>
            <a:ext cx="8787321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Upgrading Polarized Source / Beamline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234528"/>
            <a:ext cx="878732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b="1" dirty="0" smtClean="0"/>
              <a:t>Summer </a:t>
            </a:r>
            <a:r>
              <a:rPr lang="en-US" sz="2800" b="1" dirty="0" smtClean="0"/>
              <a:t>2018 – Rebuild Two Wien Beam line</a:t>
            </a:r>
            <a:endParaRPr lang="en-US" sz="2800" b="1" dirty="0" smtClean="0"/>
          </a:p>
          <a:p>
            <a:pPr marL="742950" lvl="1" indent="-285750">
              <a:buFont typeface="Arial"/>
              <a:buChar char="•"/>
            </a:pPr>
            <a:r>
              <a:rPr lang="en-US" sz="2000" dirty="0"/>
              <a:t>Install </a:t>
            </a:r>
            <a:r>
              <a:rPr lang="en-US" sz="2000" dirty="0" smtClean="0"/>
              <a:t>225 </a:t>
            </a:r>
            <a:r>
              <a:rPr lang="en-US" sz="2000" dirty="0" smtClean="0"/>
              <a:t>kV </a:t>
            </a:r>
            <a:r>
              <a:rPr lang="en-US" sz="2000" dirty="0"/>
              <a:t>HVPS for </a:t>
            </a:r>
            <a:r>
              <a:rPr lang="en-US" sz="2000" dirty="0" smtClean="0"/>
              <a:t>routine </a:t>
            </a:r>
            <a:r>
              <a:rPr lang="en-US" sz="2000" dirty="0" smtClean="0"/>
              <a:t>operation (will run -130kV until new QCM)</a:t>
            </a:r>
            <a:endParaRPr lang="is-IS" sz="2000" dirty="0"/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Modify INJTWF beam line layout and w/ 200kV Wien </a:t>
            </a:r>
            <a:r>
              <a:rPr lang="en-US" sz="2000" dirty="0" smtClean="0"/>
              <a:t>filters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22867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39439" y="1150350"/>
            <a:ext cx="5885778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Operation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Recent Source Performance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Delivering Spin in the 12 GeV era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Simultaneous 4-Hall Operation</a:t>
            </a:r>
          </a:p>
          <a:p>
            <a:endParaRPr lang="en-US" sz="3200" dirty="0"/>
          </a:p>
          <a:p>
            <a:r>
              <a:rPr lang="en-US" sz="3200" b="1" dirty="0" smtClean="0"/>
              <a:t>Injector Upgrade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Overview of planned work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Status updates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Near term plans 2017-2018</a:t>
            </a:r>
          </a:p>
          <a:p>
            <a:pPr marL="914400" lvl="1" indent="-457200">
              <a:buFont typeface="Arial"/>
              <a:buChar char="•"/>
            </a:pPr>
            <a:endParaRPr lang="en-US" sz="2800" dirty="0"/>
          </a:p>
          <a:p>
            <a:r>
              <a:rPr lang="en-US" sz="3200" b="1" dirty="0" smtClean="0"/>
              <a:t>Parity Quality Beam Readiness</a:t>
            </a:r>
          </a:p>
        </p:txBody>
      </p:sp>
    </p:spTree>
    <p:extLst>
      <p:ext uri="{BB962C8B-B14F-4D97-AF65-F5344CB8AC3E}">
        <p14:creationId xmlns:p14="http://schemas.microsoft.com/office/powerpoint/2010/main" val="49802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4379" y="79878"/>
            <a:ext cx="7740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/>
              <a:t>Scheduled Accelerator Down : Summer </a:t>
            </a:r>
            <a:r>
              <a:rPr lang="en-US" sz="3200" b="1" dirty="0" smtClean="0"/>
              <a:t>2017</a:t>
            </a:r>
            <a:endParaRPr lang="en-US" sz="32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" t="3587" r="5172" b="9211"/>
          <a:stretch/>
        </p:blipFill>
        <p:spPr>
          <a:xfrm>
            <a:off x="672662" y="861642"/>
            <a:ext cx="7847026" cy="550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2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075410" y="91218"/>
            <a:ext cx="5382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smtClean="0">
                <a:solidFill>
                  <a:prstClr val="black"/>
                </a:solidFill>
              </a:rPr>
              <a:t>Parity Quality </a:t>
            </a:r>
            <a:r>
              <a:rPr lang="en-US" sz="3200" b="1" smtClean="0">
                <a:solidFill>
                  <a:prstClr val="black"/>
                </a:solidFill>
              </a:rPr>
              <a:t>Beam Readiness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345214"/>
            <a:ext cx="91440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PQB </a:t>
            </a:r>
            <a:r>
              <a:rPr lang="en-US" sz="2800" b="1" dirty="0" smtClean="0"/>
              <a:t>specs for </a:t>
            </a:r>
            <a:r>
              <a:rPr lang="en-US" sz="2800" b="1" dirty="0" smtClean="0"/>
              <a:t>PREX/CREX have </a:t>
            </a:r>
            <a:r>
              <a:rPr lang="en-US" sz="2800" b="1" dirty="0" smtClean="0"/>
              <a:t>been </a:t>
            </a:r>
            <a:r>
              <a:rPr lang="en-US" sz="2800" b="1" dirty="0" smtClean="0"/>
              <a:t>demonstrated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err="1" smtClean="0"/>
              <a:t>QWeak</a:t>
            </a:r>
            <a:r>
              <a:rPr lang="en-US" sz="2000" dirty="0" smtClean="0"/>
              <a:t> achieved these with higher current for longer duration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Recall we are now operating with essentially the </a:t>
            </a:r>
            <a:r>
              <a:rPr lang="en-US" sz="2000" dirty="0" err="1" smtClean="0"/>
              <a:t>QWeak</a:t>
            </a:r>
            <a:r>
              <a:rPr lang="en-US" sz="2000" dirty="0" smtClean="0"/>
              <a:t> injector today</a:t>
            </a:r>
          </a:p>
          <a:p>
            <a:endParaRPr lang="en-US" sz="2000" dirty="0" smtClean="0"/>
          </a:p>
          <a:p>
            <a:r>
              <a:rPr lang="en-US" sz="2800" b="1" dirty="0" smtClean="0"/>
              <a:t>Resume the same successful mindset from the 6 GeV era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Careful control of source systematics (</a:t>
            </a:r>
            <a:r>
              <a:rPr lang="en-US" sz="2000" dirty="0" err="1" smtClean="0"/>
              <a:t>Pockels</a:t>
            </a:r>
            <a:r>
              <a:rPr lang="en-US" sz="2000" dirty="0" smtClean="0"/>
              <a:t> cell, laser spot size, QE)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Optimizing injector transmission to minimize intensity asymmetry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Matching across the </a:t>
            </a:r>
            <a:r>
              <a:rPr lang="en-US" sz="2000" dirty="0" err="1" smtClean="0"/>
              <a:t>cryo</a:t>
            </a:r>
            <a:r>
              <a:rPr lang="en-US" sz="2000" dirty="0" smtClean="0"/>
              <a:t>-unit to benefit from setup at the source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Careful separation of the beam </a:t>
            </a:r>
          </a:p>
          <a:p>
            <a:pPr marL="800100" lvl="1" indent="-342900">
              <a:buFont typeface="Arial" charset="0"/>
              <a:buChar char="•"/>
            </a:pPr>
            <a:endParaRPr lang="en-US" sz="2000" dirty="0"/>
          </a:p>
          <a:p>
            <a:r>
              <a:rPr lang="en-US" sz="2800" b="1" dirty="0" smtClean="0"/>
              <a:t>On-going Injector </a:t>
            </a:r>
            <a:r>
              <a:rPr lang="en-US" sz="2800" b="1" dirty="0" smtClean="0"/>
              <a:t>upgrade activities benefit PREX/CREX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Motivated to improved parity quality beam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Improved two-Wien spin flipper will be ready for Fall 2018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6703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9838" y="6692"/>
            <a:ext cx="8332321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Summary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39" y="1259406"/>
            <a:ext cx="91341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CEBAF Operations</a:t>
            </a:r>
            <a:endParaRPr lang="en-US" sz="2400" b="1" dirty="0"/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Source is operating well, providing high polarization at 11 GeV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On track for 4-Beam operations in Fall 2017, time will tell how easy this </a:t>
            </a:r>
            <a:r>
              <a:rPr lang="en-US" sz="2000" dirty="0"/>
              <a:t>is. </a:t>
            </a:r>
          </a:p>
          <a:p>
            <a:pPr marL="742950" lvl="1" indent="-285750">
              <a:buFont typeface="Arial"/>
              <a:buChar char="•"/>
            </a:pPr>
            <a:endParaRPr lang="en-US" sz="2000" dirty="0"/>
          </a:p>
          <a:p>
            <a:r>
              <a:rPr lang="en-US" sz="2800" b="1" dirty="0" smtClean="0"/>
              <a:t>Injector Upgrade</a:t>
            </a:r>
            <a:endParaRPr lang="en-US" sz="2400" b="1" dirty="0"/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Deliver and test 200 kV beam at CEBAF injector Summer 2017 SAD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Test of 200 kV Wien filter, new QCM and higher voltage polarized gun at UITF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Rebuild baked beamline with 2-Wien spin flipper Summer 2018 SAD</a:t>
            </a:r>
          </a:p>
          <a:p>
            <a:pPr marL="742950" lvl="1" indent="-285750">
              <a:buFont typeface="Arial"/>
              <a:buChar char="•"/>
            </a:pPr>
            <a:endParaRPr lang="en-US" sz="2000" dirty="0"/>
          </a:p>
          <a:p>
            <a:r>
              <a:rPr lang="en-US" sz="2800" b="1" dirty="0" smtClean="0"/>
              <a:t>Parity Quality Beam Readiness</a:t>
            </a:r>
            <a:endParaRPr lang="en-US" sz="2800" b="1" dirty="0"/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Required specifications have been demonstrated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We are ready to return to setting up and delivering PQB beams</a:t>
            </a:r>
          </a:p>
        </p:txBody>
      </p:sp>
    </p:spTree>
    <p:extLst>
      <p:ext uri="{BB962C8B-B14F-4D97-AF65-F5344CB8AC3E}">
        <p14:creationId xmlns:p14="http://schemas.microsoft.com/office/powerpoint/2010/main" val="322882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C9A48C-97D7-4B40-96F2-F0841CEA16C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45011" y="0"/>
            <a:ext cx="8448655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200" b="1" kern="0" dirty="0" smtClean="0">
                <a:latin typeface="+mj-lt"/>
                <a:ea typeface="+mj-ea"/>
                <a:cs typeface="+mj-cs"/>
              </a:rPr>
              <a:t>Source Operation</a:t>
            </a:r>
            <a:endParaRPr lang="en-US" sz="32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745" y="823989"/>
            <a:ext cx="8815545" cy="560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 smtClean="0">
                <a:solidFill>
                  <a:prstClr val="black"/>
                </a:solidFill>
              </a:rPr>
              <a:t>Spring/Fall </a:t>
            </a:r>
            <a:r>
              <a:rPr lang="en-US" sz="2000" b="1" dirty="0">
                <a:solidFill>
                  <a:prstClr val="black"/>
                </a:solidFill>
              </a:rPr>
              <a:t>2016</a:t>
            </a:r>
          </a:p>
          <a:p>
            <a:pPr marL="342900" lvl="1" indent="-342900">
              <a:buFont typeface="Arial"/>
              <a:buChar char="•"/>
            </a:pPr>
            <a:r>
              <a:rPr lang="en-US" dirty="0" smtClean="0">
                <a:cs typeface="Arial"/>
              </a:rPr>
              <a:t>SSL </a:t>
            </a:r>
            <a:r>
              <a:rPr lang="en-US" dirty="0" err="1" smtClean="0">
                <a:cs typeface="Arial"/>
              </a:rPr>
              <a:t>GaAs</a:t>
            </a:r>
            <a:r>
              <a:rPr lang="en-US" dirty="0" smtClean="0">
                <a:cs typeface="Arial"/>
              </a:rPr>
              <a:t>/</a:t>
            </a:r>
            <a:r>
              <a:rPr lang="en-US" dirty="0" err="1" smtClean="0">
                <a:cs typeface="Arial"/>
              </a:rPr>
              <a:t>GaAsP</a:t>
            </a:r>
            <a:r>
              <a:rPr lang="en-US" dirty="0" smtClean="0">
                <a:cs typeface="Arial"/>
              </a:rPr>
              <a:t> SVT #5756</a:t>
            </a:r>
            <a:r>
              <a:rPr lang="en-US" dirty="0">
                <a:cs typeface="Arial"/>
              </a:rPr>
              <a:t>-</a:t>
            </a:r>
            <a:r>
              <a:rPr lang="en-US" dirty="0" smtClean="0">
                <a:cs typeface="Arial"/>
              </a:rPr>
              <a:t>4  (Polarization ~ 87%)</a:t>
            </a:r>
          </a:p>
          <a:p>
            <a:pPr marL="342900" lvl="1" indent="-342900">
              <a:buFont typeface="Arial"/>
              <a:buChar char="•"/>
            </a:pPr>
            <a:r>
              <a:rPr lang="en-US" dirty="0" smtClean="0">
                <a:cs typeface="Arial"/>
              </a:rPr>
              <a:t>No heat/activation over Summer 2016 </a:t>
            </a:r>
            <a:r>
              <a:rPr lang="en-US" dirty="0" smtClean="0">
                <a:cs typeface="Arial"/>
              </a:rPr>
              <a:t>/ Winter 2017 SADS</a:t>
            </a:r>
            <a:endParaRPr lang="en-US" dirty="0" smtClean="0">
              <a:cs typeface="Arial"/>
            </a:endParaRPr>
          </a:p>
          <a:p>
            <a:pPr marL="0" lvl="1"/>
            <a:endParaRPr lang="en-US" sz="1050" dirty="0" smtClean="0">
              <a:solidFill>
                <a:prstClr val="black"/>
              </a:solidFill>
              <a:cs typeface="Arial"/>
            </a:endParaRPr>
          </a:p>
          <a:p>
            <a:pPr lvl="0"/>
            <a:r>
              <a:rPr lang="en-US" sz="2000" b="1" dirty="0" smtClean="0">
                <a:solidFill>
                  <a:prstClr val="black"/>
                </a:solidFill>
              </a:rPr>
              <a:t>Fall 2016</a:t>
            </a:r>
          </a:p>
          <a:p>
            <a:pPr marL="342900" lvl="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Gun2 </a:t>
            </a:r>
            <a:r>
              <a:rPr lang="en-US" dirty="0">
                <a:solidFill>
                  <a:prstClr val="black"/>
                </a:solidFill>
              </a:rPr>
              <a:t>operating at -130 kV without any problems</a:t>
            </a:r>
          </a:p>
          <a:p>
            <a:pPr marL="342900" lvl="0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</a:rPr>
              <a:t>Charge lifetime &gt;100C with average current 70-80 </a:t>
            </a:r>
            <a:r>
              <a:rPr lang="en-US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prstClr val="black"/>
                </a:solidFill>
              </a:rPr>
              <a:t>A</a:t>
            </a:r>
          </a:p>
          <a:p>
            <a:pPr marL="342900" lvl="0" indent="-342900">
              <a:buFont typeface="Arial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342900" lvl="0" indent="-342900">
              <a:buFont typeface="Arial"/>
              <a:buChar char="•"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342900" lvl="0" indent="-342900">
              <a:buFont typeface="Arial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342900" lvl="0" indent="-342900">
              <a:buFont typeface="Arial"/>
              <a:buChar char="•"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342900" lvl="0" indent="-342900">
              <a:buFont typeface="Arial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342900" lvl="0" indent="-342900">
              <a:buFont typeface="Arial"/>
              <a:buChar char="•"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342900" lvl="0" indent="-342900">
              <a:buFont typeface="Arial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342900" lvl="0" indent="-342900">
              <a:buFont typeface="Arial"/>
              <a:buChar char="•"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342900" lvl="0" indent="-342900">
              <a:buFont typeface="Arial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lvl="0"/>
            <a:r>
              <a:rPr lang="en-US" sz="2000" b="1" dirty="0" smtClean="0">
                <a:solidFill>
                  <a:prstClr val="black"/>
                </a:solidFill>
              </a:rPr>
              <a:t>Spring 2017</a:t>
            </a:r>
          </a:p>
          <a:p>
            <a:pPr marL="342900" lvl="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Delivering up to 3 halls at a time (either 249.5 or 499 MHz)</a:t>
            </a:r>
          </a:p>
          <a:p>
            <a:pPr marL="342900" lvl="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Hall A (Physics), Hall B (KPP), Hall C (KPP), Hall D (Physics)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8" descr="qeTool-gp_outPkqDiU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4" t="24022" b="16050"/>
          <a:stretch/>
        </p:blipFill>
        <p:spPr>
          <a:xfrm>
            <a:off x="6088433" y="3361804"/>
            <a:ext cx="2753669" cy="2030394"/>
          </a:xfrm>
          <a:prstGeom prst="rect">
            <a:avLst/>
          </a:prstGeom>
        </p:spPr>
      </p:pic>
      <p:pic>
        <p:nvPicPr>
          <p:cNvPr id="10" name="Picture 9" descr="qeTool-gp_outpiHapL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3" t="23251" r="2263" b="16050"/>
          <a:stretch/>
        </p:blipFill>
        <p:spPr>
          <a:xfrm>
            <a:off x="6177665" y="1260855"/>
            <a:ext cx="2560362" cy="20303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29398" y="1232633"/>
            <a:ext cx="51967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 smtClean="0">
                <a:latin typeface="Arial"/>
                <a:cs typeface="Arial"/>
              </a:rPr>
              <a:t>Jun 2016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19791" y="3291249"/>
            <a:ext cx="53698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 smtClean="0">
                <a:latin typeface="Arial"/>
                <a:cs typeface="Arial"/>
              </a:rPr>
              <a:t>Sep 2016</a:t>
            </a:r>
          </a:p>
        </p:txBody>
      </p:sp>
      <p:pic>
        <p:nvPicPr>
          <p:cNvPr id="13" name="Picture 12" descr="161022185.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" t="45869" r="67228" b="12442"/>
          <a:stretch/>
        </p:blipFill>
        <p:spPr>
          <a:xfrm>
            <a:off x="524217" y="2932093"/>
            <a:ext cx="5118685" cy="241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9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45011" y="0"/>
            <a:ext cx="8448655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200" b="1" kern="0" dirty="0" smtClean="0">
                <a:latin typeface="+mj-lt"/>
                <a:ea typeface="+mj-ea"/>
                <a:cs typeface="+mj-cs"/>
              </a:rPr>
              <a:t>PSS High Voltage Interface Upgrade</a:t>
            </a:r>
            <a:endParaRPr lang="en-US" sz="32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805710"/>
            <a:ext cx="90452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solidFill>
                  <a:prstClr val="black"/>
                </a:solidFill>
              </a:rPr>
              <a:t>Fall 2016</a:t>
            </a:r>
          </a:p>
          <a:p>
            <a:pPr marL="342900" lvl="0" indent="-3429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Historically Gun HV commensurate with </a:t>
            </a:r>
            <a:r>
              <a:rPr lang="en-US" sz="2000" dirty="0" smtClean="0">
                <a:solidFill>
                  <a:prstClr val="black"/>
                </a:solidFill>
              </a:rPr>
              <a:t>PSS Beam Permit state =&gt; Off often!</a:t>
            </a:r>
          </a:p>
          <a:p>
            <a:pPr marL="342900" lvl="0" indent="-3429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Gun </a:t>
            </a:r>
            <a:r>
              <a:rPr lang="en-US" sz="2000" dirty="0" smtClean="0">
                <a:solidFill>
                  <a:prstClr val="black"/>
                </a:solidFill>
              </a:rPr>
              <a:t>HV power supply now remains ON when PSS = Power Permit</a:t>
            </a:r>
          </a:p>
          <a:p>
            <a:pPr marL="342900" lvl="0" indent="-34290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A</a:t>
            </a:r>
            <a:r>
              <a:rPr lang="en-US" sz="2000" dirty="0" smtClean="0">
                <a:solidFill>
                  <a:prstClr val="black"/>
                </a:solidFill>
              </a:rPr>
              <a:t>nticipate improved injector reliability and possibly increased charge lifetime</a:t>
            </a:r>
          </a:p>
        </p:txBody>
      </p:sp>
      <p:pic>
        <p:nvPicPr>
          <p:cNvPr id="7" name="Picture 6" descr="16113064.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" t="9357" r="14557" b="7613"/>
          <a:stretch/>
        </p:blipFill>
        <p:spPr>
          <a:xfrm>
            <a:off x="2586690" y="2173111"/>
            <a:ext cx="5475111" cy="42192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3539" y="2723897"/>
            <a:ext cx="2222083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First 5 weeks of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Spring 2016 Run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(</a:t>
            </a:r>
            <a:r>
              <a:rPr lang="en-US" sz="2000" b="1" dirty="0" smtClean="0">
                <a:latin typeface="Arial"/>
                <a:cs typeface="Arial"/>
              </a:rPr>
              <a:t>before upgrade</a:t>
            </a:r>
            <a:r>
              <a:rPr lang="en-US" sz="2000" dirty="0" smtClean="0">
                <a:latin typeface="Arial"/>
                <a:cs typeface="Arial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545" y="5007075"/>
            <a:ext cx="1978427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First 5 weeks of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Fall 2016 Run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(</a:t>
            </a:r>
            <a:r>
              <a:rPr lang="en-US" sz="2000" b="1" dirty="0" smtClean="0">
                <a:latin typeface="Arial"/>
                <a:cs typeface="Arial"/>
              </a:rPr>
              <a:t>after upgrade</a:t>
            </a:r>
            <a:r>
              <a:rPr lang="en-US" sz="2000" dirty="0" smtClean="0">
                <a:latin typeface="Arial"/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8770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45011" y="0"/>
            <a:ext cx="8448655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dirty="0" smtClean="0"/>
              <a:t>Delivering Spin in 12 </a:t>
            </a:r>
            <a:r>
              <a:rPr lang="en-US" sz="3600" b="1" dirty="0" err="1" smtClean="0"/>
              <a:t>GeV</a:t>
            </a:r>
            <a:r>
              <a:rPr lang="en-US" sz="3600" b="1" dirty="0" smtClean="0"/>
              <a:t> era</a:t>
            </a:r>
            <a:endParaRPr lang="en-US" sz="3600" b="1" dirty="0"/>
          </a:p>
        </p:txBody>
      </p:sp>
      <p:sp>
        <p:nvSpPr>
          <p:cNvPr id="5" name="Rectangle 4"/>
          <p:cNvSpPr/>
          <p:nvPr/>
        </p:nvSpPr>
        <p:spPr>
          <a:xfrm>
            <a:off x="0" y="967711"/>
            <a:ext cx="90452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</a:rPr>
              <a:t>Spring 2016</a:t>
            </a:r>
            <a:endParaRPr lang="en-US" sz="2400" b="1" dirty="0">
              <a:solidFill>
                <a:prstClr val="black"/>
              </a:solidFill>
            </a:endParaRPr>
          </a:p>
          <a:p>
            <a:pPr marL="342900" lvl="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Synchrotron radiation energy losses become important for spin precession &gt; 3</a:t>
            </a:r>
            <a:r>
              <a:rPr lang="en-US" baseline="30000" dirty="0" smtClean="0">
                <a:solidFill>
                  <a:prstClr val="black"/>
                </a:solidFill>
              </a:rPr>
              <a:t>rd</a:t>
            </a:r>
            <a:r>
              <a:rPr lang="en-US" dirty="0" smtClean="0">
                <a:solidFill>
                  <a:prstClr val="black"/>
                </a:solidFill>
              </a:rPr>
              <a:t> pass</a:t>
            </a:r>
          </a:p>
          <a:p>
            <a:pPr marL="800100" lvl="1" indent="-342900">
              <a:buFont typeface="Courier New" charset="0"/>
              <a:buChar char="o"/>
            </a:pPr>
            <a:r>
              <a:rPr lang="en-US" dirty="0" smtClean="0">
                <a:solidFill>
                  <a:prstClr val="black"/>
                </a:solidFill>
              </a:rPr>
              <a:t>(not an issue for CREX/PREX)</a:t>
            </a:r>
          </a:p>
          <a:p>
            <a:pPr marL="342900" lvl="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We are using Elegant to calculate evolving energy and post-processing spin calculation</a:t>
            </a:r>
          </a:p>
          <a:p>
            <a:pPr marL="342900" lvl="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Model vs. measured with Hall A @ 11 GeV agrees within couple degrees (&lt;10</a:t>
            </a:r>
            <a:r>
              <a:rPr lang="en-US" baseline="30000" dirty="0" smtClean="0">
                <a:solidFill>
                  <a:prstClr val="black"/>
                </a:solidFill>
              </a:rPr>
              <a:t>-4</a:t>
            </a:r>
            <a:r>
              <a:rPr lang="en-US" dirty="0" smtClean="0">
                <a:solidFill>
                  <a:prstClr val="black"/>
                </a:solidFill>
              </a:rPr>
              <a:t> level)</a:t>
            </a:r>
          </a:p>
        </p:txBody>
      </p:sp>
      <p:pic>
        <p:nvPicPr>
          <p:cNvPr id="9" name="Picture 8" descr="160317438.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940" y="2586392"/>
            <a:ext cx="4614282" cy="3503555"/>
          </a:xfrm>
          <a:prstGeom prst="rect">
            <a:avLst/>
          </a:prstGeom>
        </p:spPr>
      </p:pic>
      <p:pic>
        <p:nvPicPr>
          <p:cNvPr id="10" name="Picture 9" descr="160317438.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6392"/>
            <a:ext cx="4437407" cy="350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9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855409"/>
              </p:ext>
            </p:extLst>
          </p:nvPr>
        </p:nvGraphicFramePr>
        <p:xfrm>
          <a:off x="759841" y="2074145"/>
          <a:ext cx="7512558" cy="1480820"/>
        </p:xfrm>
        <a:graphic>
          <a:graphicData uri="http://schemas.openxmlformats.org/drawingml/2006/table">
            <a:tbl>
              <a:tblPr/>
              <a:tblGrid>
                <a:gridCol w="4280281"/>
                <a:gridCol w="1554480"/>
                <a:gridCol w="1677797"/>
              </a:tblGrid>
              <a:tr h="238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Condition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(D+2)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(D+3)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66135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Maximum number of halls receiving beam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 halls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 halls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ABC Beam @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th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pass (Hall D on)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499 MHz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249.5 MHz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1463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ABC Beam @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th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pass (Hall D off)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499 MHz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499 MHz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3335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ABC Beam @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lower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passes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499 MHz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499 MHz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733679" y="104515"/>
            <a:ext cx="7548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3200" b="1" dirty="0" smtClean="0"/>
              <a:t>CEBAF 4-Hall Operations Begins Fall 2017</a:t>
            </a:r>
            <a:endParaRPr lang="en-US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0" y="1425774"/>
            <a:ext cx="9144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4 Hall </a:t>
            </a:r>
            <a:r>
              <a:rPr lang="en-US" sz="2800" b="1" dirty="0" smtClean="0"/>
              <a:t>Operations (also called D+3</a:t>
            </a:r>
            <a:r>
              <a:rPr lang="en-US" sz="2800" b="1" dirty="0" smtClean="0"/>
              <a:t>) begins this Fall</a:t>
            </a:r>
            <a:endParaRPr lang="en-US" sz="2800" b="1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b="1" dirty="0" smtClean="0"/>
              <a:t>4 Hall Preparations </a:t>
            </a:r>
            <a:r>
              <a:rPr lang="en-US" sz="2800" b="1" dirty="0" smtClean="0"/>
              <a:t>Completed </a:t>
            </a:r>
            <a:r>
              <a:rPr lang="is-IS" sz="2800" b="1" dirty="0" smtClean="0"/>
              <a:t>….so far</a:t>
            </a:r>
            <a:endParaRPr lang="en-US" sz="2800" b="1" dirty="0" smtClean="0"/>
          </a:p>
          <a:p>
            <a:pPr marL="800100" lvl="1" indent="-342900">
              <a:buFont typeface="Wingdings" charset="2"/>
              <a:buChar char="ü"/>
            </a:pPr>
            <a:r>
              <a:rPr lang="en-US" sz="2000" dirty="0" smtClean="0">
                <a:sym typeface="Wingdings"/>
              </a:rPr>
              <a:t>Rebuild laser table w/ 4</a:t>
            </a:r>
            <a:r>
              <a:rPr lang="en-US" sz="2000" baseline="30000" dirty="0" smtClean="0">
                <a:sym typeface="Wingdings"/>
              </a:rPr>
              <a:t>th</a:t>
            </a:r>
            <a:r>
              <a:rPr lang="en-US" sz="2000" dirty="0" smtClean="0">
                <a:sym typeface="Wingdings"/>
              </a:rPr>
              <a:t> laser and 4-beam combination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2000" dirty="0" smtClean="0"/>
              <a:t>Two  beams @ 249.5 MHz share one 499 MHz “RF Chopping Bucket”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2000" dirty="0" smtClean="0"/>
              <a:t>750 MHz separators for 5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pass ABC / D separation</a:t>
            </a:r>
          </a:p>
        </p:txBody>
      </p:sp>
    </p:spTree>
    <p:extLst>
      <p:ext uri="{BB962C8B-B14F-4D97-AF65-F5344CB8AC3E}">
        <p14:creationId xmlns:p14="http://schemas.microsoft.com/office/powerpoint/2010/main" val="171790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45011" y="0"/>
            <a:ext cx="8448655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4-Hall Polarized Source Laser </a:t>
            </a:r>
            <a:r>
              <a:rPr lang="en-US" sz="3600" b="1" kern="0" dirty="0" smtClean="0">
                <a:latin typeface="+mj-lt"/>
                <a:ea typeface="+mj-ea"/>
                <a:cs typeface="+mj-cs"/>
              </a:rPr>
              <a:t>Table Rebuild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 descr="_DSC012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2"/>
          <a:stretch/>
        </p:blipFill>
        <p:spPr>
          <a:xfrm>
            <a:off x="451555" y="1058168"/>
            <a:ext cx="8396112" cy="51224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75929" y="1178832"/>
            <a:ext cx="211773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Summer 2016</a:t>
            </a:r>
          </a:p>
        </p:txBody>
      </p:sp>
    </p:spTree>
    <p:extLst>
      <p:ext uri="{BB962C8B-B14F-4D97-AF65-F5344CB8AC3E}">
        <p14:creationId xmlns:p14="http://schemas.microsoft.com/office/powerpoint/2010/main" val="248292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45011" y="0"/>
            <a:ext cx="8448655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4-Beam Operations Punch list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1050786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Summer 2017 Shutdown</a:t>
            </a:r>
            <a:endParaRPr lang="en-US" sz="2800" b="1" dirty="0"/>
          </a:p>
          <a:p>
            <a:pPr marL="800100" lvl="1" indent="-342900">
              <a:buFont typeface="Wingdings" charset="2"/>
              <a:buChar char="Ø"/>
            </a:pPr>
            <a:r>
              <a:rPr lang="en-US" sz="2400" dirty="0">
                <a:sym typeface="Wingdings"/>
              </a:rPr>
              <a:t>New LLRF system to support 4 lasers and 499/249.5 </a:t>
            </a:r>
            <a:r>
              <a:rPr lang="en-US" sz="2400" dirty="0" smtClean="0">
                <a:sym typeface="Wingdings"/>
              </a:rPr>
              <a:t>MHz</a:t>
            </a:r>
          </a:p>
          <a:p>
            <a:pPr marL="800100" lvl="1" indent="-342900">
              <a:buFont typeface="Wingdings" charset="2"/>
              <a:buChar char="Ø"/>
            </a:pPr>
            <a:r>
              <a:rPr lang="en-US" sz="2400" dirty="0" smtClean="0"/>
              <a:t>Improve </a:t>
            </a:r>
            <a:r>
              <a:rPr lang="en-US" sz="2400" dirty="0" smtClean="0"/>
              <a:t>=&gt; </a:t>
            </a:r>
            <a:r>
              <a:rPr lang="en-US" sz="2400" dirty="0" smtClean="0"/>
              <a:t>define</a:t>
            </a:r>
            <a:r>
              <a:rPr lang="en-US" sz="2400" dirty="0" smtClean="0"/>
              <a:t>, communicate, </a:t>
            </a:r>
            <a:r>
              <a:rPr lang="en-US" sz="2400" dirty="0" smtClean="0"/>
              <a:t>manage, archive </a:t>
            </a:r>
            <a:r>
              <a:rPr lang="en-US" sz="2400" dirty="0" smtClean="0"/>
              <a:t>4-Hall Ops</a:t>
            </a:r>
          </a:p>
          <a:p>
            <a:pPr marL="1257300" lvl="3" indent="-342900">
              <a:buFont typeface="Arial"/>
              <a:buChar char="•"/>
            </a:pPr>
            <a:r>
              <a:rPr lang="en-US" sz="2400" dirty="0" smtClean="0"/>
              <a:t>(</a:t>
            </a:r>
            <a:r>
              <a:rPr lang="en-US" sz="2400" dirty="0"/>
              <a:t>4 lasers, 2 rep rates, 6 </a:t>
            </a:r>
            <a:r>
              <a:rPr lang="en-US" sz="2400" dirty="0" smtClean="0"/>
              <a:t>unique RF </a:t>
            </a:r>
            <a:r>
              <a:rPr lang="en-US" sz="2400" dirty="0"/>
              <a:t>buckets, 5.5 passes, 4 halls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7" name="Picture 6" descr="laser_freq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" r="29109" b="13379"/>
          <a:stretch/>
        </p:blipFill>
        <p:spPr>
          <a:xfrm>
            <a:off x="778111" y="2805665"/>
            <a:ext cx="7673558" cy="35094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04709" y="2817240"/>
            <a:ext cx="2500132" cy="3509469"/>
          </a:xfrm>
          <a:prstGeom prst="rect">
            <a:avLst/>
          </a:prstGeom>
          <a:noFill/>
          <a:ln w="603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20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931723" y="3430986"/>
            <a:ext cx="5491551" cy="2954188"/>
            <a:chOff x="239199" y="599912"/>
            <a:chExt cx="5598307" cy="2584872"/>
          </a:xfrm>
        </p:grpSpPr>
        <p:pic>
          <p:nvPicPr>
            <p:cNvPr id="3" name="Picture 2" descr="Screen Shot 2017-01-31 at 4.51.43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52" y="1102121"/>
              <a:ext cx="2719524" cy="2042133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39199" y="614662"/>
              <a:ext cx="2719524" cy="565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Poor Extinction</a:t>
              </a:r>
            </a:p>
            <a:p>
              <a:pPr algn="ctr"/>
              <a:r>
                <a:rPr lang="en-US" dirty="0" smtClean="0"/>
                <a:t>(dc HV)</a:t>
              </a:r>
              <a:endParaRPr lang="en-US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297168" y="599912"/>
              <a:ext cx="2534686" cy="565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err="1" smtClean="0"/>
                <a:t>Afterpulse</a:t>
              </a:r>
              <a:endParaRPr lang="en-US" dirty="0" smtClean="0"/>
            </a:p>
            <a:p>
              <a:pPr algn="ctr"/>
              <a:r>
                <a:rPr lang="en-US" dirty="0" smtClean="0"/>
                <a:t>(old cell)</a:t>
              </a:r>
              <a:endParaRPr lang="en-US" dirty="0"/>
            </a:p>
          </p:txBody>
        </p:sp>
        <p:pic>
          <p:nvPicPr>
            <p:cNvPr id="7" name="Picture 6" descr="Screen Shot 2017-01-31 at 5.00.22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2821" y="1142652"/>
              <a:ext cx="2534685" cy="2042132"/>
            </a:xfrm>
            <a:prstGeom prst="rect">
              <a:avLst/>
            </a:prstGeom>
          </p:spPr>
        </p:pic>
      </p:grpSp>
      <p:sp>
        <p:nvSpPr>
          <p:cNvPr id="14" name="Title 1"/>
          <p:cNvSpPr txBox="1">
            <a:spLocks/>
          </p:cNvSpPr>
          <p:nvPr/>
        </p:nvSpPr>
        <p:spPr bwMode="auto">
          <a:xfrm>
            <a:off x="145011" y="0"/>
            <a:ext cx="8448655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600" b="1" dirty="0"/>
              <a:t>Tune Mode Generators</a:t>
            </a:r>
            <a:endParaRPr lang="en-US" sz="3600" b="1" dirty="0"/>
          </a:p>
        </p:txBody>
      </p:sp>
      <p:sp>
        <p:nvSpPr>
          <p:cNvPr id="6" name="Rectangle 5"/>
          <p:cNvSpPr/>
          <p:nvPr/>
        </p:nvSpPr>
        <p:spPr>
          <a:xfrm>
            <a:off x="0" y="825878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High bandwidth </a:t>
            </a:r>
            <a:r>
              <a:rPr lang="en-US" sz="2000" dirty="0" smtClean="0"/>
              <a:t>RTP </a:t>
            </a:r>
            <a:r>
              <a:rPr lang="en-US" sz="2000" dirty="0" smtClean="0"/>
              <a:t>electro-optic crystals </a:t>
            </a:r>
            <a:r>
              <a:rPr lang="en-US" sz="2000" dirty="0" smtClean="0"/>
              <a:t>used to shutter beam (Pulsed Mode)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New/simpler design implemented Summer 2016 =&gt; maintains dc voltage on crystal:</a:t>
            </a:r>
            <a:endParaRPr lang="en-US" sz="2000" dirty="0" smtClean="0"/>
          </a:p>
          <a:p>
            <a:pPr marL="800100" lvl="1" indent="-342900">
              <a:buFont typeface="Courier New" charset="0"/>
              <a:buChar char="o"/>
            </a:pPr>
            <a:r>
              <a:rPr lang="en-US" sz="2000" i="1" dirty="0" smtClean="0"/>
              <a:t>Contrary to </a:t>
            </a:r>
            <a:r>
              <a:rPr lang="en-US" sz="2000" i="1" dirty="0" smtClean="0"/>
              <a:t>vendor </a:t>
            </a:r>
            <a:r>
              <a:rPr lang="en-US" sz="2000" i="1" dirty="0" smtClean="0"/>
              <a:t>claim</a:t>
            </a:r>
            <a:r>
              <a:rPr lang="en-US" sz="2000" dirty="0" smtClean="0"/>
              <a:t> RTP </a:t>
            </a:r>
            <a:r>
              <a:rPr lang="en-US" sz="2000" dirty="0" smtClean="0"/>
              <a:t>suffers from ion </a:t>
            </a:r>
            <a:r>
              <a:rPr lang="en-US" sz="2000" dirty="0" smtClean="0"/>
              <a:t>migration </a:t>
            </a:r>
            <a:r>
              <a:rPr lang="en-US" sz="2000" dirty="0" smtClean="0"/>
              <a:t>from electrode to RTP</a:t>
            </a:r>
          </a:p>
          <a:p>
            <a:pPr marL="800100" lvl="1" indent="-342900">
              <a:buFont typeface="Courier New" charset="0"/>
              <a:buChar char="o"/>
            </a:pPr>
            <a:r>
              <a:rPr lang="en-US" sz="2000" dirty="0" smtClean="0"/>
              <a:t>Returning </a:t>
            </a:r>
            <a:r>
              <a:rPr lang="en-US" sz="2000" dirty="0" smtClean="0"/>
              <a:t>to </a:t>
            </a:r>
            <a:r>
              <a:rPr lang="en-US" sz="2000" dirty="0" smtClean="0"/>
              <a:t>conventional configuration Summer </a:t>
            </a:r>
            <a:r>
              <a:rPr lang="en-US" sz="2000" dirty="0" smtClean="0"/>
              <a:t>2017</a:t>
            </a:r>
          </a:p>
          <a:p>
            <a:endParaRPr lang="en-US" sz="2000" dirty="0" smtClean="0"/>
          </a:p>
          <a:p>
            <a:r>
              <a:rPr lang="en-US" sz="2000" dirty="0" smtClean="0"/>
              <a:t>Cells </a:t>
            </a:r>
            <a:r>
              <a:rPr lang="en-US" sz="2000" dirty="0" smtClean="0"/>
              <a:t>are mainly &gt;10 years old, signs of degradation from long term use</a:t>
            </a:r>
          </a:p>
          <a:p>
            <a:pPr marL="800100" lvl="1" indent="-342900">
              <a:buFont typeface="Courier New" charset="0"/>
              <a:buChar char="o"/>
            </a:pPr>
            <a:r>
              <a:rPr lang="en-US" sz="2000" dirty="0" smtClean="0"/>
              <a:t>Asked management for additional funds ~$24k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6154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PowerPointMain-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Theme3</Template>
  <TotalTime>8694</TotalTime>
  <Words>1192</Words>
  <Application>Microsoft Macintosh PowerPoint</Application>
  <PresentationFormat>On-screen Show (4:3)</PresentationFormat>
  <Paragraphs>236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Calibri</vt:lpstr>
      <vt:lpstr>Courier New</vt:lpstr>
      <vt:lpstr>Helvetica</vt:lpstr>
      <vt:lpstr>Symbol</vt:lpstr>
      <vt:lpstr>Times New Roman</vt:lpstr>
      <vt:lpstr>Wingdings</vt:lpstr>
      <vt:lpstr>Arial</vt:lpstr>
      <vt:lpstr>JLabPowerPointMain-3</vt:lpstr>
      <vt:lpstr>CEBAF Injector Update  PREX/CREX March 3-4, 2017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Jefferson Lab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Erin Clifton</dc:creator>
  <cp:lastModifiedBy>Microsoft Office User</cp:lastModifiedBy>
  <cp:revision>199</cp:revision>
  <dcterms:created xsi:type="dcterms:W3CDTF">2016-01-11T21:08:07Z</dcterms:created>
  <dcterms:modified xsi:type="dcterms:W3CDTF">2017-03-03T15:10:23Z</dcterms:modified>
</cp:coreProperties>
</file>