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09" r:id="rId2"/>
    <p:sldId id="308" r:id="rId3"/>
    <p:sldId id="325" r:id="rId4"/>
    <p:sldId id="328" r:id="rId5"/>
    <p:sldId id="326" r:id="rId6"/>
    <p:sldId id="329" r:id="rId7"/>
    <p:sldId id="327" r:id="rId8"/>
    <p:sldId id="330" r:id="rId9"/>
    <p:sldId id="334" r:id="rId10"/>
    <p:sldId id="332" r:id="rId11"/>
    <p:sldId id="333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68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2024/02/21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2024/02/21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2024/02/21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Gun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R28-2 vs. R30-4 (proposed replacement)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2024/02/21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Hofler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vs R30-4: emittances with 140 kV and 180 kV operational settings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CEC29-ACE2-314D-8CD2-80A7BE542F56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1159.934 mA</a:t>
            </a:r>
          </a:p>
          <a:p>
            <a:r>
              <a:rPr lang="en-US" dirty="0"/>
              <a:t>MFX1I03 -970.234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FFCC0-D1E0-4D4E-8FA2-FD01AEF6CE73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1640.652 mA</a:t>
            </a:r>
          </a:p>
          <a:p>
            <a:r>
              <a:rPr lang="en-US" dirty="0"/>
              <a:t>MFX1I03 -1187.912 mA</a:t>
            </a:r>
          </a:p>
        </p:txBody>
      </p:sp>
    </p:spTree>
    <p:extLst>
      <p:ext uri="{BB962C8B-B14F-4D97-AF65-F5344CB8AC3E}">
        <p14:creationId xmlns:p14="http://schemas.microsoft.com/office/powerpoint/2010/main" val="79362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vs R30-4: emittances with 140 kV and 200 kV Max’s optimizer settings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8C027-7A04-5548-AB75-5B7A1FD05643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1380 mA</a:t>
            </a:r>
          </a:p>
          <a:p>
            <a:r>
              <a:rPr lang="en-US" dirty="0"/>
              <a:t>MFX1I03 -1240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4393D-CF2F-2947-9864-B09ED89EF5E1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1694 mA</a:t>
            </a:r>
          </a:p>
          <a:p>
            <a:r>
              <a:rPr lang="en-US" dirty="0"/>
              <a:t>MFX1I03 -1496 mA</a:t>
            </a:r>
          </a:p>
        </p:txBody>
      </p:sp>
    </p:spTree>
    <p:extLst>
      <p:ext uri="{BB962C8B-B14F-4D97-AF65-F5344CB8AC3E}">
        <p14:creationId xmlns:p14="http://schemas.microsoft.com/office/powerpoint/2010/main" val="149580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R28-2 vs R30-4: emittances with 140 kV settings (operational and Max’s optimizer)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23B9E-2E66-0C45-8F26-73A404F1C2C6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1159.934 mA</a:t>
            </a:r>
          </a:p>
          <a:p>
            <a:r>
              <a:rPr lang="en-US" dirty="0"/>
              <a:t>MFX1I03 -970.234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7809-CD8F-4546-8949-F1DF23A3F0C1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1380 mA</a:t>
            </a:r>
          </a:p>
          <a:p>
            <a:r>
              <a:rPr lang="en-US" dirty="0"/>
              <a:t>MFX1I03 -1240 mA</a:t>
            </a:r>
          </a:p>
        </p:txBody>
      </p:sp>
    </p:spTree>
    <p:extLst>
      <p:ext uri="{BB962C8B-B14F-4D97-AF65-F5344CB8AC3E}">
        <p14:creationId xmlns:p14="http://schemas.microsoft.com/office/powerpoint/2010/main" val="162088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6BD3-5D7B-2E42-90D5-7426027F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Gun HV: 200 kV</a:t>
            </a:r>
          </a:p>
          <a:p>
            <a:r>
              <a:rPr lang="en-US" dirty="0"/>
              <a:t>Spot Size on cathode: 0.54 mm (sigma)</a:t>
            </a:r>
          </a:p>
          <a:p>
            <a:r>
              <a:rPr lang="en-US" dirty="0"/>
              <a:t>Pulse Length: 45 </a:t>
            </a:r>
            <a:r>
              <a:rPr lang="en-US" dirty="0" err="1"/>
              <a:t>ps</a:t>
            </a:r>
            <a:r>
              <a:rPr lang="en-US" dirty="0"/>
              <a:t> FWHM</a:t>
            </a:r>
          </a:p>
          <a:p>
            <a:endParaRPr lang="en-US" dirty="0"/>
          </a:p>
          <a:p>
            <a:r>
              <a:rPr lang="en-US" dirty="0"/>
              <a:t>Distribution-based simulations</a:t>
            </a:r>
          </a:p>
          <a:p>
            <a:pPr lvl="1"/>
            <a:r>
              <a:rPr lang="en-US" dirty="0"/>
              <a:t>10k  macroparticles</a:t>
            </a:r>
          </a:p>
          <a:p>
            <a:pPr lvl="1"/>
            <a:r>
              <a:rPr lang="en-US" dirty="0"/>
              <a:t>Start at z=0.19 m from cathode</a:t>
            </a:r>
          </a:p>
          <a:p>
            <a:pPr lvl="1"/>
            <a:r>
              <a:rPr lang="en-US" dirty="0"/>
              <a:t>R28-2 results vetted against field-map-based simulations</a:t>
            </a:r>
          </a:p>
          <a:p>
            <a:endParaRPr lang="en-US" dirty="0"/>
          </a:p>
          <a:p>
            <a:r>
              <a:rPr lang="en-US" dirty="0"/>
              <a:t>Beamline simulation results</a:t>
            </a:r>
          </a:p>
          <a:p>
            <a:pPr lvl="1"/>
            <a:r>
              <a:rPr lang="en-US" dirty="0"/>
              <a:t>140 kV, 180 kV operational settings</a:t>
            </a:r>
          </a:p>
          <a:p>
            <a:pPr lvl="1"/>
            <a:r>
              <a:rPr lang="en-US" dirty="0"/>
              <a:t>140 kV, 200 kV Max’s optimizer settings</a:t>
            </a:r>
          </a:p>
          <a:p>
            <a:pPr lvl="1"/>
            <a:r>
              <a:rPr lang="en-US" dirty="0"/>
              <a:t>Settings used as-is (no tweaks)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62B5-A72F-D040-9021-6E13BC6595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nominal</a:t>
            </a:r>
          </a:p>
          <a:p>
            <a:pPr lvl="1"/>
            <a:r>
              <a:rPr lang="en-US" dirty="0"/>
              <a:t>Field map extent in z: 18 cm</a:t>
            </a:r>
          </a:p>
          <a:p>
            <a:pPr lvl="1"/>
            <a:r>
              <a:rPr lang="en-US" dirty="0"/>
              <a:t>Recessed cathode (0.18 mm)</a:t>
            </a:r>
          </a:p>
          <a:p>
            <a:pPr lvl="1"/>
            <a:r>
              <a:rPr lang="en-US" dirty="0"/>
              <a:t>Distributions</a:t>
            </a:r>
          </a:p>
          <a:p>
            <a:pPr lvl="2"/>
            <a:r>
              <a:rPr lang="en-US" dirty="0"/>
              <a:t>0.001 and 0.340 </a:t>
            </a:r>
            <a:r>
              <a:rPr lang="en-US" dirty="0" err="1"/>
              <a:t>pC</a:t>
            </a:r>
            <a:endParaRPr lang="en-US" dirty="0"/>
          </a:p>
          <a:p>
            <a:pPr lvl="2"/>
            <a:r>
              <a:rPr lang="en-US" dirty="0"/>
              <a:t>Generated by Max</a:t>
            </a:r>
          </a:p>
          <a:p>
            <a:pPr lvl="2"/>
            <a:r>
              <a:rPr lang="en-US" dirty="0"/>
              <a:t>Mean quantities removed</a:t>
            </a:r>
          </a:p>
          <a:p>
            <a:pPr lvl="3"/>
            <a:r>
              <a:rPr lang="en-US" dirty="0"/>
              <a:t>E.g., gun kick removed</a:t>
            </a:r>
          </a:p>
          <a:p>
            <a:pPr lvl="2"/>
            <a:r>
              <a:rPr lang="en-US" dirty="0"/>
              <a:t>In simulation shift distribution to mean t from original 170 </a:t>
            </a:r>
            <a:r>
              <a:rPr lang="en-US" dirty="0" err="1"/>
              <a:t>uA</a:t>
            </a:r>
            <a:r>
              <a:rPr lang="en-US" dirty="0"/>
              <a:t> no gap field map simulation for z=0.19 m</a:t>
            </a:r>
          </a:p>
          <a:p>
            <a:r>
              <a:rPr lang="en-US" dirty="0"/>
              <a:t>R30-4 proposed replacement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o</a:t>
            </a:r>
            <a:r>
              <a:rPr lang="en-US" dirty="0"/>
              <a:t> Pierce angle</a:t>
            </a:r>
          </a:p>
          <a:p>
            <a:pPr lvl="1"/>
            <a:r>
              <a:rPr lang="en-US" dirty="0"/>
              <a:t>30</a:t>
            </a:r>
            <a:r>
              <a:rPr lang="en-US" baseline="30000" dirty="0"/>
              <a:t>o</a:t>
            </a:r>
            <a:r>
              <a:rPr lang="en-US" dirty="0"/>
              <a:t> junction angle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vs R30-4: beam sizes with 140 kV and 180 kV operational settings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CEC29-ACE2-314D-8CD2-80A7BE542F56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1159.934 mA</a:t>
            </a:r>
          </a:p>
          <a:p>
            <a:r>
              <a:rPr lang="en-US" dirty="0"/>
              <a:t>MFX1I03 -970.234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FFCC0-D1E0-4D4E-8FA2-FD01AEF6CE73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1640.652 mA</a:t>
            </a:r>
          </a:p>
          <a:p>
            <a:r>
              <a:rPr lang="en-US" dirty="0"/>
              <a:t>MFX1I03 -1187.912 mA</a:t>
            </a:r>
          </a:p>
        </p:txBody>
      </p:sp>
    </p:spTree>
    <p:extLst>
      <p:ext uri="{BB962C8B-B14F-4D97-AF65-F5344CB8AC3E}">
        <p14:creationId xmlns:p14="http://schemas.microsoft.com/office/powerpoint/2010/main" val="187196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vs R30-4: emittances with 140 kV and 180 kV operational settings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CEC29-ACE2-314D-8CD2-80A7BE542F56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1159.934 mA</a:t>
            </a:r>
          </a:p>
          <a:p>
            <a:r>
              <a:rPr lang="en-US" dirty="0"/>
              <a:t>MFX1I03 -970.234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FFCC0-D1E0-4D4E-8FA2-FD01AEF6CE73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1640.652 mA</a:t>
            </a:r>
          </a:p>
          <a:p>
            <a:r>
              <a:rPr lang="en-US" dirty="0"/>
              <a:t>MFX1I03 -1187.912 mA</a:t>
            </a:r>
          </a:p>
        </p:txBody>
      </p:sp>
    </p:spTree>
    <p:extLst>
      <p:ext uri="{BB962C8B-B14F-4D97-AF65-F5344CB8AC3E}">
        <p14:creationId xmlns:p14="http://schemas.microsoft.com/office/powerpoint/2010/main" val="204909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vs R30-4: beam sizes with 140 kV and 200 kV Max’s optimizer settings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8C027-7A04-5548-AB75-5B7A1FD05643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1380 mA</a:t>
            </a:r>
          </a:p>
          <a:p>
            <a:r>
              <a:rPr lang="en-US" dirty="0"/>
              <a:t>MFX1I03 -1240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4393D-CF2F-2947-9864-B09ED89EF5E1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1694 mA</a:t>
            </a:r>
          </a:p>
          <a:p>
            <a:r>
              <a:rPr lang="en-US" dirty="0"/>
              <a:t>MFX1I03 -1496 mA</a:t>
            </a:r>
          </a:p>
        </p:txBody>
      </p:sp>
    </p:spTree>
    <p:extLst>
      <p:ext uri="{BB962C8B-B14F-4D97-AF65-F5344CB8AC3E}">
        <p14:creationId xmlns:p14="http://schemas.microsoft.com/office/powerpoint/2010/main" val="226021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R28-2 vs R30-4: emittances with 140 kV and 200 kV Max’s optimizer settings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8C027-7A04-5548-AB75-5B7A1FD05643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1380 mA</a:t>
            </a:r>
          </a:p>
          <a:p>
            <a:r>
              <a:rPr lang="en-US" dirty="0"/>
              <a:t>MFX1I03 -1240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4393D-CF2F-2947-9864-B09ED89EF5E1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1694 mA</a:t>
            </a:r>
          </a:p>
          <a:p>
            <a:r>
              <a:rPr lang="en-US" dirty="0"/>
              <a:t>MFX1I03 -1496 mA</a:t>
            </a:r>
          </a:p>
        </p:txBody>
      </p:sp>
    </p:spTree>
    <p:extLst>
      <p:ext uri="{BB962C8B-B14F-4D97-AF65-F5344CB8AC3E}">
        <p14:creationId xmlns:p14="http://schemas.microsoft.com/office/powerpoint/2010/main" val="3360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R28-2 vs R30-4: beam sizes with 140 kV settings (operational and Max’s optimizer)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23B9E-2E66-0C45-8F26-73A404F1C2C6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1159.934 mA</a:t>
            </a:r>
          </a:p>
          <a:p>
            <a:r>
              <a:rPr lang="en-US" dirty="0"/>
              <a:t>MFX1I03 -970.234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7809-CD8F-4546-8949-F1DF23A3F0C1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1380 mA</a:t>
            </a:r>
          </a:p>
          <a:p>
            <a:r>
              <a:rPr lang="en-US" dirty="0"/>
              <a:t>MFX1I03 -1240 mA</a:t>
            </a:r>
          </a:p>
        </p:txBody>
      </p:sp>
    </p:spTree>
    <p:extLst>
      <p:ext uri="{BB962C8B-B14F-4D97-AF65-F5344CB8AC3E}">
        <p14:creationId xmlns:p14="http://schemas.microsoft.com/office/powerpoint/2010/main" val="110857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R28-2 vs R30-4: emittances with 140 kV settings (operational and Max’s optimizer)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C55B3-CAE6-9947-8E0D-67EF66DF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5450"/>
            <a:ext cx="5486400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2DA31-5123-4F49-AC95-3D879555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545114"/>
            <a:ext cx="54864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23B9E-2E66-0C45-8F26-73A404F1C2C6}"/>
              </a:ext>
            </a:extLst>
          </p:cNvPr>
          <p:cNvSpPr txBox="1"/>
          <p:nvPr/>
        </p:nvSpPr>
        <p:spPr>
          <a:xfrm>
            <a:off x="2039815" y="5740459"/>
            <a:ext cx="23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1159.934 mA</a:t>
            </a:r>
          </a:p>
          <a:p>
            <a:r>
              <a:rPr lang="en-US" dirty="0"/>
              <a:t>MFX1I03 -970.234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7809-CD8F-4546-8949-F1DF23A3F0C1}"/>
              </a:ext>
            </a:extLst>
          </p:cNvPr>
          <p:cNvSpPr txBox="1"/>
          <p:nvPr/>
        </p:nvSpPr>
        <p:spPr>
          <a:xfrm>
            <a:off x="7877907" y="5740459"/>
            <a:ext cx="24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MFX2I01 1380 mA</a:t>
            </a:r>
          </a:p>
          <a:p>
            <a:r>
              <a:rPr lang="en-US" dirty="0"/>
              <a:t>MFX1I03 -1240 mA</a:t>
            </a:r>
          </a:p>
        </p:txBody>
      </p:sp>
    </p:spTree>
    <p:extLst>
      <p:ext uri="{BB962C8B-B14F-4D97-AF65-F5344CB8AC3E}">
        <p14:creationId xmlns:p14="http://schemas.microsoft.com/office/powerpoint/2010/main" val="27427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7AD1-EBF0-2946-9F3C-F0AAE800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9831-BC52-D34F-9800-DEF16105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016BF-3263-3848-8C9B-137A8A24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5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410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PingFangSC-Regular</vt:lpstr>
      <vt:lpstr>.PingFangSC-Regular</vt:lpstr>
      <vt:lpstr>Arial</vt:lpstr>
      <vt:lpstr>Calibri</vt:lpstr>
      <vt:lpstr>Office Theme</vt:lpstr>
      <vt:lpstr>Gun Comparisons</vt:lpstr>
      <vt:lpstr>Simulation information</vt:lpstr>
      <vt:lpstr>R28-2 vs R30-4: beam sizes with 140 kV and 180 kV operational settings</vt:lpstr>
      <vt:lpstr>R28-2 vs R30-4: emittances with 140 kV and 180 kV operational settings</vt:lpstr>
      <vt:lpstr>R28-2 vs R30-4: beam sizes with 140 kV and 200 kV Max’s optimizer settings</vt:lpstr>
      <vt:lpstr>R28-2 vs R30-4: emittances with 140 kV and 200 kV Max’s optimizer settings</vt:lpstr>
      <vt:lpstr>R28-2 vs R30-4: beam sizes with 140 kV settings (operational and Max’s optimizer)</vt:lpstr>
      <vt:lpstr>R28-2 vs R30-4: emittances with 140 kV settings (operational and Max’s optimizer)</vt:lpstr>
      <vt:lpstr>PowerPoint Presentation</vt:lpstr>
      <vt:lpstr>R28-2 vs R30-4: emittances with 140 kV and 180 kV operational settings</vt:lpstr>
      <vt:lpstr>R28-2 vs R30-4: emittances with 140 kV and 200 kV Max’s optimizer settings</vt:lpstr>
      <vt:lpstr>R28-2 vs R30-4: emittances with 140 kV settings (operational and Max’s optimizer)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 Comparisons</dc:title>
  <dc:creator>Microsoft Office User</dc:creator>
  <cp:lastModifiedBy>Microsoft Office User</cp:lastModifiedBy>
  <cp:revision>60</cp:revision>
  <dcterms:created xsi:type="dcterms:W3CDTF">2024-01-17T12:36:56Z</dcterms:created>
  <dcterms:modified xsi:type="dcterms:W3CDTF">2024-02-21T18:19:00Z</dcterms:modified>
</cp:coreProperties>
</file>