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68" r:id="rId2"/>
    <p:sldId id="365" r:id="rId3"/>
    <p:sldId id="366" r:id="rId4"/>
    <p:sldId id="256" r:id="rId5"/>
    <p:sldId id="367" r:id="rId6"/>
    <p:sldId id="3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131"/>
    <p:restoredTop sz="95775"/>
  </p:normalViewPr>
  <p:slideViewPr>
    <p:cSldViewPr snapToGrid="0" snapToObjects="1">
      <p:cViewPr varScale="1">
        <p:scale>
          <a:sx n="132" d="100"/>
          <a:sy n="132" d="100"/>
        </p:scale>
        <p:origin x="18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3AABC-02EE-FE4E-8EAF-0E7DBE7DA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34DDA0-FF21-E54E-A2D7-9BF12A97E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24542-7634-9D47-A699-CD645FC3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208F0-5CD1-2F45-A221-C3090C47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B8CC-BFA6-8743-9755-CA46E018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84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2A88-95FD-9F44-845B-7F32A00A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2B9F2-AEA3-EC44-AA0B-A37A5D373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A3798-3EC2-464E-8123-8397F66FC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9E450-A65D-D440-BB68-FF519C53A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9DD00-DBE9-5748-8CA0-C84D32ED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75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1F013-DA7F-A842-84F3-F33BC0B4E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F4AAC0-5933-104D-A479-F410A6D89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89492-A9DD-9940-B157-C2AD574C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20C3B-F5B8-FD4B-B23A-38DF428E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52CFC-AB72-D942-ADCC-D965C768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93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PSTP’22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Mainz, Germany, Sep 25-29, 2022)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29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FF22B-69D6-0D46-9F85-69194D44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E1A4D-C0BA-EF41-B0E1-CD82A189B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95215-FA66-234C-A009-872094C1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4D7EE-C229-C54A-8BFA-91AB6F68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8A4BE-893B-E048-B687-C95C306E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6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F990-3826-6347-B11E-5251FA9C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CC30A-B9E3-D846-A4D2-499A54F7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7FE1-8F97-184C-BA15-2891F81D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010C3-EFE7-5248-9AC5-99672FB78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D9FE2-6A53-2040-A910-2263A4A4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3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8FB8-EFDB-D64D-ADFA-1EA0D76D8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F2C9D-7B82-AC42-A5FD-F174D9CF74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685DF-8048-AA4C-97DF-1065BCB5F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31FAE-AFDD-994E-A3CF-F4BDD632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C1D76-1556-9D46-A8F2-810FEFD6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7A85D-F77C-CA4E-A333-C7693D17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58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77F74-302A-C443-9C86-3FAB1458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5BC35-DA8D-4145-B3D7-874E4C520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1E3BA-6620-ED49-B43B-DCCB01651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932A2-6EF6-7145-B12E-BACD476C51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D3629-1282-5148-9E0D-6FAAB6BED3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7D25D-2BB3-554B-ACD0-AA6C4FD7C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E49F8E-D433-9E41-A191-F6520FB2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51442A-C029-3B4B-9444-B262F4B94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4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9CC47-C9F8-FD48-9B4A-FCC8D344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8C9F50-2936-DF45-938F-69472C3B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FE3FB-0342-B243-A3D1-C94538073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9FB5F2-026A-C044-A311-41CFBE447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0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FA81F1-8CAE-9841-B93E-FBD3D40F7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B1E78B-4495-F540-BA13-34A076F9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F4AB9-CE28-EE48-BE81-BBF3DEFA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81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7A065-52C5-BC44-94F3-CAC0D98B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DA67E-8010-F242-83D4-3BE802274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262BB8-9122-B946-ABB9-82C81B382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41376-981F-1E48-8427-68C65F12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B241F-20F4-0B4B-A7A0-02043989B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8755A-6B4F-DC4F-853B-DBF414F6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4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D79-5D52-DE40-A5EA-302F7B2B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CB4875-E1BE-2041-9346-8F2988368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A8D0B0-CC1A-5641-BECD-1BE5E35ED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C2F08-11B2-044E-A0D3-AD99DFC5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409A8-B8C5-D448-9CE3-76F177B8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275C4-61D4-6346-A8BC-348DB12A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8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3B5BE3-9317-C141-AF06-E0C0E5145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ACE54-A6BC-B64B-BC68-E42B8C8DB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849C8-ED29-5942-AE49-59B6775DB5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49572-8FEB-5248-80C4-A4BD63976296}" type="datetimeFigureOut">
              <a:rPr lang="en-US" smtClean="0"/>
              <a:t>10/18/22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D9EFA-E67E-484C-81F6-46A37A20F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A172A-F892-5145-8EFD-E86F4ECF4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603C2-A6C8-474A-B1AA-F0CE4BB85A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6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0C63C7-C63C-E844-8B25-9F5959380739}"/>
              </a:ext>
            </a:extLst>
          </p:cNvPr>
          <p:cNvSpPr/>
          <p:nvPr/>
        </p:nvSpPr>
        <p:spPr>
          <a:xfrm>
            <a:off x="1065195" y="1400550"/>
            <a:ext cx="101771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solidFill>
                  <a:srgbClr val="000000"/>
                </a:solidFill>
                <a:latin typeface="inherit"/>
              </a:rPr>
              <a:t>We are all on the same page !!!</a:t>
            </a:r>
          </a:p>
          <a:p>
            <a:pPr fontAlgn="base"/>
            <a:endParaRPr lang="en-US" sz="2400" dirty="0">
              <a:solidFill>
                <a:srgbClr val="000000"/>
              </a:solidFill>
              <a:latin typeface="inherit"/>
            </a:endParaRPr>
          </a:p>
          <a:p>
            <a:pPr lvl="1" fontAlgn="base"/>
            <a:r>
              <a:rPr lang="en-US" sz="2000" i="1" dirty="0">
                <a:solidFill>
                  <a:srgbClr val="000000"/>
                </a:solidFill>
                <a:latin typeface="inherit"/>
              </a:rPr>
              <a:t>Positron upgrade is being considered as Stage I of an overall CEBAF upgrade that goes:</a:t>
            </a:r>
          </a:p>
          <a:p>
            <a:pPr lvl="1" fontAlgn="base"/>
            <a:endParaRPr lang="en-US" b="0" i="1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inherit"/>
              </a:rPr>
              <a:t> positrons at 12 (11?) GeV using LERF as injector </a:t>
            </a:r>
            <a:endParaRPr lang="en-US" b="0" i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inherit"/>
              </a:rPr>
              <a:t> LERF upgrade in energy to prepare for 22 GeV CEBAF </a:t>
            </a:r>
            <a:endParaRPr lang="en-US" b="0" i="1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  <a:latin typeface="inherit"/>
              </a:rPr>
              <a:t> FFA arcs to upgrade CEBAF to 22 GeV</a:t>
            </a:r>
          </a:p>
          <a:p>
            <a:pPr lvl="1" fontAlgn="base">
              <a:buFont typeface="Arial" panose="020B0604020202020204" pitchFamily="34" charset="0"/>
              <a:buChar char="•"/>
            </a:pPr>
            <a:endParaRPr lang="en-US" sz="2000" b="0" i="1" dirty="0">
              <a:solidFill>
                <a:srgbClr val="000000"/>
              </a:solidFill>
              <a:effectLst/>
              <a:latin typeface="inherit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  <a:latin typeface="inherit"/>
            </a:endParaRPr>
          </a:p>
          <a:p>
            <a:pPr fontAlgn="base"/>
            <a:r>
              <a:rPr lang="en-US" sz="2400" dirty="0">
                <a:solidFill>
                  <a:srgbClr val="000000"/>
                </a:solidFill>
                <a:latin typeface="inherit"/>
              </a:rPr>
              <a:t>Yet, </a:t>
            </a:r>
            <a:r>
              <a:rPr lang="en-US" sz="2400" b="0" dirty="0">
                <a:solidFill>
                  <a:srgbClr val="000000"/>
                </a:solidFill>
                <a:effectLst/>
                <a:latin typeface="inherit"/>
              </a:rPr>
              <a:t>… </a:t>
            </a:r>
            <a:r>
              <a:rPr lang="en-US" sz="2400" dirty="0">
                <a:solidFill>
                  <a:srgbClr val="000000"/>
                </a:solidFill>
                <a:latin typeface="inherit"/>
              </a:rPr>
              <a:t>positrons by itself is challenging.</a:t>
            </a:r>
          </a:p>
        </p:txBody>
      </p:sp>
    </p:spTree>
    <p:extLst>
      <p:ext uri="{BB962C8B-B14F-4D97-AF65-F5344CB8AC3E}">
        <p14:creationId xmlns:p14="http://schemas.microsoft.com/office/powerpoint/2010/main" val="258889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PSTP’22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Mainz, Germany, Sep 25-29,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800141-79B0-7341-AFAE-CC603B559DE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378710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79065-91D9-A84D-8E97-68C3E14DC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15969" r="22447" b="53052"/>
          <a:stretch/>
        </p:blipFill>
        <p:spPr>
          <a:xfrm>
            <a:off x="2104148" y="2362317"/>
            <a:ext cx="5506232" cy="126990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474727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3126868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3286018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377234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438931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3313885"/>
            <a:ext cx="3150887" cy="1530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FDACF-574E-6443-9182-2CE0E8BC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556050"/>
            <a:ext cx="2631448" cy="698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594696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548688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4012069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550355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2957995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96245" y="4067799"/>
            <a:ext cx="3460303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e+ accelerate to 50-70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2886755"/>
            <a:ext cx="280076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6</a:t>
            </a: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0-120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388154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383630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307227" y="2337344"/>
            <a:ext cx="245377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2862209"/>
            <a:ext cx="1061778" cy="45167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1923632" y="3743054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4226182" y="5348679"/>
            <a:ext cx="3589792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Transport e+ at 123 MeV to exit LERF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381259"/>
            <a:ext cx="316190" cy="22000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  <a:stCxn id="46" idx="0"/>
          </p:cNvCxnSpPr>
          <p:nvPr/>
        </p:nvCxnSpPr>
        <p:spPr>
          <a:xfrm>
            <a:off x="4135116" y="3987796"/>
            <a:ext cx="369406" cy="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4721121" y="3422827"/>
            <a:ext cx="2038810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Injector e+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linac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487327" y="1042006"/>
            <a:ext cx="9032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Next, we want to build a scalable polarized positron injector at LERF to demonstrate beam</a:t>
            </a:r>
            <a:endParaRPr lang="en-US" dirty="0">
              <a:solidFill>
                <a:srgbClr val="7030A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300 kV polarized gun + Wien filter, demonstrate &gt; 1kC lifetime at milliamp 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Build up the SRF e- injector 50 – 100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Ramp up efforts for high power target 50 – 100 kW, e+ collection and compression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Complete start-to-end concept in FY23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II : Polarized e</a:t>
            </a:r>
            <a:r>
              <a:rPr lang="en-US" baseline="30000" dirty="0"/>
              <a:t>+</a:t>
            </a:r>
            <a:r>
              <a:rPr lang="en-US" dirty="0"/>
              <a:t> Prototype Experiment</a:t>
            </a:r>
          </a:p>
        </p:txBody>
      </p:sp>
    </p:spTree>
    <p:extLst>
      <p:ext uri="{BB962C8B-B14F-4D97-AF65-F5344CB8AC3E}">
        <p14:creationId xmlns:p14="http://schemas.microsoft.com/office/powerpoint/2010/main" val="385814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9C24D-91CE-4647-B9C7-E63A0856C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657"/>
          <a:stretch/>
        </p:blipFill>
        <p:spPr>
          <a:xfrm>
            <a:off x="5478844" y="254464"/>
            <a:ext cx="6374124" cy="1775145"/>
          </a:xfrm>
          <a:prstGeom prst="rect">
            <a:avLst/>
          </a:prstGeom>
        </p:spPr>
      </p:pic>
      <p:pic>
        <p:nvPicPr>
          <p:cNvPr id="12" name="Image 2">
            <a:extLst>
              <a:ext uri="{FF2B5EF4-FFF2-40B4-BE49-F238E27FC236}">
                <a16:creationId xmlns:a16="http://schemas.microsoft.com/office/drawing/2014/main" id="{97A94084-B32A-B640-BE72-5479A58CD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339" y="2468467"/>
            <a:ext cx="6019800" cy="1409700"/>
          </a:xfrm>
          <a:prstGeom prst="rect">
            <a:avLst/>
          </a:prstGeom>
        </p:spPr>
      </p:pic>
      <p:pic>
        <p:nvPicPr>
          <p:cNvPr id="13" name="Picture 12" descr="Screen Shot 2015-02-18 at 8.07.26 PM.png">
            <a:extLst>
              <a:ext uri="{FF2B5EF4-FFF2-40B4-BE49-F238E27FC236}">
                <a16:creationId xmlns:a16="http://schemas.microsoft.com/office/drawing/2014/main" id="{04BF5C59-BFE6-BF42-9864-AE4E5F418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7" t="8176" r="2217"/>
          <a:stretch/>
        </p:blipFill>
        <p:spPr>
          <a:xfrm>
            <a:off x="844133" y="941430"/>
            <a:ext cx="3606916" cy="2176355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CF9F3A88-64A8-0A40-97C3-2DD3D903F874}"/>
              </a:ext>
            </a:extLst>
          </p:cNvPr>
          <p:cNvSpPr/>
          <p:nvPr/>
        </p:nvSpPr>
        <p:spPr>
          <a:xfrm>
            <a:off x="4793647" y="205042"/>
            <a:ext cx="999067" cy="3649133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C02452-EDD9-B747-B345-0F6768675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81" y="3270215"/>
            <a:ext cx="4271219" cy="35192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365B26-4909-F645-986A-8EBA07700602}"/>
              </a:ext>
            </a:extLst>
          </p:cNvPr>
          <p:cNvSpPr txBox="1"/>
          <p:nvPr/>
        </p:nvSpPr>
        <p:spPr>
          <a:xfrm>
            <a:off x="5646743" y="4194995"/>
            <a:ext cx="62062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Shape of magnetic field determines whether a broad (intensity) or narrow (polarization) slice of momentum is selected.</a:t>
            </a:r>
          </a:p>
          <a:p>
            <a:endParaRPr lang="en-US" dirty="0"/>
          </a:p>
          <a:p>
            <a:r>
              <a:rPr lang="en-US" dirty="0"/>
              <a:t>Collection efficiency (0.01%) means 100 kW needed for 100 </a:t>
            </a:r>
            <a:r>
              <a:rPr lang="en-US" dirty="0" err="1"/>
              <a:t>nA</a:t>
            </a:r>
            <a:r>
              <a:rPr lang="en-US" dirty="0"/>
              <a:t> of polarized e+ or 1 </a:t>
            </a:r>
            <a:r>
              <a:rPr lang="en-US" dirty="0" err="1"/>
              <a:t>uA</a:t>
            </a:r>
            <a:r>
              <a:rPr lang="en-US" dirty="0"/>
              <a:t> of unpolarized e+</a:t>
            </a:r>
          </a:p>
          <a:p>
            <a:endParaRPr lang="en-US" dirty="0"/>
          </a:p>
          <a:p>
            <a:r>
              <a:rPr lang="en-US" dirty="0"/>
              <a:t>Target </a:t>
            </a:r>
            <a:r>
              <a:rPr lang="en-US" dirty="0" err="1"/>
              <a:t>dE</a:t>
            </a:r>
            <a:r>
              <a:rPr lang="en-US" dirty="0"/>
              <a:t>/dx can be 20-30 kW + eddy current loses if target spins in a magnetic field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1987D-7A0C-6E4E-BFBB-B7853D0B5097}"/>
              </a:ext>
            </a:extLst>
          </p:cNvPr>
          <p:cNvSpPr txBox="1"/>
          <p:nvPr/>
        </p:nvSpPr>
        <p:spPr>
          <a:xfrm>
            <a:off x="144379" y="189999"/>
            <a:ext cx="4137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Collection concept is critical for FY23.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24D2D7-2C79-EB4E-9C29-43FA3B8D4D7C}"/>
              </a:ext>
            </a:extLst>
          </p:cNvPr>
          <p:cNvSpPr txBox="1"/>
          <p:nvPr/>
        </p:nvSpPr>
        <p:spPr>
          <a:xfrm>
            <a:off x="5803161" y="361197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Fall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7C596E-AAF7-2F43-ABC6-2301523B0560}"/>
              </a:ext>
            </a:extLst>
          </p:cNvPr>
          <p:cNvSpPr txBox="1"/>
          <p:nvPr/>
        </p:nvSpPr>
        <p:spPr>
          <a:xfrm>
            <a:off x="5803161" y="2185763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Spring 2022</a:t>
            </a:r>
          </a:p>
        </p:txBody>
      </p:sp>
    </p:spTree>
    <p:extLst>
      <p:ext uri="{BB962C8B-B14F-4D97-AF65-F5344CB8AC3E}">
        <p14:creationId xmlns:p14="http://schemas.microsoft.com/office/powerpoint/2010/main" val="2845253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DEE66CC-5C92-6B40-9C69-B34AD8F9DC57}"/>
              </a:ext>
            </a:extLst>
          </p:cNvPr>
          <p:cNvSpPr txBox="1"/>
          <p:nvPr/>
        </p:nvSpPr>
        <p:spPr>
          <a:xfrm>
            <a:off x="1823809" y="2152846"/>
            <a:ext cx="3745384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Inside LERF (&lt;123 MeV)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5 mA polarized gun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300 kV Wien filter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100 MeV SRF e- </a:t>
            </a:r>
            <a:r>
              <a:rPr lang="en-US" sz="2000" dirty="0" err="1"/>
              <a:t>linac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20-30 kW cooled target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0.5-1.5 Tesla solenoid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warm e+ </a:t>
            </a:r>
            <a:r>
              <a:rPr lang="en-US" sz="2000" b="1" dirty="0" err="1"/>
              <a:t>linac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w/ solenoid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100 MeV SRF e+ </a:t>
            </a:r>
            <a:r>
              <a:rPr lang="en-US" sz="2000" dirty="0" err="1"/>
              <a:t>linac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radiation/shielding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transport optics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100 MeV e+ spin rotator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diagnostics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safety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56FB2F-16F3-F44B-9840-B9662775AB41}"/>
              </a:ext>
            </a:extLst>
          </p:cNvPr>
          <p:cNvSpPr txBox="1"/>
          <p:nvPr/>
        </p:nvSpPr>
        <p:spPr>
          <a:xfrm>
            <a:off x="6928408" y="2152846"/>
            <a:ext cx="484414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Outside LERF (123 MeV – 12 GeV)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tunnel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new transport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re-injection into CEBAF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bi-polar power supplies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bi-polar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Hall D permanent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low-current diagnostics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Large beam damps with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Large </a:t>
            </a:r>
            <a:r>
              <a:rPr lang="en-US" sz="2000" b="1" dirty="0" err="1"/>
              <a:t>dp</a:t>
            </a:r>
            <a:r>
              <a:rPr lang="en-US" sz="2000" b="1" dirty="0"/>
              <a:t>/p beam damps with energy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HE e+ spin rotators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controls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safety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9A69C3-78DF-134A-A77A-471662A8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073" y="764311"/>
            <a:ext cx="1997601" cy="116948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0412C0B-AB8F-874E-8995-C331A741F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08" t="53115" r="18639" b="8468"/>
          <a:stretch/>
        </p:blipFill>
        <p:spPr bwMode="auto">
          <a:xfrm>
            <a:off x="6980008" y="875461"/>
            <a:ext cx="3767668" cy="105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E997A9-B599-FE4F-A5F9-D57DBA884757}"/>
              </a:ext>
            </a:extLst>
          </p:cNvPr>
          <p:cNvSpPr txBox="1"/>
          <p:nvPr/>
        </p:nvSpPr>
        <p:spPr>
          <a:xfrm>
            <a:off x="211755" y="145150"/>
            <a:ext cx="5100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Why a prototype experiment is so important…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01D5332-4A0A-2C41-AACD-59725ED90523}"/>
              </a:ext>
            </a:extLst>
          </p:cNvPr>
          <p:cNvSpPr/>
          <p:nvPr/>
        </p:nvSpPr>
        <p:spPr>
          <a:xfrm>
            <a:off x="1992429" y="3541380"/>
            <a:ext cx="250257" cy="84284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8B2FD-009D-EB46-B383-E351E0B226AF}"/>
              </a:ext>
            </a:extLst>
          </p:cNvPr>
          <p:cNvSpPr txBox="1"/>
          <p:nvPr/>
        </p:nvSpPr>
        <p:spPr>
          <a:xfrm>
            <a:off x="414735" y="3460895"/>
            <a:ext cx="1409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Proposing Physics takes a lead role</a:t>
            </a:r>
          </a:p>
        </p:txBody>
      </p:sp>
    </p:spTree>
    <p:extLst>
      <p:ext uri="{BB962C8B-B14F-4D97-AF65-F5344CB8AC3E}">
        <p14:creationId xmlns:p14="http://schemas.microsoft.com/office/powerpoint/2010/main" val="170457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>
            <a:extLst>
              <a:ext uri="{FF2B5EF4-FFF2-40B4-BE49-F238E27FC236}">
                <a16:creationId xmlns:a16="http://schemas.microsoft.com/office/drawing/2014/main" id="{BD4FC7B2-06C3-4246-B7F9-C16A437D0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229" y="215976"/>
            <a:ext cx="8314304" cy="65477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BAC4D0-9044-3243-9479-5C8743D5E5D3}"/>
              </a:ext>
            </a:extLst>
          </p:cNvPr>
          <p:cNvSpPr/>
          <p:nvPr/>
        </p:nvSpPr>
        <p:spPr>
          <a:xfrm>
            <a:off x="3734602" y="904775"/>
            <a:ext cx="413886" cy="44083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F296D1-B53A-3B4E-A123-6ADC6ED5EE09}"/>
              </a:ext>
            </a:extLst>
          </p:cNvPr>
          <p:cNvSpPr/>
          <p:nvPr/>
        </p:nvSpPr>
        <p:spPr>
          <a:xfrm>
            <a:off x="7036066" y="904775"/>
            <a:ext cx="2059808" cy="440837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27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5932A4-306F-0146-ACEA-C3D61DAC14E6}"/>
              </a:ext>
            </a:extLst>
          </p:cNvPr>
          <p:cNvSpPr txBox="1"/>
          <p:nvPr/>
        </p:nvSpPr>
        <p:spPr>
          <a:xfrm>
            <a:off x="433137" y="462014"/>
            <a:ext cx="1098242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Some questions…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(and why I ask)</a:t>
            </a:r>
          </a:p>
          <a:p>
            <a:endParaRPr lang="en-US" dirty="0"/>
          </a:p>
          <a:p>
            <a:r>
              <a:rPr lang="en-US" b="1" dirty="0"/>
              <a:t>Would run periods be grouped as polarized and unpolarized?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(so far we imagine settings that collect one or the other; (maybe we can merge beams from two targets, doubling some of the resources, or being clever to extract two e+ beams from same target)</a:t>
            </a:r>
          </a:p>
          <a:p>
            <a:endParaRPr lang="en-US" dirty="0"/>
          </a:p>
          <a:p>
            <a:r>
              <a:rPr lang="en-US" b="1" dirty="0"/>
              <a:t>How many halls should be able to receive beam at once?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(w/ 0.01% collection efficiency each 100 kW of beam power provides a 100 </a:t>
            </a:r>
            <a:r>
              <a:rPr lang="en-US" sz="1600" dirty="0" err="1">
                <a:solidFill>
                  <a:srgbClr val="FF0000"/>
                </a:solidFill>
              </a:rPr>
              <a:t>nA</a:t>
            </a:r>
            <a:r>
              <a:rPr lang="en-US" sz="1600" dirty="0">
                <a:solidFill>
                  <a:srgbClr val="FF0000"/>
                </a:solidFill>
              </a:rPr>
              <a:t> or 1 </a:t>
            </a:r>
            <a:r>
              <a:rPr lang="en-US" sz="1600" dirty="0" err="1">
                <a:solidFill>
                  <a:srgbClr val="FF0000"/>
                </a:solidFill>
              </a:rPr>
              <a:t>uA</a:t>
            </a:r>
            <a:r>
              <a:rPr lang="en-US" sz="1600" dirty="0">
                <a:solidFill>
                  <a:srgbClr val="FF0000"/>
                </a:solidFill>
              </a:rPr>
              <a:t> beams; so variation like 0.01-0.04% is so important to test, tells  us how many halls can be operated per kW)</a:t>
            </a:r>
          </a:p>
          <a:p>
            <a:endParaRPr lang="en-US" dirty="0"/>
          </a:p>
          <a:p>
            <a:r>
              <a:rPr lang="en-US" b="1" dirty="0"/>
              <a:t>Do we plan Hall D always needs 100 </a:t>
            </a:r>
            <a:r>
              <a:rPr lang="en-US" b="1" dirty="0" err="1"/>
              <a:t>nA</a:t>
            </a:r>
            <a:r>
              <a:rPr lang="en-US" b="1" dirty="0"/>
              <a:t> for a photon program?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(seems efficient, but need to imagine required rep rates needed for 5.5 pass, dealing with giant permanent magnet, and quality for coherent radiation if that’s required)</a:t>
            </a:r>
          </a:p>
          <a:p>
            <a:endParaRPr lang="en-US" dirty="0"/>
          </a:p>
          <a:p>
            <a:r>
              <a:rPr lang="en-US" b="1" dirty="0"/>
              <a:t>Do we retain capability to operate from CEBAF?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(meaning, might we run say for X months of e+ from LERF and then switch over to Y months of e- from CEBAF; could be an effective way to allows e+ experiments and e- experiments to be staggered, limiting # of halls for e+ at once?)</a:t>
            </a:r>
          </a:p>
          <a:p>
            <a:endParaRPr lang="en-US" dirty="0"/>
          </a:p>
          <a:p>
            <a:r>
              <a:rPr lang="en-US" b="1" dirty="0"/>
              <a:t>Do you envision positrons coming after Moller, but before </a:t>
            </a:r>
            <a:r>
              <a:rPr lang="en-US" b="1" dirty="0" err="1"/>
              <a:t>SoLID</a:t>
            </a:r>
            <a:r>
              <a:rPr lang="en-US" b="1" dirty="0"/>
              <a:t>?</a:t>
            </a:r>
          </a:p>
          <a:p>
            <a:r>
              <a:rPr lang="en-US" sz="1600" dirty="0">
                <a:solidFill>
                  <a:srgbClr val="FF0000"/>
                </a:solidFill>
              </a:rPr>
              <a:t>(trying to understand the time frame for the prototype study, for setting priorities)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96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665</Words>
  <Application>Microsoft Macintosh PowerPoint</Application>
  <PresentationFormat>Widescreen</PresentationFormat>
  <Paragraphs>80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PingFangSC-Regular</vt:lpstr>
      <vt:lpstr>Arial</vt:lpstr>
      <vt:lpstr>Calibri</vt:lpstr>
      <vt:lpstr>Calibri Light</vt:lpstr>
      <vt:lpstr>inherit</vt:lpstr>
      <vt:lpstr>Office Theme</vt:lpstr>
      <vt:lpstr>PowerPoint Presentation</vt:lpstr>
      <vt:lpstr>PEPPo II : Polarized e+ Prototype Experiment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Joe Grames</cp:lastModifiedBy>
  <cp:revision>14</cp:revision>
  <dcterms:created xsi:type="dcterms:W3CDTF">2022-10-18T17:20:19Z</dcterms:created>
  <dcterms:modified xsi:type="dcterms:W3CDTF">2022-10-18T18:41:45Z</dcterms:modified>
</cp:coreProperties>
</file>