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87" r:id="rId3"/>
    <p:sldId id="283" r:id="rId4"/>
    <p:sldId id="284" r:id="rId5"/>
    <p:sldId id="285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CC"/>
    <a:srgbClr val="99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8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23F8-323C-443D-B5B1-B3ECBD10DF7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9BE-490E-41C0-9C0B-AC03F895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9AE0797-0CB9-024F-8B33-D8A3770A4A3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F9D43-DAD1-0B46-8157-42B3CDBE4F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C477-58D3-1F4C-B6DE-494A1AB69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2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4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C477-58D3-1F4C-B6DE-494A1AB69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7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6300-7483-3F42-BFBB-2ECA1656B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8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36D4-B84D-914C-9906-FEBD5D516A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B5E-5710-0142-BE4E-2534E2ADB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CEB6-65BD-4E42-935B-439B6F4D2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30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70F7-337D-A840-8410-D0D54A0A9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58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3CF1-8B11-8641-8A7A-DB355CA45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8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6EF2-87DD-C643-932E-DD2666262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9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>
            <a:lvl1pPr>
              <a:defRPr sz="44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6300-7483-3F42-BFBB-2ECA1656B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8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C420-B375-A246-8103-77C6A737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06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62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36D4-B84D-914C-9906-FEBD5D516A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5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B5E-5710-0142-BE4E-2534E2ADB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5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CEB6-65BD-4E42-935B-439B6F4D2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1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70F7-337D-A840-8410-D0D54A0A9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3CF1-8B11-8641-8A7A-DB355CA45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9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6EF2-87DD-C643-932E-DD2666262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C420-B375-A246-8103-77C6A737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47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77000"/>
            <a:ext cx="2133600" cy="33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338500-6E32-6242-B3E4-7152BC23BA6B}" type="slidenum">
              <a:rPr lang="en-US"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990600" y="6491728"/>
            <a:ext cx="2209800" cy="331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02/23/2015</a:t>
            </a:r>
            <a:endParaRPr lang="en-US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prstClr val="white"/>
                </a:solidFill>
                <a:ea typeface="ＭＳ Ｐゴシック" charset="0"/>
              </a:rPr>
              <a:t>09/23/2015</a:t>
            </a:r>
            <a:endParaRPr lang="en-US" dirty="0">
              <a:solidFill>
                <a:prstClr val="white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77000"/>
            <a:ext cx="2133600" cy="33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338500-6E32-6242-B3E4-7152BC23BA6B}" type="slidenum">
              <a:rPr lang="en-US"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2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Aperture </a:t>
            </a:r>
            <a:r>
              <a:rPr lang="en-US" dirty="0">
                <a:ea typeface="+mj-ea"/>
                <a:cs typeface="+mj-cs"/>
              </a:rPr>
              <a:t>I</a:t>
            </a:r>
            <a:r>
              <a:rPr lang="en-US" dirty="0" smtClean="0">
                <a:ea typeface="+mj-ea"/>
                <a:cs typeface="+mj-cs"/>
              </a:rPr>
              <a:t>nterception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 for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Full </a:t>
            </a:r>
            <a:r>
              <a:rPr lang="en-US" dirty="0" smtClean="0">
                <a:ea typeface="+mj-ea"/>
                <a:cs typeface="+mj-cs"/>
              </a:rPr>
              <a:t>Energy </a:t>
            </a:r>
            <a:r>
              <a:rPr lang="en-US" dirty="0" smtClean="0">
                <a:ea typeface="+mj-ea"/>
                <a:cs typeface="+mj-cs"/>
              </a:rPr>
              <a:t>Injector Upgrade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Alicia Hofler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Reza </a:t>
            </a:r>
            <a:r>
              <a:rPr lang="en-US" dirty="0" err="1" smtClean="0">
                <a:ea typeface="+mn-ea"/>
                <a:cs typeface="+mn-cs"/>
              </a:rPr>
              <a:t>Kazimi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09/23/2015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3F02C4-E95A-704A-A529-DADFA23490E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No </a:t>
            </a:r>
            <a:r>
              <a:rPr lang="en-US" sz="2700" dirty="0"/>
              <a:t>initial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y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908328"/>
              </p:ext>
            </p:extLst>
          </p:nvPr>
        </p:nvGraphicFramePr>
        <p:xfrm>
          <a:off x="1485900" y="8432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(-23)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956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(-21)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956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057151"/>
              </p:ext>
            </p:extLst>
          </p:nvPr>
        </p:nvGraphicFramePr>
        <p:xfrm>
          <a:off x="1485900" y="37388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776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(-224)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776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775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(-1)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775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101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/>
              <a:t>Initial transverse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=p</a:t>
            </a:r>
            <a:r>
              <a:rPr lang="en-US" sz="2700" baseline="-25000" dirty="0"/>
              <a:t>y</a:t>
            </a:r>
            <a:r>
              <a:rPr lang="en-US" sz="2700" dirty="0"/>
              <a:t>≠0; 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981574"/>
              </p:ext>
            </p:extLst>
          </p:nvPr>
        </p:nvGraphicFramePr>
        <p:xfrm>
          <a:off x="1485900" y="8432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880589"/>
              </p:ext>
            </p:extLst>
          </p:nvPr>
        </p:nvGraphicFramePr>
        <p:xfrm>
          <a:off x="1485900" y="37388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(-143)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354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slit ACCEPTANCES/TRANSMISSIONS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B6300-7483-3F42-BFBB-2ECA1656BA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Baseline: No initial momentum distributions (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y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z</a:t>
            </a:r>
            <a:r>
              <a:rPr lang="en-US" sz="2700" dirty="0" smtClean="0"/>
              <a:t>=0)</a:t>
            </a:r>
            <a:endParaRPr lang="en-US" sz="27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108054"/>
              </p:ext>
            </p:extLst>
          </p:nvPr>
        </p:nvGraphicFramePr>
        <p:xfrm>
          <a:off x="1219200" y="76200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76200" y="762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892684"/>
              </p:ext>
            </p:extLst>
          </p:nvPr>
        </p:nvGraphicFramePr>
        <p:xfrm>
          <a:off x="1219200" y="373888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6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/>
              <a:t>No initial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y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23252"/>
              </p:ext>
            </p:extLst>
          </p:nvPr>
        </p:nvGraphicFramePr>
        <p:xfrm>
          <a:off x="1219200" y="76200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76200" y="762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431460"/>
              </p:ext>
            </p:extLst>
          </p:nvPr>
        </p:nvGraphicFramePr>
        <p:xfrm>
          <a:off x="1219200" y="373888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5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/>
              <a:t>Initial transverse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=p</a:t>
            </a:r>
            <a:r>
              <a:rPr lang="en-US" sz="2700" baseline="-25000" dirty="0"/>
              <a:t>y</a:t>
            </a:r>
            <a:r>
              <a:rPr lang="en-US" sz="2700" dirty="0"/>
              <a:t>≠0; 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635676"/>
              </p:ext>
            </p:extLst>
          </p:nvPr>
        </p:nvGraphicFramePr>
        <p:xfrm>
          <a:off x="1219200" y="76200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76200" y="762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310616"/>
              </p:ext>
            </p:extLst>
          </p:nvPr>
        </p:nvGraphicFramePr>
        <p:xfrm>
          <a:off x="1219200" y="3738880"/>
          <a:ext cx="7924800" cy="2941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5039"/>
                <a:gridCol w="1971343"/>
                <a:gridCol w="1025099"/>
                <a:gridCol w="1291484"/>
                <a:gridCol w="1231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Arriving</a:t>
                      </a:r>
                      <a:r>
                        <a:rPr lang="en-US" baseline="0" dirty="0" smtClean="0"/>
                        <a:t> 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</a:t>
                      </a:r>
                    </a:p>
                    <a:p>
                      <a:r>
                        <a:rPr lang="en-US" baseline="0" dirty="0" smtClean="0"/>
                        <a:t>(± 55 </a:t>
                      </a:r>
                      <a:r>
                        <a:rPr lang="en-US" baseline="0" dirty="0" err="1" smtClean="0"/>
                        <a:t>ps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through MS and A3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5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200 kV gun and new (2-7) quarter injector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733800"/>
            <a:ext cx="2667000" cy="2514600"/>
          </a:xfrm>
        </p:spPr>
        <p:txBody>
          <a:bodyPr/>
          <a:lstStyle/>
          <a:p>
            <a:r>
              <a:rPr lang="en-US" sz="2400" dirty="0" smtClean="0"/>
              <a:t>Space maintained for Capture section</a:t>
            </a:r>
          </a:p>
          <a:p>
            <a:r>
              <a:rPr lang="en-US" sz="2400" dirty="0" smtClean="0"/>
              <a:t>Aperture locations unchanged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B6300-7483-3F42-BFBB-2ECA1656BA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934301" y="762000"/>
            <a:ext cx="7275398" cy="2599360"/>
            <a:chOff x="1259002" y="914400"/>
            <a:chExt cx="7275398" cy="2599360"/>
          </a:xfrm>
        </p:grpSpPr>
        <p:grpSp>
          <p:nvGrpSpPr>
            <p:cNvPr id="65" name="Group 64"/>
            <p:cNvGrpSpPr/>
            <p:nvPr/>
          </p:nvGrpSpPr>
          <p:grpSpPr>
            <a:xfrm>
              <a:off x="1259002" y="914400"/>
              <a:ext cx="4227398" cy="2599360"/>
              <a:chOff x="-112598" y="914400"/>
              <a:chExt cx="4227398" cy="259936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-112598" y="1253647"/>
                <a:ext cx="4227398" cy="2260113"/>
              </a:xfrm>
              <a:prstGeom prst="rect">
                <a:avLst/>
              </a:prstGeom>
              <a:solidFill>
                <a:schemeClr val="bg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Calibri"/>
                  <a:cs typeface="Calibri"/>
                </a:endParaRPr>
              </a:p>
            </p:txBody>
          </p:sp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/>
              <a:srcRect r="55026" b="27655"/>
              <a:stretch/>
            </p:blipFill>
            <p:spPr bwMode="auto">
              <a:xfrm>
                <a:off x="114002" y="1521569"/>
                <a:ext cx="3916132" cy="1390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-36398" y="2681695"/>
                <a:ext cx="8844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libri"/>
                    <a:cs typeface="Calibri"/>
                  </a:rPr>
                  <a:t>DC Gun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1429" y="2611056"/>
                <a:ext cx="8844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libri"/>
                    <a:cs typeface="Calibri"/>
                  </a:rPr>
                  <a:t>Solenoids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60059" y="914400"/>
                <a:ext cx="14657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>
                    <a:latin typeface="Calibri"/>
                    <a:cs typeface="Calibri"/>
                  </a:rPr>
                  <a:t>Prebuncher</a:t>
                </a:r>
                <a:r>
                  <a:rPr lang="en-US" sz="1400" dirty="0" smtClean="0">
                    <a:latin typeface="Calibri"/>
                    <a:cs typeface="Calibri"/>
                  </a:rPr>
                  <a:t> Cavity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19905" y="2579725"/>
                <a:ext cx="884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>
                    <a:latin typeface="Calibri"/>
                    <a:cs typeface="Calibri"/>
                  </a:rPr>
                  <a:t>Buncher</a:t>
                </a:r>
                <a:endParaRPr lang="en-US" sz="1400" dirty="0" smtClean="0">
                  <a:latin typeface="Calibri"/>
                  <a:cs typeface="Calibri"/>
                </a:endParaRPr>
              </a:p>
              <a:p>
                <a:pPr algn="ctr"/>
                <a:r>
                  <a:rPr lang="en-US" sz="1400" dirty="0" smtClean="0">
                    <a:latin typeface="Calibri"/>
                    <a:cs typeface="Calibri"/>
                  </a:rPr>
                  <a:t>Cavity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48196" y="1066800"/>
                <a:ext cx="8844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libri"/>
                    <a:cs typeface="Calibri"/>
                  </a:rPr>
                  <a:t>Choppers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46631" y="2611056"/>
                <a:ext cx="9728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libri"/>
                    <a:cs typeface="Calibri"/>
                  </a:rPr>
                  <a:t>Apertures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1521234" y="1548387"/>
                <a:ext cx="218902" cy="4585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6200000" flipV="1">
                <a:off x="206885" y="2587719"/>
                <a:ext cx="299901" cy="1263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2551740" y="1423302"/>
                <a:ext cx="281984" cy="179888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16200000" flipH="1">
                <a:off x="2873871" y="1421256"/>
                <a:ext cx="289817" cy="190507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6200000" flipV="1">
                <a:off x="858613" y="2439644"/>
                <a:ext cx="316253" cy="8401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 flipH="1" flipV="1">
                <a:off x="1005764" y="2459341"/>
                <a:ext cx="306462" cy="9369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H="1" flipV="1">
                <a:off x="1106784" y="2452252"/>
                <a:ext cx="394568" cy="4967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 flipV="1">
                <a:off x="1798479" y="2473203"/>
                <a:ext cx="251958" cy="52467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 flipV="1">
                <a:off x="2038272" y="2503243"/>
                <a:ext cx="276436" cy="16865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3" idx="0"/>
              </p:cNvCxnSpPr>
              <p:nvPr/>
            </p:nvCxnSpPr>
            <p:spPr>
              <a:xfrm flipH="1" flipV="1">
                <a:off x="3652139" y="2326461"/>
                <a:ext cx="9992" cy="253264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50663" y="3070366"/>
                <a:ext cx="2459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libri"/>
                    <a:cs typeface="Calibri"/>
                  </a:rPr>
                  <a:t>INJECTOR LAYOUT</a:t>
                </a:r>
                <a:endParaRPr lang="en-US" sz="1400" dirty="0">
                  <a:latin typeface="Calibri"/>
                  <a:cs typeface="Calibri"/>
                </a:endParaRPr>
              </a:p>
            </p:txBody>
          </p:sp>
        </p:grpSp>
        <p:pic>
          <p:nvPicPr>
            <p:cNvPr id="34" name="Picture 3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63946" t="50264"/>
            <a:stretch/>
          </p:blipFill>
          <p:spPr bwMode="auto">
            <a:xfrm>
              <a:off x="5394924" y="1524000"/>
              <a:ext cx="3139476" cy="956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/>
          </p:nvSpPr>
          <p:spPr>
            <a:xfrm>
              <a:off x="5983402" y="1066800"/>
              <a:ext cx="1346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/>
                  <a:cs typeface="Calibri"/>
                </a:rPr>
                <a:t>SC Booster Cavity</a:t>
              </a:r>
              <a:endParaRPr lang="en-US" sz="1400" dirty="0">
                <a:latin typeface="Calibri"/>
                <a:cs typeface="Calibri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152299" y="2514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/>
                <a:cs typeface="Calibri"/>
              </a:rPr>
              <a:t>NA-PAC2011 </a:t>
            </a:r>
            <a:r>
              <a:rPr lang="en-US" sz="1800" dirty="0" smtClean="0">
                <a:latin typeface="Calibri"/>
                <a:cs typeface="Calibri"/>
              </a:rPr>
              <a:t>WEP288</a:t>
            </a:r>
          </a:p>
          <a:p>
            <a:r>
              <a:rPr lang="en-US" sz="1800" dirty="0" smtClean="0">
                <a:latin typeface="Calibri"/>
                <a:cs typeface="Calibri"/>
              </a:rPr>
              <a:t>IPAC2012 </a:t>
            </a:r>
            <a:r>
              <a:rPr lang="en-US" sz="1800" dirty="0">
                <a:latin typeface="Calibri"/>
                <a:cs typeface="Calibri"/>
              </a:rPr>
              <a:t>TUPPR055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9645"/>
              </p:ext>
            </p:extLst>
          </p:nvPr>
        </p:nvGraphicFramePr>
        <p:xfrm>
          <a:off x="2819400" y="3505200"/>
          <a:ext cx="6248400" cy="29260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7463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Aperture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z from cathode (m)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Diameter (mm)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installed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Diameter (mm)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modeled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Modeled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extent</a:t>
                      </a:r>
                    </a:p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(mm)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85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5.37989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(2.0, 3.0,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4.0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85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6.41519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6.0?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(4.0,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6.0, 8.0)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85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10.69145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85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11.44258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Baseline: No initial momentum distributions (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y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z</a:t>
            </a:r>
            <a:r>
              <a:rPr lang="en-US" sz="2700" dirty="0" smtClean="0"/>
              <a:t>=0)</a:t>
            </a:r>
            <a:endParaRPr lang="en-US" sz="27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11087"/>
              </p:ext>
            </p:extLst>
          </p:nvPr>
        </p:nvGraphicFramePr>
        <p:xfrm>
          <a:off x="1485900" y="843280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l-GR" b="1" dirty="0">
                <a:latin typeface="Century Gothic"/>
                <a:cs typeface="Century Gothic"/>
              </a:rPr>
              <a:t>μ</a:t>
            </a:r>
            <a:r>
              <a:rPr lang="en-US" b="1" dirty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l-GR" b="1" dirty="0">
                <a:latin typeface="Century Gothic"/>
                <a:cs typeface="Century Gothic"/>
              </a:rPr>
              <a:t>μ</a:t>
            </a:r>
            <a:r>
              <a:rPr lang="en-US" b="1" dirty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249424"/>
              </p:ext>
            </p:extLst>
          </p:nvPr>
        </p:nvGraphicFramePr>
        <p:xfrm>
          <a:off x="1447800" y="3738880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0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No </a:t>
            </a:r>
            <a:r>
              <a:rPr lang="en-US" sz="2700" dirty="0"/>
              <a:t>initial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y</a:t>
            </a:r>
            <a:r>
              <a:rPr lang="en-US" sz="2700" dirty="0"/>
              <a:t>=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l-GR" b="1" dirty="0">
                <a:latin typeface="Century Gothic"/>
                <a:cs typeface="Century Gothic"/>
              </a:rPr>
              <a:t>μ</a:t>
            </a:r>
            <a:r>
              <a:rPr lang="en-US" b="1" dirty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l-GR" b="1" dirty="0">
                <a:latin typeface="Century Gothic"/>
                <a:cs typeface="Century Gothic"/>
              </a:rPr>
              <a:t>μ</a:t>
            </a:r>
            <a:r>
              <a:rPr lang="en-US" b="1" dirty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674250"/>
              </p:ext>
            </p:extLst>
          </p:nvPr>
        </p:nvGraphicFramePr>
        <p:xfrm>
          <a:off x="1485900" y="843280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594488"/>
              </p:ext>
            </p:extLst>
          </p:nvPr>
        </p:nvGraphicFramePr>
        <p:xfrm>
          <a:off x="1447800" y="3748405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5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/>
              <a:t>Initial transverse momentum distributions (</a:t>
            </a:r>
            <a:r>
              <a:rPr lang="en-US" sz="2700" dirty="0" err="1"/>
              <a:t>p</a:t>
            </a:r>
            <a:r>
              <a:rPr lang="en-US" sz="2700" baseline="-25000" dirty="0" err="1"/>
              <a:t>x</a:t>
            </a:r>
            <a:r>
              <a:rPr lang="en-US" sz="2700" dirty="0"/>
              <a:t>=p</a:t>
            </a:r>
            <a:r>
              <a:rPr lang="en-US" sz="2700" baseline="-25000" dirty="0"/>
              <a:t>y</a:t>
            </a:r>
            <a:r>
              <a:rPr lang="en-US" sz="2700" dirty="0"/>
              <a:t>≠0; </a:t>
            </a:r>
            <a:r>
              <a:rPr lang="en-US" sz="2700" dirty="0" err="1"/>
              <a:t>p</a:t>
            </a:r>
            <a:r>
              <a:rPr lang="en-US" sz="2700" baseline="-25000" dirty="0" err="1"/>
              <a:t>z</a:t>
            </a:r>
            <a:r>
              <a:rPr lang="en-US" sz="2700" dirty="0"/>
              <a:t>=0)</a:t>
            </a:r>
            <a:br>
              <a:rPr lang="en-US" sz="2700" dirty="0"/>
            </a:br>
            <a:r>
              <a:rPr lang="en-US" sz="2700" dirty="0"/>
              <a:t>Override time step control during emission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l-GR" b="1" dirty="0" smtClean="0">
                <a:latin typeface="Century Gothic"/>
                <a:cs typeface="Century Gothic"/>
              </a:rPr>
              <a:t>μ</a:t>
            </a:r>
            <a:r>
              <a:rPr lang="en-US" b="1" dirty="0" smtClean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l-GR" b="1" dirty="0">
                <a:latin typeface="Century Gothic"/>
                <a:cs typeface="Century Gothic"/>
              </a:rPr>
              <a:t>μ</a:t>
            </a:r>
            <a:r>
              <a:rPr lang="en-US" b="1" dirty="0">
                <a:latin typeface="Century Gothic"/>
                <a:cs typeface="Century Gothic"/>
              </a:rPr>
              <a:t>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16733"/>
              </p:ext>
            </p:extLst>
          </p:nvPr>
        </p:nvGraphicFramePr>
        <p:xfrm>
          <a:off x="1485900" y="843280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186677"/>
              </p:ext>
            </p:extLst>
          </p:nvPr>
        </p:nvGraphicFramePr>
        <p:xfrm>
          <a:off x="1447800" y="3738880"/>
          <a:ext cx="735330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4688"/>
                <a:gridCol w="1436459"/>
                <a:gridCol w="752431"/>
                <a:gridCol w="752431"/>
                <a:gridCol w="752431"/>
                <a:gridCol w="752431"/>
                <a:gridCol w="752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charge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model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 particles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Point-to-point (tout)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P-to-P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(snapshot)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mesh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B6300-7483-3F42-BFBB-2ECA1656BA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0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B6300-7483-3F42-BFBB-2ECA1656BA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4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ACCEPTANCES/TRANSMISSIONS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B6300-7483-3F42-BFBB-2ECA1656BA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-152400"/>
            <a:ext cx="8549640" cy="914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Baseline: No initial momentum distributions (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y</a:t>
            </a:r>
            <a:r>
              <a:rPr lang="en-US" sz="2700" dirty="0" smtClean="0"/>
              <a:t>=</a:t>
            </a:r>
            <a:r>
              <a:rPr lang="en-US" sz="2700" dirty="0" err="1" smtClean="0"/>
              <a:t>p</a:t>
            </a:r>
            <a:r>
              <a:rPr lang="en-US" sz="2700" baseline="-25000" dirty="0" err="1" smtClean="0"/>
              <a:t>z</a:t>
            </a:r>
            <a:r>
              <a:rPr lang="en-US" sz="2700" dirty="0" smtClean="0"/>
              <a:t>=0)</a:t>
            </a:r>
            <a:endParaRPr lang="en-US" sz="27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328889"/>
              </p:ext>
            </p:extLst>
          </p:nvPr>
        </p:nvGraphicFramePr>
        <p:xfrm>
          <a:off x="1485900" y="8432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(-26)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974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958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(-16)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958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371600" y="6477000"/>
            <a:ext cx="2133600" cy="331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09/23/2015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CB5E-5710-0142-BE4E-2534E2ADB6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8432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100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82916"/>
              </p:ext>
            </p:extLst>
          </p:nvPr>
        </p:nvGraphicFramePr>
        <p:xfrm>
          <a:off x="1485900" y="3738880"/>
          <a:ext cx="73533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1981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charge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macroparticles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(tout)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(-226)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Point-to-point (snapshot)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373888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170 </a:t>
            </a:r>
            <a:r>
              <a:rPr lang="en-US" b="1" dirty="0" err="1" smtClean="0">
                <a:latin typeface="Century Gothic"/>
                <a:cs typeface="Century Gothic"/>
              </a:rPr>
              <a:t>μA</a:t>
            </a:r>
            <a:endParaRPr lang="en-U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457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JLab_PowerPoint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19538</TotalTime>
  <Words>1248</Words>
  <Application>Microsoft Office PowerPoint</Application>
  <PresentationFormat>On-screen Show (4:3)</PresentationFormat>
  <Paragraphs>656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JLab_PowerPoint1</vt:lpstr>
      <vt:lpstr>1_JLab_PowerPoint1</vt:lpstr>
      <vt:lpstr>Aperture Interception  for Full Energy Injector Upgrade</vt:lpstr>
      <vt:lpstr>200 kV gun and new (2-7) quarter injector</vt:lpstr>
      <vt:lpstr>Baseline: No initial momentum distributions (px=py=pz=0)</vt:lpstr>
      <vt:lpstr>No initial momentum distributions (px=py=pz=0) Override time step control during emission</vt:lpstr>
      <vt:lpstr>Initial transverse momentum distributions (px=py≠0; pz=0) Override time step control during emission</vt:lpstr>
      <vt:lpstr>Thank You!</vt:lpstr>
      <vt:lpstr>PowerPoint Presentation</vt:lpstr>
      <vt:lpstr>Aperture ACCEPTANCES/TRANSMISSIONS</vt:lpstr>
      <vt:lpstr>Baseline: No initial momentum distributions (px=py=pz=0)</vt:lpstr>
      <vt:lpstr>No initial momentum distributions (px=py=pz=0) Override time step control during emission</vt:lpstr>
      <vt:lpstr>Initial transverse momentum distributions (px=py≠0; pz=0) Override time step control during emission</vt:lpstr>
      <vt:lpstr>Master slit ACCEPTANCES/TRANSMISSIONS</vt:lpstr>
      <vt:lpstr>Baseline: No initial momentum distributions (px=py=pz=0)</vt:lpstr>
      <vt:lpstr>No initial momentum distributions (px=py=pz=0) Override time step control during emission</vt:lpstr>
      <vt:lpstr>Initial transverse momentum distributions (px=py≠0; pz=0) Override time step control during emission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for a Six Beam Chopping System</dc:title>
  <dc:creator>kazimi</dc:creator>
  <cp:lastModifiedBy>kazimi</cp:lastModifiedBy>
  <cp:revision>46</cp:revision>
  <dcterms:created xsi:type="dcterms:W3CDTF">2015-07-29T21:00:54Z</dcterms:created>
  <dcterms:modified xsi:type="dcterms:W3CDTF">2015-09-25T17:57:05Z</dcterms:modified>
</cp:coreProperties>
</file>