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grp\group\inj_group\CsK2Sb\Summer_2016_Chio\K2CsSb%20log%20book_summer_2016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Effect of cryocooling on bialkali antimonide QE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Summary!$A$8</c:f>
              <c:strCache>
                <c:ptCount val="1"/>
                <c:pt idx="0">
                  <c:v>QE (no-bake)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1"/>
              <c:spPr>
                <a:noFill/>
              </c:spPr>
              <c:txPr>
                <a:bodyPr rot="0"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Summary!$B$10:$N$10</c:f>
                <c:numCache>
                  <c:formatCode>General</c:formatCode>
                  <c:ptCount val="13"/>
                  <c:pt idx="0">
                    <c:v>0.0926408642674602</c:v>
                  </c:pt>
                  <c:pt idx="1">
                    <c:v>0.153573605941791</c:v>
                  </c:pt>
                  <c:pt idx="2">
                    <c:v>0.669934447143087</c:v>
                  </c:pt>
                  <c:pt idx="3">
                    <c:v>0.460786046976076</c:v>
                  </c:pt>
                  <c:pt idx="4">
                    <c:v>0.0564417815813425</c:v>
                  </c:pt>
                  <c:pt idx="5">
                    <c:v>0.0492659267247097</c:v>
                  </c:pt>
                  <c:pt idx="6">
                    <c:v>0.093595979310237</c:v>
                  </c:pt>
                  <c:pt idx="7">
                    <c:v>0.457130993534977</c:v>
                  </c:pt>
                  <c:pt idx="8">
                    <c:v>0.0522693835125604</c:v>
                  </c:pt>
                  <c:pt idx="9">
                    <c:v>0.44495305329194</c:v>
                  </c:pt>
                  <c:pt idx="10">
                    <c:v>0.410201402361097</c:v>
                  </c:pt>
                  <c:pt idx="11">
                    <c:v>0.104104073280609</c:v>
                  </c:pt>
                  <c:pt idx="12">
                    <c:v>0.445784828179512</c:v>
                  </c:pt>
                </c:numCache>
              </c:numRef>
            </c:plus>
            <c:minus>
              <c:numRef>
                <c:f>Summary!$B$10:$N$10</c:f>
                <c:numCache>
                  <c:formatCode>General</c:formatCode>
                  <c:ptCount val="13"/>
                  <c:pt idx="0">
                    <c:v>0.0926408642674602</c:v>
                  </c:pt>
                  <c:pt idx="1">
                    <c:v>0.153573605941791</c:v>
                  </c:pt>
                  <c:pt idx="2">
                    <c:v>0.669934447143087</c:v>
                  </c:pt>
                  <c:pt idx="3">
                    <c:v>0.460786046976076</c:v>
                  </c:pt>
                  <c:pt idx="4">
                    <c:v>0.0564417815813425</c:v>
                  </c:pt>
                  <c:pt idx="5">
                    <c:v>0.0492659267247097</c:v>
                  </c:pt>
                  <c:pt idx="6">
                    <c:v>0.093595979310237</c:v>
                  </c:pt>
                  <c:pt idx="7">
                    <c:v>0.457130993534977</c:v>
                  </c:pt>
                  <c:pt idx="8">
                    <c:v>0.0522693835125604</c:v>
                  </c:pt>
                  <c:pt idx="9">
                    <c:v>0.44495305329194</c:v>
                  </c:pt>
                  <c:pt idx="10">
                    <c:v>0.410201402361097</c:v>
                  </c:pt>
                  <c:pt idx="11">
                    <c:v>0.104104073280609</c:v>
                  </c:pt>
                  <c:pt idx="12">
                    <c:v>0.445784828179512</c:v>
                  </c:pt>
                </c:numCache>
              </c:numRef>
            </c:minus>
          </c:errBars>
          <c:cat>
            <c:multiLvlStrRef>
              <c:f>Summary!$B$15:$N$16</c:f>
              <c:multiLvlStrCache>
                <c:ptCount val="13"/>
                <c:lvl>
                  <c:pt idx="0">
                    <c:v>RT1</c:v>
                  </c:pt>
                  <c:pt idx="1">
                    <c:v>LN1</c:v>
                  </c:pt>
                  <c:pt idx="2">
                    <c:v>RT2-a post LN1</c:v>
                  </c:pt>
                  <c:pt idx="3">
                    <c:v>RT2-b post LN1</c:v>
                  </c:pt>
                  <c:pt idx="4">
                    <c:v>LN2</c:v>
                  </c:pt>
                  <c:pt idx="5">
                    <c:v>RT3 post LN2</c:v>
                  </c:pt>
                  <c:pt idx="6">
                    <c:v>RT4 post heating</c:v>
                  </c:pt>
                  <c:pt idx="7">
                    <c:v>LN3</c:v>
                  </c:pt>
                  <c:pt idx="8">
                    <c:v>RT5 post LN3</c:v>
                  </c:pt>
                  <c:pt idx="9">
                    <c:v>RT6 post heating</c:v>
                  </c:pt>
                  <c:pt idx="10">
                    <c:v>LN4</c:v>
                  </c:pt>
                  <c:pt idx="11">
                    <c:v>RT7 post LN4</c:v>
                  </c:pt>
                  <c:pt idx="12">
                    <c:v>RT8 post heating</c:v>
                  </c:pt>
                </c:lvl>
                <c:lvl>
                  <c:pt idx="0">
                    <c:v>6/20/16 4:44 PM</c:v>
                  </c:pt>
                  <c:pt idx="1">
                    <c:v>6/20/16 6:20 PM</c:v>
                  </c:pt>
                  <c:pt idx="2">
                    <c:v>6/21/16 11:14 AM</c:v>
                  </c:pt>
                  <c:pt idx="3">
                    <c:v>6/21/16 5:04 PM</c:v>
                  </c:pt>
                  <c:pt idx="4">
                    <c:v>6/21/16 6:30 PM</c:v>
                  </c:pt>
                  <c:pt idx="5">
                    <c:v>6/22/16 9:55 AM</c:v>
                  </c:pt>
                  <c:pt idx="6">
                    <c:v>6/22/16 5:14 PM</c:v>
                  </c:pt>
                  <c:pt idx="7">
                    <c:v>6/22/16 6:25 PM</c:v>
                  </c:pt>
                  <c:pt idx="8">
                    <c:v>6/23/16 10:10 AM</c:v>
                  </c:pt>
                  <c:pt idx="9">
                    <c:v>6/23/16 3:09 PM</c:v>
                  </c:pt>
                  <c:pt idx="10">
                    <c:v>6/23/16 5:45 PM</c:v>
                  </c:pt>
                  <c:pt idx="11">
                    <c:v>6/24/16 10:35 AM</c:v>
                  </c:pt>
                  <c:pt idx="12">
                    <c:v>6/24/16 2:10 PM</c:v>
                  </c:pt>
                </c:lvl>
              </c:multiLvlStrCache>
            </c:multiLvlStrRef>
          </c:cat>
          <c:val>
            <c:numRef>
              <c:f>Summary!$B$8:$N$8</c:f>
              <c:numCache>
                <c:formatCode>_(* #,##0.00_);_(* \(#,##0.00\);_(* "-"??_);_(@_)</c:formatCode>
                <c:ptCount val="13"/>
                <c:pt idx="0">
                  <c:v>4.632043213373008</c:v>
                </c:pt>
                <c:pt idx="1">
                  <c:v>1.545852365443722</c:v>
                </c:pt>
                <c:pt idx="2">
                  <c:v>2.250571667413376</c:v>
                </c:pt>
                <c:pt idx="3">
                  <c:v>2.462208141624222</c:v>
                </c:pt>
                <c:pt idx="4">
                  <c:v>0.547037407608517</c:v>
                </c:pt>
                <c:pt idx="5">
                  <c:v>0.563097426970956</c:v>
                </c:pt>
                <c:pt idx="6">
                  <c:v>5.333838958606761</c:v>
                </c:pt>
                <c:pt idx="7">
                  <c:v>1.288165206032587</c:v>
                </c:pt>
                <c:pt idx="8">
                  <c:v>1.523952242573008</c:v>
                </c:pt>
                <c:pt idx="9">
                  <c:v>5.120683975164925</c:v>
                </c:pt>
                <c:pt idx="10">
                  <c:v>1.16870912509091</c:v>
                </c:pt>
                <c:pt idx="11">
                  <c:v>1.596803610027734</c:v>
                </c:pt>
                <c:pt idx="12">
                  <c:v>4.611518345662236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axId val="2095185784"/>
        <c:axId val="2095189016"/>
      </c:barChart>
      <c:barChart>
        <c:barDir val="col"/>
        <c:grouping val="clustered"/>
        <c:varyColors val="0"/>
        <c:ser>
          <c:idx val="1"/>
          <c:order val="1"/>
          <c:tx>
            <c:strRef>
              <c:f>Summary!$A$7</c:f>
              <c:strCache>
                <c:ptCount val="1"/>
                <c:pt idx="0">
                  <c:v>Dark Life Time, h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Summary!$B$7:$N$7</c:f>
              <c:numCache>
                <c:formatCode>_(* #,##0.0_);_(* \(#,##0.0\);_(* "-"??_);_(@_)</c:formatCode>
                <c:ptCount val="13"/>
                <c:pt idx="0">
                  <c:v>168.0</c:v>
                </c:pt>
                <c:pt idx="1">
                  <c:v>7.775445144234508</c:v>
                </c:pt>
                <c:pt idx="2">
                  <c:v>-3.350959379670399</c:v>
                </c:pt>
                <c:pt idx="3">
                  <c:v>9.130919118318448</c:v>
                </c:pt>
                <c:pt idx="4">
                  <c:v>4.950298998059482</c:v>
                </c:pt>
                <c:pt idx="5">
                  <c:v>-6.082725060827251</c:v>
                </c:pt>
                <c:pt idx="6">
                  <c:v>143.7153286769567</c:v>
                </c:pt>
                <c:pt idx="7">
                  <c:v>1.234293613764842</c:v>
                </c:pt>
                <c:pt idx="8">
                  <c:v>-56.99174759494826</c:v>
                </c:pt>
                <c:pt idx="9">
                  <c:v>-19.21296029449626</c:v>
                </c:pt>
                <c:pt idx="10">
                  <c:v>3.887541207936805</c:v>
                </c:pt>
                <c:pt idx="11">
                  <c:v>-42.04083005414858</c:v>
                </c:pt>
                <c:pt idx="12">
                  <c:v>11.01491419381843</c:v>
                </c:pt>
              </c:numCache>
            </c:numRef>
          </c:val>
        </c:ser>
        <c:ser>
          <c:idx val="2"/>
          <c:order val="2"/>
          <c:tx>
            <c:strRef>
              <c:f>Summary!$A$20</c:f>
              <c:strCache>
                <c:ptCount val="1"/>
                <c:pt idx="0">
                  <c:v>1/e Lifetime, h</c:v>
                </c:pt>
              </c:strCache>
            </c:strRef>
          </c:tx>
          <c:spPr>
            <a:noFill/>
          </c:spPr>
          <c:invertIfNegative val="0"/>
          <c:val>
            <c:numRef>
              <c:f>Summary!$B$20:$N$20</c:f>
              <c:numCache>
                <c:formatCode>General</c:formatCode>
                <c:ptCount val="13"/>
                <c:pt idx="1">
                  <c:v>3.66</c:v>
                </c:pt>
                <c:pt idx="4">
                  <c:v>2.65</c:v>
                </c:pt>
                <c:pt idx="6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4"/>
        <c:axId val="2095198152"/>
        <c:axId val="2095195192"/>
      </c:barChart>
      <c:catAx>
        <c:axId val="2095185784"/>
        <c:scaling>
          <c:orientation val="minMax"/>
        </c:scaling>
        <c:delete val="0"/>
        <c:axPos val="b"/>
        <c:numFmt formatCode="m/d/yyyy\ h:mm" sourceLinked="1"/>
        <c:majorTickMark val="none"/>
        <c:minorTickMark val="none"/>
        <c:tickLblPos val="nextTo"/>
        <c:crossAx val="2095189016"/>
        <c:crosses val="autoZero"/>
        <c:auto val="0"/>
        <c:lblAlgn val="ctr"/>
        <c:lblOffset val="100"/>
        <c:noMultiLvlLbl val="0"/>
      </c:catAx>
      <c:valAx>
        <c:axId val="2095189016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QE,</a:t>
                </a:r>
                <a:r>
                  <a:rPr lang="en-US" baseline="0"/>
                  <a:t> %</a:t>
                </a:r>
                <a:endParaRPr lang="en-US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095185784"/>
        <c:crosses val="autoZero"/>
        <c:crossBetween val="between"/>
      </c:valAx>
      <c:valAx>
        <c:axId val="2095195192"/>
        <c:scaling>
          <c:orientation val="minMax"/>
        </c:scaling>
        <c:delete val="0"/>
        <c:axPos val="r"/>
        <c:numFmt formatCode="_(* #,##0.0_);_(* \(#,##0.0\);_(* &quot;-&quot;??_);_(@_)" sourceLinked="1"/>
        <c:majorTickMark val="none"/>
        <c:minorTickMark val="none"/>
        <c:tickLblPos val="none"/>
        <c:crossAx val="2095198152"/>
        <c:crosses val="max"/>
        <c:crossBetween val="between"/>
      </c:valAx>
      <c:catAx>
        <c:axId val="2095198152"/>
        <c:scaling>
          <c:orientation val="minMax"/>
        </c:scaling>
        <c:delete val="1"/>
        <c:axPos val="b"/>
        <c:majorTickMark val="out"/>
        <c:minorTickMark val="none"/>
        <c:tickLblPos val="nextTo"/>
        <c:crossAx val="20951951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</c:spPr>
      </c:dTable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0.52622</cdr:x>
      <cdr:y>0.34907</cdr:y>
    </cdr:from>
    <cdr:to>
      <cdr:x>0.52622</cdr:x>
      <cdr:y>0.69193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811742" y="1639187"/>
          <a:ext cx="0" cy="160999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0.72224</cdr:x>
      <cdr:y>0.34652</cdr:y>
    </cdr:from>
    <cdr:to>
      <cdr:x>0.72224</cdr:x>
      <cdr:y>0.68938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6604120" y="1627208"/>
          <a:ext cx="0" cy="1609999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0.9193</cdr:x>
      <cdr:y>0.34907</cdr:y>
    </cdr:from>
    <cdr:to>
      <cdr:x>0.9193</cdr:x>
      <cdr:y>0.69193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8406082" y="1639187"/>
          <a:ext cx="0" cy="160999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1D522-1D5A-45BE-AD90-B0277B0F055F}" type="datetimeFigureOut">
              <a:rPr lang="en-US" smtClean="0"/>
              <a:t>6/25/16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60A8B-5DC5-4C8D-BA2E-946D6B93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8226-F286-47D1-9C55-879AC5B1354C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6060-F813-4677-ADEF-40BBC99B46FF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0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DF34-F936-45DE-8804-8095C7B2636B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95F6-D607-4D06-A506-D5F448B5A6CE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EF69-16F8-4EB6-B101-B71AB8C7FF1B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44FE-EB03-49CA-BC28-8F626503D7BF}" type="datetime1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4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0979-6457-485F-A3F6-9727DBE5F511}" type="datetime1">
              <a:rPr lang="en-US" smtClean="0"/>
              <a:t>6/25/16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D268-DC44-4E0A-9B4B-8A4105E56DAF}" type="datetime1">
              <a:rPr lang="en-US" smtClean="0"/>
              <a:t>6/25/16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20BC-0020-45E0-A938-209A789D7584}" type="datetime1">
              <a:rPr lang="en-US" smtClean="0"/>
              <a:t>6/25/16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6C47-4F2A-4E43-826B-34BAEE37B604}" type="datetime1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D7FF-5FB3-4155-B39C-0CC071E8E3E6}" type="datetime1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1F56-1AEA-40AA-A6F7-C87FDDF3978C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1E74-AA44-4F78-9E07-0F737E74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Bialkali</a:t>
            </a:r>
            <a:r>
              <a:rPr lang="en-US" dirty="0" smtClean="0"/>
              <a:t> Photocathode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Rocio Hernandez</a:t>
            </a:r>
          </a:p>
          <a:p>
            <a:pPr marL="0" indent="0" algn="ctr">
              <a:buNone/>
            </a:pPr>
            <a:r>
              <a:rPr lang="en-US" dirty="0" smtClean="0"/>
              <a:t>Summer 2016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90FC-058A-4CCA-AE2F-D10D77F5F156}" type="datetime1">
              <a:rPr lang="en-US" smtClean="0"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30A1-C09E-419F-BE1D-A086B3257BF1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76200"/>
            <a:ext cx="9144001" cy="4467225"/>
            <a:chOff x="0" y="0"/>
            <a:chExt cx="9144001" cy="4467225"/>
          </a:xfrm>
        </p:grpSpPr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1219765911"/>
                </p:ext>
              </p:extLst>
            </p:nvPr>
          </p:nvGraphicFramePr>
          <p:xfrm>
            <a:off x="0" y="0"/>
            <a:ext cx="9144001" cy="4467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4286252" y="581026"/>
              <a:ext cx="4276726" cy="1057274"/>
              <a:chOff x="4286252" y="581026"/>
              <a:chExt cx="4276726" cy="1057274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4286252" y="581026"/>
                <a:ext cx="695326" cy="105727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Brief ly 170 to 200 </a:t>
                </a:r>
                <a:r>
                  <a:rPr lang="en-US" sz="1100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°</a:t>
                </a:r>
                <a:r>
                  <a:rPr lang="en-US" sz="1100"/>
                  <a:t>C</a:t>
                </a:r>
              </a:p>
              <a:p>
                <a:pPr algn="ctr"/>
                <a:r>
                  <a:rPr lang="en-US" sz="1100"/>
                  <a:t>H</a:t>
                </a:r>
                <a:r>
                  <a:rPr lang="en-US" sz="1100" baseline="-25000"/>
                  <a:t>2</a:t>
                </a:r>
                <a:r>
                  <a:rPr lang="en-US" sz="1100"/>
                  <a:t>O  34%</a:t>
                </a:r>
              </a:p>
            </p:txBody>
          </p:sp>
          <p:sp>
            <p:nvSpPr>
              <p:cNvPr id="12" name="TextBox 7"/>
              <p:cNvSpPr txBox="1"/>
              <p:nvPr/>
            </p:nvSpPr>
            <p:spPr>
              <a:xfrm>
                <a:off x="6076952" y="581026"/>
                <a:ext cx="695326" cy="105727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Brief ly 170 to 200 </a:t>
                </a:r>
                <a:r>
                  <a:rPr lang="en-US" sz="1100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°</a:t>
                </a:r>
                <a:r>
                  <a:rPr lang="en-US" sz="1100"/>
                  <a:t>C</a:t>
                </a:r>
              </a:p>
              <a:p>
                <a:pPr algn="ctr"/>
                <a:r>
                  <a:rPr lang="en-US" sz="1100"/>
                  <a:t>H</a:t>
                </a:r>
                <a:r>
                  <a:rPr lang="en-US" sz="1100" baseline="-25000"/>
                  <a:t>2</a:t>
                </a:r>
                <a:r>
                  <a:rPr lang="en-US" sz="1100"/>
                  <a:t>O  26%</a:t>
                </a:r>
              </a:p>
            </p:txBody>
          </p:sp>
          <p:sp>
            <p:nvSpPr>
              <p:cNvPr id="13" name="TextBox 8"/>
              <p:cNvSpPr txBox="1"/>
              <p:nvPr/>
            </p:nvSpPr>
            <p:spPr>
              <a:xfrm>
                <a:off x="7867652" y="581026"/>
                <a:ext cx="695326" cy="105727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Brief ly 170 to 200 </a:t>
                </a:r>
                <a:r>
                  <a:rPr lang="en-US" sz="1100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°</a:t>
                </a:r>
                <a:r>
                  <a:rPr lang="en-US" sz="1100"/>
                  <a:t>C</a:t>
                </a:r>
              </a:p>
              <a:p>
                <a:pPr algn="ctr"/>
                <a:r>
                  <a:rPr lang="en-US" sz="1100"/>
                  <a:t>H</a:t>
                </a:r>
                <a:r>
                  <a:rPr lang="en-US" sz="1100" baseline="-25000"/>
                  <a:t>2</a:t>
                </a:r>
                <a:r>
                  <a:rPr lang="en-US" sz="1100"/>
                  <a:t>O  37%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33400" y="4572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QE drops by 74±9 % (2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/>
              <a:t>error </a:t>
            </a:r>
            <a:r>
              <a:rPr lang="en-US" dirty="0" smtClean="0"/>
              <a:t>) each time when </a:t>
            </a:r>
            <a:r>
              <a:rPr lang="en-US" dirty="0" err="1" smtClean="0"/>
              <a:t>cryocooled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QE can be fully recovered by desorbing water via brief heating at 170-200°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 PP increase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dirty="0" smtClean="0"/>
              <a:t>25-40%) is detected by RGA during heating which eventually decreases at the end of heating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Lifetime improves when QE is recovered by heating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 </a:t>
            </a:r>
            <a:r>
              <a:rPr lang="en-US" dirty="0"/>
              <a:t>adsorption </a:t>
            </a:r>
            <a:r>
              <a:rPr lang="en-US" dirty="0" smtClean="0"/>
              <a:t>at </a:t>
            </a:r>
            <a:r>
              <a:rPr lang="en-US" dirty="0"/>
              <a:t>77 K causes the low </a:t>
            </a:r>
            <a:r>
              <a:rPr lang="en-US" dirty="0" smtClean="0"/>
              <a:t>lifetime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following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will improve QE by adding more alkali and repeat at least one cycling of temperature prior to baking the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Bake the system, activate the photocathode and repeat the process.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95F6-D607-4D06-A506-D5F448B5A6CE}" type="datetime1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Summer Cryogenic effect on bialkali-antimonide photocathode on Nb substrate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E74-AA44-4F78-9E07-0F737E744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201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Bialkali Photocathode Update</vt:lpstr>
      <vt:lpstr>PowerPoint Presentation</vt:lpstr>
      <vt:lpstr>Plan for following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Source</dc:creator>
  <cp:lastModifiedBy>Carlos Hernandez</cp:lastModifiedBy>
  <cp:revision>14</cp:revision>
  <dcterms:created xsi:type="dcterms:W3CDTF">2016-06-21T14:27:47Z</dcterms:created>
  <dcterms:modified xsi:type="dcterms:W3CDTF">2016-06-25T13:09:46Z</dcterms:modified>
</cp:coreProperties>
</file>