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77" r:id="rId4"/>
    <p:sldId id="275" r:id="rId5"/>
    <p:sldId id="276" r:id="rId6"/>
    <p:sldId id="273" r:id="rId7"/>
    <p:sldId id="269" r:id="rId8"/>
    <p:sldId id="282" r:id="rId9"/>
    <p:sldId id="283" r:id="rId10"/>
    <p:sldId id="260" r:id="rId11"/>
    <p:sldId id="271" r:id="rId12"/>
    <p:sldId id="264" r:id="rId13"/>
    <p:sldId id="272" r:id="rId14"/>
    <p:sldId id="261" r:id="rId15"/>
    <p:sldId id="280" r:id="rId16"/>
    <p:sldId id="262" r:id="rId17"/>
    <p:sldId id="281" r:id="rId18"/>
    <p:sldId id="266" r:id="rId19"/>
    <p:sldId id="267" r:id="rId20"/>
    <p:sldId id="268" r:id="rId21"/>
    <p:sldId id="265" r:id="rId22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F77"/>
    <a:srgbClr val="FF9690"/>
    <a:srgbClr val="B9FFF9"/>
    <a:srgbClr val="FFADFD"/>
    <a:srgbClr val="3BCB53"/>
    <a:srgbClr val="240094"/>
    <a:srgbClr val="C22600"/>
    <a:srgbClr val="13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FC5AD02-36DD-48AF-BAE1-13C82C528CA2}" type="datetimeFigureOut">
              <a:rPr lang="en-US" altLang="en-US"/>
              <a:pPr>
                <a:defRPr/>
              </a:pPr>
              <a:t>4/4/2015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46A294-70A1-40D4-BB42-8EC362A4A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261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16E97F8-E9B6-4A5C-8097-C41E97881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106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0602" indent="-28869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4773" indent="-23095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6682" indent="-23095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8591" indent="-23095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9632C392-B519-402F-8D17-21516A176EC3}" type="slidenum">
              <a:rPr lang="en-US" altLang="en-US" sz="1200" smtClean="0"/>
              <a:pPr eaLnBrk="1" hangingPunct="1">
                <a:defRPr/>
              </a:pPr>
              <a:t>1</a:t>
            </a:fld>
            <a:endParaRPr lang="en-US" altLang="en-US" sz="1200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P. Piot, EIC’14, JLab, Mar. 17-21,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FB75A-F825-43D1-9E7E-20B022E61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45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475E1-EBDC-4889-9A9F-11F775BB1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91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6C7E64-234D-4AA7-A721-796D4BC3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79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P. Piot, EIC’14, JLab, Mar. 17-21,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F855-D4F6-4443-B059-564247D8B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0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74023A-1A27-4303-8337-C7333DA132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8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P. Piot, EIC’14, JLab, Mar. 17-21,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51A2-71B1-4C95-9865-D31AF037E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66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12F248-B65C-433C-AF14-AE0FF9743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16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9BCD93-9A01-47DF-94D3-3D987ED155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44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68BBC2-8BC6-4C21-B70C-537BAA0F4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8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78698-CFD5-4752-96A1-5882E60E18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2133600" cy="307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02-AUG-2011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 Piot, MPY Seminar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6AFAC5-AD9F-4546-9707-4E117A403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2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473825"/>
            <a:ext cx="3352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P. Piot, EIC’14, JLab, Mar. 17-21, 2014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831247D6-A0D9-401D-BE9E-D8B63E3FA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5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11.emf"/><Relationship Id="rId10" Type="http://schemas.openxmlformats.org/officeDocument/2006/relationships/image" Target="../media/image46.emf"/><Relationship Id="rId4" Type="http://schemas.openxmlformats.org/officeDocument/2006/relationships/image" Target="../media/image41.emf"/><Relationship Id="rId9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emf"/><Relationship Id="rId7" Type="http://schemas.openxmlformats.org/officeDocument/2006/relationships/image" Target="../media/image11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516438" y="76200"/>
            <a:ext cx="4094162" cy="1828800"/>
            <a:chOff x="4343400" y="76200"/>
            <a:chExt cx="4094163" cy="1828800"/>
          </a:xfrm>
        </p:grpSpPr>
        <p:grpSp>
          <p:nvGrpSpPr>
            <p:cNvPr id="10250" name="Group 14"/>
            <p:cNvGrpSpPr>
              <a:grpSpLocks/>
            </p:cNvGrpSpPr>
            <p:nvPr/>
          </p:nvGrpSpPr>
          <p:grpSpPr bwMode="auto">
            <a:xfrm>
              <a:off x="4343400" y="304800"/>
              <a:ext cx="3048000" cy="1371600"/>
              <a:chOff x="3792" y="48"/>
              <a:chExt cx="1920" cy="864"/>
            </a:xfrm>
          </p:grpSpPr>
          <p:pic>
            <p:nvPicPr>
              <p:cNvPr id="10252" name="Picture 8" descr="nicadd_log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48"/>
                <a:ext cx="1920" cy="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7" name="Text Box 9"/>
              <p:cNvSpPr txBox="1">
                <a:spLocks noChangeArrowheads="1"/>
              </p:cNvSpPr>
              <p:nvPr/>
            </p:nvSpPr>
            <p:spPr bwMode="auto">
              <a:xfrm>
                <a:off x="3793" y="624"/>
                <a:ext cx="191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altLang="en-US" sz="1200" b="1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Northern Illinois Center for Accelerator </a:t>
                </a:r>
              </a:p>
              <a:p>
                <a:pPr algn="ctr">
                  <a:defRPr/>
                </a:pPr>
                <a:r>
                  <a:rPr lang="en-US" altLang="en-US" sz="1200" b="1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and Detector Development</a:t>
                </a:r>
              </a:p>
            </p:txBody>
          </p:sp>
        </p:grpSp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91401" y="76200"/>
              <a:ext cx="1046162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09800"/>
            <a:ext cx="72390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cs typeface="+mj-cs"/>
              </a:rPr>
              <a:t>Generation </a:t>
            </a:r>
            <a:r>
              <a:rPr lang="en-US" dirty="0">
                <a:cs typeface="+mj-cs"/>
              </a:rPr>
              <a:t>and Dynamics of Magnetized Beams for High-Energy </a:t>
            </a:r>
            <a:r>
              <a:rPr lang="en-US" dirty="0" smtClean="0">
                <a:cs typeface="+mj-cs"/>
              </a:rPr>
              <a:t>Electron Cooling</a:t>
            </a:r>
            <a:r>
              <a:rPr lang="en-US" b="0" baseline="30000" dirty="0" smtClean="0">
                <a:solidFill>
                  <a:srgbClr val="008000"/>
                </a:solidFill>
                <a:cs typeface="+mj-cs"/>
              </a:rPr>
              <a:t>*</a:t>
            </a:r>
            <a:r>
              <a:rPr lang="en-US" dirty="0">
                <a:cs typeface="+mj-cs"/>
              </a:rPr>
              <a:t/>
            </a:r>
            <a:br>
              <a:rPr lang="en-US" dirty="0">
                <a:cs typeface="+mj-cs"/>
              </a:rPr>
            </a:br>
            <a:endParaRPr lang="en-US" sz="2800" dirty="0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8001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cs typeface="Times New Roman"/>
              </a:rPr>
              <a:t>Philippe Piot,</a:t>
            </a:r>
          </a:p>
          <a:p>
            <a:pPr eaLnBrk="1" hangingPunct="1">
              <a:defRPr/>
            </a:pPr>
            <a:r>
              <a:rPr lang="en-US" sz="1600" i="1" dirty="0" smtClean="0">
                <a:cs typeface="+mn-cs"/>
              </a:rPr>
              <a:t>Department of Physics and Northern Illinois Center for Accelerator &amp; Detector Development, Northern Illinois University, DeKalb IL 60115</a:t>
            </a:r>
          </a:p>
          <a:p>
            <a:pPr eaLnBrk="1" hangingPunct="1">
              <a:defRPr/>
            </a:pPr>
            <a:r>
              <a:rPr lang="en-US" sz="1600" i="1" dirty="0" smtClean="0">
                <a:cs typeface="+mn-cs"/>
              </a:rPr>
              <a:t>Accelerator Physics Center, Fermi National Accelerator Laboratory, Batavia IL 60510</a:t>
            </a:r>
          </a:p>
          <a:p>
            <a:pPr eaLnBrk="1" hangingPunct="1">
              <a:defRPr/>
            </a:pPr>
            <a:r>
              <a:rPr lang="en-US" sz="2000" dirty="0" smtClean="0">
                <a:cs typeface="Times New Roman"/>
              </a:rPr>
              <a:t>Yin-e Sun, </a:t>
            </a:r>
            <a:endParaRPr lang="en-US" sz="2000" dirty="0">
              <a:cs typeface="Times New Roman"/>
            </a:endParaRPr>
          </a:p>
          <a:p>
            <a:pPr eaLnBrk="1" hangingPunct="1">
              <a:defRPr/>
            </a:pPr>
            <a:r>
              <a:rPr lang="en-US" sz="1600" i="1" dirty="0" smtClean="0"/>
              <a:t>Advanced Photon Source, Argonne National Laboratory, Argonne IL 60439</a:t>
            </a:r>
            <a:endParaRPr lang="en-US" sz="1600" i="1" dirty="0"/>
          </a:p>
          <a:p>
            <a:pPr eaLnBrk="1" hangingPunct="1">
              <a:defRPr/>
            </a:pPr>
            <a:endParaRPr lang="en-US" sz="1600" i="1" dirty="0" smtClean="0">
              <a:cs typeface="+mn-cs"/>
            </a:endParaRPr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187325" y="6257925"/>
            <a:ext cx="880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138C3B"/>
                </a:solidFill>
              </a:rPr>
              <a:t>*sponsored by the DOE awards DE-FG02-08ER41532 to Northern Illinois University and </a:t>
            </a:r>
            <a:br>
              <a:rPr lang="en-US" altLang="en-US" sz="1400" i="1">
                <a:solidFill>
                  <a:srgbClr val="138C3B"/>
                </a:solidFill>
              </a:rPr>
            </a:br>
            <a:r>
              <a:rPr lang="en-US" altLang="en-US" sz="1400" i="1">
                <a:solidFill>
                  <a:srgbClr val="138C3B"/>
                </a:solidFill>
              </a:rPr>
              <a:t>	DE-AC02-07CH11359 to the Fermi Research Alliance LLC.</a:t>
            </a:r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0" y="55260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6B6BCF"/>
                </a:solidFill>
              </a:rPr>
              <a:t>International Workshop on Accelerator Science &amp; Technologies </a:t>
            </a:r>
            <a:br>
              <a:rPr lang="en-US" altLang="en-US" sz="1800" b="1">
                <a:solidFill>
                  <a:srgbClr val="6B6BCF"/>
                </a:solidFill>
              </a:rPr>
            </a:br>
            <a:r>
              <a:rPr lang="en-US" altLang="en-US" sz="1800" b="1">
                <a:solidFill>
                  <a:srgbClr val="6B6BCF"/>
                </a:solidFill>
              </a:rPr>
              <a:t>for future electron-ion colliders (EIC’14), Jefferson Lab, March 17-21, 2014 </a:t>
            </a:r>
          </a:p>
        </p:txBody>
      </p:sp>
      <p:grpSp>
        <p:nvGrpSpPr>
          <p:cNvPr id="10247" name="Group 1"/>
          <p:cNvGrpSpPr>
            <a:grpSpLocks/>
          </p:cNvGrpSpPr>
          <p:nvPr/>
        </p:nvGrpSpPr>
        <p:grpSpPr bwMode="auto">
          <a:xfrm>
            <a:off x="469900" y="374650"/>
            <a:ext cx="3644900" cy="1301750"/>
            <a:chOff x="381000" y="304800"/>
            <a:chExt cx="3644900" cy="1301750"/>
          </a:xfrm>
        </p:grpSpPr>
        <p:pic>
          <p:nvPicPr>
            <p:cNvPr id="10248" name="Picture 5" descr="FermilabLogo_100c56m0y23k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04800"/>
              <a:ext cx="29019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4" descr="Blue-Seal_c100m56y0k23-Mark_SC_Horizontal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990600"/>
              <a:ext cx="36449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572000"/>
            <a:ext cx="33623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139950"/>
            <a:ext cx="27003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4463" y="838200"/>
            <a:ext cx="2014537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Formation of magnetized bunches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Cathode immersed </a:t>
            </a:r>
            <a:br>
              <a:rPr lang="en-US" dirty="0" smtClean="0"/>
            </a:br>
            <a:r>
              <a:rPr lang="en-US" dirty="0" smtClean="0"/>
              <a:t>in an axial </a:t>
            </a:r>
            <a:r>
              <a:rPr lang="en-US" b="1" dirty="0" smtClean="0"/>
              <a:t>B</a:t>
            </a:r>
            <a:r>
              <a:rPr lang="en-US" dirty="0" smtClean="0"/>
              <a:t> field </a:t>
            </a:r>
          </a:p>
          <a:p>
            <a:pPr>
              <a:defRPr/>
            </a:pPr>
            <a:r>
              <a:rPr lang="en-US" dirty="0" smtClean="0"/>
              <a:t>Sheet beams at birth (with </a:t>
            </a:r>
            <a:br>
              <a:rPr lang="en-US" dirty="0" smtClean="0"/>
            </a:br>
            <a:r>
              <a:rPr lang="en-US" dirty="0" smtClean="0"/>
              <a:t>subsequent flat-to-round </a:t>
            </a:r>
            <a:br>
              <a:rPr lang="en-US" dirty="0" smtClean="0"/>
            </a:br>
            <a:r>
              <a:rPr lang="en-US" dirty="0" smtClean="0"/>
              <a:t>beam converter)</a:t>
            </a:r>
          </a:p>
          <a:p>
            <a:pPr lvl="1">
              <a:defRPr/>
            </a:pPr>
            <a:r>
              <a:rPr lang="en-US" dirty="0" smtClean="0"/>
              <a:t>shaped cathode, </a:t>
            </a:r>
          </a:p>
          <a:p>
            <a:pPr lvl="1">
              <a:defRPr/>
            </a:pPr>
            <a:r>
              <a:rPr lang="en-US" dirty="0" smtClean="0"/>
              <a:t>line-laser focus</a:t>
            </a:r>
          </a:p>
          <a:p>
            <a:pPr lvl="1">
              <a:defRPr/>
            </a:pPr>
            <a:r>
              <a:rPr lang="en-US" dirty="0" smtClean="0"/>
              <a:t>Nonlinear optics </a:t>
            </a:r>
            <a:br>
              <a:rPr lang="en-US" dirty="0" smtClean="0"/>
            </a:br>
            <a:r>
              <a:rPr lang="en-US" dirty="0" smtClean="0"/>
              <a:t>               (speculative)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F7222435-3F34-4F89-ADCF-CA5CC7BA0960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10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300" y="2735263"/>
            <a:ext cx="26289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5441950" y="4087813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5308600" y="3554413"/>
            <a:ext cx="1352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22600"/>
                </a:solidFill>
              </a:rPr>
              <a:t>mode</a:t>
            </a:r>
            <a:br>
              <a:rPr lang="en-US" altLang="en-US" sz="2000" b="1">
                <a:solidFill>
                  <a:srgbClr val="C22600"/>
                </a:solidFill>
              </a:rPr>
            </a:br>
            <a:r>
              <a:rPr lang="en-US" altLang="en-US" sz="2000" b="1">
                <a:solidFill>
                  <a:srgbClr val="C22600"/>
                </a:solidFill>
              </a:rPr>
              <a:t/>
            </a:r>
            <a:br>
              <a:rPr lang="en-US" altLang="en-US" sz="2000" b="1">
                <a:solidFill>
                  <a:srgbClr val="C22600"/>
                </a:solidFill>
              </a:rPr>
            </a:br>
            <a:r>
              <a:rPr lang="en-US" altLang="en-US" sz="2000" b="1">
                <a:solidFill>
                  <a:srgbClr val="C22600"/>
                </a:solidFill>
              </a:rPr>
              <a:t>converter</a:t>
            </a:r>
          </a:p>
        </p:txBody>
      </p:sp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0" y="5892800"/>
            <a:ext cx="269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G. Florentini, et al., </a:t>
            </a:r>
            <a:br>
              <a:rPr lang="en-US" altLang="en-US" sz="1600">
                <a:solidFill>
                  <a:srgbClr val="138C3B"/>
                </a:solidFill>
              </a:rPr>
            </a:br>
            <a:r>
              <a:rPr lang="en-US" altLang="en-US" sz="1600">
                <a:solidFill>
                  <a:srgbClr val="138C3B"/>
                </a:solidFill>
              </a:rPr>
              <a:t>Proc. PAC95, p. 973 (1996)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4876800" y="4800600"/>
            <a:ext cx="3405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Y. Derbenev, University of Michigan </a:t>
            </a:r>
            <a:br>
              <a:rPr lang="en-US" altLang="en-US" sz="1600">
                <a:solidFill>
                  <a:srgbClr val="008000"/>
                </a:solidFill>
              </a:rPr>
            </a:br>
            <a:r>
              <a:rPr lang="en-US" altLang="en-US" sz="1600">
                <a:solidFill>
                  <a:srgbClr val="008000"/>
                </a:solidFill>
              </a:rPr>
              <a:t>report UM-HE-98-04 (1998)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94200"/>
            <a:ext cx="28844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310063"/>
            <a:ext cx="2644775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Cathode in a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electrons born in an axial B field           CAM     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upon exit of solenoid field (             ): CAM becomes purely kinetic.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C71D0C57-1A56-410D-8533-FDAA2D57FDB6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11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048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219200"/>
            <a:ext cx="4095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1241425"/>
            <a:ext cx="419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09863"/>
            <a:ext cx="12192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838200" y="5453063"/>
            <a:ext cx="75438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1066800" y="4114800"/>
            <a:ext cx="609600" cy="14144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BCB5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493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810000"/>
            <a:ext cx="3552825" cy="304800"/>
          </a:xfrm>
          <a:prstGeom prst="rect">
            <a:avLst/>
          </a:prstGeom>
          <a:noFill/>
          <a:ln w="38100">
            <a:solidFill>
              <a:srgbClr val="3BCB5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91795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22446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/>
          <p:cNvCxnSpPr/>
          <p:nvPr/>
        </p:nvCxnSpPr>
        <p:spPr bwMode="auto">
          <a:xfrm flipH="1">
            <a:off x="6705600" y="3951288"/>
            <a:ext cx="76200" cy="773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4267200" y="4114800"/>
            <a:ext cx="0" cy="2438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498" name="TextBox 33"/>
          <p:cNvSpPr txBox="1">
            <a:spLocks noChangeArrowheads="1"/>
          </p:cNvSpPr>
          <p:nvPr/>
        </p:nvSpPr>
        <p:spPr bwMode="auto">
          <a:xfrm>
            <a:off x="5461000" y="4724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20499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1938" y="4691062"/>
            <a:ext cx="762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715000"/>
            <a:ext cx="495300" cy="214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4648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magnetization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“effective emittance”</a:t>
            </a:r>
          </a:p>
          <a:p>
            <a:pPr>
              <a:defRPr/>
            </a:pPr>
            <a:r>
              <a:rPr lang="en-US" altLang="en-US" smtClean="0"/>
              <a:t>magnetization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smtClean="0"/>
              <a:t>The emittance has a </a:t>
            </a:r>
            <a:br>
              <a:rPr lang="en-US" altLang="en-US" smtClean="0"/>
            </a:br>
            <a:r>
              <a:rPr lang="en-US" altLang="en-US" smtClean="0"/>
              <a:t>lower-bound value :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smtClean="0"/>
              <a:t>Practically,      includes other</a:t>
            </a:r>
            <a:br>
              <a:rPr lang="en-US" altLang="en-US" smtClean="0"/>
            </a:br>
            <a:r>
              <a:rPr lang="en-US" altLang="en-US" smtClean="0"/>
              <a:t>contributions. </a:t>
            </a:r>
          </a:p>
          <a:p>
            <a:pPr>
              <a:defRPr/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7EA70EBE-7F9B-416A-8488-1D9E326D64D4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12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151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5759450"/>
            <a:ext cx="3476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3581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8" descr="Lethvssigma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72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4725988"/>
            <a:ext cx="3810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762000" y="4648200"/>
            <a:ext cx="4017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where        is the excess in kinetic </a:t>
            </a:r>
            <a:br>
              <a:rPr lang="en-US" altLang="en-US" sz="2000">
                <a:solidFill>
                  <a:srgbClr val="000090"/>
                </a:solidFill>
              </a:rPr>
            </a:br>
            <a:r>
              <a:rPr lang="en-US" altLang="en-US" sz="2000">
                <a:solidFill>
                  <a:srgbClr val="000090"/>
                </a:solidFill>
              </a:rPr>
              <a:t>energy during emission</a:t>
            </a:r>
          </a:p>
        </p:txBody>
      </p:sp>
      <p:pic>
        <p:nvPicPr>
          <p:cNvPr id="21515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152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22891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Example of 3.2-nC magnetized bunch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high-charge bunch</a:t>
            </a:r>
            <a:br>
              <a:rPr lang="en-US" dirty="0" smtClean="0"/>
            </a:br>
            <a:r>
              <a:rPr lang="en-US" dirty="0" smtClean="0"/>
              <a:t>subject to </a:t>
            </a:r>
            <a:r>
              <a:rPr lang="en-US" dirty="0" err="1" smtClean="0"/>
              <a:t>emittance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degradation</a:t>
            </a:r>
          </a:p>
          <a:p>
            <a:pPr>
              <a:defRPr/>
            </a:pPr>
            <a:r>
              <a:rPr lang="en-US" dirty="0" smtClean="0"/>
              <a:t>proper optimization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600" dirty="0" err="1" smtClean="0"/>
              <a:t>emittance</a:t>
            </a:r>
            <a:r>
              <a:rPr lang="en-US" sz="2600" dirty="0" smtClean="0"/>
              <a:t> compensation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     4-D </a:t>
            </a:r>
            <a:r>
              <a:rPr lang="en-US" dirty="0" err="1" smtClean="0"/>
              <a:t>emittance</a:t>
            </a:r>
            <a:r>
              <a:rPr lang="en-US" dirty="0" smtClean="0"/>
              <a:t> com-</a:t>
            </a:r>
            <a:br>
              <a:rPr lang="en-US" dirty="0" smtClean="0"/>
            </a:br>
            <a:r>
              <a:rPr lang="en-US" dirty="0" smtClean="0"/>
              <a:t>parable to round beams. 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8A7BDDF-BBFF-4BAC-8C5E-F26CECB00030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13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253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8893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2143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6354763" y="2206625"/>
            <a:ext cx="21701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615A7"/>
                </a:solidFill>
              </a:rPr>
              <a:t>eigenemittances evolution </a:t>
            </a:r>
            <a:br>
              <a:rPr lang="en-US" altLang="en-US" sz="1400">
                <a:solidFill>
                  <a:srgbClr val="C615A7"/>
                </a:solidFill>
              </a:rPr>
            </a:br>
            <a:r>
              <a:rPr lang="en-US" altLang="en-US" sz="1400">
                <a:solidFill>
                  <a:srgbClr val="C615A7"/>
                </a:solidFill>
              </a:rPr>
              <a:t>in ASTA photoinjector</a:t>
            </a:r>
          </a:p>
        </p:txBody>
      </p:sp>
      <p:pic>
        <p:nvPicPr>
          <p:cNvPr id="2253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38989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6019800" y="5562600"/>
            <a:ext cx="1143000" cy="228600"/>
          </a:xfrm>
          <a:prstGeom prst="rect">
            <a:avLst/>
          </a:prstGeom>
          <a:solidFill>
            <a:srgbClr val="FBFE3C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6032500" y="6019800"/>
            <a:ext cx="1143000" cy="228600"/>
          </a:xfrm>
          <a:prstGeom prst="rect">
            <a:avLst/>
          </a:prstGeom>
          <a:solidFill>
            <a:srgbClr val="FBFE3C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540" name="Rectangle 8"/>
          <p:cNvSpPr>
            <a:spLocks noChangeArrowheads="1"/>
          </p:cNvSpPr>
          <p:nvPr/>
        </p:nvSpPr>
        <p:spPr bwMode="auto">
          <a:xfrm>
            <a:off x="6032500" y="5791200"/>
            <a:ext cx="1905000" cy="228600"/>
          </a:xfrm>
          <a:prstGeom prst="rect">
            <a:avLst/>
          </a:prstGeom>
          <a:solidFill>
            <a:srgbClr val="FE192A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2541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1752600"/>
            <a:ext cx="469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3124200"/>
            <a:ext cx="469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419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06888"/>
            <a:ext cx="37338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Rectangle 31"/>
          <p:cNvSpPr>
            <a:spLocks noChangeArrowheads="1"/>
          </p:cNvSpPr>
          <p:nvPr/>
        </p:nvSpPr>
        <p:spPr bwMode="auto">
          <a:xfrm rot="-5400000">
            <a:off x="6352381" y="3315494"/>
            <a:ext cx="4948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P. Piot et al. IPAC13; C-X. Wang, FEL06, 721 (2006)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X. Chang, I. Ben-Zvi, J. Kewisch  AAC04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2875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752600"/>
            <a:ext cx="43100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Measuring (kinetic) angular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924800" cy="5334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Kinetic angular momentum can be measured</a:t>
            </a:r>
            <a:br>
              <a:rPr lang="en-US" altLang="en-US" smtClean="0"/>
            </a:br>
            <a:r>
              <a:rPr lang="en-US" altLang="en-US" smtClean="0"/>
              <a:t>using a slit technique (similar to emittance)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buFontTx/>
              <a:buNone/>
              <a:defRPr/>
            </a:pP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>
              <a:defRPr/>
            </a:pPr>
            <a:r>
              <a:rPr lang="en-US" altLang="en-US" smtClean="0"/>
              <a:t>The beam’s average angular</a:t>
            </a:r>
            <a:br>
              <a:rPr lang="en-US" altLang="en-US" smtClean="0"/>
            </a:br>
            <a:r>
              <a:rPr lang="en-US" altLang="en-US" smtClean="0"/>
              <a:t>momentum is given by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1C1A7046-358C-4FE4-A9BC-232F755AA048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14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sp>
        <p:nvSpPr>
          <p:cNvPr id="23560" name="TextBox 16"/>
          <p:cNvSpPr txBox="1">
            <a:spLocks noChangeArrowheads="1"/>
          </p:cNvSpPr>
          <p:nvPr/>
        </p:nvSpPr>
        <p:spPr bwMode="auto">
          <a:xfrm rot="-5400000">
            <a:off x="6873875" y="2041525"/>
            <a:ext cx="3963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Y.-E Sun et al, PRSTAB 7, 123501 (2004)</a:t>
            </a:r>
          </a:p>
        </p:txBody>
      </p:sp>
      <p:pic>
        <p:nvPicPr>
          <p:cNvPr id="23561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410200"/>
            <a:ext cx="30083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2" name="Group 40"/>
          <p:cNvGrpSpPr>
            <a:grpSpLocks/>
          </p:cNvGrpSpPr>
          <p:nvPr/>
        </p:nvGrpSpPr>
        <p:grpSpPr bwMode="auto">
          <a:xfrm>
            <a:off x="5029200" y="4953000"/>
            <a:ext cx="4046538" cy="1631950"/>
            <a:chOff x="5105400" y="4724400"/>
            <a:chExt cx="4046401" cy="1631216"/>
          </a:xfrm>
        </p:grpSpPr>
        <p:pic>
          <p:nvPicPr>
            <p:cNvPr id="2356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851400"/>
              <a:ext cx="54707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6" name="TextBox 35"/>
            <p:cNvSpPr txBox="1">
              <a:spLocks noChangeArrowheads="1"/>
            </p:cNvSpPr>
            <p:nvPr/>
          </p:nvSpPr>
          <p:spPr bwMode="auto">
            <a:xfrm>
              <a:off x="5460817" y="4724400"/>
              <a:ext cx="3690984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  : rms beam size at slit (1) and</a:t>
              </a:r>
              <a:br>
                <a:rPr lang="en-US" altLang="en-US" sz="2000">
                  <a:solidFill>
                    <a:schemeClr val="tx1"/>
                  </a:solidFill>
                </a:rPr>
              </a:br>
              <a:r>
                <a:rPr lang="en-US" altLang="en-US" sz="2000">
                  <a:solidFill>
                    <a:schemeClr val="tx1"/>
                  </a:solidFill>
                </a:rPr>
                <a:t>observation screen (2),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: axial momentum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: drift length between locations</a:t>
              </a:r>
              <a:br>
                <a:rPr lang="en-US" altLang="en-US" sz="2000">
                  <a:solidFill>
                    <a:schemeClr val="tx1"/>
                  </a:solidFill>
                </a:rPr>
              </a:br>
              <a:r>
                <a:rPr lang="en-US" altLang="en-US" sz="2000">
                  <a:solidFill>
                    <a:schemeClr val="tx1"/>
                  </a:solidFill>
                </a:rPr>
                <a:t>(1) and (2). </a:t>
              </a:r>
            </a:p>
          </p:txBody>
        </p:sp>
        <p:pic>
          <p:nvPicPr>
            <p:cNvPr id="2356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715" y="5710766"/>
              <a:ext cx="340519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205" y="5284952"/>
              <a:ext cx="328195" cy="43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3" name="Rectangle 38"/>
          <p:cNvSpPr>
            <a:spLocks noChangeArrowheads="1"/>
          </p:cNvSpPr>
          <p:nvPr/>
        </p:nvSpPr>
        <p:spPr bwMode="auto">
          <a:xfrm>
            <a:off x="990600" y="3733800"/>
            <a:ext cx="1624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33FF"/>
                </a:solidFill>
              </a:rPr>
              <a:t>beam at slits</a:t>
            </a:r>
          </a:p>
        </p:txBody>
      </p:sp>
      <p:sp>
        <p:nvSpPr>
          <p:cNvPr id="23564" name="Rectangle 39"/>
          <p:cNvSpPr>
            <a:spLocks noChangeArrowheads="1"/>
          </p:cNvSpPr>
          <p:nvPr/>
        </p:nvSpPr>
        <p:spPr bwMode="auto">
          <a:xfrm>
            <a:off x="2819400" y="3733800"/>
            <a:ext cx="3135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33FF"/>
                </a:solidFill>
              </a:rPr>
              <a:t>beam at observation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generation in a </a:t>
            </a:r>
            <a:r>
              <a:rPr lang="en-US" dirty="0" err="1" smtClean="0"/>
              <a:t>photoinjector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A0 normal-conducting </a:t>
            </a:r>
            <a:r>
              <a:rPr lang="en-US" dirty="0" err="1" smtClean="0"/>
              <a:t>photoinjector</a:t>
            </a:r>
            <a:r>
              <a:rPr lang="en-US" dirty="0" smtClean="0"/>
              <a:t> (decommissioned),</a:t>
            </a:r>
          </a:p>
          <a:p>
            <a:pPr>
              <a:defRPr/>
            </a:pPr>
            <a:r>
              <a:rPr lang="en-US" dirty="0" smtClean="0"/>
              <a:t>15 MeV, charge up to 2 nC,~3-10 </a:t>
            </a:r>
            <a:r>
              <a:rPr lang="en-US" dirty="0" err="1" smtClean="0"/>
              <a:t>ps</a:t>
            </a:r>
            <a:r>
              <a:rPr lang="en-US" dirty="0" smtClean="0"/>
              <a:t> bunch</a:t>
            </a:r>
          </a:p>
          <a:p>
            <a:pPr>
              <a:defRPr/>
            </a:pPr>
            <a:r>
              <a:rPr lang="en-US" dirty="0" smtClean="0"/>
              <a:t>main focus was conversion to flat beams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F47ED467-5781-4A63-A284-CABF1EF32EEE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15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458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509838"/>
            <a:ext cx="91440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203700"/>
            <a:ext cx="2463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191000"/>
            <a:ext cx="26050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4495800" y="3733800"/>
            <a:ext cx="15240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685C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019800" y="3733800"/>
            <a:ext cx="137160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685C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88" name="TextBox 16"/>
          <p:cNvSpPr txBox="1">
            <a:spLocks noChangeArrowheads="1"/>
          </p:cNvSpPr>
          <p:nvPr/>
        </p:nvSpPr>
        <p:spPr bwMode="auto">
          <a:xfrm rot="-5400000">
            <a:off x="6916738" y="3248025"/>
            <a:ext cx="3963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Y.-E Sun et al, PRSTAB 7, 123501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7"/>
          <p:cNvGrpSpPr>
            <a:grpSpLocks/>
          </p:cNvGrpSpPr>
          <p:nvPr/>
        </p:nvGrpSpPr>
        <p:grpSpPr bwMode="auto">
          <a:xfrm>
            <a:off x="76200" y="2209800"/>
            <a:ext cx="4648200" cy="3657600"/>
            <a:chOff x="0" y="2438400"/>
            <a:chExt cx="4800600" cy="3657600"/>
          </a:xfrm>
        </p:grpSpPr>
        <p:pic>
          <p:nvPicPr>
            <p:cNvPr id="256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12" y="2438400"/>
              <a:ext cx="4680488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TextBox 15"/>
            <p:cNvSpPr txBox="1">
              <a:spLocks noChangeArrowheads="1"/>
            </p:cNvSpPr>
            <p:nvPr/>
          </p:nvSpPr>
          <p:spPr bwMode="auto">
            <a:xfrm rot="-5400000">
              <a:off x="-716946" y="3917347"/>
              <a:ext cx="174167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rotation angle (deg)</a:t>
              </a:r>
            </a:p>
          </p:txBody>
        </p:sp>
        <p:sp>
          <p:nvSpPr>
            <p:cNvPr id="25616" name="TextBox 16"/>
            <p:cNvSpPr txBox="1">
              <a:spLocks noChangeArrowheads="1"/>
            </p:cNvSpPr>
            <p:nvPr/>
          </p:nvSpPr>
          <p:spPr bwMode="auto">
            <a:xfrm>
              <a:off x="762000" y="5757446"/>
              <a:ext cx="350520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magnetic field </a:t>
              </a:r>
              <a:r>
                <a:rPr lang="en-US" altLang="en-US" sz="1400" i="1">
                  <a:solidFill>
                    <a:schemeClr val="tx1"/>
                  </a:solidFill>
                </a:rPr>
                <a:t>B</a:t>
              </a:r>
              <a:r>
                <a:rPr lang="en-US" altLang="en-US" sz="1400" i="1" baseline="-25000">
                  <a:solidFill>
                    <a:schemeClr val="tx1"/>
                  </a:solidFill>
                </a:rPr>
                <a:t>0</a:t>
              </a:r>
              <a:r>
                <a:rPr lang="en-US" altLang="en-US" sz="1400">
                  <a:solidFill>
                    <a:schemeClr val="tx1"/>
                  </a:solidFill>
                </a:rPr>
                <a:t> on cathode (G)</a:t>
              </a:r>
            </a:p>
          </p:txBody>
        </p:sp>
      </p:grpSp>
      <p:pic>
        <p:nvPicPr>
          <p:cNvPr id="2560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generation in a </a:t>
            </a:r>
            <a:r>
              <a:rPr lang="en-US" dirty="0" err="1" smtClean="0"/>
              <a:t>photoinjector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F041BE6-5A63-4E2B-9906-42A9B0F3F893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16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 rot="-5400000">
            <a:off x="6916738" y="3108325"/>
            <a:ext cx="3963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Y.-E Sun et al, PRSTAB 7, 123501 (2004)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linear scaling with B field on photocathode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560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14800"/>
            <a:ext cx="10795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 flipV="1">
            <a:off x="2063750" y="3581400"/>
            <a:ext cx="29845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611" name="Rectangle 26"/>
          <p:cNvSpPr>
            <a:spLocks noChangeArrowheads="1"/>
          </p:cNvSpPr>
          <p:nvPr/>
        </p:nvSpPr>
        <p:spPr bwMode="auto">
          <a:xfrm>
            <a:off x="2590800" y="2362200"/>
            <a:ext cx="16764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pic>
        <p:nvPicPr>
          <p:cNvPr id="25612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2200"/>
            <a:ext cx="1525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2667000" y="3352800"/>
            <a:ext cx="3810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70300"/>
            <a:ext cx="41370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85800"/>
            <a:ext cx="4857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generation in a </a:t>
            </a:r>
            <a:r>
              <a:rPr lang="en-US" dirty="0" err="1" smtClean="0"/>
              <a:t>photoinjector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ECA379E1-DA7B-44AB-9F43-25BCA2875DA8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17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 rot="-5400000">
            <a:off x="6797675" y="3108325"/>
            <a:ext cx="3963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Y.-E Sun et al, PRSTAB 7, 123501 (2004)</a:t>
            </a:r>
          </a:p>
        </p:txBody>
      </p:sp>
      <p:grpSp>
        <p:nvGrpSpPr>
          <p:cNvPr id="26632" name="Group 20"/>
          <p:cNvGrpSpPr>
            <a:grpSpLocks/>
          </p:cNvGrpSpPr>
          <p:nvPr/>
        </p:nvGrpSpPr>
        <p:grpSpPr bwMode="auto">
          <a:xfrm>
            <a:off x="207963" y="3200400"/>
            <a:ext cx="4211637" cy="3352800"/>
            <a:chOff x="228600" y="2895600"/>
            <a:chExt cx="4211025" cy="3352800"/>
          </a:xfrm>
        </p:grpSpPr>
        <p:pic>
          <p:nvPicPr>
            <p:cNvPr id="26636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895600"/>
              <a:ext cx="4211025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033" y="5257800"/>
              <a:ext cx="2002367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1447623" y="4267200"/>
              <a:ext cx="304756" cy="838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639" name="TextBox 15"/>
            <p:cNvSpPr txBox="1">
              <a:spLocks noChangeArrowheads="1"/>
            </p:cNvSpPr>
            <p:nvPr/>
          </p:nvSpPr>
          <p:spPr bwMode="auto">
            <a:xfrm>
              <a:off x="1736983" y="4995446"/>
              <a:ext cx="245401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FF"/>
                  </a:solidFill>
                </a:rPr>
                <a:t>CAM from applied B field</a:t>
              </a:r>
            </a:p>
          </p:txBody>
        </p:sp>
        <p:sp>
          <p:nvSpPr>
            <p:cNvPr id="26640" name="TextBox 16"/>
            <p:cNvSpPr txBox="1">
              <a:spLocks noChangeArrowheads="1"/>
            </p:cNvSpPr>
            <p:nvPr/>
          </p:nvSpPr>
          <p:spPr bwMode="auto">
            <a:xfrm>
              <a:off x="2238623" y="4343400"/>
              <a:ext cx="195237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C22600"/>
                  </a:solidFill>
                </a:rPr>
                <a:t>measured kinetic </a:t>
              </a:r>
              <a:br>
                <a:rPr lang="en-US" altLang="en-US" sz="1600">
                  <a:solidFill>
                    <a:srgbClr val="C22600"/>
                  </a:solidFill>
                </a:rPr>
              </a:br>
              <a:r>
                <a:rPr lang="en-US" altLang="en-US" sz="1600">
                  <a:solidFill>
                    <a:srgbClr val="C22600"/>
                  </a:solidFill>
                </a:rPr>
                <a:t>angular momentum</a:t>
              </a:r>
            </a:p>
          </p:txBody>
        </p:sp>
      </p:grpSp>
      <p:sp>
        <p:nvSpPr>
          <p:cNvPr id="20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weak </a:t>
            </a:r>
            <a:r>
              <a:rPr lang="en-US" i="1" dirty="0" smtClean="0"/>
              <a:t>  </a:t>
            </a:r>
            <a:r>
              <a:rPr lang="en-US" dirty="0" smtClean="0"/>
              <a:t> dependence, </a:t>
            </a:r>
          </a:p>
          <a:p>
            <a:pPr>
              <a:defRPr/>
            </a:pPr>
            <a:r>
              <a:rPr lang="en-US" dirty="0" smtClean="0"/>
              <a:t>quadratic scaling </a:t>
            </a:r>
            <a:br>
              <a:rPr lang="en-US" dirty="0" smtClean="0"/>
            </a:br>
            <a:r>
              <a:rPr lang="en-US" dirty="0" smtClean="0"/>
              <a:t>with laser spot size</a:t>
            </a:r>
            <a:br>
              <a:rPr lang="en-US" dirty="0" smtClean="0"/>
            </a:br>
            <a:r>
              <a:rPr lang="en-US" dirty="0" smtClean="0"/>
              <a:t>     on photocathode.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34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628900"/>
            <a:ext cx="319087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185863"/>
            <a:ext cx="279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Decoupling into flat (</a:t>
            </a:r>
            <a:r>
              <a:rPr lang="en-US" b="0" dirty="0" smtClean="0">
                <a:latin typeface="Symbol" charset="2"/>
                <a:cs typeface="Symbol" charset="2"/>
              </a:rPr>
              <a:t>e</a:t>
            </a:r>
            <a:r>
              <a:rPr lang="en-US" b="0" baseline="-25000" dirty="0" smtClean="0"/>
              <a:t>x</a:t>
            </a:r>
            <a:r>
              <a:rPr lang="en-US" b="0" dirty="0" smtClean="0"/>
              <a:t>/</a:t>
            </a:r>
            <a:r>
              <a:rPr lang="en-US" b="0" dirty="0" smtClean="0">
                <a:latin typeface="Symbol" charset="2"/>
                <a:cs typeface="Symbol" charset="2"/>
              </a:rPr>
              <a:t>e</a:t>
            </a:r>
            <a:r>
              <a:rPr lang="en-US" b="0" baseline="-25000" dirty="0" smtClean="0"/>
              <a:t>y</a:t>
            </a:r>
            <a:r>
              <a:rPr lang="en-US" b="0" dirty="0" smtClean="0"/>
              <a:t>≠1</a:t>
            </a:r>
            <a:r>
              <a:rPr lang="en-US" dirty="0" smtClean="0"/>
              <a:t>)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Transport of magnetized bunches while preserving    is challenging,  </a:t>
            </a:r>
          </a:p>
          <a:p>
            <a:pPr>
              <a:defRPr/>
            </a:pPr>
            <a:r>
              <a:rPr lang="en-US" altLang="en-US" smtClean="0"/>
              <a:t>Use of round-to-flat beam transformer to </a:t>
            </a:r>
            <a:br>
              <a:rPr lang="en-US" altLang="en-US" smtClean="0"/>
            </a:br>
            <a:r>
              <a:rPr lang="en-US" altLang="en-US" smtClean="0"/>
              <a:t>convert into uncoupled (flat) beam</a:t>
            </a:r>
            <a:br>
              <a:rPr lang="en-US" altLang="en-US" smtClean="0"/>
            </a:br>
            <a:r>
              <a:rPr lang="en-US" altLang="en-US" smtClean="0"/>
              <a:t>      eigen-emittances maps into “physical” transverse emittances: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D8228D5F-5E53-46A3-8466-70B9C13199E0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18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76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1589088"/>
            <a:ext cx="2762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 rot="-5400000">
            <a:off x="5623719" y="2983706"/>
            <a:ext cx="640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R. Brinkmann et al., PRSTAB 4, 053501 (2001)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Y. Derbenev, University of Michigan report UM-HE-98-04 (1998)</a:t>
            </a:r>
          </a:p>
        </p:txBody>
      </p:sp>
      <p:pic>
        <p:nvPicPr>
          <p:cNvPr id="2765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5099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3036888"/>
            <a:ext cx="419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Decoupling into flat beam: experiments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Same experimental setup as used for generation</a:t>
            </a:r>
            <a:br>
              <a:rPr lang="en-US" dirty="0" smtClean="0"/>
            </a:br>
            <a:r>
              <a:rPr lang="en-US" dirty="0" smtClean="0"/>
              <a:t>of CAM-dominated beams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E75FA5FD-7F25-482F-B6BC-C38E8B99E2CC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19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86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4008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776788"/>
            <a:ext cx="47561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4776788"/>
            <a:ext cx="46482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1981200" y="22860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22600"/>
                </a:solidFill>
              </a:rPr>
              <a:t>simulations</a:t>
            </a: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6172200" y="42672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22600"/>
                </a:solidFill>
              </a:rPr>
              <a:t>simulations</a:t>
            </a: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1676400" y="4267200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experiments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57200" y="4724400"/>
            <a:ext cx="4038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953000" y="4724400"/>
            <a:ext cx="4038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22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686" name="TextBox 14"/>
          <p:cNvSpPr txBox="1">
            <a:spLocks noChangeArrowheads="1"/>
          </p:cNvSpPr>
          <p:nvPr/>
        </p:nvSpPr>
        <p:spPr bwMode="auto">
          <a:xfrm rot="-5400000">
            <a:off x="7597775" y="2790825"/>
            <a:ext cx="2355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P. Piot, et al, PRSTAB 9</a:t>
            </a:r>
            <a:br>
              <a:rPr lang="en-US" altLang="en-US" sz="1600">
                <a:solidFill>
                  <a:srgbClr val="138C3B"/>
                </a:solidFill>
              </a:rPr>
            </a:br>
            <a:r>
              <a:rPr lang="en-US" altLang="en-US" sz="1600">
                <a:solidFill>
                  <a:srgbClr val="138C3B"/>
                </a:solidFill>
              </a:rPr>
              <a:t>, 031001 (2006)</a:t>
            </a:r>
          </a:p>
        </p:txBody>
      </p:sp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7239000" y="28194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33FF"/>
                </a:solidFill>
              </a:rPr>
              <a:t>0.5 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Introduction</a:t>
            </a:r>
          </a:p>
          <a:p>
            <a:pPr>
              <a:defRPr/>
            </a:pPr>
            <a:r>
              <a:rPr lang="en-US" dirty="0"/>
              <a:t>F</a:t>
            </a:r>
            <a:r>
              <a:rPr lang="en-US" dirty="0" smtClean="0"/>
              <a:t>eatures and parameterization of magnetized</a:t>
            </a:r>
            <a:r>
              <a:rPr lang="en-US" dirty="0"/>
              <a:t> </a:t>
            </a:r>
            <a:r>
              <a:rPr lang="en-US" dirty="0" smtClean="0"/>
              <a:t>beams </a:t>
            </a:r>
          </a:p>
          <a:p>
            <a:pPr>
              <a:defRPr/>
            </a:pPr>
            <a:r>
              <a:rPr lang="en-US" dirty="0"/>
              <a:t>F</a:t>
            </a:r>
            <a:r>
              <a:rPr lang="en-US" dirty="0" smtClean="0"/>
              <a:t>ormation of magnetized bunches: 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methods and limitations, 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experiments in </a:t>
            </a:r>
            <a:r>
              <a:rPr lang="en-US" dirty="0" err="1" smtClean="0">
                <a:solidFill>
                  <a:srgbClr val="3366FF"/>
                </a:solidFill>
              </a:rPr>
              <a:t>rf</a:t>
            </a:r>
            <a:r>
              <a:rPr lang="en-US" dirty="0" smtClean="0">
                <a:solidFill>
                  <a:srgbClr val="3366FF"/>
                </a:solidFill>
              </a:rPr>
              <a:t> gun. </a:t>
            </a:r>
          </a:p>
          <a:p>
            <a:pPr>
              <a:defRPr/>
            </a:pPr>
            <a:r>
              <a:rPr lang="en-US" dirty="0" smtClean="0"/>
              <a:t>Transport and Manipulation: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transverse matching,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longitudinal manipulations,</a:t>
            </a:r>
          </a:p>
          <a:p>
            <a:pPr lvl="1">
              <a:defRPr/>
            </a:pPr>
            <a:r>
              <a:rPr lang="en-US" dirty="0" smtClean="0">
                <a:solidFill>
                  <a:srgbClr val="3366FF"/>
                </a:solidFill>
              </a:rPr>
              <a:t>decoupling into flat beams.</a:t>
            </a:r>
          </a:p>
          <a:p>
            <a:pPr>
              <a:defRPr/>
            </a:pPr>
            <a:r>
              <a:rPr lang="en-US" dirty="0" smtClean="0"/>
              <a:t>Outlook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F7835A9E-4B77-4796-B654-985C1A59FFB5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2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Decoupling into flat beam: experiments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normal </a:t>
            </a:r>
            <a:r>
              <a:rPr lang="en-US" dirty="0" err="1" smtClean="0"/>
              <a:t>emittances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map into the flat-</a:t>
            </a:r>
            <a:br>
              <a:rPr lang="en-US" dirty="0" smtClean="0"/>
            </a:br>
            <a:r>
              <a:rPr lang="en-US" dirty="0" smtClean="0"/>
              <a:t>beam </a:t>
            </a:r>
            <a:r>
              <a:rPr lang="en-US" dirty="0" err="1" smtClean="0"/>
              <a:t>emittance</a:t>
            </a:r>
            <a:endParaRPr lang="en-US" dirty="0"/>
          </a:p>
          <a:p>
            <a:pPr>
              <a:defRPr/>
            </a:pPr>
            <a:r>
              <a:rPr lang="en-US" dirty="0" smtClean="0"/>
              <a:t>large experimental</a:t>
            </a:r>
            <a:br>
              <a:rPr lang="en-US" dirty="0" smtClean="0"/>
            </a:br>
            <a:r>
              <a:rPr lang="en-US" dirty="0" smtClean="0"/>
              <a:t>uncertainties for</a:t>
            </a:r>
            <a:br>
              <a:rPr lang="en-US" dirty="0" smtClean="0"/>
            </a:br>
            <a:r>
              <a:rPr lang="en-US" dirty="0" smtClean="0"/>
              <a:t>smallest </a:t>
            </a:r>
            <a:r>
              <a:rPr lang="en-US" dirty="0" err="1" smtClean="0"/>
              <a:t>emittance</a:t>
            </a:r>
            <a:r>
              <a:rPr lang="en-US" dirty="0" smtClean="0"/>
              <a:t> meas.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24F92CDA-FD8D-4B2C-A814-A0C60888E8E9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20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2970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914400"/>
            <a:ext cx="51689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5410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581400"/>
            <a:ext cx="3810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Outlook + 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magnetized beam from a SCRF gun:</a:t>
            </a:r>
          </a:p>
          <a:p>
            <a:pPr lvl="1">
              <a:defRPr/>
            </a:pPr>
            <a:r>
              <a:rPr lang="en-US" dirty="0" smtClean="0"/>
              <a:t>flux concentrator around cathode?</a:t>
            </a:r>
          </a:p>
          <a:p>
            <a:pPr lvl="1">
              <a:defRPr/>
            </a:pPr>
            <a:r>
              <a:rPr lang="en-US" dirty="0" smtClean="0"/>
              <a:t>flat beam at cathode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smtClean="0">
                <a:solidFill>
                  <a:srgbClr val="008000"/>
                </a:solidFill>
              </a:rPr>
              <a:t>J. </a:t>
            </a:r>
            <a:r>
              <a:rPr lang="en-US" dirty="0" err="1" smtClean="0">
                <a:solidFill>
                  <a:srgbClr val="008000"/>
                </a:solidFill>
              </a:rPr>
              <a:t>Rosenzweig</a:t>
            </a:r>
            <a:r>
              <a:rPr lang="en-US" dirty="0" smtClean="0">
                <a:solidFill>
                  <a:srgbClr val="008000"/>
                </a:solidFill>
              </a:rPr>
              <a:t>, PAC93 showed (   ,    )=(95,4.5)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dirty="0" smtClean="0"/>
              <a:t>]</a:t>
            </a:r>
          </a:p>
          <a:p>
            <a:pPr>
              <a:defRPr/>
            </a:pPr>
            <a:r>
              <a:rPr lang="en-US" dirty="0" smtClean="0"/>
              <a:t>needed      and    ? and limit on 4-D </a:t>
            </a:r>
            <a:r>
              <a:rPr lang="en-US" dirty="0" err="1" smtClean="0"/>
              <a:t>emittance</a:t>
            </a:r>
            <a:r>
              <a:rPr lang="en-US" smtClean="0"/>
              <a:t>?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planned future experiment at ASTA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CF771849-D365-4FB8-A3A3-27ADD6D658C0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21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307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874963"/>
            <a:ext cx="317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2970213"/>
            <a:ext cx="3683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46350"/>
            <a:ext cx="361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557463"/>
            <a:ext cx="3810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4248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Required Electron-Beam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Cooling interaction</a:t>
            </a:r>
            <a:br>
              <a:rPr lang="en-US" dirty="0" smtClean="0"/>
            </a:br>
            <a:r>
              <a:rPr lang="en-US" dirty="0" smtClean="0"/>
              <a:t>time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magnetized cooling </a:t>
            </a:r>
            <a:br>
              <a:rPr lang="en-US" dirty="0" smtClean="0"/>
            </a:br>
            <a:r>
              <a:rPr lang="en-US" dirty="0" smtClean="0"/>
              <a:t>less dependent on </a:t>
            </a:r>
            <a:br>
              <a:rPr lang="en-US" dirty="0" smtClean="0"/>
            </a:br>
            <a:r>
              <a:rPr lang="en-US" dirty="0" smtClean="0"/>
              <a:t>e- beam transverse </a:t>
            </a:r>
            <a:r>
              <a:rPr lang="en-US" dirty="0" err="1" smtClean="0"/>
              <a:t>emittance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C22600"/>
                </a:solidFill>
              </a:rPr>
              <a:t>to what </a:t>
            </a:r>
            <a:br>
              <a:rPr lang="en-US" dirty="0" smtClean="0">
                <a:solidFill>
                  <a:srgbClr val="C22600"/>
                </a:solidFill>
              </a:rPr>
            </a:br>
            <a:r>
              <a:rPr lang="en-US" dirty="0" smtClean="0">
                <a:solidFill>
                  <a:srgbClr val="C22600"/>
                </a:solidFill>
              </a:rPr>
              <a:t>extent?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657600"/>
            <a:ext cx="4038600" cy="2590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electron-cooling accelerator provides beam eventually matched to cooling-solenoid section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CD8963C3-8BE1-4320-8EDF-F0AB5B371E9D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3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grpSp>
        <p:nvGrpSpPr>
          <p:cNvPr id="12295" name="Group 8"/>
          <p:cNvGrpSpPr>
            <a:grpSpLocks/>
          </p:cNvGrpSpPr>
          <p:nvPr/>
        </p:nvGrpSpPr>
        <p:grpSpPr bwMode="auto">
          <a:xfrm>
            <a:off x="4648200" y="1524000"/>
            <a:ext cx="4343400" cy="1447800"/>
            <a:chOff x="1772653" y="4648200"/>
            <a:chExt cx="5694947" cy="1828800"/>
          </a:xfrm>
        </p:grpSpPr>
        <p:pic>
          <p:nvPicPr>
            <p:cNvPr id="12303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653" y="4648200"/>
              <a:ext cx="569494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Rectangle 10"/>
            <p:cNvSpPr>
              <a:spLocks noChangeArrowheads="1"/>
            </p:cNvSpPr>
            <p:nvPr/>
          </p:nvSpPr>
          <p:spPr bwMode="auto">
            <a:xfrm>
              <a:off x="1905000" y="4648200"/>
              <a:ext cx="3048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2305" name="Rectangle 11"/>
            <p:cNvSpPr>
              <a:spLocks noChangeArrowheads="1"/>
            </p:cNvSpPr>
            <p:nvPr/>
          </p:nvSpPr>
          <p:spPr bwMode="auto">
            <a:xfrm>
              <a:off x="1981200" y="5715000"/>
              <a:ext cx="3048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pic>
        <p:nvPicPr>
          <p:cNvPr id="1229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73163"/>
            <a:ext cx="1041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94000"/>
            <a:ext cx="1793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233613"/>
            <a:ext cx="160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2535238" y="3048000"/>
            <a:ext cx="168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(magnetized)</a:t>
            </a:r>
          </a:p>
        </p:txBody>
      </p:sp>
      <p:sp>
        <p:nvSpPr>
          <p:cNvPr id="12300" name="Rectangle 16"/>
          <p:cNvSpPr>
            <a:spLocks noChangeArrowheads="1"/>
          </p:cNvSpPr>
          <p:nvPr/>
        </p:nvSpPr>
        <p:spPr bwMode="auto">
          <a:xfrm>
            <a:off x="2459038" y="2309813"/>
            <a:ext cx="210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(not magnetized)</a:t>
            </a:r>
          </a:p>
        </p:txBody>
      </p:sp>
      <p:sp>
        <p:nvSpPr>
          <p:cNvPr id="12301" name="Rectangle 17"/>
          <p:cNvSpPr>
            <a:spLocks noChangeArrowheads="1"/>
          </p:cNvSpPr>
          <p:nvPr/>
        </p:nvSpPr>
        <p:spPr bwMode="auto">
          <a:xfrm>
            <a:off x="5638800" y="281940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(not magnetized)</a:t>
            </a:r>
          </a:p>
        </p:txBody>
      </p:sp>
      <p:sp>
        <p:nvSpPr>
          <p:cNvPr id="12302" name="Rectangle 18"/>
          <p:cNvSpPr>
            <a:spLocks noChangeArrowheads="1"/>
          </p:cNvSpPr>
          <p:nvPr/>
        </p:nvSpPr>
        <p:spPr bwMode="auto">
          <a:xfrm>
            <a:off x="6172200" y="1295400"/>
            <a:ext cx="168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(magnetized)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0"/>
            <a:ext cx="46799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Cooler 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low-energy coolers:</a:t>
            </a:r>
          </a:p>
          <a:p>
            <a:pPr lvl="1">
              <a:defRPr/>
            </a:pPr>
            <a:r>
              <a:rPr lang="en-US" dirty="0" smtClean="0"/>
              <a:t>lattice (bends) embed-</a:t>
            </a:r>
            <a:r>
              <a:rPr lang="en-US" dirty="0" err="1" smtClean="0"/>
              <a:t>ded</a:t>
            </a:r>
            <a:r>
              <a:rPr lang="en-US" dirty="0" smtClean="0"/>
              <a:t> in magnetic fields, </a:t>
            </a:r>
          </a:p>
          <a:p>
            <a:pPr lvl="1">
              <a:defRPr/>
            </a:pPr>
            <a:r>
              <a:rPr lang="en-US" dirty="0" smtClean="0"/>
              <a:t>based on DC electron sources,</a:t>
            </a:r>
          </a:p>
          <a:p>
            <a:pPr lvl="1">
              <a:defRPr/>
            </a:pPr>
            <a:r>
              <a:rPr lang="en-US" dirty="0" smtClean="0"/>
              <a:t>no further acceleration or bunching, needed.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high-energy coolers:</a:t>
            </a:r>
          </a:p>
          <a:p>
            <a:pPr lvl="1">
              <a:defRPr/>
            </a:pPr>
            <a:r>
              <a:rPr lang="en-US" dirty="0" smtClean="0"/>
              <a:t>medium energies required (50-100 MeV), </a:t>
            </a:r>
          </a:p>
          <a:p>
            <a:pPr lvl="1">
              <a:defRPr/>
            </a:pPr>
            <a:r>
              <a:rPr lang="en-US" dirty="0" smtClean="0"/>
              <a:t>acceleration in SCRF </a:t>
            </a:r>
            <a:r>
              <a:rPr lang="en-US" dirty="0" err="1" smtClean="0"/>
              <a:t>linac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/>
              <a:t>bunching</a:t>
            </a:r>
          </a:p>
          <a:p>
            <a:pPr lvl="1">
              <a:defRPr/>
            </a:pPr>
            <a:r>
              <a:rPr lang="en-US" dirty="0" smtClean="0"/>
              <a:t>lumped </a:t>
            </a:r>
            <a:r>
              <a:rPr lang="en-US" dirty="0" err="1" smtClean="0"/>
              <a:t>solenoidal</a:t>
            </a:r>
            <a:r>
              <a:rPr lang="en-US" dirty="0" smtClean="0"/>
              <a:t> fields       matching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AC23EF76-754A-48A1-A312-B5D7A20A0DA8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4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7" name="Picture 4" descr="ex-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035425"/>
            <a:ext cx="37338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1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216275"/>
            <a:ext cx="419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8"/>
          <p:cNvSpPr txBox="1">
            <a:spLocks noChangeArrowheads="1"/>
          </p:cNvSpPr>
          <p:nvPr/>
        </p:nvSpPr>
        <p:spPr bwMode="auto">
          <a:xfrm rot="-5400000">
            <a:off x="-2084387" y="3413125"/>
            <a:ext cx="4811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e.g. see S. Nagaitsev, et al, PRL96, 044801 (2006)</a:t>
            </a:r>
          </a:p>
        </p:txBody>
      </p:sp>
      <p:sp>
        <p:nvSpPr>
          <p:cNvPr id="13323" name="TextBox 9"/>
          <p:cNvSpPr txBox="1">
            <a:spLocks noChangeArrowheads="1"/>
          </p:cNvSpPr>
          <p:nvPr/>
        </p:nvSpPr>
        <p:spPr bwMode="auto">
          <a:xfrm rot="-5400000">
            <a:off x="6223000" y="3455988"/>
            <a:ext cx="5199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e.g. see  I. Ben-Zvi, et al., Proc. PAC2001, p. 48 (2001)</a:t>
            </a:r>
          </a:p>
        </p:txBody>
      </p:sp>
      <p:pic>
        <p:nvPicPr>
          <p:cNvPr id="13324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419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2000" y="4495800"/>
            <a:ext cx="3429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300 </a:t>
            </a:r>
            <a:r>
              <a:rPr lang="en-US" sz="1600" b="1" dirty="0" err="1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keV</a:t>
            </a:r>
            <a:r>
              <a:rPr lang="en-US" sz="16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3 A cooler produced </a:t>
            </a:r>
            <a:br>
              <a:rPr lang="en-US" sz="16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16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by </a:t>
            </a:r>
            <a:r>
              <a:rPr lang="en-US" sz="1600" b="1" dirty="0" err="1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Budker</a:t>
            </a:r>
            <a:r>
              <a:rPr lang="en-US" sz="1600" b="1" dirty="0">
                <a:solidFill>
                  <a:srgbClr val="66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INP for </a:t>
            </a:r>
            <a:r>
              <a:rPr lang="en-US" sz="1600" b="1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IMP, </a:t>
            </a:r>
            <a:br>
              <a:rPr lang="en-US" sz="1600" b="1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1600" b="1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Lanzhou (China)</a:t>
            </a:r>
            <a:endParaRPr lang="en-US" sz="1600" b="1" dirty="0">
              <a:solidFill>
                <a:srgbClr val="66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26" name="Rectangle 13"/>
          <p:cNvSpPr>
            <a:spLocks noChangeArrowheads="1"/>
          </p:cNvSpPr>
          <p:nvPr/>
        </p:nvSpPr>
        <p:spPr bwMode="auto">
          <a:xfrm>
            <a:off x="5029200" y="6062663"/>
            <a:ext cx="342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660066"/>
                </a:solidFill>
                <a:latin typeface="Times New Roman" pitchFamily="18" charset="0"/>
              </a:rPr>
              <a:t>early concept for RHIC e-cooling</a:t>
            </a:r>
            <a:endParaRPr lang="en-US" altLang="en-US" sz="1600" b="1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</a:t>
            </a:r>
            <a:r>
              <a:rPr lang="en-US" dirty="0" smtClean="0"/>
              <a:t>igh-energy coolers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7625364-EB98-4539-AEA7-66C3015B028F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5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4825" y="1589088"/>
            <a:ext cx="1724025" cy="708025"/>
          </a:xfrm>
          <a:prstGeom prst="rect">
            <a:avLst/>
          </a:prstGeom>
          <a:solidFill>
            <a:srgbClr val="B9FF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magnetized-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beam injector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7424738" y="3929063"/>
            <a:ext cx="998537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cooling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section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7916863" y="4649788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44" name="Rectangle 18"/>
          <p:cNvSpPr>
            <a:spLocks noChangeArrowheads="1"/>
          </p:cNvSpPr>
          <p:nvPr/>
        </p:nvSpPr>
        <p:spPr bwMode="auto">
          <a:xfrm>
            <a:off x="6891338" y="4995863"/>
            <a:ext cx="2024062" cy="708025"/>
          </a:xfrm>
          <a:prstGeom prst="rect">
            <a:avLst/>
          </a:prstGeom>
          <a:solidFill>
            <a:srgbClr val="FF96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dump or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energy recovery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924800" y="2786063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7316788" y="3165475"/>
            <a:ext cx="122555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matching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926388" y="3548063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4348" name="Group 37"/>
          <p:cNvGrpSpPr>
            <a:grpSpLocks/>
          </p:cNvGrpSpPr>
          <p:nvPr/>
        </p:nvGrpSpPr>
        <p:grpSpPr bwMode="auto">
          <a:xfrm>
            <a:off x="2617788" y="1143000"/>
            <a:ext cx="3886200" cy="1752600"/>
            <a:chOff x="2057400" y="1676400"/>
            <a:chExt cx="3886200" cy="1752600"/>
          </a:xfrm>
        </p:grpSpPr>
        <p:sp>
          <p:nvSpPr>
            <p:cNvPr id="14355" name="Rectangle 9"/>
            <p:cNvSpPr>
              <a:spLocks noChangeArrowheads="1"/>
            </p:cNvSpPr>
            <p:nvPr/>
          </p:nvSpPr>
          <p:spPr bwMode="auto">
            <a:xfrm>
              <a:off x="3124200" y="1947332"/>
              <a:ext cx="1967205" cy="707886"/>
            </a:xfrm>
            <a:prstGeom prst="rect">
              <a:avLst/>
            </a:prstGeom>
            <a:solidFill>
              <a:srgbClr val="A3A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matching</a:t>
              </a:r>
              <a:br>
                <a:rPr lang="en-US" altLang="en-US" sz="2000">
                  <a:solidFill>
                    <a:schemeClr val="tx1"/>
                  </a:solidFill>
                </a:rPr>
              </a:br>
              <a:r>
                <a:rPr lang="en-US" altLang="en-US" sz="2000">
                  <a:solidFill>
                    <a:schemeClr val="tx1"/>
                  </a:solidFill>
                </a:rPr>
                <a:t>mode/converter</a:t>
              </a:r>
            </a:p>
          </p:txBody>
        </p:sp>
        <p:sp>
          <p:nvSpPr>
            <p:cNvPr id="14356" name="Rectangle 16"/>
            <p:cNvSpPr>
              <a:spLocks noChangeArrowheads="1"/>
            </p:cNvSpPr>
            <p:nvPr/>
          </p:nvSpPr>
          <p:spPr bwMode="auto">
            <a:xfrm>
              <a:off x="3276600" y="2861732"/>
              <a:ext cx="1225741" cy="400110"/>
            </a:xfrm>
            <a:prstGeom prst="rect">
              <a:avLst/>
            </a:prstGeom>
            <a:solidFill>
              <a:srgbClr val="A3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bunching</a:t>
              </a:r>
            </a:p>
          </p:txBody>
        </p:sp>
        <p:sp>
          <p:nvSpPr>
            <p:cNvPr id="14357" name="Oval 23"/>
            <p:cNvSpPr>
              <a:spLocks noChangeArrowheads="1"/>
            </p:cNvSpPr>
            <p:nvPr/>
          </p:nvSpPr>
          <p:spPr bwMode="auto">
            <a:xfrm>
              <a:off x="2057400" y="1676400"/>
              <a:ext cx="3886200" cy="17526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7913688" y="2122488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50" name="Rectangle 8"/>
          <p:cNvSpPr>
            <a:spLocks noChangeArrowheads="1"/>
          </p:cNvSpPr>
          <p:nvPr/>
        </p:nvSpPr>
        <p:spPr bwMode="auto">
          <a:xfrm>
            <a:off x="7119938" y="1817688"/>
            <a:ext cx="1568450" cy="400050"/>
          </a:xfrm>
          <a:prstGeom prst="rect">
            <a:avLst/>
          </a:prstGeom>
          <a:solidFill>
            <a:srgbClr val="FFA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acceleration</a:t>
            </a:r>
          </a:p>
        </p:txBody>
      </p:sp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7218363" y="2481263"/>
            <a:ext cx="1401762" cy="400050"/>
          </a:xfrm>
          <a:prstGeom prst="rect">
            <a:avLst/>
          </a:prstGeom>
          <a:solidFill>
            <a:srgbClr val="A3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debuncher</a:t>
            </a:r>
          </a:p>
        </p:txBody>
      </p:sp>
      <p:cxnSp>
        <p:nvCxnSpPr>
          <p:cNvPr id="26" name="Straight Arrow Connector 25"/>
          <p:cNvCxnSpPr>
            <a:stCxn id="14357" idx="6"/>
          </p:cNvCxnSpPr>
          <p:nvPr/>
        </p:nvCxnSpPr>
        <p:spPr bwMode="auto">
          <a:xfrm>
            <a:off x="6503988" y="2019300"/>
            <a:ext cx="635000" cy="6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246313" y="1993900"/>
            <a:ext cx="3857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048000"/>
            <a:ext cx="6400800" cy="3352800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C22600"/>
                </a:solidFill>
              </a:rPr>
              <a:t>injector</a:t>
            </a:r>
            <a:r>
              <a:rPr lang="en-US" altLang="en-US" smtClean="0"/>
              <a:t>: produces bunched beam for RF acceleration</a:t>
            </a:r>
          </a:p>
          <a:p>
            <a:pPr>
              <a:defRPr/>
            </a:pPr>
            <a:r>
              <a:rPr lang="en-US" altLang="en-US" smtClean="0">
                <a:solidFill>
                  <a:srgbClr val="C22600"/>
                </a:solidFill>
              </a:rPr>
              <a:t>debuncher</a:t>
            </a:r>
            <a:r>
              <a:rPr lang="en-US" altLang="en-US" smtClean="0"/>
              <a:t>: matched electron bunch length to ion-beam’s,</a:t>
            </a:r>
          </a:p>
          <a:p>
            <a:pPr>
              <a:defRPr/>
            </a:pPr>
            <a:r>
              <a:rPr lang="en-US" altLang="en-US" smtClean="0">
                <a:solidFill>
                  <a:srgbClr val="C22600"/>
                </a:solidFill>
              </a:rPr>
              <a:t>matching + mode/converter sections</a:t>
            </a:r>
            <a:r>
              <a:rPr lang="en-US" altLang="en-US" smtClean="0"/>
              <a:t>: repartition “physical” emittances, match in cooling-solenoid section.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Beam dynamics regimes (round beams)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A88B2E5F-15EB-4EB2-B222-0AD24BD9E0B4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6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1536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752600"/>
            <a:ext cx="38989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9"/>
          <p:cNvSpPr>
            <a:spLocks noChangeArrowheads="1"/>
          </p:cNvSpPr>
          <p:nvPr/>
        </p:nvSpPr>
        <p:spPr bwMode="auto">
          <a:xfrm>
            <a:off x="3151188" y="1879600"/>
            <a:ext cx="533400" cy="838200"/>
          </a:xfrm>
          <a:prstGeom prst="rect">
            <a:avLst/>
          </a:prstGeom>
          <a:solidFill>
            <a:srgbClr val="3BCB53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5367" name="Rectangle 21"/>
          <p:cNvSpPr>
            <a:spLocks noChangeArrowheads="1"/>
          </p:cNvSpPr>
          <p:nvPr/>
        </p:nvSpPr>
        <p:spPr bwMode="auto">
          <a:xfrm>
            <a:off x="3989388" y="1879600"/>
            <a:ext cx="533400" cy="838200"/>
          </a:xfrm>
          <a:prstGeom prst="rect">
            <a:avLst/>
          </a:prstGeom>
          <a:solidFill>
            <a:srgbClr val="FF330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5368" name="Rectangle 24"/>
          <p:cNvSpPr>
            <a:spLocks noChangeArrowheads="1"/>
          </p:cNvSpPr>
          <p:nvPr/>
        </p:nvSpPr>
        <p:spPr bwMode="auto">
          <a:xfrm>
            <a:off x="4827588" y="1879600"/>
            <a:ext cx="533400" cy="838200"/>
          </a:xfrm>
          <a:prstGeom prst="rect">
            <a:avLst/>
          </a:prstGeom>
          <a:solidFill>
            <a:srgbClr val="3366FF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15369" name="Group 36"/>
          <p:cNvGrpSpPr>
            <a:grpSpLocks/>
          </p:cNvGrpSpPr>
          <p:nvPr/>
        </p:nvGrpSpPr>
        <p:grpSpPr bwMode="auto">
          <a:xfrm>
            <a:off x="6046788" y="2260600"/>
            <a:ext cx="2286000" cy="2268538"/>
            <a:chOff x="5715000" y="4343400"/>
            <a:chExt cx="2286000" cy="2269244"/>
          </a:xfrm>
        </p:grpSpPr>
        <p:pic>
          <p:nvPicPr>
            <p:cNvPr id="15391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495800"/>
              <a:ext cx="2133600" cy="2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2" name="Oval 30"/>
            <p:cNvSpPr>
              <a:spLocks noChangeArrowheads="1"/>
            </p:cNvSpPr>
            <p:nvPr/>
          </p:nvSpPr>
          <p:spPr bwMode="auto">
            <a:xfrm>
              <a:off x="5715000" y="4343400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 bwMode="auto">
          <a:xfrm flipH="1" flipV="1">
            <a:off x="5360988" y="2717800"/>
            <a:ext cx="914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5371" name="Group 39"/>
          <p:cNvGrpSpPr>
            <a:grpSpLocks/>
          </p:cNvGrpSpPr>
          <p:nvPr/>
        </p:nvGrpSpPr>
        <p:grpSpPr bwMode="auto">
          <a:xfrm>
            <a:off x="3303588" y="3098800"/>
            <a:ext cx="2184400" cy="2082800"/>
            <a:chOff x="3276600" y="4038600"/>
            <a:chExt cx="2185613" cy="2082800"/>
          </a:xfrm>
        </p:grpSpPr>
        <p:pic>
          <p:nvPicPr>
            <p:cNvPr id="1538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114800"/>
              <a:ext cx="2033213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0" name="Oval 31"/>
            <p:cNvSpPr>
              <a:spLocks noChangeArrowheads="1"/>
            </p:cNvSpPr>
            <p:nvPr/>
          </p:nvSpPr>
          <p:spPr bwMode="auto">
            <a:xfrm>
              <a:off x="3276600" y="4038600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5372" name="Group 38"/>
          <p:cNvGrpSpPr>
            <a:grpSpLocks/>
          </p:cNvGrpSpPr>
          <p:nvPr/>
        </p:nvGrpSpPr>
        <p:grpSpPr bwMode="auto">
          <a:xfrm>
            <a:off x="712788" y="2565400"/>
            <a:ext cx="2438400" cy="2171700"/>
            <a:chOff x="685800" y="3505200"/>
            <a:chExt cx="2438400" cy="2171388"/>
          </a:xfrm>
        </p:grpSpPr>
        <p:pic>
          <p:nvPicPr>
            <p:cNvPr id="15386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581400"/>
              <a:ext cx="1981200" cy="209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2514600" y="3657578"/>
              <a:ext cx="609600" cy="4571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3BCB53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388" name="Oval 32"/>
            <p:cNvSpPr>
              <a:spLocks noChangeArrowheads="1"/>
            </p:cNvSpPr>
            <p:nvPr/>
          </p:nvSpPr>
          <p:spPr bwMode="auto">
            <a:xfrm>
              <a:off x="685800" y="3505200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 flipH="1" flipV="1">
            <a:off x="4260850" y="2717800"/>
            <a:ext cx="33338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374" name="TextBox 40"/>
          <p:cNvSpPr txBox="1">
            <a:spLocks noChangeArrowheads="1"/>
          </p:cNvSpPr>
          <p:nvPr/>
        </p:nvSpPr>
        <p:spPr bwMode="auto">
          <a:xfrm>
            <a:off x="865188" y="4699000"/>
            <a:ext cx="182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BCB53"/>
                </a:solidFill>
              </a:rPr>
              <a:t>space charge</a:t>
            </a:r>
          </a:p>
        </p:txBody>
      </p:sp>
      <p:sp>
        <p:nvSpPr>
          <p:cNvPr id="15375" name="TextBox 41"/>
          <p:cNvSpPr txBox="1">
            <a:spLocks noChangeArrowheads="1"/>
          </p:cNvSpPr>
          <p:nvPr/>
        </p:nvSpPr>
        <p:spPr bwMode="auto">
          <a:xfrm>
            <a:off x="3227388" y="5137150"/>
            <a:ext cx="278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6600"/>
                </a:solidFill>
              </a:rPr>
              <a:t>emittance “pressure”</a:t>
            </a:r>
          </a:p>
        </p:txBody>
      </p:sp>
      <p:sp>
        <p:nvSpPr>
          <p:cNvPr id="15376" name="TextBox 42"/>
          <p:cNvSpPr txBox="1">
            <a:spLocks noChangeArrowheads="1"/>
          </p:cNvSpPr>
          <p:nvPr/>
        </p:nvSpPr>
        <p:spPr bwMode="auto">
          <a:xfrm>
            <a:off x="6122988" y="4394200"/>
            <a:ext cx="2563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66FF"/>
                </a:solidFill>
              </a:rPr>
              <a:t>angular momentum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66FF"/>
                </a:solidFill>
              </a:rPr>
              <a:t>contribution</a:t>
            </a:r>
          </a:p>
        </p:txBody>
      </p:sp>
      <p:sp>
        <p:nvSpPr>
          <p:cNvPr id="15377" name="TextBox 43"/>
          <p:cNvSpPr txBox="1">
            <a:spLocks noChangeArrowheads="1"/>
          </p:cNvSpPr>
          <p:nvPr/>
        </p:nvSpPr>
        <p:spPr bwMode="auto">
          <a:xfrm rot="-5400000">
            <a:off x="6364287" y="3478213"/>
            <a:ext cx="516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38C3B"/>
                </a:solidFill>
              </a:rPr>
              <a:t>adapted from Y.-E Sun, Dissertation U. Chicago (2005)</a:t>
            </a:r>
          </a:p>
        </p:txBody>
      </p:sp>
      <p:grpSp>
        <p:nvGrpSpPr>
          <p:cNvPr id="15378" name="Group 55"/>
          <p:cNvGrpSpPr>
            <a:grpSpLocks/>
          </p:cNvGrpSpPr>
          <p:nvPr/>
        </p:nvGrpSpPr>
        <p:grpSpPr bwMode="auto">
          <a:xfrm>
            <a:off x="217488" y="5410200"/>
            <a:ext cx="4438650" cy="1055688"/>
            <a:chOff x="217530" y="5410200"/>
            <a:chExt cx="4438363" cy="1055944"/>
          </a:xfrm>
        </p:grpSpPr>
        <p:pic>
          <p:nvPicPr>
            <p:cNvPr id="15380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030656"/>
              <a:ext cx="3175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Box 48"/>
            <p:cNvSpPr txBox="1">
              <a:spLocks noChangeArrowheads="1"/>
            </p:cNvSpPr>
            <p:nvPr/>
          </p:nvSpPr>
          <p:spPr bwMode="auto">
            <a:xfrm>
              <a:off x="457200" y="6066034"/>
              <a:ext cx="19240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: magnetization</a:t>
              </a:r>
            </a:p>
          </p:txBody>
        </p:sp>
        <p:sp>
          <p:nvSpPr>
            <p:cNvPr id="15382" name="TextBox 50"/>
            <p:cNvSpPr txBox="1">
              <a:spLocks noChangeArrowheads="1"/>
            </p:cNvSpPr>
            <p:nvPr/>
          </p:nvSpPr>
          <p:spPr bwMode="auto">
            <a:xfrm>
              <a:off x="522330" y="5739522"/>
              <a:ext cx="41335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: uncorrelated geometric emittance</a:t>
              </a:r>
            </a:p>
          </p:txBody>
        </p:sp>
        <p:sp>
          <p:nvSpPr>
            <p:cNvPr id="15383" name="TextBox 52"/>
            <p:cNvSpPr txBox="1">
              <a:spLocks noChangeArrowheads="1"/>
            </p:cNvSpPr>
            <p:nvPr/>
          </p:nvSpPr>
          <p:spPr bwMode="auto">
            <a:xfrm>
              <a:off x="457200" y="5434722"/>
              <a:ext cx="30077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: generalized perveance</a:t>
              </a:r>
            </a:p>
          </p:txBody>
        </p:sp>
        <p:pic>
          <p:nvPicPr>
            <p:cNvPr id="15384" name="Picture 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410200"/>
              <a:ext cx="3302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5" name="Picture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30" y="5780344"/>
              <a:ext cx="3683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Radial envelope (</a:t>
            </a:r>
            <a:r>
              <a:rPr lang="en-US" i="1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) equation in a drift (Lawson):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Features &amp; Parameterization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possible parameterization of coupled motion between 2 degrees of freedom has been extensively discussed; see: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D.A. Edwards and L.C. </a:t>
            </a:r>
            <a:r>
              <a:rPr lang="en-US" sz="2000" dirty="0" err="1" smtClean="0">
                <a:solidFill>
                  <a:srgbClr val="008000"/>
                </a:solidFill>
              </a:rPr>
              <a:t>Teng</a:t>
            </a:r>
            <a:r>
              <a:rPr lang="en-US" sz="2000" dirty="0" smtClean="0">
                <a:solidFill>
                  <a:srgbClr val="008000"/>
                </a:solidFill>
              </a:rPr>
              <a:t>, IEEE Trans. </a:t>
            </a:r>
            <a:r>
              <a:rPr lang="en-US" sz="2000" dirty="0" err="1" smtClean="0">
                <a:solidFill>
                  <a:srgbClr val="008000"/>
                </a:solidFill>
              </a:rPr>
              <a:t>Nucl</a:t>
            </a:r>
            <a:r>
              <a:rPr lang="en-US" sz="2000" dirty="0" smtClean="0">
                <a:solidFill>
                  <a:srgbClr val="008000"/>
                </a:solidFill>
              </a:rPr>
              <a:t>. Sci. 20, 3, pp. 885-889 (1973).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I. </a:t>
            </a:r>
            <a:r>
              <a:rPr lang="en-US" sz="2000" dirty="0" err="1" smtClean="0">
                <a:solidFill>
                  <a:srgbClr val="008000"/>
                </a:solidFill>
              </a:rPr>
              <a:t>Borchardt</a:t>
            </a:r>
            <a:r>
              <a:rPr lang="en-US" sz="2000" dirty="0" smtClean="0">
                <a:solidFill>
                  <a:srgbClr val="008000"/>
                </a:solidFill>
              </a:rPr>
              <a:t>, E. </a:t>
            </a:r>
            <a:r>
              <a:rPr lang="en-US" sz="2000" dirty="0" err="1" smtClean="0">
                <a:solidFill>
                  <a:srgbClr val="008000"/>
                </a:solidFill>
              </a:rPr>
              <a:t>Karantzoulis</a:t>
            </a:r>
            <a:r>
              <a:rPr lang="en-US" sz="2000" dirty="0" smtClean="0">
                <a:solidFill>
                  <a:srgbClr val="008000"/>
                </a:solidFill>
              </a:rPr>
              <a:t>, H. </a:t>
            </a:r>
            <a:r>
              <a:rPr lang="en-US" sz="2000" dirty="0" err="1" smtClean="0">
                <a:solidFill>
                  <a:srgbClr val="008000"/>
                </a:solidFill>
              </a:rPr>
              <a:t>Mais</a:t>
            </a:r>
            <a:r>
              <a:rPr lang="en-US" sz="2000" dirty="0" smtClean="0">
                <a:solidFill>
                  <a:srgbClr val="008000"/>
                </a:solidFill>
              </a:rPr>
              <a:t>, G. Ripken, DESY 87-161 (1987).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V. </a:t>
            </a:r>
            <a:r>
              <a:rPr lang="en-US" sz="2000" dirty="0" err="1" smtClean="0">
                <a:solidFill>
                  <a:srgbClr val="008000"/>
                </a:solidFill>
              </a:rPr>
              <a:t>Lebedev</a:t>
            </a:r>
            <a:r>
              <a:rPr lang="en-US" sz="2000" dirty="0" smtClean="0">
                <a:solidFill>
                  <a:srgbClr val="008000"/>
                </a:solidFill>
              </a:rPr>
              <a:t>, S. A. </a:t>
            </a:r>
            <a:r>
              <a:rPr lang="en-US" sz="2000" dirty="0" err="1" smtClean="0">
                <a:solidFill>
                  <a:srgbClr val="008000"/>
                </a:solidFill>
              </a:rPr>
              <a:t>Bogacz</a:t>
            </a:r>
            <a:r>
              <a:rPr lang="en-US" sz="2000" dirty="0" smtClean="0">
                <a:solidFill>
                  <a:srgbClr val="008000"/>
                </a:solidFill>
              </a:rPr>
              <a:t>, ArXiV:1207.5526 (2007).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138C3B"/>
                </a:solidFill>
              </a:rPr>
              <a:t>A. </a:t>
            </a:r>
            <a:r>
              <a:rPr lang="en-US" sz="2000" dirty="0" err="1" smtClean="0">
                <a:solidFill>
                  <a:srgbClr val="138C3B"/>
                </a:solidFill>
              </a:rPr>
              <a:t>Burov</a:t>
            </a:r>
            <a:r>
              <a:rPr lang="en-US" sz="2000" dirty="0" smtClean="0">
                <a:solidFill>
                  <a:srgbClr val="138C3B"/>
                </a:solidFill>
              </a:rPr>
              <a:t>, S. </a:t>
            </a:r>
            <a:r>
              <a:rPr lang="en-US" sz="2000" dirty="0" err="1" smtClean="0">
                <a:solidFill>
                  <a:srgbClr val="138C3B"/>
                </a:solidFill>
              </a:rPr>
              <a:t>Nagaitsev</a:t>
            </a:r>
            <a:r>
              <a:rPr lang="en-US" sz="2000" dirty="0" smtClean="0">
                <a:solidFill>
                  <a:srgbClr val="138C3B"/>
                </a:solidFill>
              </a:rPr>
              <a:t>, A. </a:t>
            </a:r>
            <a:r>
              <a:rPr lang="en-US" sz="2000" dirty="0" err="1" smtClean="0">
                <a:solidFill>
                  <a:srgbClr val="138C3B"/>
                </a:solidFill>
              </a:rPr>
              <a:t>Shemyakin</a:t>
            </a:r>
            <a:r>
              <a:rPr lang="en-US" sz="2000" dirty="0" smtClean="0">
                <a:solidFill>
                  <a:srgbClr val="138C3B"/>
                </a:solidFill>
              </a:rPr>
              <a:t>, </a:t>
            </a:r>
            <a:r>
              <a:rPr lang="en-US" sz="2000" dirty="0" err="1" smtClean="0">
                <a:solidFill>
                  <a:srgbClr val="138C3B"/>
                </a:solidFill>
              </a:rPr>
              <a:t>Ya</a:t>
            </a:r>
            <a:r>
              <a:rPr lang="en-US" sz="2000" dirty="0" smtClean="0">
                <a:solidFill>
                  <a:srgbClr val="138C3B"/>
                </a:solidFill>
              </a:rPr>
              <a:t>. </a:t>
            </a:r>
            <a:r>
              <a:rPr lang="en-US" sz="2000" dirty="0" err="1" smtClean="0">
                <a:solidFill>
                  <a:srgbClr val="138C3B"/>
                </a:solidFill>
              </a:rPr>
              <a:t>Derbenev</a:t>
            </a:r>
            <a:r>
              <a:rPr lang="en-US" sz="2000" dirty="0" smtClean="0">
                <a:solidFill>
                  <a:srgbClr val="138C3B"/>
                </a:solidFill>
              </a:rPr>
              <a:t>, PRSTAB 3, 094002 (2000).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138C3B"/>
                </a:solidFill>
              </a:rPr>
              <a:t>A. </a:t>
            </a:r>
            <a:r>
              <a:rPr lang="en-US" sz="2000" dirty="0" err="1" smtClean="0">
                <a:solidFill>
                  <a:srgbClr val="138C3B"/>
                </a:solidFill>
              </a:rPr>
              <a:t>Burov</a:t>
            </a:r>
            <a:r>
              <a:rPr lang="en-US" sz="2000" dirty="0" smtClean="0">
                <a:solidFill>
                  <a:srgbClr val="138C3B"/>
                </a:solidFill>
              </a:rPr>
              <a:t>, S. </a:t>
            </a:r>
            <a:r>
              <a:rPr lang="en-US" sz="2000" dirty="0" err="1" smtClean="0">
                <a:solidFill>
                  <a:srgbClr val="138C3B"/>
                </a:solidFill>
              </a:rPr>
              <a:t>Nagaitsev</a:t>
            </a:r>
            <a:r>
              <a:rPr lang="en-US" sz="2000" dirty="0" smtClean="0">
                <a:solidFill>
                  <a:srgbClr val="138C3B"/>
                </a:solidFill>
              </a:rPr>
              <a:t>, </a:t>
            </a:r>
            <a:r>
              <a:rPr lang="en-US" sz="2000" dirty="0" err="1" smtClean="0">
                <a:solidFill>
                  <a:srgbClr val="138C3B"/>
                </a:solidFill>
              </a:rPr>
              <a:t>Ya</a:t>
            </a:r>
            <a:r>
              <a:rPr lang="en-US" sz="2000" dirty="0" smtClean="0">
                <a:solidFill>
                  <a:srgbClr val="138C3B"/>
                </a:solidFill>
              </a:rPr>
              <a:t>. </a:t>
            </a:r>
            <a:r>
              <a:rPr lang="en-US" sz="2000" dirty="0" err="1" smtClean="0">
                <a:solidFill>
                  <a:srgbClr val="138C3B"/>
                </a:solidFill>
              </a:rPr>
              <a:t>Derbenev</a:t>
            </a:r>
            <a:r>
              <a:rPr lang="en-US" sz="2000" dirty="0" smtClean="0">
                <a:solidFill>
                  <a:srgbClr val="138C3B"/>
                </a:solidFill>
              </a:rPr>
              <a:t>, PRE 66, 016503 (2002).</a:t>
            </a:r>
          </a:p>
          <a:p>
            <a:pPr>
              <a:defRPr/>
            </a:pPr>
            <a:r>
              <a:rPr lang="en-US" dirty="0" smtClean="0"/>
              <a:t>Simpler description that provides the necessary insights..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DCE3382-5C5A-4119-B246-D05BE3175E93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7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simple description of coupled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Consider the 4x4 beam matrix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smtClean="0"/>
              <a:t>Introduce the “correlation” matrix:</a:t>
            </a:r>
          </a:p>
          <a:p>
            <a:pPr>
              <a:defRPr/>
            </a:pPr>
            <a:r>
              <a:rPr lang="en-US" altLang="en-US" smtClean="0"/>
              <a:t>Beam matrix takes the form: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smtClean="0"/>
              <a:t>The correlation subjects to               transforms as </a:t>
            </a:r>
          </a:p>
          <a:p>
            <a:pPr>
              <a:buFontTx/>
              <a:buNone/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i="1" smtClean="0">
                <a:latin typeface="Times" pitchFamily="-84" charset="0"/>
              </a:rPr>
              <a:t>C</a:t>
            </a:r>
            <a:r>
              <a:rPr lang="en-US" altLang="en-US" smtClean="0"/>
              <a:t> provides information on the coupling only.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E6BC467C-8CCC-4C51-9ECF-4F75108D4942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8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174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2924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611438"/>
            <a:ext cx="24669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3917950"/>
            <a:ext cx="3762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648200"/>
            <a:ext cx="13160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3844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10025"/>
            <a:ext cx="304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76663"/>
            <a:ext cx="274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18811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6213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3" name="Group 33"/>
          <p:cNvGrpSpPr>
            <a:grpSpLocks/>
          </p:cNvGrpSpPr>
          <p:nvPr/>
        </p:nvGrpSpPr>
        <p:grpSpPr bwMode="auto">
          <a:xfrm>
            <a:off x="6553200" y="1600200"/>
            <a:ext cx="1492250" cy="914400"/>
            <a:chOff x="6248400" y="1447800"/>
            <a:chExt cx="1491916" cy="914400"/>
          </a:xfrm>
        </p:grpSpPr>
        <p:pic>
          <p:nvPicPr>
            <p:cNvPr id="17425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524000"/>
              <a:ext cx="149191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983" y="1918519"/>
              <a:ext cx="1447800" cy="44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Oval 32"/>
            <p:cNvSpPr>
              <a:spLocks noChangeArrowheads="1"/>
            </p:cNvSpPr>
            <p:nvPr/>
          </p:nvSpPr>
          <p:spPr bwMode="auto">
            <a:xfrm>
              <a:off x="6324600" y="1447800"/>
              <a:ext cx="152400" cy="15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17424" name="Rectangle 34"/>
          <p:cNvSpPr>
            <a:spLocks noChangeArrowheads="1"/>
          </p:cNvSpPr>
          <p:nvPr/>
        </p:nvSpPr>
        <p:spPr bwMode="auto">
          <a:xfrm>
            <a:off x="5410200" y="19050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where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31242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Beam matrix for a round magnetized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At a waist, the matrix of a magnetized (round) beam is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>
              <a:defRPr/>
            </a:pPr>
            <a:r>
              <a:rPr lang="en-US" altLang="en-US" smtClean="0"/>
              <a:t>The eigen-emittances of this beam matrix are:</a:t>
            </a:r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r>
              <a:rPr lang="en-US" altLang="en-US" smtClean="0"/>
              <a:t>the eigen-emittances can be mapped into “physical” emittances using a skewed </a:t>
            </a:r>
            <a:br>
              <a:rPr lang="en-US" altLang="en-US" smtClean="0"/>
            </a:br>
            <a:r>
              <a:rPr lang="en-US" altLang="en-US" smtClean="0"/>
              <a:t>beamline</a:t>
            </a:r>
          </a:p>
          <a:p>
            <a:pPr>
              <a:defRPr/>
            </a:pPr>
            <a:endParaRPr lang="en-US" altLang="en-US" smtClean="0"/>
          </a:p>
          <a:p>
            <a:pPr>
              <a:buFontTx/>
              <a:buNone/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  <a:p>
            <a:pPr>
              <a:defRPr/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97F7F96F-DB9A-43D5-90D7-648ACA53DC6B}" type="slidenum">
              <a:rPr lang="en-US" altLang="en-US" sz="1400" smtClean="0">
                <a:solidFill>
                  <a:schemeClr val="accent2"/>
                </a:solidFill>
              </a:rPr>
              <a:pPr eaLnBrk="1" hangingPunct="1">
                <a:defRPr/>
              </a:pPr>
              <a:t>9</a:t>
            </a:fld>
            <a:endParaRPr lang="en-US" altLang="en-US" sz="1400" smtClean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400" smtClean="0">
                <a:solidFill>
                  <a:schemeClr val="accent2"/>
                </a:solidFill>
              </a:rPr>
              <a:t>P. Piot, EIC’14, JLab, Mar. 17-21, 2014</a:t>
            </a:r>
          </a:p>
        </p:txBody>
      </p:sp>
      <p:pic>
        <p:nvPicPr>
          <p:cNvPr id="1843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2032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5600"/>
            <a:ext cx="23209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4648200" y="188595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18442" name="Rectangle 17"/>
          <p:cNvSpPr>
            <a:spLocks noChangeArrowheads="1"/>
          </p:cNvSpPr>
          <p:nvPr/>
        </p:nvSpPr>
        <p:spPr bwMode="auto">
          <a:xfrm>
            <a:off x="4648200" y="2514600"/>
            <a:ext cx="296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and the magnetization is 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 rot="-5400000">
            <a:off x="7048500" y="3314700"/>
            <a:ext cx="355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K.-J. Kim, PRSTAB 6, 104002 (2003)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</a:rPr>
              <a:t>D. A. Edwards, unpublished (2001)</a:t>
            </a:r>
          </a:p>
        </p:txBody>
      </p:sp>
      <p:pic>
        <p:nvPicPr>
          <p:cNvPr id="18444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18288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20"/>
          <p:cNvSpPr>
            <a:spLocks noChangeArrowheads="1"/>
          </p:cNvSpPr>
          <p:nvPr/>
        </p:nvSpPr>
        <p:spPr bwMode="auto">
          <a:xfrm>
            <a:off x="4495800" y="39624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where</a:t>
            </a:r>
          </a:p>
        </p:txBody>
      </p:sp>
      <p:pic>
        <p:nvPicPr>
          <p:cNvPr id="18446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28543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5486400"/>
            <a:ext cx="2554287" cy="685800"/>
          </a:xfrm>
          <a:prstGeom prst="rect">
            <a:avLst/>
          </a:prstGeom>
          <a:noFill/>
          <a:ln w="3810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8" name="Rectangle 29"/>
          <p:cNvSpPr>
            <a:spLocks noChangeArrowheads="1"/>
          </p:cNvSpPr>
          <p:nvPr/>
        </p:nvSpPr>
        <p:spPr bwMode="auto">
          <a:xfrm>
            <a:off x="4953000" y="5486400"/>
            <a:ext cx="142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33FF"/>
                </a:solidFill>
              </a:rPr>
              <a:t>decoupling</a:t>
            </a:r>
            <a:br>
              <a:rPr lang="en-US" altLang="en-US" sz="2000">
                <a:solidFill>
                  <a:srgbClr val="9933FF"/>
                </a:solidFill>
              </a:rPr>
            </a:br>
            <a:r>
              <a:rPr lang="en-US" altLang="en-US" sz="2000">
                <a:solidFill>
                  <a:srgbClr val="9933FF"/>
                </a:solidFill>
              </a:rPr>
              <a:t>when</a:t>
            </a:r>
          </a:p>
        </p:txBody>
      </p:sp>
      <p:pic>
        <p:nvPicPr>
          <p:cNvPr id="1844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1981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MacHD:Applications:Microsoft Office 2004:Templates:Presentations:Designs:Blue Horizon</Template>
  <TotalTime>24356</TotalTime>
  <Words>1221</Words>
  <Application>Microsoft Office PowerPoint</Application>
  <PresentationFormat>On-screen Show (4:3)</PresentationFormat>
  <Paragraphs>230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ＭＳ Ｐゴシック</vt:lpstr>
      <vt:lpstr>Times New Roman</vt:lpstr>
      <vt:lpstr>Wingdings</vt:lpstr>
      <vt:lpstr>Symbol</vt:lpstr>
      <vt:lpstr>Times</vt:lpstr>
      <vt:lpstr>Default Design</vt:lpstr>
      <vt:lpstr>Generation and Dynamics of Magnetized Beams for High-Energy Electron Cooling* </vt:lpstr>
      <vt:lpstr>Outline </vt:lpstr>
      <vt:lpstr>Required Electron-Beam Parameters</vt:lpstr>
      <vt:lpstr>Cooler configurations</vt:lpstr>
      <vt:lpstr>High-energy coolers</vt:lpstr>
      <vt:lpstr>Beam dynamics regimes (round beams)</vt:lpstr>
      <vt:lpstr>Features &amp; Parameterization </vt:lpstr>
      <vt:lpstr>A simple description of coupled motion</vt:lpstr>
      <vt:lpstr>Beam matrix for a round magnetized beam</vt:lpstr>
      <vt:lpstr>Formation of magnetized bunches</vt:lpstr>
      <vt:lpstr>Cathode in a magnetic field</vt:lpstr>
      <vt:lpstr>_x001a_Emittance vs magnetization</vt:lpstr>
      <vt:lpstr>Example of 3.2-nC magnetized bunch</vt:lpstr>
      <vt:lpstr>Measuring (kinetic) angular momentum</vt:lpstr>
      <vt:lpstr>Experimental generation in a photoinjector</vt:lpstr>
      <vt:lpstr>Experimental generation in a photoinjector</vt:lpstr>
      <vt:lpstr>Experimental generation in a photoinjector</vt:lpstr>
      <vt:lpstr>Decoupling into flat (ex/ey≠1) beam</vt:lpstr>
      <vt:lpstr>Decoupling into flat beam: experiments (1)</vt:lpstr>
      <vt:lpstr>Decoupling into flat beam: experiments (2)</vt:lpstr>
      <vt:lpstr>Outlook + open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Dielectric wakefield researches</dc:title>
  <dc:creator>Julie</dc:creator>
  <cp:lastModifiedBy>suleiman</cp:lastModifiedBy>
  <cp:revision>187</cp:revision>
  <cp:lastPrinted>2014-03-23T21:13:09Z</cp:lastPrinted>
  <dcterms:created xsi:type="dcterms:W3CDTF">2011-06-09T20:09:27Z</dcterms:created>
  <dcterms:modified xsi:type="dcterms:W3CDTF">2015-04-04T19:09:58Z</dcterms:modified>
</cp:coreProperties>
</file>