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711" r:id="rId2"/>
    <p:sldId id="704" r:id="rId3"/>
    <p:sldId id="724" r:id="rId4"/>
    <p:sldId id="727" r:id="rId5"/>
    <p:sldId id="713" r:id="rId6"/>
    <p:sldId id="721" r:id="rId7"/>
    <p:sldId id="729" r:id="rId8"/>
    <p:sldId id="688" r:id="rId9"/>
    <p:sldId id="735" r:id="rId10"/>
    <p:sldId id="701" r:id="rId11"/>
    <p:sldId id="736" r:id="rId12"/>
    <p:sldId id="742" r:id="rId13"/>
    <p:sldId id="665" r:id="rId14"/>
    <p:sldId id="741" r:id="rId15"/>
    <p:sldId id="728" r:id="rId16"/>
    <p:sldId id="743" r:id="rId17"/>
    <p:sldId id="720" r:id="rId18"/>
    <p:sldId id="732" r:id="rId19"/>
    <p:sldId id="745" r:id="rId20"/>
    <p:sldId id="733" r:id="rId21"/>
    <p:sldId id="744" r:id="rId22"/>
    <p:sldId id="660" r:id="rId23"/>
    <p:sldId id="626" r:id="rId24"/>
    <p:sldId id="659" r:id="rId25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12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72" y="-102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741" y="-5622"/>
            <a:ext cx="8712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Upgraded Injector Test Facility - UITF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Cryo</a:t>
            </a:r>
            <a:r>
              <a:rPr lang="en-US" kern="0" dirty="0" smtClean="0"/>
              <a:t>, SRF, RF and new 1/4 CM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29264"/>
            <a:ext cx="887533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Recall, we agreed on means to “park” the ¼ CM when not accelerating beam: circulate 80K LN2 through 35K shield line.  UITF should not be a burden on CTF 34 </a:t>
            </a:r>
            <a:r>
              <a:rPr lang="en-US" sz="2400" dirty="0" err="1" smtClean="0">
                <a:latin typeface="+mn-lt"/>
              </a:rPr>
              <a:t>wks</a:t>
            </a:r>
            <a:r>
              <a:rPr lang="en-US" sz="2400" dirty="0" smtClean="0">
                <a:latin typeface="+mn-lt"/>
              </a:rPr>
              <a:t> per year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LN2 temp could fluctuate 80 to 100 K, no problem for parking but…. </a:t>
            </a:r>
            <a:endParaRPr lang="en-US" sz="2400" dirty="0">
              <a:latin typeface="+mn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to cool </a:t>
            </a: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? I think we are leaning toward CTF connection…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Nagging ODH assessment is “nagging” because some issues were ill-defined: parking strategy and relief valves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New ¼ CM requires waveguide tuners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Chad Seaton building </a:t>
            </a:r>
            <a:r>
              <a:rPr lang="en-US" sz="2400" dirty="0">
                <a:latin typeface="+mn-lt"/>
              </a:rPr>
              <a:t>the high power </a:t>
            </a:r>
            <a:r>
              <a:rPr lang="en-US" sz="2400" dirty="0" err="1">
                <a:latin typeface="+mn-lt"/>
              </a:rPr>
              <a:t>rf</a:t>
            </a:r>
            <a:r>
              <a:rPr lang="en-US" sz="2400" dirty="0">
                <a:latin typeface="+mn-lt"/>
              </a:rPr>
              <a:t> control </a:t>
            </a:r>
            <a:r>
              <a:rPr lang="en-US" sz="2400" dirty="0" smtClean="0">
                <a:latin typeface="+mn-lt"/>
              </a:rPr>
              <a:t>board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Next </a:t>
            </a:r>
            <a:r>
              <a:rPr lang="en-US" sz="2400" dirty="0">
                <a:latin typeface="+mn-lt"/>
              </a:rPr>
              <a:t>biggest issue: designing the waveguide layout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381" y="4091588"/>
            <a:ext cx="896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HV power supply installed inside SF6 tank, very little corona at 60 psi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table and 80/20 </a:t>
            </a:r>
            <a:r>
              <a:rPr lang="en-US" sz="2400" dirty="0" err="1" smtClean="0"/>
              <a:t>keV</a:t>
            </a:r>
            <a:r>
              <a:rPr lang="en-US" sz="2400" dirty="0" smtClean="0"/>
              <a:t> beamline structure moved into place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NEXT:  add gun HV chamber, install big beamline elements, buy stuff….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2239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69979"/>
            <a:ext cx="4303971" cy="3227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853438"/>
            <a:ext cx="4081417" cy="306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2378" y="2690949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buncher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10" y="1075563"/>
            <a:ext cx="24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HV power supply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37828" y="1537228"/>
            <a:ext cx="866035" cy="3176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248297" y="2569029"/>
            <a:ext cx="243840" cy="2090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58285" y="769979"/>
            <a:ext cx="39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Barrel polished in 2 days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5216" y="7937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 and Beamline at GTS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3" y="803073"/>
            <a:ext cx="7162800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975" y="4767018"/>
            <a:ext cx="85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Yan Wang’s POISSON simulations validated by Fay Hannon using CST 3D field mapper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4821" y="10188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6" y="923109"/>
            <a:ext cx="3451435" cy="36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96" y="923109"/>
            <a:ext cx="3447007" cy="36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2352" y="1600591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 MV/m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781" y="399109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8 MV/m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_pix\1020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" y="867266"/>
            <a:ext cx="2888137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108" y="4817095"/>
            <a:ext cx="76373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The new gun happy at 325 kV, stopping at this voltage for now.  Shifting focus to building the beamline and photocathode deposition chamber (LDRD magnetized beam tests)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226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Building the electron gun at LERF GTS</a:t>
            </a:r>
            <a:endParaRPr lang="en-US" sz="2800" kern="0" dirty="0"/>
          </a:p>
        </p:txBody>
      </p:sp>
      <p:pic>
        <p:nvPicPr>
          <p:cNvPr id="3074" name="Picture 2" descr="Gun and sheep chamber side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903818"/>
            <a:ext cx="5085729" cy="3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Operations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934" y="784455"/>
            <a:ext cx="8465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Network switcher hardware installed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Computer terminals installed in control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6100 IOCs ordered, but we can use older IOCs if needed sooner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Groups are installing hardware in racks, and conversations have started with Software (Scott Higgins our POC)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5808" r="-1471" b="7598"/>
          <a:stretch/>
        </p:blipFill>
        <p:spPr>
          <a:xfrm>
            <a:off x="4005942" y="3474719"/>
            <a:ext cx="4737463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Engineering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888616"/>
            <a:ext cx="8304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I&amp;C building </a:t>
            </a:r>
            <a:r>
              <a:rPr lang="en-US" sz="2800" dirty="0" err="1" smtClean="0"/>
              <a:t>stripline</a:t>
            </a:r>
            <a:r>
              <a:rPr lang="en-US" sz="2800" dirty="0" smtClean="0"/>
              <a:t> bpm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DC power prep-</a:t>
            </a:r>
            <a:r>
              <a:rPr lang="en-US" sz="2800" dirty="0" err="1" smtClean="0"/>
              <a:t>ing</a:t>
            </a:r>
            <a:r>
              <a:rPr lang="en-US" sz="2800" dirty="0" smtClean="0"/>
              <a:t> magnet </a:t>
            </a:r>
            <a:r>
              <a:rPr lang="en-US" sz="2800" dirty="0" smtClean="0"/>
              <a:t>racks, pulling cables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control boards in fab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second water skid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the klystron control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Safety System Group on track, ODH and 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Installation Group done with Cave1, can help with Cave2 when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1921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</a:t>
            </a:r>
            <a:r>
              <a:rPr lang="en-US" sz="2400" dirty="0">
                <a:latin typeface="+mn-lt"/>
              </a:rPr>
              <a:t>Accelerator </a:t>
            </a:r>
            <a:r>
              <a:rPr lang="en-US" sz="2400" dirty="0" smtClean="0">
                <a:latin typeface="+mn-lt"/>
              </a:rPr>
              <a:t>Review: where </a:t>
            </a: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eamline design is reviewed by Ops/CASA/SRF, March </a:t>
            </a:r>
            <a:r>
              <a:rPr lang="en-US" sz="2400" dirty="0" smtClean="0">
                <a:latin typeface="+mn-lt"/>
              </a:rPr>
              <a:t>18, </a:t>
            </a:r>
            <a:r>
              <a:rPr lang="en-US" sz="2400" dirty="0" smtClean="0">
                <a:latin typeface="+mn-lt"/>
              </a:rPr>
              <a:t>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Mike </a:t>
            </a:r>
            <a:r>
              <a:rPr lang="en-US" sz="1800" dirty="0" err="1">
                <a:latin typeface="+mn-lt"/>
              </a:rPr>
              <a:t>Spata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Bob </a:t>
            </a:r>
            <a:r>
              <a:rPr lang="en-US" sz="1800" dirty="0" err="1" smtClean="0">
                <a:latin typeface="+mn-lt"/>
              </a:rPr>
              <a:t>Rimmer</a:t>
            </a:r>
            <a:endParaRPr lang="en-US" sz="18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Need to send out pre-review material soon: beamline design, optics envelope, machine protection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Safety Systems Review, May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Machine and Personnel, including radiation protection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SCMB?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Readiness Review, August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Commissioning and Operations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Experimental Readiness Review, December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Focused on </a:t>
            </a:r>
            <a:r>
              <a:rPr lang="en-US" sz="1800" dirty="0" err="1" smtClean="0">
                <a:latin typeface="+mn-lt"/>
              </a:rPr>
              <a:t>HDIce</a:t>
            </a:r>
            <a:endParaRPr lang="en-US" sz="18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Documents: FSAD, mini-AOD, ESAD</a:t>
            </a:r>
          </a:p>
        </p:txBody>
      </p:sp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Lots of scattering at MeV energy.  Beam size very large at target.  Decided to flip the orientation of the target</a:t>
            </a:r>
            <a:endParaRPr lang="en-US" sz="2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Cave2 design seems fine either way, need a Physics designer to be responsible for installation at UITF</a:t>
            </a:r>
          </a:p>
        </p:txBody>
      </p:sp>
      <p:pic>
        <p:nvPicPr>
          <p:cNvPr id="9" name="Picture 4" descr="C:\Users\poelker\AppData\Local\Temp\ibc is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/>
          <a:stretch/>
        </p:blipFill>
        <p:spPr bwMode="auto">
          <a:xfrm>
            <a:off x="264242" y="2616027"/>
            <a:ext cx="4213490" cy="24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poelker\AppData\Local\Temp\ibc is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/>
          <a:stretch/>
        </p:blipFill>
        <p:spPr bwMode="auto">
          <a:xfrm>
            <a:off x="4562574" y="2607162"/>
            <a:ext cx="4228662" cy="24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3121" y="3677610"/>
            <a:ext cx="1887568" cy="13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4595" y="3014467"/>
            <a:ext cx="220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here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926080" y="3599242"/>
            <a:ext cx="100611" cy="25064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4242" y="5092481"/>
            <a:ext cx="419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radiation baffle blows up beam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54069" y="5065277"/>
            <a:ext cx="4199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configuration, we can achieve desired small beam size at target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95447" y="3014467"/>
            <a:ext cx="3457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here, better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797544" y="3599242"/>
            <a:ext cx="72033" cy="25064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8325" y="397489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e-beam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396352" y="3903962"/>
            <a:ext cx="821434" cy="68969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821" y="397163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e-beam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4755848" y="3900698"/>
            <a:ext cx="821434" cy="68969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886959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1037963" y="810704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2932" y="857815"/>
            <a:ext cx="6339840" cy="5013423"/>
            <a:chOff x="1137994" y="857816"/>
            <a:chExt cx="6339840" cy="50134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94" y="857816"/>
              <a:ext cx="6339840" cy="501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3321038" y="1802674"/>
              <a:ext cx="0" cy="330925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3432714" y="1802673"/>
            <a:ext cx="5510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Stripline</a:t>
            </a:r>
            <a:r>
              <a:rPr lang="en-US" dirty="0" smtClean="0"/>
              <a:t> BPMs see 7nA beam with 1 Hz integration time.  But we want to see 1nA beam, or even less at UITF.  Don’t want to fly blind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731520" y="4763589"/>
            <a:ext cx="2246811" cy="174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2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𝒏𝑨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𝑫𝒖𝒕𝒚𝑭𝒂𝒄𝒕𝒐𝒓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𝑰𝒑𝒆𝒂𝒌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𝑰𝒃𝒂𝒔𝒆𝒍𝒊𝒏𝒆</m:t>
                      </m:r>
                    </m:oMath>
                  </m:oMathPara>
                </a14:m>
                <a:endParaRPr lang="en-US" b="1" baseline="-25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den>
                    </m:f>
                  </m:oMath>
                </a14:m>
                <a:r>
                  <a:rPr lang="en-US" b="1" i="1" dirty="0" smtClean="0"/>
                  <a:t> x 10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= 0.06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;  </a:t>
                </a:r>
                <a:r>
                  <a:rPr lang="en-US" b="1" i="1" dirty="0" err="1" smtClean="0"/>
                  <a:t>I</a:t>
                </a:r>
                <a:r>
                  <a:rPr lang="en-US" b="1" i="1" baseline="-25000" dirty="0" err="1" smtClean="0"/>
                  <a:t>baseline</a:t>
                </a:r>
                <a:r>
                  <a:rPr lang="en-US" b="1" i="1" dirty="0" smtClean="0"/>
                  <a:t> = 0.94nA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blipFill rotWithShape="1">
                <a:blip r:embed="rId2"/>
                <a:stretch>
                  <a:fillRect b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00106" y="2338203"/>
            <a:ext cx="8424017" cy="2329543"/>
            <a:chOff x="362932" y="2899954"/>
            <a:chExt cx="8424017" cy="2329543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42820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85928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42820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859280" y="4868091"/>
              <a:ext cx="35052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36012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79120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36012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770955" y="4868091"/>
              <a:ext cx="265894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62932" y="4868091"/>
              <a:ext cx="1079863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62932" y="5229497"/>
              <a:ext cx="842401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62932" y="2899954"/>
              <a:ext cx="0" cy="232954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787346" y="4902922"/>
            <a:ext cx="7380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to work out details with </a:t>
            </a:r>
            <a:r>
              <a:rPr lang="en-US" dirty="0" err="1" smtClean="0"/>
              <a:t>HDIce</a:t>
            </a:r>
            <a:r>
              <a:rPr lang="en-US" dirty="0" smtClean="0"/>
              <a:t> and T. Allison, J. Musson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2232212" y="3026180"/>
            <a:ext cx="8964" cy="16415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11505" y="2576124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peak</a:t>
            </a:r>
            <a:endParaRPr lang="en-US" i="1" baseline="-250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390817" y="4306340"/>
            <a:ext cx="0" cy="38465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70111" y="3666260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baseline</a:t>
            </a:r>
            <a:endParaRPr lang="en-US" i="1" baseline="-25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497300" y="2779059"/>
            <a:ext cx="431074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221505" y="2549617"/>
            <a:ext cx="2519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Acceptable duration of high peak current: long enough to see but not long enough to depolarize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Monthly Meeting with Mont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components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Mech</a:t>
            </a:r>
            <a:r>
              <a:rPr lang="en-US" sz="1600" dirty="0" smtClean="0"/>
              <a:t> 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Installation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Cryo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High Power 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SRF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Build new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Commission 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Network and communications</a:t>
            </a: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339" y="1203950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350kV 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Shielding approval, ODH assessment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hazard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FSAD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Readiness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339" y="4786135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1" y="-5622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Charge Codes!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8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0649" y="5482131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Facilities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 b="-13432"/>
          <a:stretch/>
        </p:blipFill>
        <p:spPr bwMode="auto">
          <a:xfrm>
            <a:off x="3447502" y="1282666"/>
            <a:ext cx="5665508" cy="2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96772" y="1384663"/>
            <a:ext cx="3292005" cy="687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89371" y="1429075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6500948" y="876930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771" y="93710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ITFPTB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3042" y="2194744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UITFBL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551" y="675492"/>
            <a:ext cx="33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ITFCRY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877525" y="3236104"/>
            <a:ext cx="3883297" cy="29290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Cryo</a:t>
            </a:r>
            <a:r>
              <a:rPr lang="en-US" sz="2800" kern="0" dirty="0">
                <a:solidFill>
                  <a:srgbClr val="0036A2"/>
                </a:solidFill>
              </a:rPr>
              <a:t> </a:t>
            </a:r>
            <a:r>
              <a:rPr lang="en-US" sz="2800" kern="0" dirty="0" smtClean="0">
                <a:solidFill>
                  <a:srgbClr val="0036A2"/>
                </a:solidFill>
              </a:rPr>
              <a:t>Infrastructure including some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Polarized Target Beamline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UITF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450584" y="3120406"/>
            <a:ext cx="4100586" cy="28823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289" y="3900723"/>
            <a:ext cx="4714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Cave 1 electric and network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NEXT: Clean off ledge and move IPC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6334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1" y="831667"/>
            <a:ext cx="3971109" cy="297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257" y="1425120"/>
            <a:ext cx="4747619" cy="35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8000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my_pix\111615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y_pix\111615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6" y="4292389"/>
            <a:ext cx="7943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Precast concrete bids to arrive soon – this package includes bracing and means to secure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6979" y="17060"/>
            <a:ext cx="446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 (T. Renzo)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" y="835914"/>
            <a:ext cx="7864851" cy="54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" y="844149"/>
            <a:ext cx="8361379" cy="5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" y="751186"/>
            <a:ext cx="7811459" cy="57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Facilities Tasks and Timeline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646218"/>
            <a:ext cx="91439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February 2016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Cave1 </a:t>
            </a:r>
            <a:r>
              <a:rPr lang="it-IT" sz="1600" dirty="0">
                <a:solidFill>
                  <a:srgbClr val="002060"/>
                </a:solidFill>
              </a:rPr>
              <a:t>electrical work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Facilities </a:t>
            </a:r>
            <a:r>
              <a:rPr lang="it-IT" sz="1600" dirty="0">
                <a:solidFill>
                  <a:srgbClr val="002060"/>
                </a:solidFill>
              </a:rPr>
              <a:t>has issued PR for Cave2 concrete and bracing, out for bids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March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Installation Group </a:t>
            </a:r>
            <a:r>
              <a:rPr lang="it-IT" sz="1600" dirty="0" smtClean="0">
                <a:solidFill>
                  <a:srgbClr val="002060"/>
                </a:solidFill>
              </a:rPr>
              <a:t>willing to secure </a:t>
            </a:r>
            <a:r>
              <a:rPr lang="it-IT" sz="1600" dirty="0">
                <a:solidFill>
                  <a:srgbClr val="002060"/>
                </a:solidFill>
              </a:rPr>
              <a:t>Cave2 structure, </a:t>
            </a:r>
            <a:r>
              <a:rPr lang="it-IT" sz="1600" dirty="0" smtClean="0">
                <a:solidFill>
                  <a:srgbClr val="002060"/>
                </a:solidFill>
              </a:rPr>
              <a:t>install </a:t>
            </a:r>
            <a:r>
              <a:rPr lang="it-IT" sz="1600" dirty="0">
                <a:solidFill>
                  <a:srgbClr val="002060"/>
                </a:solidFill>
              </a:rPr>
              <a:t>other </a:t>
            </a:r>
            <a:r>
              <a:rPr lang="it-IT" sz="1600" dirty="0" smtClean="0">
                <a:solidFill>
                  <a:srgbClr val="002060"/>
                </a:solidFill>
              </a:rPr>
              <a:t>utilities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/>
              <a:t>April</a:t>
            </a:r>
            <a:r>
              <a:rPr lang="it-IT" sz="1800" dirty="0"/>
              <a:t>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moves IPC outside Cave2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Concrete for Cave2 arriving on site, installing it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Physics installs 2nd layer of concrete, adds bracing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Cave2 including labyrinth complete, roof not yet installed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June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focus shifts to utilities inside Cave2: electricity, lights, fire suppression, gate</a:t>
            </a:r>
            <a:r>
              <a:rPr lang="it-IT" sz="1800" dirty="0">
                <a:solidFill>
                  <a:srgbClr val="002060"/>
                </a:solidFill>
              </a:rPr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July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continues to work on utilities inside Cave2: electricity, lights, fire suppression, gate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August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completes utilities inside Cave2: electricity, lights, fire suppression, gate, entire Cave2 roof installed.  All bracing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provides power to big Bertha from diesel generator (this could happen later, since </a:t>
            </a:r>
            <a:r>
              <a:rPr lang="it-IT" sz="1600" dirty="0" smtClean="0">
                <a:solidFill>
                  <a:srgbClr val="002060"/>
                </a:solidFill>
              </a:rPr>
              <a:t>no </a:t>
            </a:r>
            <a:r>
              <a:rPr lang="it-IT" sz="1600" dirty="0">
                <a:solidFill>
                  <a:srgbClr val="002060"/>
                </a:solidFill>
              </a:rPr>
              <a:t>Beam to HDIce until Jan 2017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103" y="4177211"/>
            <a:ext cx="7611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Installed transfer line, leak checked 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Purchased a turbo pump for leaky shield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Building the heat exchanger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Controls getting worked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741" y="18896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53438"/>
            <a:ext cx="4303971" cy="3227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665"/>
          <a:stretch/>
        </p:blipFill>
        <p:spPr>
          <a:xfrm>
            <a:off x="4528458" y="883389"/>
            <a:ext cx="4328159" cy="31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96820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Met with </a:t>
            </a:r>
            <a:r>
              <a:rPr lang="en-US" sz="2800" dirty="0" err="1" smtClean="0"/>
              <a:t>Cryo</a:t>
            </a:r>
            <a:r>
              <a:rPr lang="en-US" sz="2800" dirty="0" smtClean="0"/>
              <a:t>, SRF, RF, and </a:t>
            </a:r>
            <a:r>
              <a:rPr lang="en-US" sz="2800" dirty="0" err="1" smtClean="0"/>
              <a:t>Kazimi</a:t>
            </a:r>
            <a:r>
              <a:rPr lang="en-US" sz="2800" dirty="0" smtClean="0"/>
              <a:t> of 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Discussing relief valves from ODH point of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Who does what?  </a:t>
            </a:r>
            <a:r>
              <a:rPr lang="en-US" sz="2800" dirty="0"/>
              <a:t>e</a:t>
            </a:r>
            <a:r>
              <a:rPr lang="en-US" sz="2800" dirty="0" smtClean="0"/>
              <a:t>.g. </a:t>
            </a:r>
            <a:r>
              <a:rPr lang="en-US" sz="2800" dirty="0" err="1" smtClean="0"/>
              <a:t>Cryo</a:t>
            </a:r>
            <a:r>
              <a:rPr lang="en-US" sz="2800" dirty="0" smtClean="0"/>
              <a:t> makes u-tubes and SRF stabs them, </a:t>
            </a:r>
            <a:r>
              <a:rPr lang="en-US" sz="2800" dirty="0" err="1" smtClean="0"/>
              <a:t>Cryo</a:t>
            </a:r>
            <a:r>
              <a:rPr lang="en-US" sz="2800" dirty="0" smtClean="0"/>
              <a:t> pulls cables, SRF provides connectors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Expect 8 MeV beam with available klystrons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575" y="28023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New ¼ CM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4406538" y="796304"/>
            <a:ext cx="4667794" cy="3198028"/>
          </a:xfrm>
          <a:prstGeom prst="rect">
            <a:avLst/>
          </a:prstGeom>
        </p:spPr>
      </p:pic>
      <p:pic>
        <p:nvPicPr>
          <p:cNvPr id="8" name="Picture 2" descr="M:\asd\asddata\CryomoduleAssembly\pictures\QCM\DSC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" y="914316"/>
            <a:ext cx="4182785" cy="27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3431" y="796304"/>
            <a:ext cx="316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 at CMTF June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3100" y="3423122"/>
            <a:ext cx="323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Install at UITF July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100133</TotalTime>
  <Pages>1</Pages>
  <Words>916</Words>
  <Application>Microsoft Office PowerPoint</Application>
  <PresentationFormat>Letter Paper (8.5x11 in)</PresentationFormat>
  <Paragraphs>176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Monthly Meeting with Mont</vt:lpstr>
      <vt:lpstr>Progress Update</vt:lpstr>
      <vt:lpstr>Progress Update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1090</cp:revision>
  <cp:lastPrinted>2000-12-01T16:23:09Z</cp:lastPrinted>
  <dcterms:created xsi:type="dcterms:W3CDTF">2005-02-01T21:25:50Z</dcterms:created>
  <dcterms:modified xsi:type="dcterms:W3CDTF">2016-03-06T19:21:28Z</dcterms:modified>
</cp:coreProperties>
</file>