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9" r:id="rId2"/>
    <p:sldId id="258" r:id="rId3"/>
    <p:sldId id="256" r:id="rId4"/>
    <p:sldId id="257" r:id="rId5"/>
    <p:sldId id="260" r:id="rId6"/>
    <p:sldId id="261" r:id="rId7"/>
    <p:sldId id="302" r:id="rId8"/>
    <p:sldId id="303" r:id="rId9"/>
    <p:sldId id="293" r:id="rId10"/>
    <p:sldId id="304" r:id="rId11"/>
    <p:sldId id="262" r:id="rId12"/>
    <p:sldId id="263" r:id="rId13"/>
    <p:sldId id="306" r:id="rId14"/>
    <p:sldId id="307" r:id="rId15"/>
    <p:sldId id="1349" r:id="rId16"/>
    <p:sldId id="1351" r:id="rId17"/>
    <p:sldId id="1329" r:id="rId18"/>
    <p:sldId id="1342" r:id="rId19"/>
    <p:sldId id="1344" r:id="rId20"/>
    <p:sldId id="1345" r:id="rId21"/>
    <p:sldId id="1346" r:id="rId22"/>
    <p:sldId id="1347" r:id="rId23"/>
    <p:sldId id="1348" r:id="rId24"/>
    <p:sldId id="1350" r:id="rId25"/>
    <p:sldId id="1354" r:id="rId26"/>
    <p:sldId id="1353" r:id="rId27"/>
    <p:sldId id="1352" r:id="rId28"/>
    <p:sldId id="1355" r:id="rId29"/>
    <p:sldId id="1356" r:id="rId30"/>
    <p:sldId id="1357" r:id="rId31"/>
    <p:sldId id="1359" r:id="rId32"/>
    <p:sldId id="1358" r:id="rId33"/>
    <p:sldId id="1360" r:id="rId34"/>
    <p:sldId id="13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11"/>
    <p:restoredTop sz="94915"/>
  </p:normalViewPr>
  <p:slideViewPr>
    <p:cSldViewPr snapToGrid="0" snapToObjects="1">
      <p:cViewPr>
        <p:scale>
          <a:sx n="120" d="100"/>
          <a:sy n="120" d="100"/>
        </p:scale>
        <p:origin x="3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02D70-1353-AE4F-85FD-48D0E41577C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075B-DD95-BB46-8256-4FBB4E046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075B-DD95-BB46-8256-4FBB4E0465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05D3-10CD-4C41-8FA2-8F0ACA4F5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867DB-13B6-AC4C-9CA8-BB356F38A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26FE0-F2DF-5F48-AD1A-A152C52B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84960-E497-A64F-9255-A1ECDEA7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096DE-0C37-174F-B91E-90FD7541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ADAD-D454-C643-9EEF-6D2FFFDE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E96E4-FBAB-4B4F-9EBE-1DBDC55D9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F335-BEF0-D440-A8D8-212961E7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E272-ABBF-0742-8E2F-C6D110F3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18F69-C385-2442-9A20-D9043B8A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02FA3-3063-824C-BF5F-ECF4880A2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09D9D-0B9C-5844-AFF6-214E4C9E1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E354-D1FE-D14C-BB78-98F39A45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8155-319B-CD41-AFB8-2E1A327F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39AD-62C3-6548-81DE-959216FC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180A-8B9C-284A-9BED-2F9FD8F9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27FB-32B8-1648-B79C-C9D26AB01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317BF-5E4D-9E4C-810C-FC6034E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D227-306F-124B-B431-A320C4FA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13C6-70FA-DD40-811A-6B618083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34AA-5183-0F45-8F1E-AB688FD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A982-5FAE-F647-9A6D-B6A681AB3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90FED-E8CE-2F45-85D1-0726A887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835A-264B-2A4E-B8F7-E1366B1C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CF77-62A7-4446-8133-8506F867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1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015E-995D-EC46-A33C-473D6068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127B-D679-E64E-86A2-984BBB704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E3C36-F91F-1545-9C79-E2F0349BC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6FD32-0292-E048-93F2-185331D1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806E4-6E2A-6243-A8CD-DB2A8475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C72EE-7936-A64C-B103-1FD40271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AD51-458D-FB47-866A-5CC2D48A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7C8-5C11-344B-98C0-D0A96AA56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279B5-D19F-6E4B-A8AF-9130C1081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0B006-A7D5-7540-AECE-758E9763F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F8015-D5CD-DB48-8E97-F11C10F0C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8FD73-E917-7E40-AAB2-E347529C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A4EF2-E5F2-A748-9D8D-80CE660D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F9AEC-621F-9149-9B53-43C63E80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E683-68EF-204B-ADC3-056ED0C0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22AE8-C940-AB4B-B43A-BA10462C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50E3-B111-A44B-A956-8549979B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AA7CF-B8C7-E248-B629-A09038AF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52E03-E85C-9646-BF85-552142AC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D376E-FDFD-AE44-A3B2-0FB7A9D9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8B8A9-2EEF-764C-A69E-5950F16A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4B37-8A9F-8448-ABDF-0D96E3C7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CB24-37CE-DF44-B25C-2011D6C1D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A5257-CC4A-1A4F-B6B7-AABECDCE3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5CB20-AD8D-FB41-AC55-7A1511C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4E997-C953-3F46-BF5E-5A9FE57F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FB9D6-11D5-1340-8E92-346F2ECE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7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F50E-F583-CA49-AB28-81E5EBA0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9A684-FC28-CF47-850E-93F0D3E2E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CFF08-148B-6744-9A46-FF4B0DAE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9B988-28F6-0C42-8272-B680C4E8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C492C-6A51-4F4F-99DA-CEBE4A32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428F4-3F21-CE49-B967-1F622757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05ED6-F04E-2E43-824C-87F16057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29940-B21C-EB45-9F4C-BE2AF17F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A986-4B75-AC45-894F-232804429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BD22-AD85-2F4E-BF41-FC1E0D8FF14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70363-3985-084B-95AA-FB70BAEDC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30DCB-BE7F-2545-9DCB-14652DEB6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5E5AC-346D-414B-A215-80E7C4FF8906}"/>
              </a:ext>
            </a:extLst>
          </p:cNvPr>
          <p:cNvSpPr txBox="1"/>
          <p:nvPr/>
        </p:nvSpPr>
        <p:spPr>
          <a:xfrm>
            <a:off x="2891511" y="1607930"/>
            <a:ext cx="66680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Continuing Vision for e+ and energy upgrade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Last updated 8/17/22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Joe </a:t>
            </a:r>
            <a:r>
              <a:rPr lang="en-US" sz="2800" dirty="0" err="1"/>
              <a:t>Grames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99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21FF-74AD-FF4E-93EA-5BD50A25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electron/positron injector at the FEL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56D33-D5F1-AE42-8FB8-66C4C56B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D8A68-2593-DE4B-9E6D-EF8AE3AD6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03" y="1842701"/>
            <a:ext cx="8525134" cy="4386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DC582-63F6-A844-A2C2-FB4DBD9F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2" y="821017"/>
            <a:ext cx="4935024" cy="31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6B087A-08BA-944B-A44F-0C87162279F9}"/>
              </a:ext>
            </a:extLst>
          </p:cNvPr>
          <p:cNvSpPr/>
          <p:nvPr/>
        </p:nvSpPr>
        <p:spPr>
          <a:xfrm>
            <a:off x="868120" y="1236435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DBDC67-14E7-3948-9232-37CF0A0FDD2D}"/>
              </a:ext>
            </a:extLst>
          </p:cNvPr>
          <p:cNvSpPr/>
          <p:nvPr/>
        </p:nvSpPr>
        <p:spPr>
          <a:xfrm>
            <a:off x="2661060" y="1236436"/>
            <a:ext cx="158695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23518F-7E7D-B74D-AE2A-7C16976F0673}"/>
              </a:ext>
            </a:extLst>
          </p:cNvPr>
          <p:cNvSpPr/>
          <p:nvPr/>
        </p:nvSpPr>
        <p:spPr>
          <a:xfrm>
            <a:off x="9707374" y="1236435"/>
            <a:ext cx="1465673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F0E2D9-72C1-AF42-9FC8-5866561E2892}"/>
              </a:ext>
            </a:extLst>
          </p:cNvPr>
          <p:cNvCxnSpPr>
            <a:endCxn id="25" idx="1"/>
          </p:cNvCxnSpPr>
          <p:nvPr/>
        </p:nvCxnSpPr>
        <p:spPr>
          <a:xfrm>
            <a:off x="424366" y="148520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ED4A921-861F-7246-B3C6-7DC0B42F81BA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621155" y="1485204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708EB5-8AE3-AE43-87C4-3A747A9F218D}"/>
              </a:ext>
            </a:extLst>
          </p:cNvPr>
          <p:cNvGrpSpPr/>
          <p:nvPr/>
        </p:nvGrpSpPr>
        <p:grpSpPr>
          <a:xfrm>
            <a:off x="10480524" y="193994"/>
            <a:ext cx="1385047" cy="1291209"/>
            <a:chOff x="10244417" y="557591"/>
            <a:chExt cx="1385047" cy="1667896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F7FAFB9C-8608-2046-B6B6-8165986A14E1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0CA5F964-5D94-3A44-961F-0C3F3EE3280E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DAEFD1-8A7F-0442-AD6E-3074AB143FE8}"/>
              </a:ext>
            </a:extLst>
          </p:cNvPr>
          <p:cNvCxnSpPr>
            <a:cxnSpLocks/>
            <a:stCxn id="31" idx="0"/>
          </p:cNvCxnSpPr>
          <p:nvPr/>
        </p:nvCxnSpPr>
        <p:spPr>
          <a:xfrm flipH="1">
            <a:off x="424366" y="193994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AD54D94-3D76-C941-B3E5-D661AA7DECC5}"/>
              </a:ext>
            </a:extLst>
          </p:cNvPr>
          <p:cNvSpPr txBox="1"/>
          <p:nvPr/>
        </p:nvSpPr>
        <p:spPr>
          <a:xfrm>
            <a:off x="424364" y="103022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B88F2F-199E-E847-9011-33D1435F7A7B}"/>
              </a:ext>
            </a:extLst>
          </p:cNvPr>
          <p:cNvSpPr txBox="1"/>
          <p:nvPr/>
        </p:nvSpPr>
        <p:spPr>
          <a:xfrm>
            <a:off x="2006018" y="105912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A7B732-7BD1-5A40-9772-DAAE0B0371C7}"/>
              </a:ext>
            </a:extLst>
          </p:cNvPr>
          <p:cNvCxnSpPr>
            <a:cxnSpLocks/>
          </p:cNvCxnSpPr>
          <p:nvPr/>
        </p:nvCxnSpPr>
        <p:spPr>
          <a:xfrm flipV="1">
            <a:off x="6116046" y="827045"/>
            <a:ext cx="650022" cy="135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15B7B6-5192-C84C-B747-11B3C1B9B766}"/>
              </a:ext>
            </a:extLst>
          </p:cNvPr>
          <p:cNvCxnSpPr>
            <a:cxnSpLocks/>
          </p:cNvCxnSpPr>
          <p:nvPr/>
        </p:nvCxnSpPr>
        <p:spPr>
          <a:xfrm>
            <a:off x="9002764" y="827045"/>
            <a:ext cx="556590" cy="645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138F753-78D9-5542-B955-44A4A5D85F15}"/>
              </a:ext>
            </a:extLst>
          </p:cNvPr>
          <p:cNvSpPr/>
          <p:nvPr/>
        </p:nvSpPr>
        <p:spPr>
          <a:xfrm>
            <a:off x="6766068" y="380226"/>
            <a:ext cx="2236696" cy="6702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e+ source/collection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3BFF83-A3D1-F54B-B1F3-5A2C9252FF58}"/>
              </a:ext>
            </a:extLst>
          </p:cNvPr>
          <p:cNvSpPr txBox="1"/>
          <p:nvPr/>
        </p:nvSpPr>
        <p:spPr>
          <a:xfrm>
            <a:off x="6140793" y="523198"/>
            <a:ext cx="45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94356-7726-E043-85A0-5F657B222A68}"/>
              </a:ext>
            </a:extLst>
          </p:cNvPr>
          <p:cNvSpPr txBox="1"/>
          <p:nvPr/>
        </p:nvSpPr>
        <p:spPr>
          <a:xfrm>
            <a:off x="9291876" y="6927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EF5F0-CC4E-224D-A1B1-97C5D511C3D3}"/>
              </a:ext>
            </a:extLst>
          </p:cNvPr>
          <p:cNvSpPr txBox="1"/>
          <p:nvPr/>
        </p:nvSpPr>
        <p:spPr>
          <a:xfrm>
            <a:off x="642634" y="5637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4ADBEA-C9C1-714C-8A72-E6002A311970}"/>
              </a:ext>
            </a:extLst>
          </p:cNvPr>
          <p:cNvGrpSpPr/>
          <p:nvPr/>
        </p:nvGrpSpPr>
        <p:grpSpPr>
          <a:xfrm>
            <a:off x="3941830" y="2776416"/>
            <a:ext cx="5765546" cy="3933919"/>
            <a:chOff x="3050307" y="2161308"/>
            <a:chExt cx="6329220" cy="442265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9FED6E8-E701-3948-8949-8440B4C53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13"/>
            <a:stretch/>
          </p:blipFill>
          <p:spPr>
            <a:xfrm>
              <a:off x="3050307" y="2161308"/>
              <a:ext cx="6329220" cy="442265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617AA3-0749-B04B-BE07-1EBEBC7A63B8}"/>
                </a:ext>
              </a:extLst>
            </p:cNvPr>
            <p:cNvSpPr txBox="1"/>
            <p:nvPr/>
          </p:nvSpPr>
          <p:spPr>
            <a:xfrm rot="865918">
              <a:off x="7625267" y="3520430"/>
              <a:ext cx="1211533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Lower Pol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E8F72F6-51A8-C24C-A024-3A1B733BA33B}"/>
                </a:ext>
              </a:extLst>
            </p:cNvPr>
            <p:cNvSpPr txBox="1"/>
            <p:nvPr/>
          </p:nvSpPr>
          <p:spPr>
            <a:xfrm rot="1398290">
              <a:off x="7837856" y="4480685"/>
              <a:ext cx="524750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IP2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AA556E-903C-954F-AB94-E415B4C05EAB}"/>
                </a:ext>
              </a:extLst>
            </p:cNvPr>
            <p:cNvSpPr txBox="1"/>
            <p:nvPr/>
          </p:nvSpPr>
          <p:spPr>
            <a:xfrm rot="2047124">
              <a:off x="7114252" y="5214750"/>
              <a:ext cx="1262285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Higher Pol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0A28F6-33C9-E342-8AC5-15114999DCB6}"/>
              </a:ext>
            </a:extLst>
          </p:cNvPr>
          <p:cNvCxnSpPr>
            <a:cxnSpLocks/>
          </p:cNvCxnSpPr>
          <p:nvPr/>
        </p:nvCxnSpPr>
        <p:spPr>
          <a:xfrm flipV="1">
            <a:off x="5592585" y="4165006"/>
            <a:ext cx="0" cy="1854326"/>
          </a:xfrm>
          <a:prstGeom prst="line">
            <a:avLst/>
          </a:prstGeom>
          <a:ln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373F47-4EA8-FA4C-9705-AF237D1FF040}"/>
              </a:ext>
            </a:extLst>
          </p:cNvPr>
          <p:cNvCxnSpPr>
            <a:cxnSpLocks/>
          </p:cNvCxnSpPr>
          <p:nvPr/>
        </p:nvCxnSpPr>
        <p:spPr>
          <a:xfrm flipV="1">
            <a:off x="6116046" y="4117430"/>
            <a:ext cx="0" cy="1901902"/>
          </a:xfrm>
          <a:prstGeom prst="line">
            <a:avLst/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615DA64-1575-3A4A-9E5A-CE70EAFC40E9}"/>
              </a:ext>
            </a:extLst>
          </p:cNvPr>
          <p:cNvCxnSpPr>
            <a:cxnSpLocks/>
          </p:cNvCxnSpPr>
          <p:nvPr/>
        </p:nvCxnSpPr>
        <p:spPr>
          <a:xfrm flipV="1">
            <a:off x="7627903" y="4117430"/>
            <a:ext cx="0" cy="1901902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F89CB4E-94F3-E844-97D6-4952C0D59063}"/>
              </a:ext>
            </a:extLst>
          </p:cNvPr>
          <p:cNvCxnSpPr>
            <a:cxnSpLocks/>
          </p:cNvCxnSpPr>
          <p:nvPr/>
        </p:nvCxnSpPr>
        <p:spPr>
          <a:xfrm flipV="1">
            <a:off x="6771862" y="2887721"/>
            <a:ext cx="0" cy="313161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45EF33E-D19D-2541-88F9-0D425C63240C}"/>
              </a:ext>
            </a:extLst>
          </p:cNvPr>
          <p:cNvSpPr txBox="1"/>
          <p:nvPr/>
        </p:nvSpPr>
        <p:spPr>
          <a:xfrm>
            <a:off x="5008745" y="2838658"/>
            <a:ext cx="470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85 (10+75) MeV e- =&gt; e+ 33(123-90) MeV ~ 39%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7DE3091-A7D5-D445-AB14-324DDBC12FB3}"/>
              </a:ext>
            </a:extLst>
          </p:cNvPr>
          <p:cNvCxnSpPr>
            <a:cxnSpLocks/>
          </p:cNvCxnSpPr>
          <p:nvPr/>
        </p:nvCxnSpPr>
        <p:spPr>
          <a:xfrm flipV="1">
            <a:off x="6990727" y="2887721"/>
            <a:ext cx="0" cy="313161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01428BE-06C4-4642-9751-76149D331D24}"/>
              </a:ext>
            </a:extLst>
          </p:cNvPr>
          <p:cNvSpPr txBox="1"/>
          <p:nvPr/>
        </p:nvSpPr>
        <p:spPr>
          <a:xfrm>
            <a:off x="4553885" y="3142505"/>
            <a:ext cx="521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135 (10+50+75) MeV e- =&gt; e+ 33 (123-90) MeV ~ 24%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613896-8702-3741-96F2-AB19DC70A736}"/>
              </a:ext>
            </a:extLst>
          </p:cNvPr>
          <p:cNvSpPr/>
          <p:nvPr/>
        </p:nvSpPr>
        <p:spPr>
          <a:xfrm>
            <a:off x="843373" y="1985656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3BE25B-76C6-B642-8B7A-BC8FCF429C5A}"/>
              </a:ext>
            </a:extLst>
          </p:cNvPr>
          <p:cNvSpPr/>
          <p:nvPr/>
        </p:nvSpPr>
        <p:spPr>
          <a:xfrm>
            <a:off x="2636313" y="1985657"/>
            <a:ext cx="1611701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BC2EC5-BFE3-6A46-80F7-67431C933F21}"/>
              </a:ext>
            </a:extLst>
          </p:cNvPr>
          <p:cNvSpPr/>
          <p:nvPr/>
        </p:nvSpPr>
        <p:spPr>
          <a:xfrm>
            <a:off x="9707375" y="1985656"/>
            <a:ext cx="1440925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D1D7ABE-BDDB-1347-9B99-E6320EF0289D}"/>
              </a:ext>
            </a:extLst>
          </p:cNvPr>
          <p:cNvCxnSpPr>
            <a:endCxn id="57" idx="1"/>
          </p:cNvCxnSpPr>
          <p:nvPr/>
        </p:nvCxnSpPr>
        <p:spPr>
          <a:xfrm>
            <a:off x="399619" y="2234426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8348D2-6F77-FF45-BFDF-E30428033846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1596408" y="2234425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FAD9956-5A2C-9A4D-B5EF-1C39A670A255}"/>
              </a:ext>
            </a:extLst>
          </p:cNvPr>
          <p:cNvSpPr txBox="1"/>
          <p:nvPr/>
        </p:nvSpPr>
        <p:spPr>
          <a:xfrm>
            <a:off x="399617" y="177944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E28457-4801-2248-8108-53D750C38308}"/>
              </a:ext>
            </a:extLst>
          </p:cNvPr>
          <p:cNvSpPr txBox="1"/>
          <p:nvPr/>
        </p:nvSpPr>
        <p:spPr>
          <a:xfrm>
            <a:off x="1981271" y="180834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C19BD8A-56BF-3E42-AC68-35793EE39886}"/>
              </a:ext>
            </a:extLst>
          </p:cNvPr>
          <p:cNvSpPr/>
          <p:nvPr/>
        </p:nvSpPr>
        <p:spPr>
          <a:xfrm>
            <a:off x="4646649" y="1993010"/>
            <a:ext cx="1380373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0DEA051-86E2-1643-AB5C-9F951D40FDF1}"/>
              </a:ext>
            </a:extLst>
          </p:cNvPr>
          <p:cNvCxnSpPr>
            <a:cxnSpLocks/>
          </p:cNvCxnSpPr>
          <p:nvPr/>
        </p:nvCxnSpPr>
        <p:spPr>
          <a:xfrm>
            <a:off x="9002764" y="853303"/>
            <a:ext cx="599357" cy="1379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FE0AC3E-6B3C-3C4D-9BE5-934C84A767FF}"/>
              </a:ext>
            </a:extLst>
          </p:cNvPr>
          <p:cNvCxnSpPr>
            <a:cxnSpLocks/>
          </p:cNvCxnSpPr>
          <p:nvPr/>
        </p:nvCxnSpPr>
        <p:spPr>
          <a:xfrm flipV="1">
            <a:off x="4418632" y="813637"/>
            <a:ext cx="2294809" cy="71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1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E56A95-F925-0B4D-BB95-8B9A9935C621}"/>
              </a:ext>
            </a:extLst>
          </p:cNvPr>
          <p:cNvGrpSpPr/>
          <p:nvPr/>
        </p:nvGrpSpPr>
        <p:grpSpPr>
          <a:xfrm>
            <a:off x="5598351" y="2711408"/>
            <a:ext cx="5765546" cy="3933919"/>
            <a:chOff x="3050307" y="2161308"/>
            <a:chExt cx="6329220" cy="44226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00D4C5-2346-AD4B-9C24-80B2F9BA1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13"/>
            <a:stretch/>
          </p:blipFill>
          <p:spPr>
            <a:xfrm>
              <a:off x="3050307" y="2161308"/>
              <a:ext cx="6329220" cy="44226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414C30-7D36-A14F-B3EA-357EA01D68BA}"/>
                </a:ext>
              </a:extLst>
            </p:cNvPr>
            <p:cNvSpPr txBox="1"/>
            <p:nvPr/>
          </p:nvSpPr>
          <p:spPr>
            <a:xfrm rot="865918">
              <a:off x="7625267" y="3520430"/>
              <a:ext cx="1211533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Lower Pol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15D12-3CE5-7346-AA3A-EB554436BC33}"/>
                </a:ext>
              </a:extLst>
            </p:cNvPr>
            <p:cNvSpPr txBox="1"/>
            <p:nvPr/>
          </p:nvSpPr>
          <p:spPr>
            <a:xfrm rot="1398290">
              <a:off x="7837856" y="4480685"/>
              <a:ext cx="524750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IP2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ECE2E1-200B-0E46-8702-D009C88F56FF}"/>
                </a:ext>
              </a:extLst>
            </p:cNvPr>
            <p:cNvSpPr txBox="1"/>
            <p:nvPr/>
          </p:nvSpPr>
          <p:spPr>
            <a:xfrm rot="2047124">
              <a:off x="7114252" y="5214750"/>
              <a:ext cx="1262285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Higher Pol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450E0EA-2734-C040-84D0-D67081F8223C}"/>
              </a:ext>
            </a:extLst>
          </p:cNvPr>
          <p:cNvSpPr/>
          <p:nvPr/>
        </p:nvSpPr>
        <p:spPr>
          <a:xfrm>
            <a:off x="868120" y="1859285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6A90B-930D-3748-BEC0-9C3F5F378988}"/>
              </a:ext>
            </a:extLst>
          </p:cNvPr>
          <p:cNvSpPr/>
          <p:nvPr/>
        </p:nvSpPr>
        <p:spPr>
          <a:xfrm>
            <a:off x="2535490" y="1859286"/>
            <a:ext cx="268947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Refurb CM, max E @ 1 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5FEF6-9FF0-2845-8BF6-B1AEF20E0FC4}"/>
              </a:ext>
            </a:extLst>
          </p:cNvPr>
          <p:cNvSpPr/>
          <p:nvPr/>
        </p:nvSpPr>
        <p:spPr>
          <a:xfrm>
            <a:off x="8609142" y="1859285"/>
            <a:ext cx="2563906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CM, low cur. (80-110)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B80DEE-6F8A-304F-B820-DBC35DF7BFDC}"/>
              </a:ext>
            </a:extLst>
          </p:cNvPr>
          <p:cNvCxnSpPr>
            <a:endCxn id="7" idx="1"/>
          </p:cNvCxnSpPr>
          <p:nvPr/>
        </p:nvCxnSpPr>
        <p:spPr>
          <a:xfrm>
            <a:off x="424366" y="210805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E97EBE-0848-6640-AD79-0AFB77AA8DB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621155" y="2108054"/>
            <a:ext cx="91433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91EB66-07D4-AB45-BBA5-6872E203D412}"/>
              </a:ext>
            </a:extLst>
          </p:cNvPr>
          <p:cNvGrpSpPr/>
          <p:nvPr/>
        </p:nvGrpSpPr>
        <p:grpSpPr>
          <a:xfrm>
            <a:off x="10480524" y="816844"/>
            <a:ext cx="1385047" cy="1291209"/>
            <a:chOff x="10244417" y="557591"/>
            <a:chExt cx="1385047" cy="166789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48DEA6C-0A4D-FB49-8814-E7A76EC3ED36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9E11E40-F60B-8849-85A3-FA3BA25CDB58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9B239D-E6B7-A444-BF50-29D9307460A5}"/>
              </a:ext>
            </a:extLst>
          </p:cNvPr>
          <p:cNvCxnSpPr>
            <a:cxnSpLocks/>
            <a:stCxn id="13" idx="0"/>
          </p:cNvCxnSpPr>
          <p:nvPr/>
        </p:nvCxnSpPr>
        <p:spPr>
          <a:xfrm flipH="1">
            <a:off x="424366" y="816844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8665A9D-4248-E740-8663-FDB20FBEDE34}"/>
              </a:ext>
            </a:extLst>
          </p:cNvPr>
          <p:cNvSpPr txBox="1"/>
          <p:nvPr/>
        </p:nvSpPr>
        <p:spPr>
          <a:xfrm>
            <a:off x="424364" y="165307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DA108-DD3A-C846-B83C-D3DFB94AAEE7}"/>
              </a:ext>
            </a:extLst>
          </p:cNvPr>
          <p:cNvSpPr txBox="1"/>
          <p:nvPr/>
        </p:nvSpPr>
        <p:spPr>
          <a:xfrm>
            <a:off x="2006018" y="168197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CB43F9-E572-DA40-AA4D-294E2B734DC2}"/>
              </a:ext>
            </a:extLst>
          </p:cNvPr>
          <p:cNvGrpSpPr/>
          <p:nvPr/>
        </p:nvGrpSpPr>
        <p:grpSpPr>
          <a:xfrm>
            <a:off x="5242116" y="1015629"/>
            <a:ext cx="3497896" cy="1092421"/>
            <a:chOff x="5006009" y="1133062"/>
            <a:chExt cx="3497896" cy="109242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1320E95-2762-1842-BC3D-82EF1909F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9C6855-B80B-4342-8505-1B3376DDD864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DADAB7-0567-D94C-9E26-8675C80A29D9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FF495-64D0-4947-A755-7EFF40F45AA3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E39DE-42E7-C141-8091-4391F1A313A0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483A2F5-3B69-A846-8181-8CFC0392F1E6}"/>
              </a:ext>
            </a:extLst>
          </p:cNvPr>
          <p:cNvSpPr txBox="1"/>
          <p:nvPr/>
        </p:nvSpPr>
        <p:spPr>
          <a:xfrm>
            <a:off x="642634" y="628487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7C8332-6042-2044-8709-9BB0D618C809}"/>
              </a:ext>
            </a:extLst>
          </p:cNvPr>
          <p:cNvSpPr txBox="1"/>
          <p:nvPr/>
        </p:nvSpPr>
        <p:spPr>
          <a:xfrm>
            <a:off x="186246" y="86441"/>
            <a:ext cx="55176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How Tony, Steve, Matt, Joe ended the 7/13/22 meeting…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ACA696-ED5D-234C-985A-4AEBA641FC7C}"/>
              </a:ext>
            </a:extLst>
          </p:cNvPr>
          <p:cNvSpPr txBox="1"/>
          <p:nvPr/>
        </p:nvSpPr>
        <p:spPr>
          <a:xfrm>
            <a:off x="186246" y="3048000"/>
            <a:ext cx="4788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SRF priorities for positrons at LERF…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Repair QCM to make ~10 MeV, as soon as possible, so we can learn how to produce and capture positrons…</a:t>
            </a:r>
          </a:p>
          <a:p>
            <a:pPr marL="342900" indent="-342900">
              <a:buAutoNum type="arabicPeriod"/>
            </a:pPr>
            <a:r>
              <a:rPr lang="en-US" dirty="0"/>
              <a:t>When possible, add 1 refurbished CM than can support ~1 mA with max energy possible, </a:t>
            </a:r>
            <a:r>
              <a:rPr lang="en-US"/>
              <a:t>maybe as high as </a:t>
            </a:r>
            <a:r>
              <a:rPr lang="en-US" dirty="0"/>
              <a:t>75 MeV?</a:t>
            </a:r>
          </a:p>
          <a:p>
            <a:pPr marL="342900" indent="-342900">
              <a:buAutoNum type="arabicPeriod"/>
            </a:pPr>
            <a:r>
              <a:rPr lang="en-US" dirty="0"/>
              <a:t>In ~5 years, need 1 CM than can boost positrons &lt;10 </a:t>
            </a:r>
            <a:r>
              <a:rPr lang="en-US" dirty="0" err="1"/>
              <a:t>uA</a:t>
            </a:r>
            <a:r>
              <a:rPr lang="en-US" dirty="0"/>
              <a:t> to 123 MeV (can use the plot to the right, where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are “</a:t>
            </a:r>
            <a:r>
              <a:rPr lang="en-US" b="1" dirty="0"/>
              <a:t>Must</a:t>
            </a:r>
            <a:r>
              <a:rPr lang="en-US" dirty="0"/>
              <a:t>” and the </a:t>
            </a:r>
            <a:r>
              <a:rPr lang="en-US" dirty="0">
                <a:solidFill>
                  <a:srgbClr val="00B0F0"/>
                </a:solidFill>
              </a:rPr>
              <a:t>CYAN</a:t>
            </a:r>
            <a:r>
              <a:rPr lang="en-US" dirty="0"/>
              <a:t> is “</a:t>
            </a:r>
            <a:r>
              <a:rPr lang="en-US" b="1" dirty="0"/>
              <a:t>Should</a:t>
            </a:r>
            <a:r>
              <a:rPr lang="en-US" dirty="0"/>
              <a:t>”, might need to be 80-100 MeV CM for CEBAF injection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BDE078-CAD6-124C-9B39-62338AC97640}"/>
              </a:ext>
            </a:extLst>
          </p:cNvPr>
          <p:cNvCxnSpPr>
            <a:cxnSpLocks/>
          </p:cNvCxnSpPr>
          <p:nvPr/>
        </p:nvCxnSpPr>
        <p:spPr>
          <a:xfrm flipV="1">
            <a:off x="7249106" y="4099998"/>
            <a:ext cx="0" cy="1854326"/>
          </a:xfrm>
          <a:prstGeom prst="line">
            <a:avLst/>
          </a:prstGeom>
          <a:ln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1F4177-F14B-4E43-96C3-554C29A7D669}"/>
              </a:ext>
            </a:extLst>
          </p:cNvPr>
          <p:cNvCxnSpPr>
            <a:cxnSpLocks/>
          </p:cNvCxnSpPr>
          <p:nvPr/>
        </p:nvCxnSpPr>
        <p:spPr>
          <a:xfrm flipV="1">
            <a:off x="7772567" y="4052422"/>
            <a:ext cx="0" cy="1901902"/>
          </a:xfrm>
          <a:prstGeom prst="line">
            <a:avLst/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47A358-A034-3E47-BCDD-4CBF49856426}"/>
              </a:ext>
            </a:extLst>
          </p:cNvPr>
          <p:cNvCxnSpPr>
            <a:cxnSpLocks/>
          </p:cNvCxnSpPr>
          <p:nvPr/>
        </p:nvCxnSpPr>
        <p:spPr>
          <a:xfrm flipV="1">
            <a:off x="9284424" y="4052422"/>
            <a:ext cx="0" cy="1901902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3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F252-FC87-804F-96EC-A59CC9F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Polarized e+, big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35BC-25CF-DA4E-B931-97001FB7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106E4A-FA30-A745-9BBD-3BFCC22F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1" y="844951"/>
            <a:ext cx="5888075" cy="2044577"/>
          </a:xfrm>
        </p:spPr>
        <p:txBody>
          <a:bodyPr/>
          <a:lstStyle/>
          <a:p>
            <a:r>
              <a:rPr lang="en-US" dirty="0"/>
              <a:t>Hardware needed:</a:t>
            </a:r>
          </a:p>
          <a:p>
            <a:pPr lvl="1"/>
            <a:r>
              <a:rPr lang="en-US" sz="2000" dirty="0"/>
              <a:t>High current polarized e- source</a:t>
            </a:r>
          </a:p>
          <a:p>
            <a:pPr lvl="1"/>
            <a:r>
              <a:rPr lang="en-US" sz="2000" dirty="0"/>
              <a:t>A cryomodule to accelerate e-</a:t>
            </a:r>
          </a:p>
          <a:p>
            <a:pPr lvl="1"/>
            <a:r>
              <a:rPr lang="en-US" sz="2000" dirty="0"/>
              <a:t>An e+ target-source and collection system</a:t>
            </a:r>
          </a:p>
          <a:p>
            <a:pPr lvl="1"/>
            <a:r>
              <a:rPr lang="en-US" sz="2000" dirty="0"/>
              <a:t>A cryomodule to accelerate e+</a:t>
            </a:r>
          </a:p>
        </p:txBody>
      </p:sp>
      <p:pic>
        <p:nvPicPr>
          <p:cNvPr id="7" name="Picture 10" descr="PRLMay2016illustration_F2b-01.jpg">
            <a:extLst>
              <a:ext uri="{FF2B5EF4-FFF2-40B4-BE49-F238E27FC236}">
                <a16:creationId xmlns:a16="http://schemas.microsoft.com/office/drawing/2014/main" id="{CE820500-D5FD-464F-A442-B54FA6AB7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33"/>
          <a:stretch>
            <a:fillRect/>
          </a:stretch>
        </p:blipFill>
        <p:spPr>
          <a:xfrm>
            <a:off x="8831573" y="186330"/>
            <a:ext cx="3360427" cy="22962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26F64E-BD99-194B-B22F-70AC0D15E302}"/>
              </a:ext>
            </a:extLst>
          </p:cNvPr>
          <p:cNvGrpSpPr/>
          <p:nvPr/>
        </p:nvGrpSpPr>
        <p:grpSpPr>
          <a:xfrm>
            <a:off x="256522" y="2599544"/>
            <a:ext cx="11441207" cy="2480262"/>
            <a:chOff x="188257" y="3248663"/>
            <a:chExt cx="11441207" cy="2480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1B103-E378-FD4F-A08C-E85D2674CBC2}"/>
                </a:ext>
              </a:extLst>
            </p:cNvPr>
            <p:cNvSpPr/>
            <p:nvPr/>
          </p:nvSpPr>
          <p:spPr>
            <a:xfrm>
              <a:off x="632012" y="4479461"/>
              <a:ext cx="1100418" cy="4975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~10 MeV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C8D7-FFD3-FD4B-87D3-019B974650BE}"/>
                </a:ext>
              </a:extLst>
            </p:cNvPr>
            <p:cNvSpPr/>
            <p:nvPr/>
          </p:nvSpPr>
          <p:spPr>
            <a:xfrm>
              <a:off x="2424953" y="4479462"/>
              <a:ext cx="2563906" cy="4975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~75 MeV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79FB2-20A9-3048-884E-7413D1A17397}"/>
                </a:ext>
              </a:extLst>
            </p:cNvPr>
            <p:cNvSpPr/>
            <p:nvPr/>
          </p:nvSpPr>
          <p:spPr>
            <a:xfrm>
              <a:off x="8373035" y="4479461"/>
              <a:ext cx="2563906" cy="4975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~100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B6D9BA-140E-A945-BA89-85F452EEB4B1}"/>
                </a:ext>
              </a:extLst>
            </p:cNvPr>
            <p:cNvSpPr txBox="1"/>
            <p:nvPr/>
          </p:nvSpPr>
          <p:spPr>
            <a:xfrm>
              <a:off x="5022073" y="5359593"/>
              <a:ext cx="3091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Polarized positrons generation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158DE5-AD32-7440-89DC-DEAB506CA402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88259" y="4728231"/>
              <a:ext cx="443753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86C428F-8CAE-2647-955A-67A9090DCFB6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1732430" y="4728232"/>
              <a:ext cx="692523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0F6DF-4E49-364D-B0E8-8F62D35B4D8B}"/>
                </a:ext>
              </a:extLst>
            </p:cNvPr>
            <p:cNvGrpSpPr/>
            <p:nvPr/>
          </p:nvGrpSpPr>
          <p:grpSpPr>
            <a:xfrm>
              <a:off x="10244417" y="3437020"/>
              <a:ext cx="1385047" cy="1291209"/>
              <a:chOff x="10244417" y="557591"/>
              <a:chExt cx="1385047" cy="1667896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33A693D4-F737-0148-9B37-E16D874BDD64}"/>
                  </a:ext>
                </a:extLst>
              </p:cNvPr>
              <p:cNvSpPr/>
              <p:nvPr/>
            </p:nvSpPr>
            <p:spPr>
              <a:xfrm>
                <a:off x="10244417" y="557591"/>
                <a:ext cx="1385047" cy="166789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9498505D-2D09-8442-B08B-5D634C7FA0DC}"/>
                  </a:ext>
                </a:extLst>
              </p:cNvPr>
              <p:cNvSpPr/>
              <p:nvPr/>
            </p:nvSpPr>
            <p:spPr>
              <a:xfrm flipV="1">
                <a:off x="10244417" y="557591"/>
                <a:ext cx="1385047" cy="166789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8B006-D010-7242-8BD2-0AC1B2A5F68C}"/>
                </a:ext>
              </a:extLst>
            </p:cNvPr>
            <p:cNvCxnSpPr>
              <a:stCxn id="28" idx="0"/>
            </p:cNvCxnSpPr>
            <p:nvPr/>
          </p:nvCxnSpPr>
          <p:spPr>
            <a:xfrm flipH="1">
              <a:off x="188259" y="3437020"/>
              <a:ext cx="107486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D4D68A-E84D-034E-B89C-68F0275A289C}"/>
                </a:ext>
              </a:extLst>
            </p:cNvPr>
            <p:cNvSpPr txBox="1"/>
            <p:nvPr/>
          </p:nvSpPr>
          <p:spPr>
            <a:xfrm>
              <a:off x="188257" y="427325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  <a:latin typeface="Calibri" panose="020F0502020204030204"/>
                </a:rPr>
                <a:t>e-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0CA470-0C09-2548-A2BE-F6CF3BB834D6}"/>
                </a:ext>
              </a:extLst>
            </p:cNvPr>
            <p:cNvSpPr txBox="1"/>
            <p:nvPr/>
          </p:nvSpPr>
          <p:spPr>
            <a:xfrm>
              <a:off x="1769911" y="4302149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  <a:latin typeface="Calibri" panose="020F0502020204030204"/>
                </a:rPr>
                <a:t>e-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52035D-54AB-494C-9B9B-36194B94BA50}"/>
                </a:ext>
              </a:extLst>
            </p:cNvPr>
            <p:cNvGrpSpPr/>
            <p:nvPr/>
          </p:nvGrpSpPr>
          <p:grpSpPr>
            <a:xfrm>
              <a:off x="5006009" y="3635805"/>
              <a:ext cx="3497896" cy="1092421"/>
              <a:chOff x="5006009" y="1133062"/>
              <a:chExt cx="3497896" cy="1092421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E05B6EF-B22C-DF4B-939C-00452B2264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6009" y="1579881"/>
                <a:ext cx="556590" cy="6456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BA6A578-0C1F-D74F-B52F-2C911F69A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295" y="1579881"/>
                <a:ext cx="556590" cy="6456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01ED76-7002-8D49-BE0A-FFA85205A845}"/>
                  </a:ext>
                </a:extLst>
              </p:cNvPr>
              <p:cNvSpPr/>
              <p:nvPr/>
            </p:nvSpPr>
            <p:spPr>
              <a:xfrm>
                <a:off x="5562599" y="1133062"/>
                <a:ext cx="2236696" cy="67023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Calibri" panose="020F0502020204030204"/>
                  </a:rPr>
                  <a:t>e+ source/collection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E1DF58-832F-534B-8DA3-C4549508F531}"/>
                  </a:ext>
                </a:extLst>
              </p:cNvPr>
              <p:cNvSpPr txBox="1"/>
              <p:nvPr/>
            </p:nvSpPr>
            <p:spPr>
              <a:xfrm>
                <a:off x="5021367" y="1430074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151DC0"/>
                    </a:solidFill>
                    <a:latin typeface="Calibri" panose="020F0502020204030204"/>
                  </a:rPr>
                  <a:t>e-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E265DC-4E06-DA4B-AFF4-8221BA283189}"/>
                  </a:ext>
                </a:extLst>
              </p:cNvPr>
              <p:cNvSpPr txBox="1"/>
              <p:nvPr/>
            </p:nvSpPr>
            <p:spPr>
              <a:xfrm>
                <a:off x="8088407" y="144561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Calibri" panose="020F0502020204030204"/>
                  </a:rPr>
                  <a:t>e+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5FA861-D3A4-F444-A94A-A8296B76CCBE}"/>
                </a:ext>
              </a:extLst>
            </p:cNvPr>
            <p:cNvSpPr txBox="1"/>
            <p:nvPr/>
          </p:nvSpPr>
          <p:spPr>
            <a:xfrm>
              <a:off x="406527" y="3248663"/>
              <a:ext cx="1079142" cy="36933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FF0000"/>
                  </a:solidFill>
                  <a:latin typeface="Calibri" panose="020F0502020204030204"/>
                </a:rPr>
                <a:t>e+ @ 123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838BD0-1725-6B42-A8BE-FBE85BA28F65}"/>
                </a:ext>
              </a:extLst>
            </p:cNvPr>
            <p:cNvSpPr txBox="1"/>
            <p:nvPr/>
          </p:nvSpPr>
          <p:spPr>
            <a:xfrm>
              <a:off x="2751329" y="5057382"/>
              <a:ext cx="191116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Refurbished C75 (1 mA)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6B4342-AB07-B342-B34E-F0EFA4298F2D}"/>
                </a:ext>
              </a:extLst>
            </p:cNvPr>
            <p:cNvSpPr txBox="1"/>
            <p:nvPr/>
          </p:nvSpPr>
          <p:spPr>
            <a:xfrm>
              <a:off x="8911643" y="5053800"/>
              <a:ext cx="148668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Cryomodule C100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A9C461F-A9AD-314B-AAEE-A607DF51457A}"/>
              </a:ext>
            </a:extLst>
          </p:cNvPr>
          <p:cNvSpPr txBox="1"/>
          <p:nvPr/>
        </p:nvSpPr>
        <p:spPr>
          <a:xfrm>
            <a:off x="325037" y="4404681"/>
            <a:ext cx="177414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Repaired QCM (1 mA)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F3B21-CFD9-E348-9C9E-1D3C5123556B}"/>
              </a:ext>
            </a:extLst>
          </p:cNvPr>
          <p:cNvSpPr txBox="1"/>
          <p:nvPr/>
        </p:nvSpPr>
        <p:spPr>
          <a:xfrm>
            <a:off x="5975936" y="3694580"/>
            <a:ext cx="164340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Collect e+ &gt; 20 MeV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C401E9C-75E0-4C4E-B2E1-ACC3327E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73" y="5034370"/>
            <a:ext cx="4343400" cy="175323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8C625F-54D8-674C-9F2F-C99D11511BEE}"/>
              </a:ext>
            </a:extLst>
          </p:cNvPr>
          <p:cNvCxnSpPr>
            <a:endCxn id="12" idx="0"/>
          </p:cNvCxnSpPr>
          <p:nvPr/>
        </p:nvCxnSpPr>
        <p:spPr>
          <a:xfrm>
            <a:off x="6635953" y="3980812"/>
            <a:ext cx="1" cy="729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7DD2BE-A00A-8542-84A5-AF294C1FCDD6}"/>
              </a:ext>
            </a:extLst>
          </p:cNvPr>
          <p:cNvSpPr txBox="1"/>
          <p:nvPr/>
        </p:nvSpPr>
        <p:spPr>
          <a:xfrm>
            <a:off x="115012" y="5438119"/>
            <a:ext cx="381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like to organize a workshop at </a:t>
            </a:r>
            <a:r>
              <a:rPr lang="en-US" dirty="0" err="1"/>
              <a:t>Jlab</a:t>
            </a:r>
            <a:r>
              <a:rPr lang="en-US" dirty="0"/>
              <a:t> in the Late 2022 or Early 2023  to discuss technical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126252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DC7C39-2C36-BC41-8A75-1180EE329D74}"/>
              </a:ext>
            </a:extLst>
          </p:cNvPr>
          <p:cNvSpPr/>
          <p:nvPr/>
        </p:nvSpPr>
        <p:spPr>
          <a:xfrm>
            <a:off x="2668777" y="5107137"/>
            <a:ext cx="1100418" cy="4975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QCM (1mA)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BC797-E784-DB4C-88A8-34BC265CBD25}"/>
              </a:ext>
            </a:extLst>
          </p:cNvPr>
          <p:cNvSpPr/>
          <p:nvPr/>
        </p:nvSpPr>
        <p:spPr>
          <a:xfrm>
            <a:off x="4461718" y="5107138"/>
            <a:ext cx="1196009" cy="4975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C75 (1mA)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87099-A22D-FB4E-9CFC-3379A096CAC1}"/>
              </a:ext>
            </a:extLst>
          </p:cNvPr>
          <p:cNvSpPr/>
          <p:nvPr/>
        </p:nvSpPr>
        <p:spPr>
          <a:xfrm>
            <a:off x="8344404" y="5107137"/>
            <a:ext cx="1292712" cy="49754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C50 or C75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2AF787-BA15-9541-956C-7CECB856D2FE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225024" y="5355907"/>
            <a:ext cx="443753" cy="1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C2D853-CD9F-8440-A2E8-252E80697DD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769195" y="5355908"/>
            <a:ext cx="692523" cy="1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455449-B9AA-4249-B340-E067D3040980}"/>
              </a:ext>
            </a:extLst>
          </p:cNvPr>
          <p:cNvGrpSpPr/>
          <p:nvPr/>
        </p:nvGrpSpPr>
        <p:grpSpPr>
          <a:xfrm>
            <a:off x="8944593" y="1232596"/>
            <a:ext cx="1385047" cy="4123311"/>
            <a:chOff x="10244417" y="557591"/>
            <a:chExt cx="1385047" cy="1667896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543A00C-6413-9447-8968-C1F7F1F8C927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C37F798-7838-8545-A5BF-EED9982011DB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3CD6F1-E573-3444-BAB4-641B44510567}"/>
              </a:ext>
            </a:extLst>
          </p:cNvPr>
          <p:cNvCxnSpPr>
            <a:cxnSpLocks/>
            <a:stCxn id="23" idx="0"/>
          </p:cNvCxnSpPr>
          <p:nvPr/>
        </p:nvCxnSpPr>
        <p:spPr>
          <a:xfrm flipH="1">
            <a:off x="2225026" y="1232596"/>
            <a:ext cx="741209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249D48-4541-2848-BF43-47748531B9EC}"/>
              </a:ext>
            </a:extLst>
          </p:cNvPr>
          <p:cNvSpPr txBox="1"/>
          <p:nvPr/>
        </p:nvSpPr>
        <p:spPr>
          <a:xfrm>
            <a:off x="2225022" y="490092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8AE19-ACA8-504E-83A2-680D06221AC7}"/>
              </a:ext>
            </a:extLst>
          </p:cNvPr>
          <p:cNvSpPr txBox="1"/>
          <p:nvPr/>
        </p:nvSpPr>
        <p:spPr>
          <a:xfrm>
            <a:off x="3806676" y="492982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2A8D0B-93F5-5846-B1DF-00BE60F214B7}"/>
              </a:ext>
            </a:extLst>
          </p:cNvPr>
          <p:cNvCxnSpPr>
            <a:cxnSpLocks/>
          </p:cNvCxnSpPr>
          <p:nvPr/>
        </p:nvCxnSpPr>
        <p:spPr>
          <a:xfrm flipH="1" flipV="1">
            <a:off x="7518959" y="4636336"/>
            <a:ext cx="384229" cy="719571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45CF85-EA97-B145-8672-E0073514CFEC}"/>
              </a:ext>
            </a:extLst>
          </p:cNvPr>
          <p:cNvCxnSpPr>
            <a:cxnSpLocks/>
          </p:cNvCxnSpPr>
          <p:nvPr/>
        </p:nvCxnSpPr>
        <p:spPr>
          <a:xfrm>
            <a:off x="7900114" y="4635916"/>
            <a:ext cx="431001" cy="7199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B41830-D67D-4848-914E-898F6A124FC5}"/>
              </a:ext>
            </a:extLst>
          </p:cNvPr>
          <p:cNvSpPr txBox="1"/>
          <p:nvPr/>
        </p:nvSpPr>
        <p:spPr>
          <a:xfrm>
            <a:off x="7590888" y="523534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6A9D6E-BD8A-F045-AE60-6490B7E53CDF}"/>
              </a:ext>
            </a:extLst>
          </p:cNvPr>
          <p:cNvSpPr txBox="1"/>
          <p:nvPr/>
        </p:nvSpPr>
        <p:spPr>
          <a:xfrm>
            <a:off x="7954672" y="52353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Calibri" panose="020F0502020204030204"/>
              </a:rPr>
              <a:t>e+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F1819-323B-E643-8E2D-0209E92C5EC6}"/>
              </a:ext>
            </a:extLst>
          </p:cNvPr>
          <p:cNvSpPr txBox="1"/>
          <p:nvPr/>
        </p:nvSpPr>
        <p:spPr>
          <a:xfrm>
            <a:off x="2443292" y="1044239"/>
            <a:ext cx="1079142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Calibri" panose="020F0502020204030204"/>
              </a:rPr>
              <a:t>e+ @ 123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6C7FF4-4230-6845-91D6-A566766D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09" y="2138305"/>
            <a:ext cx="6117200" cy="246923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4453C5B-136C-5649-A1CF-3F02B8C7A3E0}"/>
              </a:ext>
            </a:extLst>
          </p:cNvPr>
          <p:cNvSpPr/>
          <p:nvPr/>
        </p:nvSpPr>
        <p:spPr>
          <a:xfrm>
            <a:off x="6366223" y="5107137"/>
            <a:ext cx="1196009" cy="4975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C50 (1mA)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7816CF-411A-834D-A4F5-8C9A9B416C3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673700" y="5355907"/>
            <a:ext cx="692523" cy="1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DEB37F-E104-F147-8CF6-40265CAAB699}"/>
              </a:ext>
            </a:extLst>
          </p:cNvPr>
          <p:cNvSpPr txBox="1"/>
          <p:nvPr/>
        </p:nvSpPr>
        <p:spPr>
          <a:xfrm>
            <a:off x="5711181" y="492982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268735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33F-72FB-DF40-AD43-F22301F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1618013"/>
            <a:ext cx="9215123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thoughts on energy</a:t>
            </a:r>
            <a:br>
              <a:rPr lang="en-US" dirty="0"/>
            </a:br>
            <a:r>
              <a:rPr lang="en-US" dirty="0"/>
              <a:t>upgrade &amp; positron injectors at LERF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Grames</a:t>
            </a:r>
            <a:br>
              <a:rPr lang="en-US" dirty="0"/>
            </a:br>
            <a:r>
              <a:rPr lang="en-US" dirty="0"/>
              <a:t>Aug 3, 2022</a:t>
            </a:r>
          </a:p>
        </p:txBody>
      </p:sp>
    </p:spTree>
    <p:extLst>
      <p:ext uri="{BB962C8B-B14F-4D97-AF65-F5344CB8AC3E}">
        <p14:creationId xmlns:p14="http://schemas.microsoft.com/office/powerpoint/2010/main" val="132942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199D-3082-EB44-B76D-0C24C0DD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2978979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build one LERF with two injectors?</a:t>
            </a:r>
            <a:br>
              <a:rPr lang="en-US" dirty="0"/>
            </a:br>
            <a:br>
              <a:rPr lang="en-US" dirty="0"/>
            </a:br>
            <a:r>
              <a:rPr lang="en-US" sz="3600" b="0" dirty="0"/>
              <a:t>a) using the same existing vault/floorspace,</a:t>
            </a: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b) retaining same/similar SRF footprint (three CM),</a:t>
            </a: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c) making use of recirculation (for the energy upgrade, e+?).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Finally, an overarching goal is compatibility between the positron and energy injectors, to be cost and time effective transitioning from one to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1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DA06EE-352B-244D-B4A2-2C4A47448DC0}"/>
              </a:ext>
            </a:extLst>
          </p:cNvPr>
          <p:cNvSpPr txBox="1">
            <a:spLocks/>
          </p:cNvSpPr>
          <p:nvPr/>
        </p:nvSpPr>
        <p:spPr>
          <a:xfrm>
            <a:off x="3578889" y="5159401"/>
            <a:ext cx="6267303" cy="51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E1D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rgbClr val="00B050"/>
                </a:solidFill>
              </a:rPr>
              <a:t>Options for Recirculating Injector at 650 MeV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697570-14F6-7C43-9624-D81CBBE09914}"/>
              </a:ext>
            </a:extLst>
          </p:cNvPr>
          <p:cNvSpPr/>
          <p:nvPr/>
        </p:nvSpPr>
        <p:spPr>
          <a:xfrm>
            <a:off x="1473671" y="5159401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Bogacz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42E427-1420-B749-AFC4-A7797BCB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843"/>
            <a:ext cx="12192000" cy="437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6885-423E-48A1-9F19-22E8CEE5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91" y="193521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FEL/LERF</a:t>
            </a:r>
          </a:p>
        </p:txBody>
      </p:sp>
    </p:spTree>
    <p:extLst>
      <p:ext uri="{BB962C8B-B14F-4D97-AF65-F5344CB8AC3E}">
        <p14:creationId xmlns:p14="http://schemas.microsoft.com/office/powerpoint/2010/main" val="135249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6885-423E-48A1-9F19-22E8CEE5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Recirculating Injector – Option 2 (3-pass)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328760D-DC74-254B-B717-C27D21A391A5}"/>
              </a:ext>
            </a:extLst>
          </p:cNvPr>
          <p:cNvSpPr txBox="1">
            <a:spLocks/>
          </p:cNvSpPr>
          <p:nvPr/>
        </p:nvSpPr>
        <p:spPr>
          <a:xfrm>
            <a:off x="3872973" y="5499368"/>
            <a:ext cx="6267303" cy="51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E1D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rgbClr val="00B050"/>
                </a:solidFill>
              </a:rPr>
              <a:t>Options for Recirculating Injector at 650 MeV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D266CB-4462-CF47-95D1-F412C8AB167F}"/>
              </a:ext>
            </a:extLst>
          </p:cNvPr>
          <p:cNvSpPr/>
          <p:nvPr/>
        </p:nvSpPr>
        <p:spPr>
          <a:xfrm>
            <a:off x="1820918" y="5499368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Bogacz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F37D23-8B46-8A45-9A07-2554CC1F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236"/>
            <a:ext cx="12192000" cy="368839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4608AD-FFFD-B54A-975A-7CBC732D0049}"/>
              </a:ext>
            </a:extLst>
          </p:cNvPr>
          <p:cNvCxnSpPr/>
          <p:nvPr/>
        </p:nvCxnSpPr>
        <p:spPr>
          <a:xfrm>
            <a:off x="11249247" y="2477386"/>
            <a:ext cx="59920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D30651-BE4F-8041-B71D-E3A379DDF3B3}"/>
              </a:ext>
            </a:extLst>
          </p:cNvPr>
          <p:cNvSpPr txBox="1"/>
          <p:nvPr/>
        </p:nvSpPr>
        <p:spPr>
          <a:xfrm>
            <a:off x="10919637" y="181107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650 MeV</a:t>
            </a:r>
          </a:p>
        </p:txBody>
      </p:sp>
    </p:spTree>
    <p:extLst>
      <p:ext uri="{BB962C8B-B14F-4D97-AF65-F5344CB8AC3E}">
        <p14:creationId xmlns:p14="http://schemas.microsoft.com/office/powerpoint/2010/main" val="94770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EF5E3-D832-F747-A52F-DFFB76A52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8443D-23C7-8149-A96C-466E0190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165" y="-17085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Overlaying 650 MeV 3-pass into vault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CEA44C-8A0F-AA44-A91D-2BCD428713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815213" y="983863"/>
            <a:ext cx="8943491" cy="27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354A7-1AAA-F942-8082-EE097A975429}"/>
              </a:ext>
            </a:extLst>
          </p:cNvPr>
          <p:cNvSpPr txBox="1"/>
          <p:nvPr/>
        </p:nvSpPr>
        <p:spPr>
          <a:xfrm>
            <a:off x="185532" y="159026"/>
            <a:ext cx="5558445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Director’s Council Vision (Plan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 1</a:t>
            </a:r>
            <a:r>
              <a:rPr lang="en-US" baseline="30000" dirty="0"/>
              <a:t>st</a:t>
            </a:r>
            <a:r>
              <a:rPr lang="en-US" dirty="0"/>
              <a:t> FFA arc (no e+)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 2</a:t>
            </a:r>
            <a:r>
              <a:rPr lang="en-US" baseline="30000" dirty="0"/>
              <a:t>nd</a:t>
            </a:r>
            <a:r>
              <a:rPr lang="en-US" dirty="0"/>
              <a:t> FFA arc (no e+)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>
                <a:solidFill>
                  <a:srgbClr val="00B050"/>
                </a:solidFill>
              </a:rPr>
              <a:t>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 LERF for both e+ and FFA injectors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Build connector line LERF to CEBAF East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Build transport line East Arc to 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CEBAF Injection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LERF to NL is 123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B1 (4-pass EM) – LERF to NL 650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LERF to NL 650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CEBAF Top Off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ABC 11 GeV, D 12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B1 (4-pass EM) – ABC 9.45 GeV, D 10.55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Phase 1 (17 GeV), Phase 2 (22 GeV)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216AD0-12CD-484E-BC1F-08A62714586C}"/>
              </a:ext>
            </a:extLst>
          </p:cNvPr>
          <p:cNvSpPr/>
          <p:nvPr/>
        </p:nvSpPr>
        <p:spPr>
          <a:xfrm>
            <a:off x="7222435" y="1881809"/>
            <a:ext cx="1046921" cy="6626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  <a:p>
            <a:pPr algn="ctr"/>
            <a:r>
              <a:rPr lang="en-US" dirty="0"/>
              <a:t>650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EE141-64C6-6744-9EA3-96F54B32697D}"/>
              </a:ext>
            </a:extLst>
          </p:cNvPr>
          <p:cNvSpPr/>
          <p:nvPr/>
        </p:nvSpPr>
        <p:spPr>
          <a:xfrm>
            <a:off x="6414052" y="954155"/>
            <a:ext cx="3696041" cy="17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2905B-4149-BD41-B528-B59EE2A000D8}"/>
              </a:ext>
            </a:extLst>
          </p:cNvPr>
          <p:cNvSpPr/>
          <p:nvPr/>
        </p:nvSpPr>
        <p:spPr>
          <a:xfrm>
            <a:off x="6414052" y="3327298"/>
            <a:ext cx="3696041" cy="15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47DDC-B5D8-234D-8E6E-E141A699EEBE}"/>
              </a:ext>
            </a:extLst>
          </p:cNvPr>
          <p:cNvSpPr/>
          <p:nvPr/>
        </p:nvSpPr>
        <p:spPr>
          <a:xfrm>
            <a:off x="10694505" y="3313043"/>
            <a:ext cx="687796" cy="17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116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3F547CBB-2EA7-8346-8913-6484214EB665}"/>
              </a:ext>
            </a:extLst>
          </p:cNvPr>
          <p:cNvSpPr/>
          <p:nvPr/>
        </p:nvSpPr>
        <p:spPr>
          <a:xfrm rot="5400000">
            <a:off x="9142686" y="1908313"/>
            <a:ext cx="2451652" cy="64935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2E52C-B958-D243-811A-D2F8BA125B9E}"/>
              </a:ext>
            </a:extLst>
          </p:cNvPr>
          <p:cNvSpPr/>
          <p:nvPr/>
        </p:nvSpPr>
        <p:spPr>
          <a:xfrm>
            <a:off x="11538016" y="3319668"/>
            <a:ext cx="494957" cy="165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D0FC98F2-D53C-FB4E-8AF5-77E16F8B9A5F}"/>
              </a:ext>
            </a:extLst>
          </p:cNvPr>
          <p:cNvSpPr/>
          <p:nvPr/>
        </p:nvSpPr>
        <p:spPr>
          <a:xfrm rot="16200000">
            <a:off x="5071268" y="1908312"/>
            <a:ext cx="2451652" cy="64935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FE3C2A39-1BE8-0C42-BEDF-257DD684071D}"/>
              </a:ext>
            </a:extLst>
          </p:cNvPr>
          <p:cNvSpPr/>
          <p:nvPr/>
        </p:nvSpPr>
        <p:spPr>
          <a:xfrm rot="10800000">
            <a:off x="6268278" y="954155"/>
            <a:ext cx="1797070" cy="1179444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A62DC18-AEA9-DE49-957C-6A82EEEE8E7F}"/>
              </a:ext>
            </a:extLst>
          </p:cNvPr>
          <p:cNvSpPr/>
          <p:nvPr/>
        </p:nvSpPr>
        <p:spPr>
          <a:xfrm rot="16200000">
            <a:off x="6228520" y="1279436"/>
            <a:ext cx="706382" cy="626866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16DF34-21D6-1943-9125-B791C82948C4}"/>
              </a:ext>
            </a:extLst>
          </p:cNvPr>
          <p:cNvCxnSpPr/>
          <p:nvPr/>
        </p:nvCxnSpPr>
        <p:spPr>
          <a:xfrm>
            <a:off x="6568765" y="1239678"/>
            <a:ext cx="3675166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9F3F6F52-8534-124C-9822-78526BC0CDA0}"/>
              </a:ext>
            </a:extLst>
          </p:cNvPr>
          <p:cNvSpPr/>
          <p:nvPr/>
        </p:nvSpPr>
        <p:spPr>
          <a:xfrm>
            <a:off x="9977568" y="1247310"/>
            <a:ext cx="429297" cy="2072357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686AF19-F4E6-3541-B17E-63BC1C568112}"/>
              </a:ext>
            </a:extLst>
          </p:cNvPr>
          <p:cNvSpPr/>
          <p:nvPr/>
        </p:nvSpPr>
        <p:spPr>
          <a:xfrm flipV="1">
            <a:off x="9969029" y="1214182"/>
            <a:ext cx="429297" cy="2072357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422A0E-018E-7A4A-92DC-C8D703D14535}"/>
              </a:ext>
            </a:extLst>
          </p:cNvPr>
          <p:cNvSpPr/>
          <p:nvPr/>
        </p:nvSpPr>
        <p:spPr>
          <a:xfrm>
            <a:off x="10882688" y="337720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C448EA-0BC5-F246-B1B3-768A41662DE6}"/>
              </a:ext>
            </a:extLst>
          </p:cNvPr>
          <p:cNvSpPr/>
          <p:nvPr/>
        </p:nvSpPr>
        <p:spPr>
          <a:xfrm>
            <a:off x="11328463" y="764204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55683A-5FEE-7C4C-907B-970B43040C8D}"/>
              </a:ext>
            </a:extLst>
          </p:cNvPr>
          <p:cNvSpPr/>
          <p:nvPr/>
        </p:nvSpPr>
        <p:spPr>
          <a:xfrm>
            <a:off x="10921530" y="1158157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A47B5E-4895-644D-95E3-B7F3860BB33B}"/>
              </a:ext>
            </a:extLst>
          </p:cNvPr>
          <p:cNvSpPr/>
          <p:nvPr/>
        </p:nvSpPr>
        <p:spPr>
          <a:xfrm>
            <a:off x="5381698" y="3174397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2430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D8A78-EB9E-AB4B-B25B-9A91ABACD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0CABC5-9381-9D41-861A-D3BBFC48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Overlaying 650 MeV 3-pass into vault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47292-F363-024F-9CBA-1C3B9001C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815213" y="983863"/>
            <a:ext cx="8943491" cy="27056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BE13A6-1B6B-244D-B702-98606CB67F67}"/>
              </a:ext>
            </a:extLst>
          </p:cNvPr>
          <p:cNvCxnSpPr>
            <a:cxnSpLocks/>
          </p:cNvCxnSpPr>
          <p:nvPr/>
        </p:nvCxnSpPr>
        <p:spPr>
          <a:xfrm>
            <a:off x="8931349" y="1967024"/>
            <a:ext cx="3019646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0C2F65-E4C4-A545-8270-DCBB2F703F47}"/>
              </a:ext>
            </a:extLst>
          </p:cNvPr>
          <p:cNvSpPr txBox="1"/>
          <p:nvPr/>
        </p:nvSpPr>
        <p:spPr>
          <a:xfrm>
            <a:off x="8771060" y="1434946"/>
            <a:ext cx="23464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Exiting “north” difficult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8AC245-7EBB-0445-B9BF-43C93652D1DC}"/>
              </a:ext>
            </a:extLst>
          </p:cNvPr>
          <p:cNvCxnSpPr>
            <a:cxnSpLocks/>
          </p:cNvCxnSpPr>
          <p:nvPr/>
        </p:nvCxnSpPr>
        <p:spPr>
          <a:xfrm>
            <a:off x="8931349" y="3990754"/>
            <a:ext cx="3019646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5C8B2D-59E2-744B-AEAE-A8021E7F831C}"/>
              </a:ext>
            </a:extLst>
          </p:cNvPr>
          <p:cNvSpPr txBox="1"/>
          <p:nvPr/>
        </p:nvSpPr>
        <p:spPr>
          <a:xfrm>
            <a:off x="8811628" y="4107346"/>
            <a:ext cx="28267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Exiting here still looks easier</a:t>
            </a:r>
          </a:p>
        </p:txBody>
      </p:sp>
    </p:spTree>
    <p:extLst>
      <p:ext uri="{BB962C8B-B14F-4D97-AF65-F5344CB8AC3E}">
        <p14:creationId xmlns:p14="http://schemas.microsoft.com/office/powerpoint/2010/main" val="2238346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C6570-33ED-544C-AA4B-9E8DEB077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F7E8EC-64AB-1D4F-8C68-62D709E3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9056931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Trying counter-clockwise again…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1EE3E-1D1C-6E4F-8DA1-A1236DAB3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b="34975"/>
          <a:stretch/>
        </p:blipFill>
        <p:spPr>
          <a:xfrm>
            <a:off x="815213" y="983863"/>
            <a:ext cx="8943491" cy="17593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F00BAE-0E94-AF4F-9520-4587E439E7A4}"/>
              </a:ext>
            </a:extLst>
          </p:cNvPr>
          <p:cNvCxnSpPr>
            <a:cxnSpLocks/>
          </p:cNvCxnSpPr>
          <p:nvPr/>
        </p:nvCxnSpPr>
        <p:spPr>
          <a:xfrm>
            <a:off x="8931349" y="3990754"/>
            <a:ext cx="3019646" cy="0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B2F04B-E8F6-A244-AC2D-E0A0770965AC}"/>
              </a:ext>
            </a:extLst>
          </p:cNvPr>
          <p:cNvSpPr txBox="1"/>
          <p:nvPr/>
        </p:nvSpPr>
        <p:spPr>
          <a:xfrm>
            <a:off x="8811628" y="4107346"/>
            <a:ext cx="282673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Exiting here still looks easier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5F7E2-0AD6-824F-B1F8-69C2926726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123061">
            <a:off x="8122912" y="825228"/>
            <a:ext cx="2606962" cy="65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47339F-6EE8-2B48-B154-BDF6E9D19974}"/>
              </a:ext>
            </a:extLst>
          </p:cNvPr>
          <p:cNvSpPr txBox="1"/>
          <p:nvPr/>
        </p:nvSpPr>
        <p:spPr>
          <a:xfrm rot="19864075">
            <a:off x="7748623" y="1841916"/>
            <a:ext cx="27764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CEBAF injector too big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2C9D3-F638-774B-AD7D-D1F2AE9750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326112">
            <a:off x="258092" y="1120773"/>
            <a:ext cx="2606962" cy="65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3371BD-43E9-1749-987D-AAD8D2FD47CB}"/>
              </a:ext>
            </a:extLst>
          </p:cNvPr>
          <p:cNvSpPr txBox="1"/>
          <p:nvPr/>
        </p:nvSpPr>
        <p:spPr>
          <a:xfrm rot="1336306">
            <a:off x="878" y="1917599"/>
            <a:ext cx="27764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CEBAF injector too big here</a:t>
            </a:r>
          </a:p>
        </p:txBody>
      </p:sp>
    </p:spTree>
    <p:extLst>
      <p:ext uri="{BB962C8B-B14F-4D97-AF65-F5344CB8AC3E}">
        <p14:creationId xmlns:p14="http://schemas.microsoft.com/office/powerpoint/2010/main" val="171977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42C7B-55EF-C644-B5ED-3C72F90B7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B14528-4294-6D45-9765-DC18C3C5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650 MeV e- injector for FFA &gt;22 GeV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9C9AB-95B0-394C-9D35-99EF8F937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34975"/>
          <a:stretch/>
        </p:blipFill>
        <p:spPr>
          <a:xfrm>
            <a:off x="2243470" y="983863"/>
            <a:ext cx="5507666" cy="17593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A01B7F-98BD-2941-B127-8FE959CA1F2F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F32538-3604-B245-B6DC-88DFB70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151787"/>
            <a:ext cx="2606962" cy="657900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682CA-92FB-D04C-8F4C-0B04DE697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737741" y="1748614"/>
            <a:ext cx="1096713" cy="996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604BB-FEDD-C04E-86E3-71A8BD12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4" y="1907805"/>
            <a:ext cx="1096713" cy="9962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10390E-DBF0-1641-A8C4-87F230427CAB}"/>
              </a:ext>
            </a:extLst>
          </p:cNvPr>
          <p:cNvSpPr/>
          <p:nvPr/>
        </p:nvSpPr>
        <p:spPr>
          <a:xfrm>
            <a:off x="829340" y="2954700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21B6BB-60E9-9E42-B064-C62FFE533FE8}"/>
              </a:ext>
            </a:extLst>
          </p:cNvPr>
          <p:cNvGrpSpPr/>
          <p:nvPr/>
        </p:nvGrpSpPr>
        <p:grpSpPr>
          <a:xfrm rot="10800000">
            <a:off x="839973" y="1966144"/>
            <a:ext cx="1021778" cy="2130939"/>
            <a:chOff x="6847367" y="-1318437"/>
            <a:chExt cx="890374" cy="1632448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28E2372-2C73-F642-927C-EDDEA041F44B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0C1B74A5-6EA2-8F4A-9276-8313BD7FE279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CE64F7-67B2-1D4C-A937-5FD140CAE68C}"/>
              </a:ext>
            </a:extLst>
          </p:cNvPr>
          <p:cNvGrpSpPr/>
          <p:nvPr/>
        </p:nvGrpSpPr>
        <p:grpSpPr>
          <a:xfrm>
            <a:off x="8115433" y="1930453"/>
            <a:ext cx="1535625" cy="1503863"/>
            <a:chOff x="6847367" y="-1318437"/>
            <a:chExt cx="890374" cy="1632448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4EC04D69-827B-0A46-B481-A98B9E645C30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F21567DD-0736-6D4C-B191-C906FFB204CB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E52205-F0AD-704C-8DEE-1CC87390ABEB}"/>
              </a:ext>
            </a:extLst>
          </p:cNvPr>
          <p:cNvCxnSpPr>
            <a:cxnSpLocks/>
          </p:cNvCxnSpPr>
          <p:nvPr/>
        </p:nvCxnSpPr>
        <p:spPr>
          <a:xfrm flipH="1">
            <a:off x="6726020" y="1930453"/>
            <a:ext cx="2237228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A4C0D1-E1D4-9B4F-A1A7-13602FA2FA81}"/>
              </a:ext>
            </a:extLst>
          </p:cNvPr>
          <p:cNvCxnSpPr>
            <a:cxnSpLocks/>
          </p:cNvCxnSpPr>
          <p:nvPr/>
        </p:nvCxnSpPr>
        <p:spPr>
          <a:xfrm>
            <a:off x="8209854" y="3430813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6B79A6B-6B06-A34B-AB14-01D0725F0013}"/>
              </a:ext>
            </a:extLst>
          </p:cNvPr>
          <p:cNvSpPr txBox="1"/>
          <p:nvPr/>
        </p:nvSpPr>
        <p:spPr>
          <a:xfrm>
            <a:off x="3326018" y="2457659"/>
            <a:ext cx="373089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Vertically stacked return lines to save floor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63E32A-F7C6-F741-9139-98C1BA95FE20}"/>
              </a:ext>
            </a:extLst>
          </p:cNvPr>
          <p:cNvSpPr txBox="1"/>
          <p:nvPr/>
        </p:nvSpPr>
        <p:spPr>
          <a:xfrm>
            <a:off x="8315404" y="3523382"/>
            <a:ext cx="359598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 – CEBAF style polarized e- injector 10 MeV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FE8C35-AF3E-4A48-9D77-61D37C0C7F3C}"/>
              </a:ext>
            </a:extLst>
          </p:cNvPr>
          <p:cNvSpPr txBox="1"/>
          <p:nvPr/>
        </p:nvSpPr>
        <p:spPr>
          <a:xfrm>
            <a:off x="3592470" y="1812257"/>
            <a:ext cx="313355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#3 – 3-pass SRF acceleration to 650 MeV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C3064F-D268-DB4D-BBEB-83C30217D98F}"/>
              </a:ext>
            </a:extLst>
          </p:cNvPr>
          <p:cNvCxnSpPr>
            <a:cxnSpLocks/>
          </p:cNvCxnSpPr>
          <p:nvPr/>
        </p:nvCxnSpPr>
        <p:spPr>
          <a:xfrm flipH="1">
            <a:off x="1170783" y="1966145"/>
            <a:ext cx="24078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E1BED5-CC59-484F-9422-4E81D9116408}"/>
              </a:ext>
            </a:extLst>
          </p:cNvPr>
          <p:cNvSpPr txBox="1"/>
          <p:nvPr/>
        </p:nvSpPr>
        <p:spPr>
          <a:xfrm>
            <a:off x="302449" y="1530368"/>
            <a:ext cx="251742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#4 – Extract 650 MeV from </a:t>
            </a:r>
            <a:r>
              <a:rPr lang="en-US" sz="1400" dirty="0" err="1">
                <a:solidFill>
                  <a:srgbClr val="0070C0"/>
                </a:solidFill>
              </a:rPr>
              <a:t>linac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68BC9-8062-0E4C-ACA7-C8BB43CDE9A1}"/>
              </a:ext>
            </a:extLst>
          </p:cNvPr>
          <p:cNvSpPr txBox="1"/>
          <p:nvPr/>
        </p:nvSpPr>
        <p:spPr>
          <a:xfrm>
            <a:off x="4366056" y="3971003"/>
            <a:ext cx="323191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#5  – Transport e- at 650 MeV to exit LERF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5DA615-5D0E-8B4C-A96A-840726076B88}"/>
              </a:ext>
            </a:extLst>
          </p:cNvPr>
          <p:cNvSpPr txBox="1"/>
          <p:nvPr/>
        </p:nvSpPr>
        <p:spPr>
          <a:xfrm>
            <a:off x="8772612" y="2330900"/>
            <a:ext cx="231172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#2 – Inject 10 MeV e- to </a:t>
            </a:r>
            <a:r>
              <a:rPr lang="en-US" sz="1400" dirty="0" err="1">
                <a:solidFill>
                  <a:srgbClr val="0070C0"/>
                </a:solidFill>
              </a:rPr>
              <a:t>linac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9303C-1D8A-CE4C-BFF8-83AE88F09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612879-C6CC-D748-92C6-CEE79E50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123 MeV e+ injector for 12 GeV positrons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E65E0-41ED-AA46-BCBF-4C3014A5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53052"/>
          <a:stretch/>
        </p:blipFill>
        <p:spPr>
          <a:xfrm>
            <a:off x="2243470" y="983863"/>
            <a:ext cx="5507666" cy="12702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DAD223-B3CE-5F4E-B576-EBBFB18F8FAE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189DA19-2DEA-7D47-951B-4F14418310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151787"/>
            <a:ext cx="2606962" cy="6579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4101A-F438-C242-B377-3F2FDDE8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737741" y="1748614"/>
            <a:ext cx="1096713" cy="996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7DC38-6B3D-F94A-9439-44D2354DD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4" y="1907805"/>
            <a:ext cx="1096713" cy="9962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B1A86-C2B9-D445-B4A6-6618221ED39D}"/>
              </a:ext>
            </a:extLst>
          </p:cNvPr>
          <p:cNvSpPr/>
          <p:nvPr/>
        </p:nvSpPr>
        <p:spPr>
          <a:xfrm>
            <a:off x="829340" y="2999304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217B76-1173-534B-96B6-CE875F50186B}"/>
              </a:ext>
            </a:extLst>
          </p:cNvPr>
          <p:cNvGrpSpPr/>
          <p:nvPr/>
        </p:nvGrpSpPr>
        <p:grpSpPr>
          <a:xfrm rot="10800000">
            <a:off x="839973" y="2060758"/>
            <a:ext cx="1021778" cy="2036326"/>
            <a:chOff x="6847367" y="-1318437"/>
            <a:chExt cx="890374" cy="1632448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56BEF97-DF91-E945-9590-DA3531073E4D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82928CD-0D96-A843-BD8C-AA5CFBD7106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F0E7D-DC78-694F-80BB-0EF2D7404E53}"/>
              </a:ext>
            </a:extLst>
          </p:cNvPr>
          <p:cNvGrpSpPr/>
          <p:nvPr/>
        </p:nvGrpSpPr>
        <p:grpSpPr>
          <a:xfrm>
            <a:off x="8115433" y="1930453"/>
            <a:ext cx="1535625" cy="1503863"/>
            <a:chOff x="6847367" y="-1318437"/>
            <a:chExt cx="890374" cy="1632448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BFCD578-E8B5-CB46-ABC9-CDE8642AA739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8EF03B9-7D12-BD42-8D1A-45861DF9B9C7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07EC02-2023-7C4C-8F70-41F093AEB5FD}"/>
              </a:ext>
            </a:extLst>
          </p:cNvPr>
          <p:cNvCxnSpPr>
            <a:cxnSpLocks/>
          </p:cNvCxnSpPr>
          <p:nvPr/>
        </p:nvCxnSpPr>
        <p:spPr>
          <a:xfrm flipH="1">
            <a:off x="4610060" y="1930433"/>
            <a:ext cx="4273185" cy="2055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694600-9F90-E24B-B416-8D3660293709}"/>
              </a:ext>
            </a:extLst>
          </p:cNvPr>
          <p:cNvCxnSpPr>
            <a:cxnSpLocks/>
          </p:cNvCxnSpPr>
          <p:nvPr/>
        </p:nvCxnSpPr>
        <p:spPr>
          <a:xfrm>
            <a:off x="8209854" y="3430813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7D3D5AA-0B7D-F846-9267-E5D0A3CE2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62" y="2177907"/>
            <a:ext cx="2632133" cy="6989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8F67DF0-D406-3640-88E7-42152E290E65}"/>
              </a:ext>
            </a:extLst>
          </p:cNvPr>
          <p:cNvGrpSpPr/>
          <p:nvPr/>
        </p:nvGrpSpPr>
        <p:grpSpPr>
          <a:xfrm rot="10800000">
            <a:off x="4042475" y="2216563"/>
            <a:ext cx="464984" cy="393203"/>
            <a:chOff x="6847367" y="-1318437"/>
            <a:chExt cx="890374" cy="1632448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6393C62-527D-E148-B03E-BC8A4C18D20F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CBB185C8-CCFE-3C40-AC26-103B54F22DD1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CA86B4-CDB9-3A49-933C-41DE9616550E}"/>
              </a:ext>
            </a:extLst>
          </p:cNvPr>
          <p:cNvGrpSpPr/>
          <p:nvPr/>
        </p:nvGrpSpPr>
        <p:grpSpPr>
          <a:xfrm>
            <a:off x="7659805" y="2170543"/>
            <a:ext cx="408635" cy="464841"/>
            <a:chOff x="6847367" y="-1318437"/>
            <a:chExt cx="890374" cy="1632448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751269C6-C65A-784F-9A9B-44F2CA5526CC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49EC0632-C754-6C44-9F2A-1CE32E6887E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384D48-006F-C44F-973F-90E54B8E151C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7322195" y="2634045"/>
            <a:ext cx="541927" cy="13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61C289-2B8E-0F42-B7C3-59A7368D7616}"/>
              </a:ext>
            </a:extLst>
          </p:cNvPr>
          <p:cNvCxnSpPr>
            <a:cxnSpLocks/>
          </p:cNvCxnSpPr>
          <p:nvPr/>
        </p:nvCxnSpPr>
        <p:spPr>
          <a:xfrm flipH="1">
            <a:off x="4610060" y="2172210"/>
            <a:ext cx="3259090" cy="569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CDCF496-E76D-FC46-9635-A4D2A7364AF1}"/>
              </a:ext>
            </a:extLst>
          </p:cNvPr>
          <p:cNvSpPr txBox="1"/>
          <p:nvPr/>
        </p:nvSpPr>
        <p:spPr>
          <a:xfrm>
            <a:off x="1719140" y="1579696"/>
            <a:ext cx="270202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#6 – SRF accelerate e+ to 123 MeV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CDC609-8007-F347-96A3-361315FABF11}"/>
              </a:ext>
            </a:extLst>
          </p:cNvPr>
          <p:cNvSpPr txBox="1"/>
          <p:nvPr/>
        </p:nvSpPr>
        <p:spPr>
          <a:xfrm>
            <a:off x="4536164" y="2689789"/>
            <a:ext cx="315278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#4 - Produce e+ accelerate to 50-70 MeV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0AE6E-9FE6-3046-9501-32B97397FF59}"/>
              </a:ext>
            </a:extLst>
          </p:cNvPr>
          <p:cNvSpPr txBox="1"/>
          <p:nvPr/>
        </p:nvSpPr>
        <p:spPr>
          <a:xfrm>
            <a:off x="5065190" y="1508437"/>
            <a:ext cx="234307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#2 - SRF accelerate &gt;100 MeV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91AFFD-DE03-A54D-AE41-41AB3B1F682F}"/>
              </a:ext>
            </a:extLst>
          </p:cNvPr>
          <p:cNvCxnSpPr>
            <a:cxnSpLocks/>
          </p:cNvCxnSpPr>
          <p:nvPr/>
        </p:nvCxnSpPr>
        <p:spPr>
          <a:xfrm flipH="1">
            <a:off x="1350862" y="2009967"/>
            <a:ext cx="290903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FBAF0B-E272-C949-8B4C-4C7B6DCF1234}"/>
              </a:ext>
            </a:extLst>
          </p:cNvPr>
          <p:cNvCxnSpPr>
            <a:cxnSpLocks/>
          </p:cNvCxnSpPr>
          <p:nvPr/>
        </p:nvCxnSpPr>
        <p:spPr>
          <a:xfrm flipH="1" flipV="1">
            <a:off x="4228883" y="2005442"/>
            <a:ext cx="391856" cy="20162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69B9B0-3E70-A647-B685-D15FA20F0626}"/>
              </a:ext>
            </a:extLst>
          </p:cNvPr>
          <p:cNvSpPr txBox="1"/>
          <p:nvPr/>
        </p:nvSpPr>
        <p:spPr>
          <a:xfrm>
            <a:off x="8315404" y="3523382"/>
            <a:ext cx="359598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#1B – CEBAF style polarized e- injector 10 MeV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A4E310-FE41-6B44-B319-232046533C96}"/>
              </a:ext>
            </a:extLst>
          </p:cNvPr>
          <p:cNvSpPr txBox="1"/>
          <p:nvPr/>
        </p:nvSpPr>
        <p:spPr>
          <a:xfrm>
            <a:off x="7867330" y="890891"/>
            <a:ext cx="19453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#1A – FEL style compact e- injector 10 MeV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ED8F82-662B-AB4D-8580-2980C7E62A3E}"/>
              </a:ext>
            </a:extLst>
          </p:cNvPr>
          <p:cNvCxnSpPr>
            <a:cxnSpLocks/>
          </p:cNvCxnSpPr>
          <p:nvPr/>
        </p:nvCxnSpPr>
        <p:spPr>
          <a:xfrm flipH="1">
            <a:off x="7761768" y="1483885"/>
            <a:ext cx="1062055" cy="451794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4F644C-5378-C045-A492-E723DBE3A4DD}"/>
              </a:ext>
            </a:extLst>
          </p:cNvPr>
          <p:cNvSpPr txBox="1"/>
          <p:nvPr/>
        </p:nvSpPr>
        <p:spPr>
          <a:xfrm>
            <a:off x="2062906" y="2364959"/>
            <a:ext cx="190238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#3 – Extract e- to target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D160D3-E382-3749-B651-D0345E832FC6}"/>
              </a:ext>
            </a:extLst>
          </p:cNvPr>
          <p:cNvSpPr txBox="1"/>
          <p:nvPr/>
        </p:nvSpPr>
        <p:spPr>
          <a:xfrm>
            <a:off x="4366056" y="3971003"/>
            <a:ext cx="322710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#7 – Transport e+ at 123 MeV to exit LERF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ABD7FF-8D46-754F-8B6B-F0AB1C8ED2C0}"/>
              </a:ext>
            </a:extLst>
          </p:cNvPr>
          <p:cNvCxnSpPr>
            <a:cxnSpLocks/>
          </p:cNvCxnSpPr>
          <p:nvPr/>
        </p:nvCxnSpPr>
        <p:spPr>
          <a:xfrm flipH="1">
            <a:off x="4267191" y="2003071"/>
            <a:ext cx="316272" cy="22006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9EED80F-5AE5-C146-A686-6C941C0B1540}"/>
              </a:ext>
            </a:extLst>
          </p:cNvPr>
          <p:cNvCxnSpPr>
            <a:cxnSpLocks/>
            <a:stCxn id="28" idx="0"/>
          </p:cNvCxnSpPr>
          <p:nvPr/>
        </p:nvCxnSpPr>
        <p:spPr>
          <a:xfrm>
            <a:off x="4274967" y="2609766"/>
            <a:ext cx="36950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BB5DEB6-1348-384B-AB98-E7A756A7C0D4}"/>
              </a:ext>
            </a:extLst>
          </p:cNvPr>
          <p:cNvSpPr txBox="1"/>
          <p:nvPr/>
        </p:nvSpPr>
        <p:spPr>
          <a:xfrm>
            <a:off x="4861124" y="2044649"/>
            <a:ext cx="189321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#5 – Injector e+ to </a:t>
            </a:r>
            <a:r>
              <a:rPr lang="en-US" sz="1400" dirty="0" err="1">
                <a:solidFill>
                  <a:srgbClr val="FF0000"/>
                </a:solidFill>
              </a:rPr>
              <a:t>linac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1EB09-C266-D743-AFBB-DC2D3079D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336ADF-B993-844E-A81E-029BCF59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6950"/>
            <a:ext cx="12124475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Still wondering about e+ @ 650 for 3-pass later…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C125C-388B-8047-A34C-509600708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53052"/>
          <a:stretch/>
        </p:blipFill>
        <p:spPr>
          <a:xfrm>
            <a:off x="2243470" y="983863"/>
            <a:ext cx="5507666" cy="12702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D4724D-D0C8-864C-B977-D15DA6FA8330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69C2E7-2E9D-6243-B7A4-34327C3F1C44}"/>
              </a:ext>
            </a:extLst>
          </p:cNvPr>
          <p:cNvSpPr txBox="1"/>
          <p:nvPr/>
        </p:nvSpPr>
        <p:spPr>
          <a:xfrm>
            <a:off x="8811628" y="4264256"/>
            <a:ext cx="245099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Exiting here looks easier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DA191D-11E8-8D42-AE1B-31D733EE8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366198"/>
            <a:ext cx="2606962" cy="6579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A5FFC1-2636-9140-9CAD-3BCAA8A07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950401" y="1706082"/>
            <a:ext cx="1096713" cy="1337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D8663C-E605-BC4D-BECC-BD43C6AF3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3" y="1907804"/>
            <a:ext cx="1096713" cy="1415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1935DB-867A-124A-9A29-4E76AD080C79}"/>
              </a:ext>
            </a:extLst>
          </p:cNvPr>
          <p:cNvSpPr/>
          <p:nvPr/>
        </p:nvSpPr>
        <p:spPr>
          <a:xfrm>
            <a:off x="829340" y="3154135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2E85CE-6185-3F48-8D8F-E2BACAF4C4BA}"/>
              </a:ext>
            </a:extLst>
          </p:cNvPr>
          <p:cNvGrpSpPr/>
          <p:nvPr/>
        </p:nvGrpSpPr>
        <p:grpSpPr>
          <a:xfrm rot="10800000">
            <a:off x="839973" y="2060758"/>
            <a:ext cx="1021778" cy="2036326"/>
            <a:chOff x="6847367" y="-1318437"/>
            <a:chExt cx="890374" cy="163244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3AF6ADC-2754-0E4F-86CD-A30A7B3A0F54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7EF503C-73BD-EA47-B1BA-172A1836C4B7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37B600-9FE7-554F-8148-3184FC896661}"/>
              </a:ext>
            </a:extLst>
          </p:cNvPr>
          <p:cNvGrpSpPr/>
          <p:nvPr/>
        </p:nvGrpSpPr>
        <p:grpSpPr>
          <a:xfrm>
            <a:off x="8115433" y="1930453"/>
            <a:ext cx="1535625" cy="1691748"/>
            <a:chOff x="6847367" y="-1318437"/>
            <a:chExt cx="890374" cy="1632448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3EA9B732-79C8-B444-ABD1-9EE256AD6612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4E8E6B4-BD7B-1443-9392-1577775AE4D9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A03704-E6D3-5246-BEBD-33B60B3B317A}"/>
              </a:ext>
            </a:extLst>
          </p:cNvPr>
          <p:cNvCxnSpPr>
            <a:cxnSpLocks/>
          </p:cNvCxnSpPr>
          <p:nvPr/>
        </p:nvCxnSpPr>
        <p:spPr>
          <a:xfrm flipH="1">
            <a:off x="4645458" y="1910222"/>
            <a:ext cx="4273185" cy="2055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7137B-6538-EE42-9CCE-D1DE31AA657C}"/>
              </a:ext>
            </a:extLst>
          </p:cNvPr>
          <p:cNvCxnSpPr>
            <a:cxnSpLocks/>
          </p:cNvCxnSpPr>
          <p:nvPr/>
        </p:nvCxnSpPr>
        <p:spPr>
          <a:xfrm>
            <a:off x="8209854" y="3622201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C435E3A-1605-3E49-8072-432CD20C8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62" y="2177907"/>
            <a:ext cx="2632133" cy="69899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9EEA0E3-4B2A-274E-9472-F0634CE8589F}"/>
              </a:ext>
            </a:extLst>
          </p:cNvPr>
          <p:cNvGrpSpPr/>
          <p:nvPr/>
        </p:nvGrpSpPr>
        <p:grpSpPr>
          <a:xfrm rot="10800000">
            <a:off x="4246624" y="1997733"/>
            <a:ext cx="888902" cy="639140"/>
            <a:chOff x="6847367" y="-1318437"/>
            <a:chExt cx="890374" cy="1632448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4E5FA51-E343-B145-9447-837C5B48F282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AD1186A-3EEB-AC46-AA55-04D5A677508F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5DBCB-F25E-174F-B5D9-42E65929CA8A}"/>
              </a:ext>
            </a:extLst>
          </p:cNvPr>
          <p:cNvGrpSpPr/>
          <p:nvPr/>
        </p:nvGrpSpPr>
        <p:grpSpPr>
          <a:xfrm>
            <a:off x="7659805" y="2060495"/>
            <a:ext cx="408635" cy="574889"/>
            <a:chOff x="6847367" y="-1318437"/>
            <a:chExt cx="890374" cy="1632448"/>
          </a:xfrm>
        </p:grpSpPr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03FEE6C7-DE10-9444-B475-6FA194B2ED95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D7F29E4B-B178-E740-9078-A083556DD06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376825-CDB5-DD47-869B-F1341FA0B1FE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322195" y="2634045"/>
            <a:ext cx="541927" cy="13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606C59-7EA7-DB45-8840-4EDBECAE9F78}"/>
              </a:ext>
            </a:extLst>
          </p:cNvPr>
          <p:cNvCxnSpPr>
            <a:cxnSpLocks/>
          </p:cNvCxnSpPr>
          <p:nvPr/>
        </p:nvCxnSpPr>
        <p:spPr>
          <a:xfrm flipH="1">
            <a:off x="1339702" y="1968384"/>
            <a:ext cx="6524421" cy="9211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84F1DA1-89F9-E542-82C1-EDC51199C8D6}"/>
              </a:ext>
            </a:extLst>
          </p:cNvPr>
          <p:cNvSpPr txBox="1"/>
          <p:nvPr/>
        </p:nvSpPr>
        <p:spPr>
          <a:xfrm>
            <a:off x="2130483" y="1557333"/>
            <a:ext cx="185980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Final e+ accel 123 MeV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8D2E4A-1504-B745-84D4-9B06D9BE5A99}"/>
              </a:ext>
            </a:extLst>
          </p:cNvPr>
          <p:cNvSpPr txBox="1"/>
          <p:nvPr/>
        </p:nvSpPr>
        <p:spPr>
          <a:xfrm>
            <a:off x="5542863" y="1270915"/>
            <a:ext cx="184037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Run e+ near zero-cross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26F6DF-47E5-6248-BF84-9144B1C032AA}"/>
              </a:ext>
            </a:extLst>
          </p:cNvPr>
          <p:cNvSpPr txBox="1"/>
          <p:nvPr/>
        </p:nvSpPr>
        <p:spPr>
          <a:xfrm>
            <a:off x="5532231" y="856630"/>
            <a:ext cx="1424236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Run e- near crest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44FC9A-ED8D-4847-A7D1-48FBAC88A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0971" t="49600" r="12702" b="32826"/>
          <a:stretch/>
        </p:blipFill>
        <p:spPr>
          <a:xfrm>
            <a:off x="2113063" y="2628869"/>
            <a:ext cx="6096791" cy="47548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DBA4C9-D7AC-8F49-9682-EF0FC643AAA5}"/>
              </a:ext>
            </a:extLst>
          </p:cNvPr>
          <p:cNvSpPr/>
          <p:nvPr/>
        </p:nvSpPr>
        <p:spPr>
          <a:xfrm>
            <a:off x="4076617" y="1837045"/>
            <a:ext cx="493204" cy="359972"/>
          </a:xfrm>
          <a:prstGeom prst="cloud">
            <a:avLst/>
          </a:prstGeom>
          <a:solidFill>
            <a:schemeClr val="accent1">
              <a:alpha val="5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510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33F-72FB-DF40-AD43-F22301F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1618013"/>
            <a:ext cx="9215123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thoughts on energy</a:t>
            </a:r>
            <a:br>
              <a:rPr lang="en-US" dirty="0"/>
            </a:br>
            <a:r>
              <a:rPr lang="en-US" dirty="0"/>
              <a:t>upgrade &amp; positron injectors at LERF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Grames</a:t>
            </a:r>
            <a:br>
              <a:rPr lang="en-US" dirty="0"/>
            </a:br>
            <a:r>
              <a:rPr lang="en-US" dirty="0"/>
              <a:t>Aug 10, 2022</a:t>
            </a:r>
          </a:p>
        </p:txBody>
      </p:sp>
    </p:spTree>
    <p:extLst>
      <p:ext uri="{BB962C8B-B14F-4D97-AF65-F5344CB8AC3E}">
        <p14:creationId xmlns:p14="http://schemas.microsoft.com/office/powerpoint/2010/main" val="273793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9003A1-69C7-D241-A2BC-E1B51FA29FF2}"/>
              </a:ext>
            </a:extLst>
          </p:cNvPr>
          <p:cNvSpPr/>
          <p:nvPr/>
        </p:nvSpPr>
        <p:spPr>
          <a:xfrm>
            <a:off x="3287279" y="1881629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0-140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A16847-1B31-A74C-9081-A70D45D59E68}"/>
              </a:ext>
            </a:extLst>
          </p:cNvPr>
          <p:cNvCxnSpPr>
            <a:cxnSpLocks/>
          </p:cNvCxnSpPr>
          <p:nvPr/>
        </p:nvCxnSpPr>
        <p:spPr>
          <a:xfrm flipH="1">
            <a:off x="2478896" y="2232810"/>
            <a:ext cx="828262" cy="0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853599-E906-4A4F-826A-81AA968DCFB1}"/>
              </a:ext>
            </a:extLst>
          </p:cNvPr>
          <p:cNvCxnSpPr>
            <a:cxnSpLocks/>
          </p:cNvCxnSpPr>
          <p:nvPr/>
        </p:nvCxnSpPr>
        <p:spPr>
          <a:xfrm flipH="1">
            <a:off x="472425" y="2777733"/>
            <a:ext cx="967409" cy="2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766DA7-2DF2-7F49-BA48-4C139AFD2194}"/>
              </a:ext>
            </a:extLst>
          </p:cNvPr>
          <p:cNvCxnSpPr>
            <a:cxnSpLocks/>
          </p:cNvCxnSpPr>
          <p:nvPr/>
        </p:nvCxnSpPr>
        <p:spPr>
          <a:xfrm flipH="1">
            <a:off x="1439834" y="2232810"/>
            <a:ext cx="1064334" cy="573158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xplosion 1 19">
            <a:extLst>
              <a:ext uri="{FF2B5EF4-FFF2-40B4-BE49-F238E27FC236}">
                <a16:creationId xmlns:a16="http://schemas.microsoft.com/office/drawing/2014/main" id="{86D8EA03-690D-6A4E-B280-2CDFB32C7B8C}"/>
              </a:ext>
            </a:extLst>
          </p:cNvPr>
          <p:cNvSpPr/>
          <p:nvPr/>
        </p:nvSpPr>
        <p:spPr>
          <a:xfrm>
            <a:off x="235592" y="2421367"/>
            <a:ext cx="352416" cy="79513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D0B6A6-FECB-7248-A871-3DCF6F662DBB}"/>
              </a:ext>
            </a:extLst>
          </p:cNvPr>
          <p:cNvSpPr/>
          <p:nvPr/>
        </p:nvSpPr>
        <p:spPr>
          <a:xfrm>
            <a:off x="3425690" y="4968610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0-140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7D0359-3EA4-B647-B07A-B94E9C490FA3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7043533" y="5319790"/>
            <a:ext cx="609178" cy="3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C185A6-1B71-944D-B9F6-90F5188EE3F3}"/>
              </a:ext>
            </a:extLst>
          </p:cNvPr>
          <p:cNvCxnSpPr>
            <a:cxnSpLocks/>
          </p:cNvCxnSpPr>
          <p:nvPr/>
        </p:nvCxnSpPr>
        <p:spPr>
          <a:xfrm flipH="1">
            <a:off x="2617307" y="5319791"/>
            <a:ext cx="828262" cy="0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7B8E1B-4E30-7C43-B375-B1F07914A5A1}"/>
              </a:ext>
            </a:extLst>
          </p:cNvPr>
          <p:cNvCxnSpPr>
            <a:cxnSpLocks/>
          </p:cNvCxnSpPr>
          <p:nvPr/>
        </p:nvCxnSpPr>
        <p:spPr>
          <a:xfrm flipH="1">
            <a:off x="7555815" y="4114137"/>
            <a:ext cx="2272791" cy="1222369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1 27">
            <a:extLst>
              <a:ext uri="{FF2B5EF4-FFF2-40B4-BE49-F238E27FC236}">
                <a16:creationId xmlns:a16="http://schemas.microsoft.com/office/drawing/2014/main" id="{5521B892-9928-F049-8322-043C808011D7}"/>
              </a:ext>
            </a:extLst>
          </p:cNvPr>
          <p:cNvSpPr/>
          <p:nvPr/>
        </p:nvSpPr>
        <p:spPr>
          <a:xfrm>
            <a:off x="3518454" y="6094457"/>
            <a:ext cx="352416" cy="79513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A1865835-4307-974B-89BD-BC9DA2ED854A}"/>
              </a:ext>
            </a:extLst>
          </p:cNvPr>
          <p:cNvSpPr/>
          <p:nvPr/>
        </p:nvSpPr>
        <p:spPr>
          <a:xfrm rot="16200000">
            <a:off x="2047755" y="5034576"/>
            <a:ext cx="1172231" cy="1742660"/>
          </a:xfrm>
          <a:prstGeom prst="blockArc">
            <a:avLst>
              <a:gd name="adj1" fmla="val 10800000"/>
              <a:gd name="adj2" fmla="val 46900"/>
              <a:gd name="adj3" fmla="val 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04D5D1-8757-344C-BA9B-B4FBD53D7380}"/>
              </a:ext>
            </a:extLst>
          </p:cNvPr>
          <p:cNvCxnSpPr>
            <a:cxnSpLocks/>
          </p:cNvCxnSpPr>
          <p:nvPr/>
        </p:nvCxnSpPr>
        <p:spPr>
          <a:xfrm>
            <a:off x="2617307" y="6488120"/>
            <a:ext cx="828262" cy="3902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58FD733-65F8-DE42-930B-F87F026EF021}"/>
              </a:ext>
            </a:extLst>
          </p:cNvPr>
          <p:cNvSpPr/>
          <p:nvPr/>
        </p:nvSpPr>
        <p:spPr>
          <a:xfrm rot="19884731">
            <a:off x="7887964" y="4412164"/>
            <a:ext cx="1424608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BA8E03-9CA5-6A45-AD1C-59C244A892CE}"/>
              </a:ext>
            </a:extLst>
          </p:cNvPr>
          <p:cNvCxnSpPr>
            <a:cxnSpLocks/>
          </p:cNvCxnSpPr>
          <p:nvPr/>
        </p:nvCxnSpPr>
        <p:spPr>
          <a:xfrm rot="1726488" flipH="1">
            <a:off x="9872207" y="3827558"/>
            <a:ext cx="1064334" cy="573158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5C7DC86-A582-3349-B275-6281BB79B89B}"/>
              </a:ext>
            </a:extLst>
          </p:cNvPr>
          <p:cNvSpPr/>
          <p:nvPr/>
        </p:nvSpPr>
        <p:spPr>
          <a:xfrm rot="11219">
            <a:off x="10925735" y="3762953"/>
            <a:ext cx="907215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6B2F0E-5F56-2D4B-A9BA-A8E4DF0D9BD4}"/>
              </a:ext>
            </a:extLst>
          </p:cNvPr>
          <p:cNvSpPr/>
          <p:nvPr/>
        </p:nvSpPr>
        <p:spPr>
          <a:xfrm rot="19884731">
            <a:off x="9805030" y="6810558"/>
            <a:ext cx="680136" cy="4113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C4B4E-97C4-D04C-95D7-B7CBDEA5BB0A}"/>
              </a:ext>
            </a:extLst>
          </p:cNvPr>
          <p:cNvSpPr txBox="1"/>
          <p:nvPr/>
        </p:nvSpPr>
        <p:spPr>
          <a:xfrm>
            <a:off x="1845986" y="572512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DD10E6-725E-0E49-AF31-DFFA20E7C654}"/>
              </a:ext>
            </a:extLst>
          </p:cNvPr>
          <p:cNvSpPr txBox="1"/>
          <p:nvPr/>
        </p:nvSpPr>
        <p:spPr>
          <a:xfrm>
            <a:off x="1844474" y="261222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A3645E-9CC9-CF45-9B0A-E4E4490C91D7}"/>
              </a:ext>
            </a:extLst>
          </p:cNvPr>
          <p:cNvSpPr txBox="1"/>
          <p:nvPr/>
        </p:nvSpPr>
        <p:spPr>
          <a:xfrm>
            <a:off x="7371930" y="539440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9D7A07-CD6E-A64F-A979-6F87B4E79FB1}"/>
              </a:ext>
            </a:extLst>
          </p:cNvPr>
          <p:cNvSpPr txBox="1"/>
          <p:nvPr/>
        </p:nvSpPr>
        <p:spPr>
          <a:xfrm>
            <a:off x="9748076" y="425216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 </a:t>
            </a:r>
            <a:r>
              <a:rPr lang="en-US" dirty="0" err="1"/>
              <a:t>deg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74A71BD-AA66-F040-8498-93B026D7FCFB}"/>
              </a:ext>
            </a:extLst>
          </p:cNvPr>
          <p:cNvCxnSpPr>
            <a:cxnSpLocks/>
          </p:cNvCxnSpPr>
          <p:nvPr/>
        </p:nvCxnSpPr>
        <p:spPr>
          <a:xfrm flipH="1">
            <a:off x="6905122" y="2210217"/>
            <a:ext cx="609178" cy="3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B4B04E-9B01-EC40-9255-DF09269AA37B}"/>
              </a:ext>
            </a:extLst>
          </p:cNvPr>
          <p:cNvCxnSpPr>
            <a:cxnSpLocks/>
          </p:cNvCxnSpPr>
          <p:nvPr/>
        </p:nvCxnSpPr>
        <p:spPr>
          <a:xfrm flipH="1">
            <a:off x="7417404" y="1004564"/>
            <a:ext cx="2272791" cy="1222369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19B62D-B6EE-3848-A1CC-25FB06702426}"/>
              </a:ext>
            </a:extLst>
          </p:cNvPr>
          <p:cNvSpPr/>
          <p:nvPr/>
        </p:nvSpPr>
        <p:spPr>
          <a:xfrm rot="19884731">
            <a:off x="7749553" y="1302591"/>
            <a:ext cx="1424608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6C200F-322F-BA4A-84A3-C3939475766E}"/>
              </a:ext>
            </a:extLst>
          </p:cNvPr>
          <p:cNvCxnSpPr>
            <a:cxnSpLocks/>
          </p:cNvCxnSpPr>
          <p:nvPr/>
        </p:nvCxnSpPr>
        <p:spPr>
          <a:xfrm rot="1726488" flipH="1">
            <a:off x="9733796" y="717985"/>
            <a:ext cx="1064334" cy="573158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F734041-3835-A74B-8F28-791DE493DB12}"/>
              </a:ext>
            </a:extLst>
          </p:cNvPr>
          <p:cNvSpPr/>
          <p:nvPr/>
        </p:nvSpPr>
        <p:spPr>
          <a:xfrm rot="11219">
            <a:off x="10787324" y="653380"/>
            <a:ext cx="907215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9D8334-8E32-594E-B2B4-41622F2E276D}"/>
              </a:ext>
            </a:extLst>
          </p:cNvPr>
          <p:cNvSpPr txBox="1"/>
          <p:nvPr/>
        </p:nvSpPr>
        <p:spPr>
          <a:xfrm>
            <a:off x="7233519" y="228483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A2195A-78AB-2341-947D-9F69ED2F0F95}"/>
              </a:ext>
            </a:extLst>
          </p:cNvPr>
          <p:cNvSpPr txBox="1"/>
          <p:nvPr/>
        </p:nvSpPr>
        <p:spPr>
          <a:xfrm>
            <a:off x="9609665" y="1142593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 </a:t>
            </a:r>
            <a:r>
              <a:rPr lang="en-US" dirty="0" err="1"/>
              <a:t>deg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5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B88744-262B-524A-8BAB-10E4D2381602}"/>
              </a:ext>
            </a:extLst>
          </p:cNvPr>
          <p:cNvSpPr/>
          <p:nvPr/>
        </p:nvSpPr>
        <p:spPr>
          <a:xfrm>
            <a:off x="7142922" y="1099930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430BE-7144-D246-853D-23050D9BEFE7}"/>
              </a:ext>
            </a:extLst>
          </p:cNvPr>
          <p:cNvSpPr/>
          <p:nvPr/>
        </p:nvSpPr>
        <p:spPr>
          <a:xfrm>
            <a:off x="1464365" y="1099930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CM3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45BD8A53-50E3-D84D-8387-ECE963A2A078}"/>
              </a:ext>
            </a:extLst>
          </p:cNvPr>
          <p:cNvSpPr/>
          <p:nvPr/>
        </p:nvSpPr>
        <p:spPr>
          <a:xfrm rot="10800000">
            <a:off x="6639339" y="1189382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C1A650E-ECDC-BD48-8671-AB3FBAA58E23}"/>
              </a:ext>
            </a:extLst>
          </p:cNvPr>
          <p:cNvSpPr/>
          <p:nvPr/>
        </p:nvSpPr>
        <p:spPr>
          <a:xfrm rot="10800000">
            <a:off x="5227983" y="1189382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3F1412C-8B22-794E-A5C5-229BE6E107AE}"/>
              </a:ext>
            </a:extLst>
          </p:cNvPr>
          <p:cNvSpPr/>
          <p:nvPr/>
        </p:nvSpPr>
        <p:spPr>
          <a:xfrm>
            <a:off x="3922644" y="2123660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6E17520-777C-7145-8ADA-30F6A014CAFB}"/>
              </a:ext>
            </a:extLst>
          </p:cNvPr>
          <p:cNvSpPr/>
          <p:nvPr/>
        </p:nvSpPr>
        <p:spPr>
          <a:xfrm>
            <a:off x="7785651" y="2123660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C308EC-3FAF-084D-BB75-8C6420CDC14C}"/>
              </a:ext>
            </a:extLst>
          </p:cNvPr>
          <p:cNvCxnSpPr>
            <a:endCxn id="4" idx="3"/>
          </p:cNvCxnSpPr>
          <p:nvPr/>
        </p:nvCxnSpPr>
        <p:spPr>
          <a:xfrm flipH="1">
            <a:off x="10760765" y="1451112"/>
            <a:ext cx="596348" cy="1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F533A2-BCCD-D346-8C8C-DA3552668AD0}"/>
              </a:ext>
            </a:extLst>
          </p:cNvPr>
          <p:cNvCxnSpPr>
            <a:cxnSpLocks/>
            <a:endCxn id="6" idx="1"/>
          </p:cNvCxnSpPr>
          <p:nvPr/>
        </p:nvCxnSpPr>
        <p:spPr>
          <a:xfrm flipH="1">
            <a:off x="6907695" y="1451111"/>
            <a:ext cx="255106" cy="1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2B84D4-D89D-CC4B-856E-A762938EAF43}"/>
              </a:ext>
            </a:extLst>
          </p:cNvPr>
          <p:cNvCxnSpPr>
            <a:cxnSpLocks/>
          </p:cNvCxnSpPr>
          <p:nvPr/>
        </p:nvCxnSpPr>
        <p:spPr>
          <a:xfrm flipH="1">
            <a:off x="4234069" y="1512405"/>
            <a:ext cx="2405270" cy="882925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0A28C0-2F79-D145-9491-0BB7BCD43FFE}"/>
              </a:ext>
            </a:extLst>
          </p:cNvPr>
          <p:cNvCxnSpPr>
            <a:cxnSpLocks/>
          </p:cNvCxnSpPr>
          <p:nvPr/>
        </p:nvCxnSpPr>
        <p:spPr>
          <a:xfrm flipH="1">
            <a:off x="2676939" y="2385390"/>
            <a:ext cx="1292088" cy="9940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B12374-5BFE-E84C-B45A-52971D5050B8}"/>
              </a:ext>
            </a:extLst>
          </p:cNvPr>
          <p:cNvCxnSpPr>
            <a:cxnSpLocks/>
          </p:cNvCxnSpPr>
          <p:nvPr/>
        </p:nvCxnSpPr>
        <p:spPr>
          <a:xfrm flipH="1" flipV="1">
            <a:off x="5526157" y="1451111"/>
            <a:ext cx="2286000" cy="94421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6841E0-5134-F244-8BA2-A7D511F54742}"/>
              </a:ext>
            </a:extLst>
          </p:cNvPr>
          <p:cNvCxnSpPr>
            <a:cxnSpLocks/>
          </p:cNvCxnSpPr>
          <p:nvPr/>
        </p:nvCxnSpPr>
        <p:spPr>
          <a:xfrm flipH="1">
            <a:off x="351385" y="1437856"/>
            <a:ext cx="1026842" cy="1325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D2309A-05FB-9340-952C-3A2BC353E5D4}"/>
              </a:ext>
            </a:extLst>
          </p:cNvPr>
          <p:cNvSpPr txBox="1"/>
          <p:nvPr/>
        </p:nvSpPr>
        <p:spPr>
          <a:xfrm>
            <a:off x="6680650" y="1143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61C001-2BFA-B243-BC40-0D8BC12C31D3}"/>
              </a:ext>
            </a:extLst>
          </p:cNvPr>
          <p:cNvSpPr txBox="1"/>
          <p:nvPr/>
        </p:nvSpPr>
        <p:spPr>
          <a:xfrm>
            <a:off x="3957330" y="2271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E6C4E4-B706-684B-9D2D-64004DFBBCDA}"/>
              </a:ext>
            </a:extLst>
          </p:cNvPr>
          <p:cNvSpPr txBox="1"/>
          <p:nvPr/>
        </p:nvSpPr>
        <p:spPr>
          <a:xfrm>
            <a:off x="7808645" y="2271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04D196-8244-6443-9C98-BAACBDA8E631}"/>
              </a:ext>
            </a:extLst>
          </p:cNvPr>
          <p:cNvSpPr txBox="1"/>
          <p:nvPr/>
        </p:nvSpPr>
        <p:spPr>
          <a:xfrm>
            <a:off x="5265984" y="1189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6CE3C0-8F71-6D4F-AC7B-7379AAA16955}"/>
              </a:ext>
            </a:extLst>
          </p:cNvPr>
          <p:cNvCxnSpPr>
            <a:cxnSpLocks/>
          </p:cNvCxnSpPr>
          <p:nvPr/>
        </p:nvCxnSpPr>
        <p:spPr>
          <a:xfrm flipH="1">
            <a:off x="8150863" y="2432642"/>
            <a:ext cx="1292088" cy="9940"/>
          </a:xfrm>
          <a:prstGeom prst="straightConnector1">
            <a:avLst/>
          </a:prstGeom>
          <a:ln w="444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5757DC-6AEB-CF47-AD44-265B980B5C4E}"/>
              </a:ext>
            </a:extLst>
          </p:cNvPr>
          <p:cNvCxnSpPr>
            <a:cxnSpLocks/>
          </p:cNvCxnSpPr>
          <p:nvPr/>
        </p:nvCxnSpPr>
        <p:spPr>
          <a:xfrm flipH="1">
            <a:off x="5585791" y="2466566"/>
            <a:ext cx="1928188" cy="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e 31">
            <a:extLst>
              <a:ext uri="{FF2B5EF4-FFF2-40B4-BE49-F238E27FC236}">
                <a16:creationId xmlns:a16="http://schemas.microsoft.com/office/drawing/2014/main" id="{4118D925-345C-644C-ABAC-72CDE497E4BE}"/>
              </a:ext>
            </a:extLst>
          </p:cNvPr>
          <p:cNvSpPr/>
          <p:nvPr/>
        </p:nvSpPr>
        <p:spPr>
          <a:xfrm rot="2679039">
            <a:off x="5355201" y="2313010"/>
            <a:ext cx="338794" cy="312154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034576-4233-C845-8915-E679EC247DFC}"/>
              </a:ext>
            </a:extLst>
          </p:cNvPr>
          <p:cNvCxnSpPr>
            <a:cxnSpLocks/>
          </p:cNvCxnSpPr>
          <p:nvPr/>
        </p:nvCxnSpPr>
        <p:spPr>
          <a:xfrm flipH="1" flipV="1">
            <a:off x="5623792" y="1415493"/>
            <a:ext cx="994892" cy="17319"/>
          </a:xfrm>
          <a:prstGeom prst="straightConnector1">
            <a:avLst/>
          </a:prstGeom>
          <a:ln w="44450">
            <a:solidFill>
              <a:srgbClr val="0C00C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E1CB7C-31D8-C647-93BD-A7CB6A343A27}"/>
              </a:ext>
            </a:extLst>
          </p:cNvPr>
          <p:cNvCxnSpPr>
            <a:cxnSpLocks/>
          </p:cNvCxnSpPr>
          <p:nvPr/>
        </p:nvCxnSpPr>
        <p:spPr>
          <a:xfrm flipH="1" flipV="1">
            <a:off x="370571" y="1305375"/>
            <a:ext cx="994892" cy="17319"/>
          </a:xfrm>
          <a:prstGeom prst="straightConnector1">
            <a:avLst/>
          </a:prstGeom>
          <a:ln w="44450">
            <a:solidFill>
              <a:srgbClr val="0C00C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879BDF1-0A06-E340-9232-74D5611BB7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270" y="3727910"/>
          <a:ext cx="1170166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17">
                  <a:extLst>
                    <a:ext uri="{9D8B030D-6E8A-4147-A177-3AD203B41FA5}">
                      <a16:colId xmlns:a16="http://schemas.microsoft.com/office/drawing/2014/main" val="2103639783"/>
                    </a:ext>
                  </a:extLst>
                </a:gridCol>
                <a:gridCol w="5291147">
                  <a:extLst>
                    <a:ext uri="{9D8B030D-6E8A-4147-A177-3AD203B41FA5}">
                      <a16:colId xmlns:a16="http://schemas.microsoft.com/office/drawing/2014/main" val="3548157779"/>
                    </a:ext>
                  </a:extLst>
                </a:gridCol>
                <a:gridCol w="1408028">
                  <a:extLst>
                    <a:ext uri="{9D8B030D-6E8A-4147-A177-3AD203B41FA5}">
                      <a16:colId xmlns:a16="http://schemas.microsoft.com/office/drawing/2014/main" val="4129358587"/>
                    </a:ext>
                  </a:extLst>
                </a:gridCol>
                <a:gridCol w="1175635">
                  <a:extLst>
                    <a:ext uri="{9D8B030D-6E8A-4147-A177-3AD203B41FA5}">
                      <a16:colId xmlns:a16="http://schemas.microsoft.com/office/drawing/2014/main" val="967995452"/>
                    </a:ext>
                  </a:extLst>
                </a:gridCol>
                <a:gridCol w="1284997">
                  <a:extLst>
                    <a:ext uri="{9D8B030D-6E8A-4147-A177-3AD203B41FA5}">
                      <a16:colId xmlns:a16="http://schemas.microsoft.com/office/drawing/2014/main" val="720564905"/>
                    </a:ext>
                  </a:extLst>
                </a:gridCol>
                <a:gridCol w="1216645">
                  <a:extLst>
                    <a:ext uri="{9D8B030D-6E8A-4147-A177-3AD203B41FA5}">
                      <a16:colId xmlns:a16="http://schemas.microsoft.com/office/drawing/2014/main" val="2717094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7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Dash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Tune up e- beam “straight ahead” to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5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Dots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Tune up e- through e+ injector to DIAG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3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Dots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Tune up e- through e+ injector to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Dash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e+ and send to DIAG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56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Solid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e+ and send to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03543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E8F2106-BDA5-734B-BCC2-AB04C852FAF8}"/>
              </a:ext>
            </a:extLst>
          </p:cNvPr>
          <p:cNvCxnSpPr>
            <a:cxnSpLocks/>
          </p:cNvCxnSpPr>
          <p:nvPr/>
        </p:nvCxnSpPr>
        <p:spPr>
          <a:xfrm flipH="1">
            <a:off x="4386469" y="1664805"/>
            <a:ext cx="2405270" cy="882925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C6BA01-652C-8D43-992C-179E9A631339}"/>
              </a:ext>
            </a:extLst>
          </p:cNvPr>
          <p:cNvCxnSpPr>
            <a:cxnSpLocks/>
          </p:cNvCxnSpPr>
          <p:nvPr/>
        </p:nvCxnSpPr>
        <p:spPr>
          <a:xfrm flipH="1">
            <a:off x="2688434" y="2577915"/>
            <a:ext cx="1292088" cy="9940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2B8090-0059-D743-9B85-C5D7E161EBE5}"/>
              </a:ext>
            </a:extLst>
          </p:cNvPr>
          <p:cNvCxnSpPr>
            <a:cxnSpLocks/>
          </p:cNvCxnSpPr>
          <p:nvPr/>
        </p:nvCxnSpPr>
        <p:spPr>
          <a:xfrm flipH="1">
            <a:off x="8150863" y="2584542"/>
            <a:ext cx="1292088" cy="9940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A66E0B-FBE1-9949-AB41-1A6610D78B44}"/>
              </a:ext>
            </a:extLst>
          </p:cNvPr>
          <p:cNvCxnSpPr>
            <a:cxnSpLocks/>
          </p:cNvCxnSpPr>
          <p:nvPr/>
        </p:nvCxnSpPr>
        <p:spPr>
          <a:xfrm flipH="1">
            <a:off x="5623792" y="2604054"/>
            <a:ext cx="1857059" cy="14426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6C7CC6-8B54-1B42-8F2A-8BDACD96592C}"/>
              </a:ext>
            </a:extLst>
          </p:cNvPr>
          <p:cNvCxnSpPr>
            <a:cxnSpLocks/>
          </p:cNvCxnSpPr>
          <p:nvPr/>
        </p:nvCxnSpPr>
        <p:spPr>
          <a:xfrm flipH="1" flipV="1">
            <a:off x="5567670" y="1545537"/>
            <a:ext cx="2142581" cy="934314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764B04-9EB1-874F-8B93-9F1C1195E53C}"/>
              </a:ext>
            </a:extLst>
          </p:cNvPr>
          <p:cNvCxnSpPr>
            <a:cxnSpLocks/>
          </p:cNvCxnSpPr>
          <p:nvPr/>
        </p:nvCxnSpPr>
        <p:spPr>
          <a:xfrm flipH="1">
            <a:off x="370571" y="1577795"/>
            <a:ext cx="1044898" cy="0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E5C9A0-1C0C-7A46-8785-8271BA94D53E}"/>
              </a:ext>
            </a:extLst>
          </p:cNvPr>
          <p:cNvSpPr txBox="1"/>
          <p:nvPr/>
        </p:nvSpPr>
        <p:spPr>
          <a:xfrm>
            <a:off x="6221172" y="2983745"/>
            <a:ext cx="66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FC7F7885-5344-FF4F-8CA2-C3F560CE13A6}"/>
              </a:ext>
            </a:extLst>
          </p:cNvPr>
          <p:cNvSpPr/>
          <p:nvPr/>
        </p:nvSpPr>
        <p:spPr>
          <a:xfrm rot="5400000">
            <a:off x="6417878" y="1713641"/>
            <a:ext cx="251950" cy="23327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9C0CB3-72E9-5A46-AD29-20923AEB56B3}"/>
              </a:ext>
            </a:extLst>
          </p:cNvPr>
          <p:cNvSpPr/>
          <p:nvPr/>
        </p:nvSpPr>
        <p:spPr>
          <a:xfrm>
            <a:off x="168811" y="534572"/>
            <a:ext cx="11760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are the current plans for producing a target for PPB (will it become a DOE project or will it stay an internal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jlab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project?), what are the timelines for PPB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Positrons would be funded through NP-OPS.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 have talked about funding the injector through an Early Career Award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FY23 – moving to LERF recent development, finalize a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FY24 – design and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FY25 – engineering and fabrication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FY26 – installation and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FY27 – commissioning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FY28 – positron injector ready (still requires new tunnel and CEBAF transport lines, TBD)</a:t>
            </a:r>
          </a:p>
        </p:txBody>
      </p:sp>
    </p:spTree>
    <p:extLst>
      <p:ext uri="{BB962C8B-B14F-4D97-AF65-F5344CB8AC3E}">
        <p14:creationId xmlns:p14="http://schemas.microsoft.com/office/powerpoint/2010/main" val="4072392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33F-72FB-DF40-AD43-F22301F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1618013"/>
            <a:ext cx="9215123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thoughts … on (prototype) layout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Grames</a:t>
            </a:r>
            <a:br>
              <a:rPr lang="en-US" dirty="0"/>
            </a:br>
            <a:r>
              <a:rPr lang="en-US" dirty="0"/>
              <a:t>Aug 17, 2022</a:t>
            </a:r>
          </a:p>
        </p:txBody>
      </p:sp>
    </p:spTree>
    <p:extLst>
      <p:ext uri="{BB962C8B-B14F-4D97-AF65-F5344CB8AC3E}">
        <p14:creationId xmlns:p14="http://schemas.microsoft.com/office/powerpoint/2010/main" val="305617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48789-FE80-4649-8987-5C0B76951F11}"/>
              </a:ext>
            </a:extLst>
          </p:cNvPr>
          <p:cNvSpPr/>
          <p:nvPr/>
        </p:nvSpPr>
        <p:spPr>
          <a:xfrm>
            <a:off x="632013" y="2771849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D523E-DEAC-7D4E-B788-79985CA71C6A}"/>
              </a:ext>
            </a:extLst>
          </p:cNvPr>
          <p:cNvSpPr/>
          <p:nvPr/>
        </p:nvSpPr>
        <p:spPr>
          <a:xfrm>
            <a:off x="2424953" y="2771850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D4891-0742-664F-B822-6E888AB4ED01}"/>
              </a:ext>
            </a:extLst>
          </p:cNvPr>
          <p:cNvSpPr/>
          <p:nvPr/>
        </p:nvSpPr>
        <p:spPr>
          <a:xfrm>
            <a:off x="8373035" y="2771849"/>
            <a:ext cx="2563906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387EF-8A70-5B47-80A3-FAE8655AE548}"/>
              </a:ext>
            </a:extLst>
          </p:cNvPr>
          <p:cNvSpPr/>
          <p:nvPr/>
        </p:nvSpPr>
        <p:spPr>
          <a:xfrm>
            <a:off x="632013" y="5704866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7782A7-4745-3F44-AC61-3676F7D89D41}"/>
              </a:ext>
            </a:extLst>
          </p:cNvPr>
          <p:cNvSpPr/>
          <p:nvPr/>
        </p:nvSpPr>
        <p:spPr>
          <a:xfrm>
            <a:off x="2424953" y="570486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3C6348-2603-224D-BABD-3F61E9B44F17}"/>
              </a:ext>
            </a:extLst>
          </p:cNvPr>
          <p:cNvSpPr/>
          <p:nvPr/>
        </p:nvSpPr>
        <p:spPr>
          <a:xfrm>
            <a:off x="5334000" y="570486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E877B-CCC4-2045-8F73-2A66912D0158}"/>
              </a:ext>
            </a:extLst>
          </p:cNvPr>
          <p:cNvSpPr/>
          <p:nvPr/>
        </p:nvSpPr>
        <p:spPr>
          <a:xfrm>
            <a:off x="8373035" y="5704866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DFEA6-8587-2946-8BA9-F9EDFDBA5EDF}"/>
              </a:ext>
            </a:extLst>
          </p:cNvPr>
          <p:cNvSpPr txBox="1"/>
          <p:nvPr/>
        </p:nvSpPr>
        <p:spPr>
          <a:xfrm>
            <a:off x="188259" y="983390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 1 : positrons (1-pass LERF)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84714-5AAF-A54C-86E8-4310C6E29487}"/>
              </a:ext>
            </a:extLst>
          </p:cNvPr>
          <p:cNvSpPr txBox="1"/>
          <p:nvPr/>
        </p:nvSpPr>
        <p:spPr>
          <a:xfrm>
            <a:off x="188259" y="3603566"/>
            <a:ext cx="436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Phases 2 &amp; 3 : energy upgrade (2-pass LERF)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1A26C9-015F-E04A-9D7C-A84FDF105150}"/>
              </a:ext>
            </a:extLst>
          </p:cNvPr>
          <p:cNvCxnSpPr>
            <a:endCxn id="4" idx="1"/>
          </p:cNvCxnSpPr>
          <p:nvPr/>
        </p:nvCxnSpPr>
        <p:spPr>
          <a:xfrm>
            <a:off x="188259" y="3020619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F6615-05E1-B641-9649-D0723D24CC3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385048" y="3020618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334579-AD18-6E4E-9BA3-0B80CC862949}"/>
              </a:ext>
            </a:extLst>
          </p:cNvPr>
          <p:cNvCxnSpPr/>
          <p:nvPr/>
        </p:nvCxnSpPr>
        <p:spPr>
          <a:xfrm>
            <a:off x="172572" y="5953636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09ED74-FB7C-E14E-933A-195E1F90ED38}"/>
              </a:ext>
            </a:extLst>
          </p:cNvPr>
          <p:cNvCxnSpPr>
            <a:cxnSpLocks/>
          </p:cNvCxnSpPr>
          <p:nvPr/>
        </p:nvCxnSpPr>
        <p:spPr>
          <a:xfrm>
            <a:off x="1360394" y="5953636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24038C-F43E-064C-ADE0-5657D3B355C4}"/>
              </a:ext>
            </a:extLst>
          </p:cNvPr>
          <p:cNvGrpSpPr/>
          <p:nvPr/>
        </p:nvGrpSpPr>
        <p:grpSpPr>
          <a:xfrm>
            <a:off x="10244417" y="1729408"/>
            <a:ext cx="1385047" cy="1291209"/>
            <a:chOff x="10244417" y="557591"/>
            <a:chExt cx="1385047" cy="1667896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E74B1C7-9870-B846-8871-C407B55A62A9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2F6A9E0-E02E-654A-ADC0-9E0F83E5FB61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C5762F-B404-7E4D-9F2E-17A9C1A296EC}"/>
              </a:ext>
            </a:extLst>
          </p:cNvPr>
          <p:cNvGrpSpPr/>
          <p:nvPr/>
        </p:nvGrpSpPr>
        <p:grpSpPr>
          <a:xfrm>
            <a:off x="10244417" y="4532242"/>
            <a:ext cx="1385047" cy="1421394"/>
            <a:chOff x="10244417" y="557591"/>
            <a:chExt cx="1385047" cy="1667896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64EE61D-F212-1F44-A651-52F1992DB382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8D4050B-E233-264D-84FD-6CD88248AAA9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755B7-DFAD-9F4C-B35E-2CE99E48E2FA}"/>
              </a:ext>
            </a:extLst>
          </p:cNvPr>
          <p:cNvCxnSpPr/>
          <p:nvPr/>
        </p:nvCxnSpPr>
        <p:spPr>
          <a:xfrm>
            <a:off x="4874559" y="595363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D56CD2-68B5-5D48-9982-EDE6E791B964}"/>
              </a:ext>
            </a:extLst>
          </p:cNvPr>
          <p:cNvCxnSpPr/>
          <p:nvPr/>
        </p:nvCxnSpPr>
        <p:spPr>
          <a:xfrm>
            <a:off x="7913593" y="5953634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C27451-E886-4944-8961-B302B875EC11}"/>
              </a:ext>
            </a:extLst>
          </p:cNvPr>
          <p:cNvGrpSpPr/>
          <p:nvPr/>
        </p:nvGrpSpPr>
        <p:grpSpPr>
          <a:xfrm rot="10800000">
            <a:off x="1689848" y="4532240"/>
            <a:ext cx="1385047" cy="1421394"/>
            <a:chOff x="10244417" y="557591"/>
            <a:chExt cx="1385047" cy="1667896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0E6D8BC5-EDE1-194A-9E7B-DB4FC5772D35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E6CCB82E-B316-FE4D-B9B9-D442BC2B9380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D290F0-6B9A-6543-8877-0DA5F984B56E}"/>
              </a:ext>
            </a:extLst>
          </p:cNvPr>
          <p:cNvCxnSpPr>
            <a:stCxn id="20" idx="0"/>
          </p:cNvCxnSpPr>
          <p:nvPr/>
        </p:nvCxnSpPr>
        <p:spPr>
          <a:xfrm flipH="1">
            <a:off x="188259" y="1729408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22630B-159D-404F-BCE8-FFBB287EF92D}"/>
              </a:ext>
            </a:extLst>
          </p:cNvPr>
          <p:cNvCxnSpPr/>
          <p:nvPr/>
        </p:nvCxnSpPr>
        <p:spPr>
          <a:xfrm flipH="1">
            <a:off x="188259" y="4532240"/>
            <a:ext cx="10748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140CB74-40C3-844D-AAAF-338F58E675D1}"/>
              </a:ext>
            </a:extLst>
          </p:cNvPr>
          <p:cNvSpPr txBox="1"/>
          <p:nvPr/>
        </p:nvSpPr>
        <p:spPr>
          <a:xfrm>
            <a:off x="188257" y="2565639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2204A5-F971-264E-9F7B-69E39153D358}"/>
              </a:ext>
            </a:extLst>
          </p:cNvPr>
          <p:cNvSpPr txBox="1"/>
          <p:nvPr/>
        </p:nvSpPr>
        <p:spPr>
          <a:xfrm>
            <a:off x="1769911" y="259453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3718ED-DA39-6448-B17D-AC3A01F18E64}"/>
              </a:ext>
            </a:extLst>
          </p:cNvPr>
          <p:cNvGrpSpPr/>
          <p:nvPr/>
        </p:nvGrpSpPr>
        <p:grpSpPr>
          <a:xfrm>
            <a:off x="5006009" y="1928193"/>
            <a:ext cx="3497896" cy="1092421"/>
            <a:chOff x="5006009" y="1133062"/>
            <a:chExt cx="3497896" cy="109242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136830C-A0F0-5140-AF2D-E1E3B59B2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A8A29A0-F9F2-9E4B-B2B0-00B429B4157C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32A9AB-97FB-C84E-ACFA-6426265D79C8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9108E1-B5F0-5A43-944E-49D322CFD559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D24E14-B840-C640-B5B7-0523F581F74F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8C3636E-6A06-2845-9E2A-B21B1BD0C5C1}"/>
              </a:ext>
            </a:extLst>
          </p:cNvPr>
          <p:cNvSpPr txBox="1"/>
          <p:nvPr/>
        </p:nvSpPr>
        <p:spPr>
          <a:xfrm>
            <a:off x="406527" y="1541051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9129AA-BA7C-0F41-BCCD-35A466DFC182}"/>
              </a:ext>
            </a:extLst>
          </p:cNvPr>
          <p:cNvSpPr txBox="1"/>
          <p:nvPr/>
        </p:nvSpPr>
        <p:spPr>
          <a:xfrm>
            <a:off x="387045" y="4307598"/>
            <a:ext cx="1455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e- @ 550-650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BE79A7-B3F5-9B46-A4C4-EAE3E853F4DF}"/>
              </a:ext>
            </a:extLst>
          </p:cNvPr>
          <p:cNvSpPr txBox="1"/>
          <p:nvPr/>
        </p:nvSpPr>
        <p:spPr>
          <a:xfrm>
            <a:off x="145978" y="558203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C3EDC0-EA3F-204A-991F-00CCA4EEF55E}"/>
              </a:ext>
            </a:extLst>
          </p:cNvPr>
          <p:cNvSpPr txBox="1"/>
          <p:nvPr/>
        </p:nvSpPr>
        <p:spPr>
          <a:xfrm>
            <a:off x="188257" y="304700"/>
            <a:ext cx="56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Ideas resulting from meeting (Alex, Reza, Yves, Matt, Joe) </a:t>
            </a:r>
          </a:p>
        </p:txBody>
      </p:sp>
    </p:spTree>
    <p:extLst>
      <p:ext uri="{BB962C8B-B14F-4D97-AF65-F5344CB8AC3E}">
        <p14:creationId xmlns:p14="http://schemas.microsoft.com/office/powerpoint/2010/main" val="136310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F306274-8BB7-AF4E-B50C-9BAA33FE5964}"/>
              </a:ext>
            </a:extLst>
          </p:cNvPr>
          <p:cNvSpPr txBox="1"/>
          <p:nvPr/>
        </p:nvSpPr>
        <p:spPr>
          <a:xfrm>
            <a:off x="117058" y="3776133"/>
            <a:ext cx="5647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Electron Injector Precession</a:t>
            </a:r>
          </a:p>
          <a:p>
            <a:r>
              <a:rPr lang="en-US" dirty="0"/>
              <a:t>Precession [</a:t>
            </a:r>
            <a:r>
              <a:rPr lang="en-US" dirty="0" err="1"/>
              <a:t>deg</a:t>
            </a:r>
            <a:r>
              <a:rPr lang="en-US" dirty="0"/>
              <a:t>] = (g-2)/2 * (E/m) * Bend [</a:t>
            </a:r>
            <a:r>
              <a:rPr lang="en-US" dirty="0" err="1"/>
              <a:t>deg</a:t>
            </a:r>
            <a:r>
              <a:rPr lang="en-US" dirty="0"/>
              <a:t>]</a:t>
            </a:r>
          </a:p>
          <a:p>
            <a:r>
              <a:rPr lang="en-US" dirty="0" err="1"/>
              <a:t>Pz</a:t>
            </a:r>
            <a:r>
              <a:rPr lang="en-US" dirty="0"/>
              <a:t> = P0 * cosine(Precession)</a:t>
            </a:r>
          </a:p>
          <a:p>
            <a:endParaRPr lang="en-US" dirty="0"/>
          </a:p>
          <a:p>
            <a:r>
              <a:rPr lang="en-US" b="1" dirty="0"/>
              <a:t>Example</a:t>
            </a:r>
          </a:p>
          <a:p>
            <a:r>
              <a:rPr lang="en-US" dirty="0"/>
              <a:t>10 MeV section [</a:t>
            </a:r>
            <a:r>
              <a:rPr lang="en-US" dirty="0" err="1"/>
              <a:t>deg</a:t>
            </a:r>
            <a:r>
              <a:rPr lang="en-US" dirty="0"/>
              <a:t>] = 1.159e-3 * (10/0.511) * 20 = +0.45</a:t>
            </a:r>
          </a:p>
          <a:p>
            <a:r>
              <a:rPr lang="en-US" dirty="0" err="1"/>
              <a:t>Pz</a:t>
            </a:r>
            <a:r>
              <a:rPr lang="en-US" dirty="0"/>
              <a:t> = 1 * 0.99997</a:t>
            </a:r>
          </a:p>
          <a:p>
            <a:r>
              <a:rPr lang="en-US" dirty="0"/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253377-8AEC-6446-94DB-901933B5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431799" y="1042856"/>
            <a:ext cx="4055533" cy="2514600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33FEB68-F057-A742-BB01-01A9EEB04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77775"/>
              </p:ext>
            </p:extLst>
          </p:nvPr>
        </p:nvGraphicFramePr>
        <p:xfrm>
          <a:off x="6134100" y="3056466"/>
          <a:ext cx="59690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601">
                  <a:extLst>
                    <a:ext uri="{9D8B030D-6E8A-4147-A177-3AD203B41FA5}">
                      <a16:colId xmlns:a16="http://schemas.microsoft.com/office/drawing/2014/main" val="24204230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1787542810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3420935867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2889628058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1096402913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2258505995"/>
                    </a:ext>
                  </a:extLst>
                </a:gridCol>
                <a:gridCol w="1015394">
                  <a:extLst>
                    <a:ext uri="{9D8B030D-6E8A-4147-A177-3AD203B41FA5}">
                      <a16:colId xmlns:a16="http://schemas.microsoft.com/office/drawing/2014/main" val="94583175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ENERGY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Bend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Precession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Pz = Cos(Total)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7333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#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788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QCM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4294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3035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-8.17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-7.71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32622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-12.25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-11.79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620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-16.33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-15.88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904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-19.96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1716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-24.50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-24.04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66030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-28.58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-28.12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5990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-32.66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-32.21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4383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-36.74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-36.29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1275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-40.83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257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-44.91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-44.45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8939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-48.99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-48.54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9342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-53.07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-52.62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0880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-57.16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-56.70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333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-61.24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-60.79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048419"/>
                  </a:ext>
                </a:extLst>
              </a:tr>
            </a:tbl>
          </a:graphicData>
        </a:graphic>
      </p:graphicFrame>
      <p:pic>
        <p:nvPicPr>
          <p:cNvPr id="80" name="Picture 79">
            <a:extLst>
              <a:ext uri="{FF2B5EF4-FFF2-40B4-BE49-F238E27FC236}">
                <a16:creationId xmlns:a16="http://schemas.microsoft.com/office/drawing/2014/main" id="{681546EB-9E2E-AB40-8F12-7A5AE2ABE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34" y="505092"/>
            <a:ext cx="5812367" cy="233269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4FE401F-DE3A-8249-B733-FC9A6C84924A}"/>
              </a:ext>
            </a:extLst>
          </p:cNvPr>
          <p:cNvSpPr txBox="1"/>
          <p:nvPr/>
        </p:nvSpPr>
        <p:spPr>
          <a:xfrm>
            <a:off x="262467" y="186267"/>
            <a:ext cx="8101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Electron spin polarization – Reza brings up very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3702787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8491B72-CA2A-834A-810C-6352E0CEE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4" y="505092"/>
            <a:ext cx="5812367" cy="2332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2227D-FEA2-B94E-92E4-3D22F5D47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406399" y="323189"/>
            <a:ext cx="4055533" cy="2514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3A0D48-6CE7-0F49-AE92-CFB71C708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34" y="3475567"/>
            <a:ext cx="6322336" cy="1892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011395-F58B-AF42-B794-2869ECF5A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866" y="872067"/>
            <a:ext cx="615950" cy="5400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40AACB6-386F-864C-841D-AA23F27828D1}"/>
              </a:ext>
            </a:extLst>
          </p:cNvPr>
          <p:cNvSpPr txBox="1"/>
          <p:nvPr/>
        </p:nvSpPr>
        <p:spPr>
          <a:xfrm>
            <a:off x="5291667" y="406400"/>
            <a:ext cx="378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Wien filter (0-60 </a:t>
            </a:r>
            <a:r>
              <a:rPr lang="en-US" dirty="0" err="1"/>
              <a:t>deg</a:t>
            </a:r>
            <a:r>
              <a:rPr lang="en-US" dirty="0"/>
              <a:t> vs. energy)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B84741-5B82-FE4D-A344-A73832FB78EB}"/>
              </a:ext>
            </a:extLst>
          </p:cNvPr>
          <p:cNvSpPr txBox="1"/>
          <p:nvPr/>
        </p:nvSpPr>
        <p:spPr>
          <a:xfrm>
            <a:off x="5291667" y="3290901"/>
            <a:ext cx="551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”Transparent layout” (0.45 </a:t>
            </a:r>
            <a:r>
              <a:rPr lang="en-US" dirty="0" err="1"/>
              <a:t>deg</a:t>
            </a:r>
            <a:r>
              <a:rPr lang="en-US" dirty="0"/>
              <a:t> or gun might be straight)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2CA256D-59BE-DF46-A473-6ACEF3DC0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610" y="5240867"/>
            <a:ext cx="6427596" cy="147343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DE5817-6A5F-0B49-B047-00F860731023}"/>
              </a:ext>
            </a:extLst>
          </p:cNvPr>
          <p:cNvSpPr txBox="1"/>
          <p:nvPr/>
        </p:nvSpPr>
        <p:spPr>
          <a:xfrm>
            <a:off x="296849" y="3705199"/>
            <a:ext cx="42746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Maybe we want a Wien anyway?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being “forced” to use a Wien is 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180 bend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it better “center” around in/out?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it be the dispersive P selector?</a:t>
            </a:r>
          </a:p>
        </p:txBody>
      </p:sp>
    </p:spTree>
    <p:extLst>
      <p:ext uri="{BB962C8B-B14F-4D97-AF65-F5344CB8AC3E}">
        <p14:creationId xmlns:p14="http://schemas.microsoft.com/office/powerpoint/2010/main" val="1196950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A3399-EAE0-4A40-AEA2-9932AC590596}"/>
              </a:ext>
            </a:extLst>
          </p:cNvPr>
          <p:cNvSpPr txBox="1"/>
          <p:nvPr/>
        </p:nvSpPr>
        <p:spPr>
          <a:xfrm>
            <a:off x="262467" y="186267"/>
            <a:ext cx="9935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Prototype and segue to full injector – exploring straight design for a moment…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folding in guesses at SRF options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QCM repair by Spring 2024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CM#1 refurbishment TBD (optimizing for prototype time frame)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combining comments from Yves and Reza about footprint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E454F-F920-9144-A4BC-66BF14000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262467" y="3064606"/>
            <a:ext cx="5287451" cy="3278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719ED-8BE1-9C40-8327-DFDED25C7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6372905" y="3064606"/>
            <a:ext cx="5287451" cy="3278441"/>
          </a:xfrm>
          <a:prstGeom prst="rect">
            <a:avLst/>
          </a:prstGeom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B2741A44-0500-AD41-A312-3CEDA18CC447}"/>
              </a:ext>
            </a:extLst>
          </p:cNvPr>
          <p:cNvSpPr/>
          <p:nvPr/>
        </p:nvSpPr>
        <p:spPr>
          <a:xfrm>
            <a:off x="1155031" y="5207266"/>
            <a:ext cx="575273" cy="3064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3EF572-4E22-EC48-99A3-20A4D2806971}"/>
              </a:ext>
            </a:extLst>
          </p:cNvPr>
          <p:cNvSpPr/>
          <p:nvPr/>
        </p:nvSpPr>
        <p:spPr>
          <a:xfrm>
            <a:off x="1433241" y="4908883"/>
            <a:ext cx="1771974" cy="914400"/>
          </a:xfrm>
          <a:custGeom>
            <a:avLst/>
            <a:gdLst>
              <a:gd name="connsiteX0" fmla="*/ 1050077 w 1771974"/>
              <a:gd name="connsiteY0" fmla="*/ 19251 h 914400"/>
              <a:gd name="connsiteX1" fmla="*/ 1001951 w 1771974"/>
              <a:gd name="connsiteY1" fmla="*/ 38501 h 914400"/>
              <a:gd name="connsiteX2" fmla="*/ 973075 w 1771974"/>
              <a:gd name="connsiteY2" fmla="*/ 48127 h 914400"/>
              <a:gd name="connsiteX3" fmla="*/ 944199 w 1771974"/>
              <a:gd name="connsiteY3" fmla="*/ 67377 h 914400"/>
              <a:gd name="connsiteX4" fmla="*/ 886447 w 1771974"/>
              <a:gd name="connsiteY4" fmla="*/ 86628 h 914400"/>
              <a:gd name="connsiteX5" fmla="*/ 857572 w 1771974"/>
              <a:gd name="connsiteY5" fmla="*/ 96253 h 914400"/>
              <a:gd name="connsiteX6" fmla="*/ 828696 w 1771974"/>
              <a:gd name="connsiteY6" fmla="*/ 115503 h 914400"/>
              <a:gd name="connsiteX7" fmla="*/ 790195 w 1771974"/>
              <a:gd name="connsiteY7" fmla="*/ 202131 h 914400"/>
              <a:gd name="connsiteX8" fmla="*/ 770944 w 1771974"/>
              <a:gd name="connsiteY8" fmla="*/ 269508 h 914400"/>
              <a:gd name="connsiteX9" fmla="*/ 732443 w 1771974"/>
              <a:gd name="connsiteY9" fmla="*/ 327259 h 914400"/>
              <a:gd name="connsiteX10" fmla="*/ 693942 w 1771974"/>
              <a:gd name="connsiteY10" fmla="*/ 385011 h 914400"/>
              <a:gd name="connsiteX11" fmla="*/ 636191 w 1771974"/>
              <a:gd name="connsiteY11" fmla="*/ 423512 h 914400"/>
              <a:gd name="connsiteX12" fmla="*/ 607315 w 1771974"/>
              <a:gd name="connsiteY12" fmla="*/ 442762 h 914400"/>
              <a:gd name="connsiteX13" fmla="*/ 549563 w 1771974"/>
              <a:gd name="connsiteY13" fmla="*/ 462013 h 914400"/>
              <a:gd name="connsiteX14" fmla="*/ 520687 w 1771974"/>
              <a:gd name="connsiteY14" fmla="*/ 471638 h 914400"/>
              <a:gd name="connsiteX15" fmla="*/ 491812 w 1771974"/>
              <a:gd name="connsiteY15" fmla="*/ 490889 h 914400"/>
              <a:gd name="connsiteX16" fmla="*/ 462936 w 1771974"/>
              <a:gd name="connsiteY16" fmla="*/ 500514 h 914400"/>
              <a:gd name="connsiteX17" fmla="*/ 405184 w 1771974"/>
              <a:gd name="connsiteY17" fmla="*/ 539015 h 914400"/>
              <a:gd name="connsiteX18" fmla="*/ 376308 w 1771974"/>
              <a:gd name="connsiteY18" fmla="*/ 558266 h 914400"/>
              <a:gd name="connsiteX19" fmla="*/ 347433 w 1771974"/>
              <a:gd name="connsiteY19" fmla="*/ 567891 h 914400"/>
              <a:gd name="connsiteX20" fmla="*/ 318557 w 1771974"/>
              <a:gd name="connsiteY20" fmla="*/ 587141 h 914400"/>
              <a:gd name="connsiteX21" fmla="*/ 260805 w 1771974"/>
              <a:gd name="connsiteY21" fmla="*/ 606392 h 914400"/>
              <a:gd name="connsiteX22" fmla="*/ 203054 w 1771974"/>
              <a:gd name="connsiteY22" fmla="*/ 635268 h 914400"/>
              <a:gd name="connsiteX23" fmla="*/ 145302 w 1771974"/>
              <a:gd name="connsiteY23" fmla="*/ 664143 h 914400"/>
              <a:gd name="connsiteX24" fmla="*/ 116426 w 1771974"/>
              <a:gd name="connsiteY24" fmla="*/ 683394 h 914400"/>
              <a:gd name="connsiteX25" fmla="*/ 87551 w 1771974"/>
              <a:gd name="connsiteY25" fmla="*/ 693019 h 914400"/>
              <a:gd name="connsiteX26" fmla="*/ 29799 w 1771974"/>
              <a:gd name="connsiteY26" fmla="*/ 731520 h 914400"/>
              <a:gd name="connsiteX27" fmla="*/ 10548 w 1771974"/>
              <a:gd name="connsiteY27" fmla="*/ 760396 h 914400"/>
              <a:gd name="connsiteX28" fmla="*/ 10548 w 1771974"/>
              <a:gd name="connsiteY28" fmla="*/ 866274 h 914400"/>
              <a:gd name="connsiteX29" fmla="*/ 20174 w 1771974"/>
              <a:gd name="connsiteY29" fmla="*/ 895150 h 914400"/>
              <a:gd name="connsiteX30" fmla="*/ 77925 w 1771974"/>
              <a:gd name="connsiteY30" fmla="*/ 914400 h 914400"/>
              <a:gd name="connsiteX31" fmla="*/ 193428 w 1771974"/>
              <a:gd name="connsiteY31" fmla="*/ 904775 h 914400"/>
              <a:gd name="connsiteX32" fmla="*/ 270431 w 1771974"/>
              <a:gd name="connsiteY32" fmla="*/ 885525 h 914400"/>
              <a:gd name="connsiteX33" fmla="*/ 308932 w 1771974"/>
              <a:gd name="connsiteY33" fmla="*/ 875899 h 914400"/>
              <a:gd name="connsiteX34" fmla="*/ 366683 w 1771974"/>
              <a:gd name="connsiteY34" fmla="*/ 856649 h 914400"/>
              <a:gd name="connsiteX35" fmla="*/ 424435 w 1771974"/>
              <a:gd name="connsiteY35" fmla="*/ 827773 h 914400"/>
              <a:gd name="connsiteX36" fmla="*/ 453311 w 1771974"/>
              <a:gd name="connsiteY36" fmla="*/ 808522 h 914400"/>
              <a:gd name="connsiteX37" fmla="*/ 491812 w 1771974"/>
              <a:gd name="connsiteY37" fmla="*/ 789272 h 914400"/>
              <a:gd name="connsiteX38" fmla="*/ 559188 w 1771974"/>
              <a:gd name="connsiteY38" fmla="*/ 741146 h 914400"/>
              <a:gd name="connsiteX39" fmla="*/ 588064 w 1771974"/>
              <a:gd name="connsiteY39" fmla="*/ 731520 h 914400"/>
              <a:gd name="connsiteX40" fmla="*/ 703567 w 1771974"/>
              <a:gd name="connsiteY40" fmla="*/ 673769 h 914400"/>
              <a:gd name="connsiteX41" fmla="*/ 770944 w 1771974"/>
              <a:gd name="connsiteY41" fmla="*/ 644893 h 914400"/>
              <a:gd name="connsiteX42" fmla="*/ 799820 w 1771974"/>
              <a:gd name="connsiteY42" fmla="*/ 625642 h 914400"/>
              <a:gd name="connsiteX43" fmla="*/ 857572 w 1771974"/>
              <a:gd name="connsiteY43" fmla="*/ 606392 h 914400"/>
              <a:gd name="connsiteX44" fmla="*/ 886447 w 1771974"/>
              <a:gd name="connsiteY44" fmla="*/ 596767 h 914400"/>
              <a:gd name="connsiteX45" fmla="*/ 915323 w 1771974"/>
              <a:gd name="connsiteY45" fmla="*/ 577516 h 914400"/>
              <a:gd name="connsiteX46" fmla="*/ 982700 w 1771974"/>
              <a:gd name="connsiteY46" fmla="*/ 558266 h 914400"/>
              <a:gd name="connsiteX47" fmla="*/ 1040452 w 1771974"/>
              <a:gd name="connsiteY47" fmla="*/ 539015 h 914400"/>
              <a:gd name="connsiteX48" fmla="*/ 1069327 w 1771974"/>
              <a:gd name="connsiteY48" fmla="*/ 529390 h 914400"/>
              <a:gd name="connsiteX49" fmla="*/ 1127079 w 1771974"/>
              <a:gd name="connsiteY49" fmla="*/ 510139 h 914400"/>
              <a:gd name="connsiteX50" fmla="*/ 1155955 w 1771974"/>
              <a:gd name="connsiteY50" fmla="*/ 490889 h 914400"/>
              <a:gd name="connsiteX51" fmla="*/ 1184831 w 1771974"/>
              <a:gd name="connsiteY51" fmla="*/ 481263 h 914400"/>
              <a:gd name="connsiteX52" fmla="*/ 1242582 w 1771974"/>
              <a:gd name="connsiteY52" fmla="*/ 442762 h 914400"/>
              <a:gd name="connsiteX53" fmla="*/ 1300334 w 1771974"/>
              <a:gd name="connsiteY53" fmla="*/ 404261 h 914400"/>
              <a:gd name="connsiteX54" fmla="*/ 1329210 w 1771974"/>
              <a:gd name="connsiteY54" fmla="*/ 385011 h 914400"/>
              <a:gd name="connsiteX55" fmla="*/ 1386961 w 1771974"/>
              <a:gd name="connsiteY55" fmla="*/ 365760 h 914400"/>
              <a:gd name="connsiteX56" fmla="*/ 1473588 w 1771974"/>
              <a:gd name="connsiteY56" fmla="*/ 317634 h 914400"/>
              <a:gd name="connsiteX57" fmla="*/ 1589092 w 1771974"/>
              <a:gd name="connsiteY57" fmla="*/ 259882 h 914400"/>
              <a:gd name="connsiteX58" fmla="*/ 1617967 w 1771974"/>
              <a:gd name="connsiteY58" fmla="*/ 250257 h 914400"/>
              <a:gd name="connsiteX59" fmla="*/ 1646843 w 1771974"/>
              <a:gd name="connsiteY59" fmla="*/ 240632 h 914400"/>
              <a:gd name="connsiteX60" fmla="*/ 1704595 w 1771974"/>
              <a:gd name="connsiteY60" fmla="*/ 202131 h 914400"/>
              <a:gd name="connsiteX61" fmla="*/ 1752721 w 1771974"/>
              <a:gd name="connsiteY61" fmla="*/ 144379 h 914400"/>
              <a:gd name="connsiteX62" fmla="*/ 1771972 w 1771974"/>
              <a:gd name="connsiteY62" fmla="*/ 67377 h 914400"/>
              <a:gd name="connsiteX63" fmla="*/ 1762346 w 1771974"/>
              <a:gd name="connsiteY63" fmla="*/ 28876 h 914400"/>
              <a:gd name="connsiteX64" fmla="*/ 1704595 w 1771974"/>
              <a:gd name="connsiteY64" fmla="*/ 9626 h 914400"/>
              <a:gd name="connsiteX65" fmla="*/ 1675719 w 1771974"/>
              <a:gd name="connsiteY65" fmla="*/ 0 h 914400"/>
              <a:gd name="connsiteX66" fmla="*/ 1521715 w 1771974"/>
              <a:gd name="connsiteY66" fmla="*/ 19251 h 914400"/>
              <a:gd name="connsiteX67" fmla="*/ 1463963 w 1771974"/>
              <a:gd name="connsiteY67" fmla="*/ 57752 h 914400"/>
              <a:gd name="connsiteX68" fmla="*/ 1377336 w 1771974"/>
              <a:gd name="connsiteY68" fmla="*/ 86628 h 914400"/>
              <a:gd name="connsiteX69" fmla="*/ 1348460 w 1771974"/>
              <a:gd name="connsiteY69" fmla="*/ 96253 h 914400"/>
              <a:gd name="connsiteX70" fmla="*/ 1319584 w 1771974"/>
              <a:gd name="connsiteY70" fmla="*/ 105878 h 914400"/>
              <a:gd name="connsiteX71" fmla="*/ 1290708 w 1771974"/>
              <a:gd name="connsiteY71" fmla="*/ 125129 h 914400"/>
              <a:gd name="connsiteX72" fmla="*/ 1194456 w 1771974"/>
              <a:gd name="connsiteY72" fmla="*/ 154005 h 914400"/>
              <a:gd name="connsiteX73" fmla="*/ 1136704 w 1771974"/>
              <a:gd name="connsiteY73" fmla="*/ 173255 h 914400"/>
              <a:gd name="connsiteX74" fmla="*/ 1021201 w 1771974"/>
              <a:gd name="connsiteY74" fmla="*/ 211756 h 914400"/>
              <a:gd name="connsiteX75" fmla="*/ 963450 w 1771974"/>
              <a:gd name="connsiteY75" fmla="*/ 231007 h 914400"/>
              <a:gd name="connsiteX76" fmla="*/ 905698 w 1771974"/>
              <a:gd name="connsiteY76" fmla="*/ 259882 h 914400"/>
              <a:gd name="connsiteX77" fmla="*/ 819071 w 1771974"/>
              <a:gd name="connsiteY77" fmla="*/ 298383 h 914400"/>
              <a:gd name="connsiteX78" fmla="*/ 790195 w 1771974"/>
              <a:gd name="connsiteY78" fmla="*/ 308009 h 914400"/>
              <a:gd name="connsiteX79" fmla="*/ 761319 w 1771974"/>
              <a:gd name="connsiteY79" fmla="*/ 317634 h 914400"/>
              <a:gd name="connsiteX80" fmla="*/ 588064 w 1771974"/>
              <a:gd name="connsiteY80" fmla="*/ 308009 h 914400"/>
              <a:gd name="connsiteX81" fmla="*/ 559188 w 1771974"/>
              <a:gd name="connsiteY81" fmla="*/ 298383 h 914400"/>
              <a:gd name="connsiteX82" fmla="*/ 395559 w 1771974"/>
              <a:gd name="connsiteY82" fmla="*/ 308009 h 914400"/>
              <a:gd name="connsiteX83" fmla="*/ 308932 w 1771974"/>
              <a:gd name="connsiteY83" fmla="*/ 336885 h 914400"/>
              <a:gd name="connsiteX84" fmla="*/ 280056 w 1771974"/>
              <a:gd name="connsiteY84" fmla="*/ 346510 h 914400"/>
              <a:gd name="connsiteX85" fmla="*/ 251180 w 1771974"/>
              <a:gd name="connsiteY85" fmla="*/ 36576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1974" h="914400">
                <a:moveTo>
                  <a:pt x="1050077" y="19251"/>
                </a:moveTo>
                <a:cubicBezTo>
                  <a:pt x="1034035" y="25668"/>
                  <a:pt x="1018129" y="32434"/>
                  <a:pt x="1001951" y="38501"/>
                </a:cubicBezTo>
                <a:cubicBezTo>
                  <a:pt x="992451" y="42064"/>
                  <a:pt x="982150" y="43590"/>
                  <a:pt x="973075" y="48127"/>
                </a:cubicBezTo>
                <a:cubicBezTo>
                  <a:pt x="962728" y="53300"/>
                  <a:pt x="954770" y="62679"/>
                  <a:pt x="944199" y="67377"/>
                </a:cubicBezTo>
                <a:cubicBezTo>
                  <a:pt x="925656" y="75618"/>
                  <a:pt x="905698" y="80211"/>
                  <a:pt x="886447" y="86628"/>
                </a:cubicBezTo>
                <a:cubicBezTo>
                  <a:pt x="876822" y="89836"/>
                  <a:pt x="866014" y="90625"/>
                  <a:pt x="857572" y="96253"/>
                </a:cubicBezTo>
                <a:lnTo>
                  <a:pt x="828696" y="115503"/>
                </a:lnTo>
                <a:cubicBezTo>
                  <a:pt x="803413" y="153428"/>
                  <a:pt x="803940" y="147148"/>
                  <a:pt x="790195" y="202131"/>
                </a:cubicBezTo>
                <a:cubicBezTo>
                  <a:pt x="787928" y="211198"/>
                  <a:pt x="777223" y="258207"/>
                  <a:pt x="770944" y="269508"/>
                </a:cubicBezTo>
                <a:cubicBezTo>
                  <a:pt x="759708" y="289732"/>
                  <a:pt x="745277" y="308009"/>
                  <a:pt x="732443" y="327259"/>
                </a:cubicBezTo>
                <a:lnTo>
                  <a:pt x="693942" y="385011"/>
                </a:lnTo>
                <a:lnTo>
                  <a:pt x="636191" y="423512"/>
                </a:lnTo>
                <a:cubicBezTo>
                  <a:pt x="626566" y="429929"/>
                  <a:pt x="618289" y="439104"/>
                  <a:pt x="607315" y="442762"/>
                </a:cubicBezTo>
                <a:lnTo>
                  <a:pt x="549563" y="462013"/>
                </a:lnTo>
                <a:lnTo>
                  <a:pt x="520687" y="471638"/>
                </a:lnTo>
                <a:cubicBezTo>
                  <a:pt x="511062" y="478055"/>
                  <a:pt x="502159" y="485716"/>
                  <a:pt x="491812" y="490889"/>
                </a:cubicBezTo>
                <a:cubicBezTo>
                  <a:pt x="482737" y="495426"/>
                  <a:pt x="471805" y="495587"/>
                  <a:pt x="462936" y="500514"/>
                </a:cubicBezTo>
                <a:cubicBezTo>
                  <a:pt x="442711" y="511750"/>
                  <a:pt x="424435" y="526181"/>
                  <a:pt x="405184" y="539015"/>
                </a:cubicBezTo>
                <a:cubicBezTo>
                  <a:pt x="395559" y="545432"/>
                  <a:pt x="387283" y="554608"/>
                  <a:pt x="376308" y="558266"/>
                </a:cubicBezTo>
                <a:cubicBezTo>
                  <a:pt x="366683" y="561474"/>
                  <a:pt x="356508" y="563354"/>
                  <a:pt x="347433" y="567891"/>
                </a:cubicBezTo>
                <a:cubicBezTo>
                  <a:pt x="337086" y="573064"/>
                  <a:pt x="329128" y="582443"/>
                  <a:pt x="318557" y="587141"/>
                </a:cubicBezTo>
                <a:cubicBezTo>
                  <a:pt x="300014" y="595382"/>
                  <a:pt x="260805" y="606392"/>
                  <a:pt x="260805" y="606392"/>
                </a:cubicBezTo>
                <a:cubicBezTo>
                  <a:pt x="178060" y="661555"/>
                  <a:pt x="282749" y="595421"/>
                  <a:pt x="203054" y="635268"/>
                </a:cubicBezTo>
                <a:cubicBezTo>
                  <a:pt x="128426" y="672582"/>
                  <a:pt x="217876" y="639953"/>
                  <a:pt x="145302" y="664143"/>
                </a:cubicBezTo>
                <a:cubicBezTo>
                  <a:pt x="135677" y="670560"/>
                  <a:pt x="126773" y="678220"/>
                  <a:pt x="116426" y="683394"/>
                </a:cubicBezTo>
                <a:cubicBezTo>
                  <a:pt x="107351" y="687931"/>
                  <a:pt x="96420" y="688092"/>
                  <a:pt x="87551" y="693019"/>
                </a:cubicBezTo>
                <a:cubicBezTo>
                  <a:pt x="67326" y="704255"/>
                  <a:pt x="29799" y="731520"/>
                  <a:pt x="29799" y="731520"/>
                </a:cubicBezTo>
                <a:cubicBezTo>
                  <a:pt x="23382" y="741145"/>
                  <a:pt x="15721" y="750049"/>
                  <a:pt x="10548" y="760396"/>
                </a:cubicBezTo>
                <a:cubicBezTo>
                  <a:pt x="-8208" y="797907"/>
                  <a:pt x="2089" y="819752"/>
                  <a:pt x="10548" y="866274"/>
                </a:cubicBezTo>
                <a:cubicBezTo>
                  <a:pt x="12363" y="876256"/>
                  <a:pt x="11918" y="889253"/>
                  <a:pt x="20174" y="895150"/>
                </a:cubicBezTo>
                <a:cubicBezTo>
                  <a:pt x="36686" y="906944"/>
                  <a:pt x="77925" y="914400"/>
                  <a:pt x="77925" y="914400"/>
                </a:cubicBezTo>
                <a:cubicBezTo>
                  <a:pt x="116426" y="911192"/>
                  <a:pt x="155058" y="909289"/>
                  <a:pt x="193428" y="904775"/>
                </a:cubicBezTo>
                <a:cubicBezTo>
                  <a:pt x="243324" y="898905"/>
                  <a:pt x="231107" y="896761"/>
                  <a:pt x="270431" y="885525"/>
                </a:cubicBezTo>
                <a:cubicBezTo>
                  <a:pt x="283151" y="881891"/>
                  <a:pt x="296261" y="879700"/>
                  <a:pt x="308932" y="875899"/>
                </a:cubicBezTo>
                <a:cubicBezTo>
                  <a:pt x="328368" y="870068"/>
                  <a:pt x="366683" y="856649"/>
                  <a:pt x="366683" y="856649"/>
                </a:cubicBezTo>
                <a:cubicBezTo>
                  <a:pt x="449438" y="801478"/>
                  <a:pt x="344734" y="867624"/>
                  <a:pt x="424435" y="827773"/>
                </a:cubicBezTo>
                <a:cubicBezTo>
                  <a:pt x="434782" y="822600"/>
                  <a:pt x="443267" y="814261"/>
                  <a:pt x="453311" y="808522"/>
                </a:cubicBezTo>
                <a:cubicBezTo>
                  <a:pt x="465769" y="801403"/>
                  <a:pt x="479645" y="796877"/>
                  <a:pt x="491812" y="789272"/>
                </a:cubicBezTo>
                <a:cubicBezTo>
                  <a:pt x="509255" y="778370"/>
                  <a:pt x="538823" y="751329"/>
                  <a:pt x="559188" y="741146"/>
                </a:cubicBezTo>
                <a:cubicBezTo>
                  <a:pt x="568263" y="736608"/>
                  <a:pt x="579195" y="736447"/>
                  <a:pt x="588064" y="731520"/>
                </a:cubicBezTo>
                <a:cubicBezTo>
                  <a:pt x="700018" y="669323"/>
                  <a:pt x="591137" y="711246"/>
                  <a:pt x="703567" y="673769"/>
                </a:cubicBezTo>
                <a:cubicBezTo>
                  <a:pt x="735957" y="662972"/>
                  <a:pt x="737648" y="663919"/>
                  <a:pt x="770944" y="644893"/>
                </a:cubicBezTo>
                <a:cubicBezTo>
                  <a:pt x="780988" y="639154"/>
                  <a:pt x="789249" y="630340"/>
                  <a:pt x="799820" y="625642"/>
                </a:cubicBezTo>
                <a:cubicBezTo>
                  <a:pt x="818363" y="617401"/>
                  <a:pt x="838321" y="612809"/>
                  <a:pt x="857572" y="606392"/>
                </a:cubicBezTo>
                <a:lnTo>
                  <a:pt x="886447" y="596767"/>
                </a:lnTo>
                <a:cubicBezTo>
                  <a:pt x="896072" y="590350"/>
                  <a:pt x="904976" y="582689"/>
                  <a:pt x="915323" y="577516"/>
                </a:cubicBezTo>
                <a:cubicBezTo>
                  <a:pt x="931496" y="569430"/>
                  <a:pt x="967282" y="562892"/>
                  <a:pt x="982700" y="558266"/>
                </a:cubicBezTo>
                <a:cubicBezTo>
                  <a:pt x="1002136" y="552435"/>
                  <a:pt x="1021201" y="545432"/>
                  <a:pt x="1040452" y="539015"/>
                </a:cubicBezTo>
                <a:lnTo>
                  <a:pt x="1069327" y="529390"/>
                </a:lnTo>
                <a:cubicBezTo>
                  <a:pt x="1069332" y="529388"/>
                  <a:pt x="1127075" y="510142"/>
                  <a:pt x="1127079" y="510139"/>
                </a:cubicBezTo>
                <a:cubicBezTo>
                  <a:pt x="1136704" y="503722"/>
                  <a:pt x="1145608" y="496062"/>
                  <a:pt x="1155955" y="490889"/>
                </a:cubicBezTo>
                <a:cubicBezTo>
                  <a:pt x="1165030" y="486352"/>
                  <a:pt x="1175962" y="486190"/>
                  <a:pt x="1184831" y="481263"/>
                </a:cubicBezTo>
                <a:cubicBezTo>
                  <a:pt x="1205055" y="470027"/>
                  <a:pt x="1223332" y="455596"/>
                  <a:pt x="1242582" y="442762"/>
                </a:cubicBezTo>
                <a:lnTo>
                  <a:pt x="1300334" y="404261"/>
                </a:lnTo>
                <a:cubicBezTo>
                  <a:pt x="1309959" y="397844"/>
                  <a:pt x="1318236" y="388669"/>
                  <a:pt x="1329210" y="385011"/>
                </a:cubicBezTo>
                <a:cubicBezTo>
                  <a:pt x="1348460" y="378594"/>
                  <a:pt x="1370077" y="377016"/>
                  <a:pt x="1386961" y="365760"/>
                </a:cubicBezTo>
                <a:cubicBezTo>
                  <a:pt x="1453155" y="321631"/>
                  <a:pt x="1422764" y="334575"/>
                  <a:pt x="1473588" y="317634"/>
                </a:cubicBezTo>
                <a:cubicBezTo>
                  <a:pt x="1548224" y="267877"/>
                  <a:pt x="1509391" y="286449"/>
                  <a:pt x="1589092" y="259882"/>
                </a:cubicBezTo>
                <a:lnTo>
                  <a:pt x="1617967" y="250257"/>
                </a:lnTo>
                <a:lnTo>
                  <a:pt x="1646843" y="240632"/>
                </a:lnTo>
                <a:cubicBezTo>
                  <a:pt x="1666094" y="227798"/>
                  <a:pt x="1691762" y="221382"/>
                  <a:pt x="1704595" y="202131"/>
                </a:cubicBezTo>
                <a:cubicBezTo>
                  <a:pt x="1731396" y="161929"/>
                  <a:pt x="1715665" y="181435"/>
                  <a:pt x="1752721" y="144379"/>
                </a:cubicBezTo>
                <a:cubicBezTo>
                  <a:pt x="1760315" y="121595"/>
                  <a:pt x="1771972" y="90603"/>
                  <a:pt x="1771972" y="67377"/>
                </a:cubicBezTo>
                <a:cubicBezTo>
                  <a:pt x="1771972" y="54148"/>
                  <a:pt x="1772390" y="37485"/>
                  <a:pt x="1762346" y="28876"/>
                </a:cubicBezTo>
                <a:cubicBezTo>
                  <a:pt x="1746939" y="15670"/>
                  <a:pt x="1723845" y="16043"/>
                  <a:pt x="1704595" y="9626"/>
                </a:cubicBezTo>
                <a:lnTo>
                  <a:pt x="1675719" y="0"/>
                </a:lnTo>
                <a:cubicBezTo>
                  <a:pt x="1671728" y="307"/>
                  <a:pt x="1558443" y="-1153"/>
                  <a:pt x="1521715" y="19251"/>
                </a:cubicBezTo>
                <a:cubicBezTo>
                  <a:pt x="1501490" y="30487"/>
                  <a:pt x="1485912" y="50436"/>
                  <a:pt x="1463963" y="57752"/>
                </a:cubicBezTo>
                <a:lnTo>
                  <a:pt x="1377336" y="86628"/>
                </a:lnTo>
                <a:lnTo>
                  <a:pt x="1348460" y="96253"/>
                </a:lnTo>
                <a:lnTo>
                  <a:pt x="1319584" y="105878"/>
                </a:lnTo>
                <a:cubicBezTo>
                  <a:pt x="1309959" y="112295"/>
                  <a:pt x="1301279" y="120431"/>
                  <a:pt x="1290708" y="125129"/>
                </a:cubicBezTo>
                <a:cubicBezTo>
                  <a:pt x="1243604" y="146064"/>
                  <a:pt x="1237520" y="141086"/>
                  <a:pt x="1194456" y="154005"/>
                </a:cubicBezTo>
                <a:cubicBezTo>
                  <a:pt x="1175020" y="159836"/>
                  <a:pt x="1155955" y="166838"/>
                  <a:pt x="1136704" y="173255"/>
                </a:cubicBezTo>
                <a:lnTo>
                  <a:pt x="1021201" y="211756"/>
                </a:lnTo>
                <a:cubicBezTo>
                  <a:pt x="1021196" y="211758"/>
                  <a:pt x="963455" y="231003"/>
                  <a:pt x="963450" y="231007"/>
                </a:cubicBezTo>
                <a:cubicBezTo>
                  <a:pt x="926132" y="255885"/>
                  <a:pt x="945548" y="246599"/>
                  <a:pt x="905698" y="259882"/>
                </a:cubicBezTo>
                <a:cubicBezTo>
                  <a:pt x="859937" y="290390"/>
                  <a:pt x="887799" y="275474"/>
                  <a:pt x="819071" y="298383"/>
                </a:cubicBezTo>
                <a:lnTo>
                  <a:pt x="790195" y="308009"/>
                </a:lnTo>
                <a:lnTo>
                  <a:pt x="761319" y="317634"/>
                </a:lnTo>
                <a:cubicBezTo>
                  <a:pt x="703567" y="314426"/>
                  <a:pt x="645644" y="313493"/>
                  <a:pt x="588064" y="308009"/>
                </a:cubicBezTo>
                <a:cubicBezTo>
                  <a:pt x="577964" y="307047"/>
                  <a:pt x="569334" y="298383"/>
                  <a:pt x="559188" y="298383"/>
                </a:cubicBezTo>
                <a:cubicBezTo>
                  <a:pt x="504551" y="298383"/>
                  <a:pt x="450102" y="304800"/>
                  <a:pt x="395559" y="308009"/>
                </a:cubicBezTo>
                <a:lnTo>
                  <a:pt x="308932" y="336885"/>
                </a:lnTo>
                <a:cubicBezTo>
                  <a:pt x="299307" y="340094"/>
                  <a:pt x="288498" y="340882"/>
                  <a:pt x="280056" y="346510"/>
                </a:cubicBezTo>
                <a:lnTo>
                  <a:pt x="251180" y="365760"/>
                </a:ln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202AB9-A016-8947-937A-0087091AEAD4}"/>
              </a:ext>
            </a:extLst>
          </p:cNvPr>
          <p:cNvCxnSpPr>
            <a:cxnSpLocks/>
            <a:stCxn id="11" idx="5"/>
          </p:cNvCxnSpPr>
          <p:nvPr/>
        </p:nvCxnSpPr>
        <p:spPr>
          <a:xfrm flipV="1">
            <a:off x="2290813" y="4158114"/>
            <a:ext cx="1737389" cy="847022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ultiply 5">
            <a:extLst>
              <a:ext uri="{FF2B5EF4-FFF2-40B4-BE49-F238E27FC236}">
                <a16:creationId xmlns:a16="http://schemas.microsoft.com/office/drawing/2014/main" id="{433DF271-DF63-B94B-8F84-0DA8B87CF04E}"/>
              </a:ext>
            </a:extLst>
          </p:cNvPr>
          <p:cNvSpPr/>
          <p:nvPr/>
        </p:nvSpPr>
        <p:spPr>
          <a:xfrm>
            <a:off x="2454443" y="4581625"/>
            <a:ext cx="615379" cy="3753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F34107-A2CA-9943-A046-9884870685A8}"/>
              </a:ext>
            </a:extLst>
          </p:cNvPr>
          <p:cNvCxnSpPr>
            <a:cxnSpLocks/>
          </p:cNvCxnSpPr>
          <p:nvPr/>
        </p:nvCxnSpPr>
        <p:spPr>
          <a:xfrm flipV="1">
            <a:off x="8517986" y="4081110"/>
            <a:ext cx="1737389" cy="847022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7C760924-18DA-C443-AE0B-3F3F13004CF0}"/>
              </a:ext>
            </a:extLst>
          </p:cNvPr>
          <p:cNvSpPr/>
          <p:nvPr/>
        </p:nvSpPr>
        <p:spPr>
          <a:xfrm>
            <a:off x="7549389" y="4893643"/>
            <a:ext cx="1771974" cy="914400"/>
          </a:xfrm>
          <a:custGeom>
            <a:avLst/>
            <a:gdLst>
              <a:gd name="connsiteX0" fmla="*/ 1050077 w 1771974"/>
              <a:gd name="connsiteY0" fmla="*/ 19251 h 914400"/>
              <a:gd name="connsiteX1" fmla="*/ 1001951 w 1771974"/>
              <a:gd name="connsiteY1" fmla="*/ 38501 h 914400"/>
              <a:gd name="connsiteX2" fmla="*/ 973075 w 1771974"/>
              <a:gd name="connsiteY2" fmla="*/ 48127 h 914400"/>
              <a:gd name="connsiteX3" fmla="*/ 944199 w 1771974"/>
              <a:gd name="connsiteY3" fmla="*/ 67377 h 914400"/>
              <a:gd name="connsiteX4" fmla="*/ 886447 w 1771974"/>
              <a:gd name="connsiteY4" fmla="*/ 86628 h 914400"/>
              <a:gd name="connsiteX5" fmla="*/ 857572 w 1771974"/>
              <a:gd name="connsiteY5" fmla="*/ 96253 h 914400"/>
              <a:gd name="connsiteX6" fmla="*/ 828696 w 1771974"/>
              <a:gd name="connsiteY6" fmla="*/ 115503 h 914400"/>
              <a:gd name="connsiteX7" fmla="*/ 790195 w 1771974"/>
              <a:gd name="connsiteY7" fmla="*/ 202131 h 914400"/>
              <a:gd name="connsiteX8" fmla="*/ 770944 w 1771974"/>
              <a:gd name="connsiteY8" fmla="*/ 269508 h 914400"/>
              <a:gd name="connsiteX9" fmla="*/ 732443 w 1771974"/>
              <a:gd name="connsiteY9" fmla="*/ 327259 h 914400"/>
              <a:gd name="connsiteX10" fmla="*/ 693942 w 1771974"/>
              <a:gd name="connsiteY10" fmla="*/ 385011 h 914400"/>
              <a:gd name="connsiteX11" fmla="*/ 636191 w 1771974"/>
              <a:gd name="connsiteY11" fmla="*/ 423512 h 914400"/>
              <a:gd name="connsiteX12" fmla="*/ 607315 w 1771974"/>
              <a:gd name="connsiteY12" fmla="*/ 442762 h 914400"/>
              <a:gd name="connsiteX13" fmla="*/ 549563 w 1771974"/>
              <a:gd name="connsiteY13" fmla="*/ 462013 h 914400"/>
              <a:gd name="connsiteX14" fmla="*/ 520687 w 1771974"/>
              <a:gd name="connsiteY14" fmla="*/ 471638 h 914400"/>
              <a:gd name="connsiteX15" fmla="*/ 491812 w 1771974"/>
              <a:gd name="connsiteY15" fmla="*/ 490889 h 914400"/>
              <a:gd name="connsiteX16" fmla="*/ 462936 w 1771974"/>
              <a:gd name="connsiteY16" fmla="*/ 500514 h 914400"/>
              <a:gd name="connsiteX17" fmla="*/ 405184 w 1771974"/>
              <a:gd name="connsiteY17" fmla="*/ 539015 h 914400"/>
              <a:gd name="connsiteX18" fmla="*/ 376308 w 1771974"/>
              <a:gd name="connsiteY18" fmla="*/ 558266 h 914400"/>
              <a:gd name="connsiteX19" fmla="*/ 347433 w 1771974"/>
              <a:gd name="connsiteY19" fmla="*/ 567891 h 914400"/>
              <a:gd name="connsiteX20" fmla="*/ 318557 w 1771974"/>
              <a:gd name="connsiteY20" fmla="*/ 587141 h 914400"/>
              <a:gd name="connsiteX21" fmla="*/ 260805 w 1771974"/>
              <a:gd name="connsiteY21" fmla="*/ 606392 h 914400"/>
              <a:gd name="connsiteX22" fmla="*/ 203054 w 1771974"/>
              <a:gd name="connsiteY22" fmla="*/ 635268 h 914400"/>
              <a:gd name="connsiteX23" fmla="*/ 145302 w 1771974"/>
              <a:gd name="connsiteY23" fmla="*/ 664143 h 914400"/>
              <a:gd name="connsiteX24" fmla="*/ 116426 w 1771974"/>
              <a:gd name="connsiteY24" fmla="*/ 683394 h 914400"/>
              <a:gd name="connsiteX25" fmla="*/ 87551 w 1771974"/>
              <a:gd name="connsiteY25" fmla="*/ 693019 h 914400"/>
              <a:gd name="connsiteX26" fmla="*/ 29799 w 1771974"/>
              <a:gd name="connsiteY26" fmla="*/ 731520 h 914400"/>
              <a:gd name="connsiteX27" fmla="*/ 10548 w 1771974"/>
              <a:gd name="connsiteY27" fmla="*/ 760396 h 914400"/>
              <a:gd name="connsiteX28" fmla="*/ 10548 w 1771974"/>
              <a:gd name="connsiteY28" fmla="*/ 866274 h 914400"/>
              <a:gd name="connsiteX29" fmla="*/ 20174 w 1771974"/>
              <a:gd name="connsiteY29" fmla="*/ 895150 h 914400"/>
              <a:gd name="connsiteX30" fmla="*/ 77925 w 1771974"/>
              <a:gd name="connsiteY30" fmla="*/ 914400 h 914400"/>
              <a:gd name="connsiteX31" fmla="*/ 193428 w 1771974"/>
              <a:gd name="connsiteY31" fmla="*/ 904775 h 914400"/>
              <a:gd name="connsiteX32" fmla="*/ 270431 w 1771974"/>
              <a:gd name="connsiteY32" fmla="*/ 885525 h 914400"/>
              <a:gd name="connsiteX33" fmla="*/ 308932 w 1771974"/>
              <a:gd name="connsiteY33" fmla="*/ 875899 h 914400"/>
              <a:gd name="connsiteX34" fmla="*/ 366683 w 1771974"/>
              <a:gd name="connsiteY34" fmla="*/ 856649 h 914400"/>
              <a:gd name="connsiteX35" fmla="*/ 424435 w 1771974"/>
              <a:gd name="connsiteY35" fmla="*/ 827773 h 914400"/>
              <a:gd name="connsiteX36" fmla="*/ 453311 w 1771974"/>
              <a:gd name="connsiteY36" fmla="*/ 808522 h 914400"/>
              <a:gd name="connsiteX37" fmla="*/ 491812 w 1771974"/>
              <a:gd name="connsiteY37" fmla="*/ 789272 h 914400"/>
              <a:gd name="connsiteX38" fmla="*/ 559188 w 1771974"/>
              <a:gd name="connsiteY38" fmla="*/ 741146 h 914400"/>
              <a:gd name="connsiteX39" fmla="*/ 588064 w 1771974"/>
              <a:gd name="connsiteY39" fmla="*/ 731520 h 914400"/>
              <a:gd name="connsiteX40" fmla="*/ 703567 w 1771974"/>
              <a:gd name="connsiteY40" fmla="*/ 673769 h 914400"/>
              <a:gd name="connsiteX41" fmla="*/ 770944 w 1771974"/>
              <a:gd name="connsiteY41" fmla="*/ 644893 h 914400"/>
              <a:gd name="connsiteX42" fmla="*/ 799820 w 1771974"/>
              <a:gd name="connsiteY42" fmla="*/ 625642 h 914400"/>
              <a:gd name="connsiteX43" fmla="*/ 857572 w 1771974"/>
              <a:gd name="connsiteY43" fmla="*/ 606392 h 914400"/>
              <a:gd name="connsiteX44" fmla="*/ 886447 w 1771974"/>
              <a:gd name="connsiteY44" fmla="*/ 596767 h 914400"/>
              <a:gd name="connsiteX45" fmla="*/ 915323 w 1771974"/>
              <a:gd name="connsiteY45" fmla="*/ 577516 h 914400"/>
              <a:gd name="connsiteX46" fmla="*/ 982700 w 1771974"/>
              <a:gd name="connsiteY46" fmla="*/ 558266 h 914400"/>
              <a:gd name="connsiteX47" fmla="*/ 1040452 w 1771974"/>
              <a:gd name="connsiteY47" fmla="*/ 539015 h 914400"/>
              <a:gd name="connsiteX48" fmla="*/ 1069327 w 1771974"/>
              <a:gd name="connsiteY48" fmla="*/ 529390 h 914400"/>
              <a:gd name="connsiteX49" fmla="*/ 1127079 w 1771974"/>
              <a:gd name="connsiteY49" fmla="*/ 510139 h 914400"/>
              <a:gd name="connsiteX50" fmla="*/ 1155955 w 1771974"/>
              <a:gd name="connsiteY50" fmla="*/ 490889 h 914400"/>
              <a:gd name="connsiteX51" fmla="*/ 1184831 w 1771974"/>
              <a:gd name="connsiteY51" fmla="*/ 481263 h 914400"/>
              <a:gd name="connsiteX52" fmla="*/ 1242582 w 1771974"/>
              <a:gd name="connsiteY52" fmla="*/ 442762 h 914400"/>
              <a:gd name="connsiteX53" fmla="*/ 1300334 w 1771974"/>
              <a:gd name="connsiteY53" fmla="*/ 404261 h 914400"/>
              <a:gd name="connsiteX54" fmla="*/ 1329210 w 1771974"/>
              <a:gd name="connsiteY54" fmla="*/ 385011 h 914400"/>
              <a:gd name="connsiteX55" fmla="*/ 1386961 w 1771974"/>
              <a:gd name="connsiteY55" fmla="*/ 365760 h 914400"/>
              <a:gd name="connsiteX56" fmla="*/ 1473588 w 1771974"/>
              <a:gd name="connsiteY56" fmla="*/ 317634 h 914400"/>
              <a:gd name="connsiteX57" fmla="*/ 1589092 w 1771974"/>
              <a:gd name="connsiteY57" fmla="*/ 259882 h 914400"/>
              <a:gd name="connsiteX58" fmla="*/ 1617967 w 1771974"/>
              <a:gd name="connsiteY58" fmla="*/ 250257 h 914400"/>
              <a:gd name="connsiteX59" fmla="*/ 1646843 w 1771974"/>
              <a:gd name="connsiteY59" fmla="*/ 240632 h 914400"/>
              <a:gd name="connsiteX60" fmla="*/ 1704595 w 1771974"/>
              <a:gd name="connsiteY60" fmla="*/ 202131 h 914400"/>
              <a:gd name="connsiteX61" fmla="*/ 1752721 w 1771974"/>
              <a:gd name="connsiteY61" fmla="*/ 144379 h 914400"/>
              <a:gd name="connsiteX62" fmla="*/ 1771972 w 1771974"/>
              <a:gd name="connsiteY62" fmla="*/ 67377 h 914400"/>
              <a:gd name="connsiteX63" fmla="*/ 1762346 w 1771974"/>
              <a:gd name="connsiteY63" fmla="*/ 28876 h 914400"/>
              <a:gd name="connsiteX64" fmla="*/ 1704595 w 1771974"/>
              <a:gd name="connsiteY64" fmla="*/ 9626 h 914400"/>
              <a:gd name="connsiteX65" fmla="*/ 1675719 w 1771974"/>
              <a:gd name="connsiteY65" fmla="*/ 0 h 914400"/>
              <a:gd name="connsiteX66" fmla="*/ 1521715 w 1771974"/>
              <a:gd name="connsiteY66" fmla="*/ 19251 h 914400"/>
              <a:gd name="connsiteX67" fmla="*/ 1463963 w 1771974"/>
              <a:gd name="connsiteY67" fmla="*/ 57752 h 914400"/>
              <a:gd name="connsiteX68" fmla="*/ 1377336 w 1771974"/>
              <a:gd name="connsiteY68" fmla="*/ 86628 h 914400"/>
              <a:gd name="connsiteX69" fmla="*/ 1348460 w 1771974"/>
              <a:gd name="connsiteY69" fmla="*/ 96253 h 914400"/>
              <a:gd name="connsiteX70" fmla="*/ 1319584 w 1771974"/>
              <a:gd name="connsiteY70" fmla="*/ 105878 h 914400"/>
              <a:gd name="connsiteX71" fmla="*/ 1290708 w 1771974"/>
              <a:gd name="connsiteY71" fmla="*/ 125129 h 914400"/>
              <a:gd name="connsiteX72" fmla="*/ 1194456 w 1771974"/>
              <a:gd name="connsiteY72" fmla="*/ 154005 h 914400"/>
              <a:gd name="connsiteX73" fmla="*/ 1136704 w 1771974"/>
              <a:gd name="connsiteY73" fmla="*/ 173255 h 914400"/>
              <a:gd name="connsiteX74" fmla="*/ 1021201 w 1771974"/>
              <a:gd name="connsiteY74" fmla="*/ 211756 h 914400"/>
              <a:gd name="connsiteX75" fmla="*/ 963450 w 1771974"/>
              <a:gd name="connsiteY75" fmla="*/ 231007 h 914400"/>
              <a:gd name="connsiteX76" fmla="*/ 905698 w 1771974"/>
              <a:gd name="connsiteY76" fmla="*/ 259882 h 914400"/>
              <a:gd name="connsiteX77" fmla="*/ 819071 w 1771974"/>
              <a:gd name="connsiteY77" fmla="*/ 298383 h 914400"/>
              <a:gd name="connsiteX78" fmla="*/ 790195 w 1771974"/>
              <a:gd name="connsiteY78" fmla="*/ 308009 h 914400"/>
              <a:gd name="connsiteX79" fmla="*/ 761319 w 1771974"/>
              <a:gd name="connsiteY79" fmla="*/ 317634 h 914400"/>
              <a:gd name="connsiteX80" fmla="*/ 588064 w 1771974"/>
              <a:gd name="connsiteY80" fmla="*/ 308009 h 914400"/>
              <a:gd name="connsiteX81" fmla="*/ 559188 w 1771974"/>
              <a:gd name="connsiteY81" fmla="*/ 298383 h 914400"/>
              <a:gd name="connsiteX82" fmla="*/ 395559 w 1771974"/>
              <a:gd name="connsiteY82" fmla="*/ 308009 h 914400"/>
              <a:gd name="connsiteX83" fmla="*/ 308932 w 1771974"/>
              <a:gd name="connsiteY83" fmla="*/ 336885 h 914400"/>
              <a:gd name="connsiteX84" fmla="*/ 280056 w 1771974"/>
              <a:gd name="connsiteY84" fmla="*/ 346510 h 914400"/>
              <a:gd name="connsiteX85" fmla="*/ 251180 w 1771974"/>
              <a:gd name="connsiteY85" fmla="*/ 36576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1974" h="914400">
                <a:moveTo>
                  <a:pt x="1050077" y="19251"/>
                </a:moveTo>
                <a:cubicBezTo>
                  <a:pt x="1034035" y="25668"/>
                  <a:pt x="1018129" y="32434"/>
                  <a:pt x="1001951" y="38501"/>
                </a:cubicBezTo>
                <a:cubicBezTo>
                  <a:pt x="992451" y="42064"/>
                  <a:pt x="982150" y="43590"/>
                  <a:pt x="973075" y="48127"/>
                </a:cubicBezTo>
                <a:cubicBezTo>
                  <a:pt x="962728" y="53300"/>
                  <a:pt x="954770" y="62679"/>
                  <a:pt x="944199" y="67377"/>
                </a:cubicBezTo>
                <a:cubicBezTo>
                  <a:pt x="925656" y="75618"/>
                  <a:pt x="905698" y="80211"/>
                  <a:pt x="886447" y="86628"/>
                </a:cubicBezTo>
                <a:cubicBezTo>
                  <a:pt x="876822" y="89836"/>
                  <a:pt x="866014" y="90625"/>
                  <a:pt x="857572" y="96253"/>
                </a:cubicBezTo>
                <a:lnTo>
                  <a:pt x="828696" y="115503"/>
                </a:lnTo>
                <a:cubicBezTo>
                  <a:pt x="803413" y="153428"/>
                  <a:pt x="803940" y="147148"/>
                  <a:pt x="790195" y="202131"/>
                </a:cubicBezTo>
                <a:cubicBezTo>
                  <a:pt x="787928" y="211198"/>
                  <a:pt x="777223" y="258207"/>
                  <a:pt x="770944" y="269508"/>
                </a:cubicBezTo>
                <a:cubicBezTo>
                  <a:pt x="759708" y="289732"/>
                  <a:pt x="745277" y="308009"/>
                  <a:pt x="732443" y="327259"/>
                </a:cubicBezTo>
                <a:lnTo>
                  <a:pt x="693942" y="385011"/>
                </a:lnTo>
                <a:lnTo>
                  <a:pt x="636191" y="423512"/>
                </a:lnTo>
                <a:cubicBezTo>
                  <a:pt x="626566" y="429929"/>
                  <a:pt x="618289" y="439104"/>
                  <a:pt x="607315" y="442762"/>
                </a:cubicBezTo>
                <a:lnTo>
                  <a:pt x="549563" y="462013"/>
                </a:lnTo>
                <a:lnTo>
                  <a:pt x="520687" y="471638"/>
                </a:lnTo>
                <a:cubicBezTo>
                  <a:pt x="511062" y="478055"/>
                  <a:pt x="502159" y="485716"/>
                  <a:pt x="491812" y="490889"/>
                </a:cubicBezTo>
                <a:cubicBezTo>
                  <a:pt x="482737" y="495426"/>
                  <a:pt x="471805" y="495587"/>
                  <a:pt x="462936" y="500514"/>
                </a:cubicBezTo>
                <a:cubicBezTo>
                  <a:pt x="442711" y="511750"/>
                  <a:pt x="424435" y="526181"/>
                  <a:pt x="405184" y="539015"/>
                </a:cubicBezTo>
                <a:cubicBezTo>
                  <a:pt x="395559" y="545432"/>
                  <a:pt x="387283" y="554608"/>
                  <a:pt x="376308" y="558266"/>
                </a:cubicBezTo>
                <a:cubicBezTo>
                  <a:pt x="366683" y="561474"/>
                  <a:pt x="356508" y="563354"/>
                  <a:pt x="347433" y="567891"/>
                </a:cubicBezTo>
                <a:cubicBezTo>
                  <a:pt x="337086" y="573064"/>
                  <a:pt x="329128" y="582443"/>
                  <a:pt x="318557" y="587141"/>
                </a:cubicBezTo>
                <a:cubicBezTo>
                  <a:pt x="300014" y="595382"/>
                  <a:pt x="260805" y="606392"/>
                  <a:pt x="260805" y="606392"/>
                </a:cubicBezTo>
                <a:cubicBezTo>
                  <a:pt x="178060" y="661555"/>
                  <a:pt x="282749" y="595421"/>
                  <a:pt x="203054" y="635268"/>
                </a:cubicBezTo>
                <a:cubicBezTo>
                  <a:pt x="128426" y="672582"/>
                  <a:pt x="217876" y="639953"/>
                  <a:pt x="145302" y="664143"/>
                </a:cubicBezTo>
                <a:cubicBezTo>
                  <a:pt x="135677" y="670560"/>
                  <a:pt x="126773" y="678220"/>
                  <a:pt x="116426" y="683394"/>
                </a:cubicBezTo>
                <a:cubicBezTo>
                  <a:pt x="107351" y="687931"/>
                  <a:pt x="96420" y="688092"/>
                  <a:pt x="87551" y="693019"/>
                </a:cubicBezTo>
                <a:cubicBezTo>
                  <a:pt x="67326" y="704255"/>
                  <a:pt x="29799" y="731520"/>
                  <a:pt x="29799" y="731520"/>
                </a:cubicBezTo>
                <a:cubicBezTo>
                  <a:pt x="23382" y="741145"/>
                  <a:pt x="15721" y="750049"/>
                  <a:pt x="10548" y="760396"/>
                </a:cubicBezTo>
                <a:cubicBezTo>
                  <a:pt x="-8208" y="797907"/>
                  <a:pt x="2089" y="819752"/>
                  <a:pt x="10548" y="866274"/>
                </a:cubicBezTo>
                <a:cubicBezTo>
                  <a:pt x="12363" y="876256"/>
                  <a:pt x="11918" y="889253"/>
                  <a:pt x="20174" y="895150"/>
                </a:cubicBezTo>
                <a:cubicBezTo>
                  <a:pt x="36686" y="906944"/>
                  <a:pt x="77925" y="914400"/>
                  <a:pt x="77925" y="914400"/>
                </a:cubicBezTo>
                <a:cubicBezTo>
                  <a:pt x="116426" y="911192"/>
                  <a:pt x="155058" y="909289"/>
                  <a:pt x="193428" y="904775"/>
                </a:cubicBezTo>
                <a:cubicBezTo>
                  <a:pt x="243324" y="898905"/>
                  <a:pt x="231107" y="896761"/>
                  <a:pt x="270431" y="885525"/>
                </a:cubicBezTo>
                <a:cubicBezTo>
                  <a:pt x="283151" y="881891"/>
                  <a:pt x="296261" y="879700"/>
                  <a:pt x="308932" y="875899"/>
                </a:cubicBezTo>
                <a:cubicBezTo>
                  <a:pt x="328368" y="870068"/>
                  <a:pt x="366683" y="856649"/>
                  <a:pt x="366683" y="856649"/>
                </a:cubicBezTo>
                <a:cubicBezTo>
                  <a:pt x="449438" y="801478"/>
                  <a:pt x="344734" y="867624"/>
                  <a:pt x="424435" y="827773"/>
                </a:cubicBezTo>
                <a:cubicBezTo>
                  <a:pt x="434782" y="822600"/>
                  <a:pt x="443267" y="814261"/>
                  <a:pt x="453311" y="808522"/>
                </a:cubicBezTo>
                <a:cubicBezTo>
                  <a:pt x="465769" y="801403"/>
                  <a:pt x="479645" y="796877"/>
                  <a:pt x="491812" y="789272"/>
                </a:cubicBezTo>
                <a:cubicBezTo>
                  <a:pt x="509255" y="778370"/>
                  <a:pt x="538823" y="751329"/>
                  <a:pt x="559188" y="741146"/>
                </a:cubicBezTo>
                <a:cubicBezTo>
                  <a:pt x="568263" y="736608"/>
                  <a:pt x="579195" y="736447"/>
                  <a:pt x="588064" y="731520"/>
                </a:cubicBezTo>
                <a:cubicBezTo>
                  <a:pt x="700018" y="669323"/>
                  <a:pt x="591137" y="711246"/>
                  <a:pt x="703567" y="673769"/>
                </a:cubicBezTo>
                <a:cubicBezTo>
                  <a:pt x="735957" y="662972"/>
                  <a:pt x="737648" y="663919"/>
                  <a:pt x="770944" y="644893"/>
                </a:cubicBezTo>
                <a:cubicBezTo>
                  <a:pt x="780988" y="639154"/>
                  <a:pt x="789249" y="630340"/>
                  <a:pt x="799820" y="625642"/>
                </a:cubicBezTo>
                <a:cubicBezTo>
                  <a:pt x="818363" y="617401"/>
                  <a:pt x="838321" y="612809"/>
                  <a:pt x="857572" y="606392"/>
                </a:cubicBezTo>
                <a:lnTo>
                  <a:pt x="886447" y="596767"/>
                </a:lnTo>
                <a:cubicBezTo>
                  <a:pt x="896072" y="590350"/>
                  <a:pt x="904976" y="582689"/>
                  <a:pt x="915323" y="577516"/>
                </a:cubicBezTo>
                <a:cubicBezTo>
                  <a:pt x="931496" y="569430"/>
                  <a:pt x="967282" y="562892"/>
                  <a:pt x="982700" y="558266"/>
                </a:cubicBezTo>
                <a:cubicBezTo>
                  <a:pt x="1002136" y="552435"/>
                  <a:pt x="1021201" y="545432"/>
                  <a:pt x="1040452" y="539015"/>
                </a:cubicBezTo>
                <a:lnTo>
                  <a:pt x="1069327" y="529390"/>
                </a:lnTo>
                <a:cubicBezTo>
                  <a:pt x="1069332" y="529388"/>
                  <a:pt x="1127075" y="510142"/>
                  <a:pt x="1127079" y="510139"/>
                </a:cubicBezTo>
                <a:cubicBezTo>
                  <a:pt x="1136704" y="503722"/>
                  <a:pt x="1145608" y="496062"/>
                  <a:pt x="1155955" y="490889"/>
                </a:cubicBezTo>
                <a:cubicBezTo>
                  <a:pt x="1165030" y="486352"/>
                  <a:pt x="1175962" y="486190"/>
                  <a:pt x="1184831" y="481263"/>
                </a:cubicBezTo>
                <a:cubicBezTo>
                  <a:pt x="1205055" y="470027"/>
                  <a:pt x="1223332" y="455596"/>
                  <a:pt x="1242582" y="442762"/>
                </a:cubicBezTo>
                <a:lnTo>
                  <a:pt x="1300334" y="404261"/>
                </a:lnTo>
                <a:cubicBezTo>
                  <a:pt x="1309959" y="397844"/>
                  <a:pt x="1318236" y="388669"/>
                  <a:pt x="1329210" y="385011"/>
                </a:cubicBezTo>
                <a:cubicBezTo>
                  <a:pt x="1348460" y="378594"/>
                  <a:pt x="1370077" y="377016"/>
                  <a:pt x="1386961" y="365760"/>
                </a:cubicBezTo>
                <a:cubicBezTo>
                  <a:pt x="1453155" y="321631"/>
                  <a:pt x="1422764" y="334575"/>
                  <a:pt x="1473588" y="317634"/>
                </a:cubicBezTo>
                <a:cubicBezTo>
                  <a:pt x="1548224" y="267877"/>
                  <a:pt x="1509391" y="286449"/>
                  <a:pt x="1589092" y="259882"/>
                </a:cubicBezTo>
                <a:lnTo>
                  <a:pt x="1617967" y="250257"/>
                </a:lnTo>
                <a:lnTo>
                  <a:pt x="1646843" y="240632"/>
                </a:lnTo>
                <a:cubicBezTo>
                  <a:pt x="1666094" y="227798"/>
                  <a:pt x="1691762" y="221382"/>
                  <a:pt x="1704595" y="202131"/>
                </a:cubicBezTo>
                <a:cubicBezTo>
                  <a:pt x="1731396" y="161929"/>
                  <a:pt x="1715665" y="181435"/>
                  <a:pt x="1752721" y="144379"/>
                </a:cubicBezTo>
                <a:cubicBezTo>
                  <a:pt x="1760315" y="121595"/>
                  <a:pt x="1771972" y="90603"/>
                  <a:pt x="1771972" y="67377"/>
                </a:cubicBezTo>
                <a:cubicBezTo>
                  <a:pt x="1771972" y="54148"/>
                  <a:pt x="1772390" y="37485"/>
                  <a:pt x="1762346" y="28876"/>
                </a:cubicBezTo>
                <a:cubicBezTo>
                  <a:pt x="1746939" y="15670"/>
                  <a:pt x="1723845" y="16043"/>
                  <a:pt x="1704595" y="9626"/>
                </a:cubicBezTo>
                <a:lnTo>
                  <a:pt x="1675719" y="0"/>
                </a:lnTo>
                <a:cubicBezTo>
                  <a:pt x="1671728" y="307"/>
                  <a:pt x="1558443" y="-1153"/>
                  <a:pt x="1521715" y="19251"/>
                </a:cubicBezTo>
                <a:cubicBezTo>
                  <a:pt x="1501490" y="30487"/>
                  <a:pt x="1485912" y="50436"/>
                  <a:pt x="1463963" y="57752"/>
                </a:cubicBezTo>
                <a:lnTo>
                  <a:pt x="1377336" y="86628"/>
                </a:lnTo>
                <a:lnTo>
                  <a:pt x="1348460" y="96253"/>
                </a:lnTo>
                <a:lnTo>
                  <a:pt x="1319584" y="105878"/>
                </a:lnTo>
                <a:cubicBezTo>
                  <a:pt x="1309959" y="112295"/>
                  <a:pt x="1301279" y="120431"/>
                  <a:pt x="1290708" y="125129"/>
                </a:cubicBezTo>
                <a:cubicBezTo>
                  <a:pt x="1243604" y="146064"/>
                  <a:pt x="1237520" y="141086"/>
                  <a:pt x="1194456" y="154005"/>
                </a:cubicBezTo>
                <a:cubicBezTo>
                  <a:pt x="1175020" y="159836"/>
                  <a:pt x="1155955" y="166838"/>
                  <a:pt x="1136704" y="173255"/>
                </a:cubicBezTo>
                <a:lnTo>
                  <a:pt x="1021201" y="211756"/>
                </a:lnTo>
                <a:cubicBezTo>
                  <a:pt x="1021196" y="211758"/>
                  <a:pt x="963455" y="231003"/>
                  <a:pt x="963450" y="231007"/>
                </a:cubicBezTo>
                <a:cubicBezTo>
                  <a:pt x="926132" y="255885"/>
                  <a:pt x="945548" y="246599"/>
                  <a:pt x="905698" y="259882"/>
                </a:cubicBezTo>
                <a:cubicBezTo>
                  <a:pt x="859937" y="290390"/>
                  <a:pt x="887799" y="275474"/>
                  <a:pt x="819071" y="298383"/>
                </a:cubicBezTo>
                <a:lnTo>
                  <a:pt x="790195" y="308009"/>
                </a:lnTo>
                <a:lnTo>
                  <a:pt x="761319" y="317634"/>
                </a:lnTo>
                <a:cubicBezTo>
                  <a:pt x="703567" y="314426"/>
                  <a:pt x="645644" y="313493"/>
                  <a:pt x="588064" y="308009"/>
                </a:cubicBezTo>
                <a:cubicBezTo>
                  <a:pt x="577964" y="307047"/>
                  <a:pt x="569334" y="298383"/>
                  <a:pt x="559188" y="298383"/>
                </a:cubicBezTo>
                <a:cubicBezTo>
                  <a:pt x="504551" y="298383"/>
                  <a:pt x="450102" y="304800"/>
                  <a:pt x="395559" y="308009"/>
                </a:cubicBezTo>
                <a:lnTo>
                  <a:pt x="308932" y="336885"/>
                </a:lnTo>
                <a:cubicBezTo>
                  <a:pt x="299307" y="340094"/>
                  <a:pt x="288498" y="340882"/>
                  <a:pt x="280056" y="346510"/>
                </a:cubicBezTo>
                <a:lnTo>
                  <a:pt x="251180" y="365760"/>
                </a:ln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D4BCD8-7192-F743-B8DD-86435899091A}"/>
              </a:ext>
            </a:extLst>
          </p:cNvPr>
          <p:cNvSpPr/>
          <p:nvPr/>
        </p:nvSpPr>
        <p:spPr>
          <a:xfrm>
            <a:off x="1919904" y="2562862"/>
            <a:ext cx="2479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Prototype Experiment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DF3CBB-BF65-1A4A-84C4-15706A0284DC}"/>
              </a:ext>
            </a:extLst>
          </p:cNvPr>
          <p:cNvSpPr/>
          <p:nvPr/>
        </p:nvSpPr>
        <p:spPr>
          <a:xfrm>
            <a:off x="7806664" y="2537682"/>
            <a:ext cx="3160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 injector Mated to CEBAF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7F10E-D31C-4A42-BAD2-A2325A441C34}"/>
              </a:ext>
            </a:extLst>
          </p:cNvPr>
          <p:cNvSpPr txBox="1"/>
          <p:nvPr/>
        </p:nvSpPr>
        <p:spPr>
          <a:xfrm>
            <a:off x="3532763" y="4050069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1BB3C2-B34F-6845-85D8-7D77307E9115}"/>
              </a:ext>
            </a:extLst>
          </p:cNvPr>
          <p:cNvCxnSpPr>
            <a:cxnSpLocks/>
          </p:cNvCxnSpPr>
          <p:nvPr/>
        </p:nvCxnSpPr>
        <p:spPr>
          <a:xfrm flipH="1">
            <a:off x="8049716" y="4504621"/>
            <a:ext cx="3610640" cy="1840915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85033F41-ABFB-D24E-9292-FE0E4CA99A58}"/>
              </a:ext>
            </a:extLst>
          </p:cNvPr>
          <p:cNvSpPr/>
          <p:nvPr/>
        </p:nvSpPr>
        <p:spPr>
          <a:xfrm rot="20432920" flipH="1">
            <a:off x="3177011" y="4697478"/>
            <a:ext cx="428721" cy="306585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ghtning Bolt 25">
            <a:extLst>
              <a:ext uri="{FF2B5EF4-FFF2-40B4-BE49-F238E27FC236}">
                <a16:creationId xmlns:a16="http://schemas.microsoft.com/office/drawing/2014/main" id="{249BD5AD-6C21-7744-B926-D76B051E5818}"/>
              </a:ext>
            </a:extLst>
          </p:cNvPr>
          <p:cNvSpPr/>
          <p:nvPr/>
        </p:nvSpPr>
        <p:spPr>
          <a:xfrm rot="20432920" flipH="1">
            <a:off x="1705544" y="4740350"/>
            <a:ext cx="428721" cy="306585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2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FEFB7-CDE5-E847-AB47-4B113B0DE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1000"/>
          </a:blip>
          <a:srcRect l="1631" t="12012" r="1569" b="21468"/>
          <a:stretch/>
        </p:blipFill>
        <p:spPr bwMode="auto">
          <a:xfrm>
            <a:off x="65641" y="224117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F39507-C200-B447-9C0D-B1820977857D}"/>
              </a:ext>
            </a:extLst>
          </p:cNvPr>
          <p:cNvSpPr/>
          <p:nvPr/>
        </p:nvSpPr>
        <p:spPr>
          <a:xfrm flipH="1" flipV="1">
            <a:off x="5956104" y="2042714"/>
            <a:ext cx="1308295" cy="222965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6944B-A5F5-8346-92AB-FEFFA8463F29}"/>
              </a:ext>
            </a:extLst>
          </p:cNvPr>
          <p:cNvSpPr/>
          <p:nvPr/>
        </p:nvSpPr>
        <p:spPr>
          <a:xfrm flipH="1" flipV="1">
            <a:off x="2851937" y="2798432"/>
            <a:ext cx="696803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4082F-677E-3B41-A3FB-CBEA5D182570}"/>
              </a:ext>
            </a:extLst>
          </p:cNvPr>
          <p:cNvSpPr/>
          <p:nvPr/>
        </p:nvSpPr>
        <p:spPr>
          <a:xfrm flipH="1" flipV="1">
            <a:off x="3821847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54C3D-A577-9143-A05D-CCE5B8AA1CDB}"/>
              </a:ext>
            </a:extLst>
          </p:cNvPr>
          <p:cNvSpPr/>
          <p:nvPr/>
        </p:nvSpPr>
        <p:spPr>
          <a:xfrm flipH="1" flipV="1">
            <a:off x="4796804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FF1DECB1-C8D9-4148-A2B3-17984DBF59DE}"/>
              </a:ext>
            </a:extLst>
          </p:cNvPr>
          <p:cNvSpPr/>
          <p:nvPr/>
        </p:nvSpPr>
        <p:spPr>
          <a:xfrm rot="5400000">
            <a:off x="5379876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B3377-178C-E245-B692-494000A2655E}"/>
              </a:ext>
            </a:extLst>
          </p:cNvPr>
          <p:cNvSpPr/>
          <p:nvPr/>
        </p:nvSpPr>
        <p:spPr>
          <a:xfrm>
            <a:off x="2525198" y="4846194"/>
            <a:ext cx="3911936" cy="34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D0174C77-B261-E44F-B46B-AB0424C8929E}"/>
              </a:ext>
            </a:extLst>
          </p:cNvPr>
          <p:cNvSpPr/>
          <p:nvPr/>
        </p:nvSpPr>
        <p:spPr>
          <a:xfrm rot="16200000">
            <a:off x="2483231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84C76-AEE8-8E40-AADA-674A401EF3FA}"/>
              </a:ext>
            </a:extLst>
          </p:cNvPr>
          <p:cNvCxnSpPr>
            <a:cxnSpLocks/>
          </p:cNvCxnSpPr>
          <p:nvPr/>
        </p:nvCxnSpPr>
        <p:spPr>
          <a:xfrm>
            <a:off x="4481166" y="2443480"/>
            <a:ext cx="113758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BDCE9E-45F1-3648-88C2-92AD55E82B6A}"/>
              </a:ext>
            </a:extLst>
          </p:cNvPr>
          <p:cNvCxnSpPr>
            <a:cxnSpLocks/>
          </p:cNvCxnSpPr>
          <p:nvPr/>
        </p:nvCxnSpPr>
        <p:spPr>
          <a:xfrm>
            <a:off x="2730571" y="2440093"/>
            <a:ext cx="1240296" cy="338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6CBA3B-3AAC-FE44-9363-85128E296B9A}"/>
              </a:ext>
            </a:extLst>
          </p:cNvPr>
          <p:cNvCxnSpPr>
            <a:cxnSpLocks/>
          </p:cNvCxnSpPr>
          <p:nvPr/>
        </p:nvCxnSpPr>
        <p:spPr>
          <a:xfrm>
            <a:off x="4089113" y="2154196"/>
            <a:ext cx="392053" cy="28589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858BF0-3FB0-A946-A5BC-E6F2282C8520}"/>
              </a:ext>
            </a:extLst>
          </p:cNvPr>
          <p:cNvCxnSpPr>
            <a:cxnSpLocks/>
          </p:cNvCxnSpPr>
          <p:nvPr/>
        </p:nvCxnSpPr>
        <p:spPr>
          <a:xfrm flipV="1">
            <a:off x="3970867" y="2150809"/>
            <a:ext cx="399119" cy="29949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3FA6DB-D346-9D49-9E4C-A0AAD9280A22}"/>
              </a:ext>
            </a:extLst>
          </p:cNvPr>
          <p:cNvCxnSpPr>
            <a:cxnSpLocks/>
          </p:cNvCxnSpPr>
          <p:nvPr/>
        </p:nvCxnSpPr>
        <p:spPr>
          <a:xfrm>
            <a:off x="4369986" y="2150809"/>
            <a:ext cx="15861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01CD76-F667-B348-9B8B-0BFA297A0E0A}"/>
              </a:ext>
            </a:extLst>
          </p:cNvPr>
          <p:cNvCxnSpPr>
            <a:cxnSpLocks/>
          </p:cNvCxnSpPr>
          <p:nvPr/>
        </p:nvCxnSpPr>
        <p:spPr>
          <a:xfrm flipV="1">
            <a:off x="7273871" y="2166070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A26435-C8FA-2845-B481-00C0AFAA21C9}"/>
              </a:ext>
            </a:extLst>
          </p:cNvPr>
          <p:cNvCxnSpPr>
            <a:cxnSpLocks/>
          </p:cNvCxnSpPr>
          <p:nvPr/>
        </p:nvCxnSpPr>
        <p:spPr>
          <a:xfrm flipV="1">
            <a:off x="7553276" y="2098334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C800E2-DF8A-F24C-A50F-3C88A10E5519}"/>
              </a:ext>
            </a:extLst>
          </p:cNvPr>
          <p:cNvCxnSpPr>
            <a:cxnSpLocks/>
          </p:cNvCxnSpPr>
          <p:nvPr/>
        </p:nvCxnSpPr>
        <p:spPr>
          <a:xfrm flipV="1">
            <a:off x="7434260" y="2112042"/>
            <a:ext cx="118011" cy="6084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D1847D-9D97-6144-A97B-4D0C24E72402}"/>
              </a:ext>
            </a:extLst>
          </p:cNvPr>
          <p:cNvCxnSpPr>
            <a:cxnSpLocks/>
          </p:cNvCxnSpPr>
          <p:nvPr/>
        </p:nvCxnSpPr>
        <p:spPr>
          <a:xfrm flipV="1">
            <a:off x="7748396" y="1440427"/>
            <a:ext cx="1421158" cy="65294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64E916-6A33-FF41-ACEE-0F23C4ECA017}"/>
              </a:ext>
            </a:extLst>
          </p:cNvPr>
          <p:cNvSpPr/>
          <p:nvPr/>
        </p:nvSpPr>
        <p:spPr>
          <a:xfrm rot="20242741" flipH="1" flipV="1">
            <a:off x="8821422" y="1387785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E54B2-97D3-D247-A14B-243294D0AAE1}"/>
              </a:ext>
            </a:extLst>
          </p:cNvPr>
          <p:cNvSpPr/>
          <p:nvPr/>
        </p:nvSpPr>
        <p:spPr>
          <a:xfrm rot="20242741">
            <a:off x="8567068" y="1596853"/>
            <a:ext cx="200754" cy="157188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6C826-9537-6248-8B84-9FF795C57D9E}"/>
              </a:ext>
            </a:extLst>
          </p:cNvPr>
          <p:cNvSpPr/>
          <p:nvPr/>
        </p:nvSpPr>
        <p:spPr>
          <a:xfrm rot="20242741" flipH="1" flipV="1">
            <a:off x="8029429" y="1748353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7A6148-5CB4-E54A-801E-D660A6E777D6}"/>
              </a:ext>
            </a:extLst>
          </p:cNvPr>
          <p:cNvCxnSpPr>
            <a:cxnSpLocks/>
          </p:cNvCxnSpPr>
          <p:nvPr/>
        </p:nvCxnSpPr>
        <p:spPr>
          <a:xfrm>
            <a:off x="3444606" y="2904293"/>
            <a:ext cx="156785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10A7A5-08FA-C145-97F2-3A613BF1D3DE}"/>
              </a:ext>
            </a:extLst>
          </p:cNvPr>
          <p:cNvCxnSpPr>
            <a:cxnSpLocks/>
          </p:cNvCxnSpPr>
          <p:nvPr/>
        </p:nvCxnSpPr>
        <p:spPr>
          <a:xfrm>
            <a:off x="777960" y="2166070"/>
            <a:ext cx="3311153" cy="6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ck Arc 40">
            <a:extLst>
              <a:ext uri="{FF2B5EF4-FFF2-40B4-BE49-F238E27FC236}">
                <a16:creationId xmlns:a16="http://schemas.microsoft.com/office/drawing/2014/main" id="{E54CC327-C26B-F347-9370-25A0DB10638F}"/>
              </a:ext>
            </a:extLst>
          </p:cNvPr>
          <p:cNvSpPr/>
          <p:nvPr/>
        </p:nvSpPr>
        <p:spPr>
          <a:xfrm rot="16200000">
            <a:off x="-223956" y="2899941"/>
            <a:ext cx="2155380" cy="635850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8D18E-B3B3-DC46-94B0-FA54A9B4021E}"/>
              </a:ext>
            </a:extLst>
          </p:cNvPr>
          <p:cNvCxnSpPr>
            <a:cxnSpLocks/>
          </p:cNvCxnSpPr>
          <p:nvPr/>
        </p:nvCxnSpPr>
        <p:spPr>
          <a:xfrm>
            <a:off x="841177" y="4276133"/>
            <a:ext cx="864306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FECEA87-EE9E-A64F-9611-1A9F5AA51444}"/>
              </a:ext>
            </a:extLst>
          </p:cNvPr>
          <p:cNvSpPr/>
          <p:nvPr/>
        </p:nvSpPr>
        <p:spPr>
          <a:xfrm flipH="1" flipV="1">
            <a:off x="4366936" y="2056102"/>
            <a:ext cx="1308295" cy="222965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118BED-71A8-0544-BB24-6E37469B2FDE}"/>
              </a:ext>
            </a:extLst>
          </p:cNvPr>
          <p:cNvSpPr/>
          <p:nvPr/>
        </p:nvSpPr>
        <p:spPr>
          <a:xfrm flipH="1" flipV="1">
            <a:off x="2816642" y="2037958"/>
            <a:ext cx="1308295" cy="2229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FEB576-CD50-AB44-9F1E-AF2DA5BC3852}"/>
              </a:ext>
            </a:extLst>
          </p:cNvPr>
          <p:cNvSpPr txBox="1"/>
          <p:nvPr/>
        </p:nvSpPr>
        <p:spPr>
          <a:xfrm>
            <a:off x="523630" y="533175"/>
            <a:ext cx="565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approximate layout we discuss now…</a:t>
            </a:r>
          </a:p>
        </p:txBody>
      </p:sp>
    </p:spTree>
    <p:extLst>
      <p:ext uri="{BB962C8B-B14F-4D97-AF65-F5344CB8AC3E}">
        <p14:creationId xmlns:p14="http://schemas.microsoft.com/office/powerpoint/2010/main" val="3825426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147E8-32D9-3841-8D18-827B8FBA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65641" y="224117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C8B877-E3A4-7C4E-BCA5-3EAC70F542DA}"/>
              </a:ext>
            </a:extLst>
          </p:cNvPr>
          <p:cNvSpPr/>
          <p:nvPr/>
        </p:nvSpPr>
        <p:spPr>
          <a:xfrm flipH="1" flipV="1">
            <a:off x="5956104" y="2042714"/>
            <a:ext cx="1308295" cy="222965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2F816-CB94-F441-A29C-8023DE103F92}"/>
              </a:ext>
            </a:extLst>
          </p:cNvPr>
          <p:cNvSpPr/>
          <p:nvPr/>
        </p:nvSpPr>
        <p:spPr>
          <a:xfrm flipH="1" flipV="1">
            <a:off x="2851937" y="2798432"/>
            <a:ext cx="696803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63DFD-CF22-A646-9E46-30741CF8931E}"/>
              </a:ext>
            </a:extLst>
          </p:cNvPr>
          <p:cNvSpPr/>
          <p:nvPr/>
        </p:nvSpPr>
        <p:spPr>
          <a:xfrm flipH="1" flipV="1">
            <a:off x="3821847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358CE-568D-D34B-A423-852655B76769}"/>
              </a:ext>
            </a:extLst>
          </p:cNvPr>
          <p:cNvSpPr/>
          <p:nvPr/>
        </p:nvSpPr>
        <p:spPr>
          <a:xfrm flipH="1" flipV="1">
            <a:off x="4796804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D2DF7D8D-F340-CF4B-BDBB-1346A28DB8AB}"/>
              </a:ext>
            </a:extLst>
          </p:cNvPr>
          <p:cNvSpPr/>
          <p:nvPr/>
        </p:nvSpPr>
        <p:spPr>
          <a:xfrm rot="5400000">
            <a:off x="5379876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88BF5-1C9E-7D48-9462-2B8561C78320}"/>
              </a:ext>
            </a:extLst>
          </p:cNvPr>
          <p:cNvSpPr/>
          <p:nvPr/>
        </p:nvSpPr>
        <p:spPr>
          <a:xfrm>
            <a:off x="1874307" y="1965733"/>
            <a:ext cx="3911936" cy="34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47F98A5B-F472-8742-AD73-B2F66423A853}"/>
              </a:ext>
            </a:extLst>
          </p:cNvPr>
          <p:cNvSpPr/>
          <p:nvPr/>
        </p:nvSpPr>
        <p:spPr>
          <a:xfrm rot="16200000">
            <a:off x="2483231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E0514B-6168-EE4E-B132-609807177E59}"/>
              </a:ext>
            </a:extLst>
          </p:cNvPr>
          <p:cNvCxnSpPr>
            <a:cxnSpLocks/>
          </p:cNvCxnSpPr>
          <p:nvPr/>
        </p:nvCxnSpPr>
        <p:spPr>
          <a:xfrm>
            <a:off x="4481166" y="2443480"/>
            <a:ext cx="113758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3F85A-C712-7643-AF77-DF9F81BEB06D}"/>
              </a:ext>
            </a:extLst>
          </p:cNvPr>
          <p:cNvCxnSpPr>
            <a:cxnSpLocks/>
          </p:cNvCxnSpPr>
          <p:nvPr/>
        </p:nvCxnSpPr>
        <p:spPr>
          <a:xfrm>
            <a:off x="2730571" y="2440093"/>
            <a:ext cx="1240296" cy="338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0E5C94-7D04-0B4A-8A22-0A2CBD14E1F1}"/>
              </a:ext>
            </a:extLst>
          </p:cNvPr>
          <p:cNvCxnSpPr>
            <a:cxnSpLocks/>
          </p:cNvCxnSpPr>
          <p:nvPr/>
        </p:nvCxnSpPr>
        <p:spPr>
          <a:xfrm flipV="1">
            <a:off x="3970867" y="2150809"/>
            <a:ext cx="399119" cy="29949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2C8AB-CF48-B64E-8280-3AFE61CC86C2}"/>
              </a:ext>
            </a:extLst>
          </p:cNvPr>
          <p:cNvCxnSpPr>
            <a:cxnSpLocks/>
          </p:cNvCxnSpPr>
          <p:nvPr/>
        </p:nvCxnSpPr>
        <p:spPr>
          <a:xfrm>
            <a:off x="4369986" y="2150809"/>
            <a:ext cx="15861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EBB57D-91DF-9741-85BC-2975AA4E628B}"/>
              </a:ext>
            </a:extLst>
          </p:cNvPr>
          <p:cNvCxnSpPr>
            <a:cxnSpLocks/>
          </p:cNvCxnSpPr>
          <p:nvPr/>
        </p:nvCxnSpPr>
        <p:spPr>
          <a:xfrm flipV="1">
            <a:off x="7273871" y="2166070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EC9D46-6630-AF46-A4D4-84614CE7F6B8}"/>
              </a:ext>
            </a:extLst>
          </p:cNvPr>
          <p:cNvCxnSpPr>
            <a:cxnSpLocks/>
          </p:cNvCxnSpPr>
          <p:nvPr/>
        </p:nvCxnSpPr>
        <p:spPr>
          <a:xfrm flipV="1">
            <a:off x="7553276" y="2098334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E04DAF-C77B-C94F-973B-DEDDEDC87FBC}"/>
              </a:ext>
            </a:extLst>
          </p:cNvPr>
          <p:cNvCxnSpPr>
            <a:cxnSpLocks/>
          </p:cNvCxnSpPr>
          <p:nvPr/>
        </p:nvCxnSpPr>
        <p:spPr>
          <a:xfrm flipV="1">
            <a:off x="7434260" y="2112042"/>
            <a:ext cx="118011" cy="6084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A6C3CF-673D-294A-A1FD-3748BF0BFB3D}"/>
              </a:ext>
            </a:extLst>
          </p:cNvPr>
          <p:cNvCxnSpPr>
            <a:cxnSpLocks/>
          </p:cNvCxnSpPr>
          <p:nvPr/>
        </p:nvCxnSpPr>
        <p:spPr>
          <a:xfrm flipV="1">
            <a:off x="7748396" y="1440427"/>
            <a:ext cx="1421158" cy="65294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6DD34-9901-384F-9E74-411DB22F35F0}"/>
              </a:ext>
            </a:extLst>
          </p:cNvPr>
          <p:cNvSpPr/>
          <p:nvPr/>
        </p:nvSpPr>
        <p:spPr>
          <a:xfrm rot="20242741" flipH="1" flipV="1">
            <a:off x="8821422" y="1387785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7DBE6-83A4-0547-AB5B-564C46742BB1}"/>
              </a:ext>
            </a:extLst>
          </p:cNvPr>
          <p:cNvSpPr/>
          <p:nvPr/>
        </p:nvSpPr>
        <p:spPr>
          <a:xfrm rot="20242741">
            <a:off x="8567068" y="1596853"/>
            <a:ext cx="200754" cy="157188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E25AC4-4ED5-6C47-A921-7CB626E4DFC0}"/>
              </a:ext>
            </a:extLst>
          </p:cNvPr>
          <p:cNvSpPr/>
          <p:nvPr/>
        </p:nvSpPr>
        <p:spPr>
          <a:xfrm rot="20242741" flipH="1" flipV="1">
            <a:off x="8029429" y="1748353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3BCDE3-5C43-FD4E-908C-6771D097E5E9}"/>
              </a:ext>
            </a:extLst>
          </p:cNvPr>
          <p:cNvCxnSpPr>
            <a:cxnSpLocks/>
          </p:cNvCxnSpPr>
          <p:nvPr/>
        </p:nvCxnSpPr>
        <p:spPr>
          <a:xfrm>
            <a:off x="3444606" y="2904293"/>
            <a:ext cx="156785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CEDEA0-A9F1-3C4C-A2B4-9BFDF0AF468D}"/>
              </a:ext>
            </a:extLst>
          </p:cNvPr>
          <p:cNvSpPr txBox="1"/>
          <p:nvPr/>
        </p:nvSpPr>
        <p:spPr>
          <a:xfrm>
            <a:off x="523630" y="533175"/>
            <a:ext cx="370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about the prototype…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F1E3C8-EF11-504E-9A73-5229E350A312}"/>
              </a:ext>
            </a:extLst>
          </p:cNvPr>
          <p:cNvSpPr txBox="1"/>
          <p:nvPr/>
        </p:nvSpPr>
        <p:spPr>
          <a:xfrm>
            <a:off x="6112948" y="89066"/>
            <a:ext cx="2346027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51DC0"/>
                </a:solidFill>
              </a:rPr>
              <a:t>300 kV polarized gun</a:t>
            </a:r>
          </a:p>
          <a:p>
            <a:r>
              <a:rPr lang="en-US" sz="1600" dirty="0">
                <a:solidFill>
                  <a:srgbClr val="151DC0"/>
                </a:solidFill>
              </a:rPr>
              <a:t>300 kV Wien filter</a:t>
            </a:r>
          </a:p>
          <a:p>
            <a:r>
              <a:rPr lang="en-US" sz="1600" dirty="0">
                <a:solidFill>
                  <a:srgbClr val="151DC0"/>
                </a:solidFill>
              </a:rPr>
              <a:t>FEL QCM leak repair (&gt;10)</a:t>
            </a:r>
          </a:p>
          <a:p>
            <a:r>
              <a:rPr lang="en-US" sz="1600" dirty="0">
                <a:solidFill>
                  <a:srgbClr val="151DC0"/>
                </a:solidFill>
              </a:rPr>
              <a:t>Refurbish FEL CM (&gt;20)</a:t>
            </a:r>
          </a:p>
          <a:p>
            <a:r>
              <a:rPr lang="en-US" sz="1600" dirty="0">
                <a:solidFill>
                  <a:srgbClr val="151DC0"/>
                </a:solidFill>
              </a:rPr>
              <a:t>Transport lines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AE3765-AF0B-634D-AAF2-FB5FCD81EC11}"/>
              </a:ext>
            </a:extLst>
          </p:cNvPr>
          <p:cNvSpPr txBox="1"/>
          <p:nvPr/>
        </p:nvSpPr>
        <p:spPr>
          <a:xfrm>
            <a:off x="220483" y="3773389"/>
            <a:ext cx="27128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High power fixed W target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QWT/AMD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NC multi-cell (4MV/m) cavities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Low field guiding solenoid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0FEB23-CE2D-AA4D-8E03-CF6BD964149D}"/>
              </a:ext>
            </a:extLst>
          </p:cNvPr>
          <p:cNvSpPr txBox="1"/>
          <p:nvPr/>
        </p:nvSpPr>
        <p:spPr>
          <a:xfrm>
            <a:off x="3243245" y="4202506"/>
            <a:ext cx="17308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Emittance filter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Matching section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Chicane </a:t>
            </a:r>
            <a:r>
              <a:rPr lang="en-US" sz="1600" dirty="0" err="1">
                <a:solidFill>
                  <a:srgbClr val="FF0000"/>
                </a:solidFill>
              </a:rPr>
              <a:t>dp</a:t>
            </a:r>
            <a:r>
              <a:rPr lang="en-US" sz="1600" dirty="0">
                <a:solidFill>
                  <a:srgbClr val="FF0000"/>
                </a:solidFill>
              </a:rPr>
              <a:t>/p filter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6CBE5A-739F-4D4A-95D2-D5DADD577230}"/>
              </a:ext>
            </a:extLst>
          </p:cNvPr>
          <p:cNvSpPr txBox="1"/>
          <p:nvPr/>
        </p:nvSpPr>
        <p:spPr>
          <a:xfrm>
            <a:off x="5344698" y="3820130"/>
            <a:ext cx="296395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SRF QCM (2 5-cell cavities)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180 dispersive bunch compressor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Transport lines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Diagnostics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68901-02D9-2845-AAB7-9534D3D1F282}"/>
              </a:ext>
            </a:extLst>
          </p:cNvPr>
          <p:cNvCxnSpPr/>
          <p:nvPr/>
        </p:nvCxnSpPr>
        <p:spPr>
          <a:xfrm>
            <a:off x="7017488" y="1440427"/>
            <a:ext cx="116959" cy="424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67D5C5-7ECA-8D4A-AC4A-AAC1D77A268F}"/>
              </a:ext>
            </a:extLst>
          </p:cNvPr>
          <p:cNvCxnSpPr>
            <a:cxnSpLocks/>
          </p:cNvCxnSpPr>
          <p:nvPr/>
        </p:nvCxnSpPr>
        <p:spPr>
          <a:xfrm flipV="1">
            <a:off x="2331094" y="3072172"/>
            <a:ext cx="698720" cy="561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4AD4E7-BDA3-FE43-9FC6-0C7C95526755}"/>
              </a:ext>
            </a:extLst>
          </p:cNvPr>
          <p:cNvCxnSpPr>
            <a:cxnSpLocks/>
          </p:cNvCxnSpPr>
          <p:nvPr/>
        </p:nvCxnSpPr>
        <p:spPr>
          <a:xfrm flipV="1">
            <a:off x="3941381" y="3145205"/>
            <a:ext cx="167293" cy="989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851378-CC63-F843-90A6-3C7640249B34}"/>
              </a:ext>
            </a:extLst>
          </p:cNvPr>
          <p:cNvCxnSpPr>
            <a:cxnSpLocks/>
          </p:cNvCxnSpPr>
          <p:nvPr/>
        </p:nvCxnSpPr>
        <p:spPr>
          <a:xfrm flipH="1" flipV="1">
            <a:off x="5344698" y="3145205"/>
            <a:ext cx="691780" cy="607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0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DB116-4BE1-C840-9824-5BB7A0852780}"/>
              </a:ext>
            </a:extLst>
          </p:cNvPr>
          <p:cNvSpPr/>
          <p:nvPr/>
        </p:nvSpPr>
        <p:spPr>
          <a:xfrm>
            <a:off x="632013" y="2732090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9A31D-0F18-3844-B393-8AA40AF87652}"/>
              </a:ext>
            </a:extLst>
          </p:cNvPr>
          <p:cNvSpPr/>
          <p:nvPr/>
        </p:nvSpPr>
        <p:spPr>
          <a:xfrm>
            <a:off x="2424953" y="2732091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10D18-62D2-0946-9324-3C4B3FA98D2F}"/>
              </a:ext>
            </a:extLst>
          </p:cNvPr>
          <p:cNvSpPr/>
          <p:nvPr/>
        </p:nvSpPr>
        <p:spPr>
          <a:xfrm>
            <a:off x="8373035" y="2732090"/>
            <a:ext cx="2563906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D945F-C3EC-3D49-9F73-48374168A89F}"/>
              </a:ext>
            </a:extLst>
          </p:cNvPr>
          <p:cNvSpPr/>
          <p:nvPr/>
        </p:nvSpPr>
        <p:spPr>
          <a:xfrm>
            <a:off x="632013" y="5837386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45C8D-42EC-CC45-8CD2-EF8433654E85}"/>
              </a:ext>
            </a:extLst>
          </p:cNvPr>
          <p:cNvSpPr/>
          <p:nvPr/>
        </p:nvSpPr>
        <p:spPr>
          <a:xfrm>
            <a:off x="2424953" y="583738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4AD47-B76C-184F-85E2-32B5B8FBC70E}"/>
              </a:ext>
            </a:extLst>
          </p:cNvPr>
          <p:cNvSpPr/>
          <p:nvPr/>
        </p:nvSpPr>
        <p:spPr>
          <a:xfrm>
            <a:off x="5334000" y="583738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B2932-B802-6C40-89DD-CBE56402AB03}"/>
              </a:ext>
            </a:extLst>
          </p:cNvPr>
          <p:cNvSpPr/>
          <p:nvPr/>
        </p:nvSpPr>
        <p:spPr>
          <a:xfrm>
            <a:off x="8373035" y="5837386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597D2-96B7-4E4F-90FF-95304D6DB213}"/>
              </a:ext>
            </a:extLst>
          </p:cNvPr>
          <p:cNvSpPr txBox="1"/>
          <p:nvPr/>
        </p:nvSpPr>
        <p:spPr>
          <a:xfrm>
            <a:off x="188259" y="943631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 1 : positrons (1-pass LERF)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C9273-922D-324E-AFEC-0A79D0D06B14}"/>
              </a:ext>
            </a:extLst>
          </p:cNvPr>
          <p:cNvSpPr txBox="1"/>
          <p:nvPr/>
        </p:nvSpPr>
        <p:spPr>
          <a:xfrm>
            <a:off x="188259" y="3736086"/>
            <a:ext cx="436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Phases 2 &amp; 3 : energy upgrade (2-pass LERF)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3EC578-F40E-954F-A120-B20EA27D3218}"/>
              </a:ext>
            </a:extLst>
          </p:cNvPr>
          <p:cNvCxnSpPr>
            <a:endCxn id="2" idx="1"/>
          </p:cNvCxnSpPr>
          <p:nvPr/>
        </p:nvCxnSpPr>
        <p:spPr>
          <a:xfrm>
            <a:off x="188259" y="2980860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8BE2-F16E-D549-A97A-A05858AE89E0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385048" y="2980859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9A4B5-EE94-AD43-BA89-5D0F1B2B6317}"/>
              </a:ext>
            </a:extLst>
          </p:cNvPr>
          <p:cNvCxnSpPr/>
          <p:nvPr/>
        </p:nvCxnSpPr>
        <p:spPr>
          <a:xfrm>
            <a:off x="172572" y="6086156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674E50-95F8-C84A-A132-E7CB9B01ADE8}"/>
              </a:ext>
            </a:extLst>
          </p:cNvPr>
          <p:cNvCxnSpPr>
            <a:cxnSpLocks/>
          </p:cNvCxnSpPr>
          <p:nvPr/>
        </p:nvCxnSpPr>
        <p:spPr>
          <a:xfrm>
            <a:off x="1360394" y="6086156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0F0BAE-98FB-C640-81BE-F22322E934B4}"/>
              </a:ext>
            </a:extLst>
          </p:cNvPr>
          <p:cNvGrpSpPr/>
          <p:nvPr/>
        </p:nvGrpSpPr>
        <p:grpSpPr>
          <a:xfrm>
            <a:off x="10244417" y="1689649"/>
            <a:ext cx="1385047" cy="1291209"/>
            <a:chOff x="10244417" y="557591"/>
            <a:chExt cx="1385047" cy="1667896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5ABB027B-C505-8947-BDEB-04328EB62899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D2F73C9F-C8F0-654B-891B-5A05D2B376EC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B76A72-9826-0F4E-AA8E-90F5F31494BD}"/>
              </a:ext>
            </a:extLst>
          </p:cNvPr>
          <p:cNvGrpSpPr/>
          <p:nvPr/>
        </p:nvGrpSpPr>
        <p:grpSpPr>
          <a:xfrm>
            <a:off x="10244417" y="4664762"/>
            <a:ext cx="1385047" cy="1421394"/>
            <a:chOff x="10244417" y="557591"/>
            <a:chExt cx="1385047" cy="1667896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3BEF7F1-FE0A-914B-A476-AA11AF337084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E2A39CE-2B24-6A4D-9768-5D8E2821CAE8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C81A47-6153-E943-AC4F-0A86608189BE}"/>
              </a:ext>
            </a:extLst>
          </p:cNvPr>
          <p:cNvCxnSpPr/>
          <p:nvPr/>
        </p:nvCxnSpPr>
        <p:spPr>
          <a:xfrm>
            <a:off x="4874559" y="608615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EBC68A-5685-294D-8C94-31D6BF3F359C}"/>
              </a:ext>
            </a:extLst>
          </p:cNvPr>
          <p:cNvCxnSpPr/>
          <p:nvPr/>
        </p:nvCxnSpPr>
        <p:spPr>
          <a:xfrm>
            <a:off x="7913593" y="6086154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93FF2-9DB9-054C-A6DA-33A163BFEF55}"/>
              </a:ext>
            </a:extLst>
          </p:cNvPr>
          <p:cNvGrpSpPr/>
          <p:nvPr/>
        </p:nvGrpSpPr>
        <p:grpSpPr>
          <a:xfrm rot="10800000">
            <a:off x="1689848" y="4664760"/>
            <a:ext cx="1385047" cy="1421394"/>
            <a:chOff x="10244417" y="557591"/>
            <a:chExt cx="1385047" cy="1667896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C65B3C1-A390-644D-AE90-E018B3034E50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A80B602D-C1AD-6940-9847-257E48084E69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DA3E33-8AEB-D14A-A7E3-A880C62998B1}"/>
              </a:ext>
            </a:extLst>
          </p:cNvPr>
          <p:cNvCxnSpPr>
            <a:stCxn id="16" idx="0"/>
          </p:cNvCxnSpPr>
          <p:nvPr/>
        </p:nvCxnSpPr>
        <p:spPr>
          <a:xfrm flipH="1">
            <a:off x="188259" y="1689649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8D8F24-2606-264D-8A2D-9FC9382D564D}"/>
              </a:ext>
            </a:extLst>
          </p:cNvPr>
          <p:cNvCxnSpPr/>
          <p:nvPr/>
        </p:nvCxnSpPr>
        <p:spPr>
          <a:xfrm flipH="1">
            <a:off x="188259" y="4664760"/>
            <a:ext cx="10748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C4F273-E2A7-D94D-84E5-74E0C01090E4}"/>
              </a:ext>
            </a:extLst>
          </p:cNvPr>
          <p:cNvSpPr txBox="1"/>
          <p:nvPr/>
        </p:nvSpPr>
        <p:spPr>
          <a:xfrm>
            <a:off x="188257" y="252588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04B0F1-C712-0E4F-8B35-BD2163C104A5}"/>
              </a:ext>
            </a:extLst>
          </p:cNvPr>
          <p:cNvSpPr txBox="1"/>
          <p:nvPr/>
        </p:nvSpPr>
        <p:spPr>
          <a:xfrm>
            <a:off x="1769911" y="255477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591611-3E7B-FB48-B246-5A5F78187A20}"/>
              </a:ext>
            </a:extLst>
          </p:cNvPr>
          <p:cNvGrpSpPr/>
          <p:nvPr/>
        </p:nvGrpSpPr>
        <p:grpSpPr>
          <a:xfrm>
            <a:off x="5006009" y="1888434"/>
            <a:ext cx="3497896" cy="1092421"/>
            <a:chOff x="5006009" y="1133062"/>
            <a:chExt cx="3497896" cy="109242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1450F6-B76B-B744-8752-047970260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B590E5-A3D9-B14E-9CD9-8BFCFD336CD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B53121-C656-CF48-B96C-A193604F4F9B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4AEBDD-9CC3-BD4B-A386-5449B24C2842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8EE383-2B93-EC4C-A41E-1FB4D00951C3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9CA0E1A-2EFE-5748-9B39-D1846A3E4011}"/>
              </a:ext>
            </a:extLst>
          </p:cNvPr>
          <p:cNvSpPr txBox="1"/>
          <p:nvPr/>
        </p:nvSpPr>
        <p:spPr>
          <a:xfrm>
            <a:off x="406527" y="1501292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1C55F-BAAE-DA4A-B808-DC83CC54D4D7}"/>
              </a:ext>
            </a:extLst>
          </p:cNvPr>
          <p:cNvSpPr txBox="1"/>
          <p:nvPr/>
        </p:nvSpPr>
        <p:spPr>
          <a:xfrm>
            <a:off x="387045" y="4440118"/>
            <a:ext cx="1455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e- @ 550-650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DB7930-60A0-8B43-93C8-5B8EBEA3AC3E}"/>
              </a:ext>
            </a:extLst>
          </p:cNvPr>
          <p:cNvSpPr txBox="1"/>
          <p:nvPr/>
        </p:nvSpPr>
        <p:spPr>
          <a:xfrm>
            <a:off x="145978" y="571455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31C8D7-DE1B-0849-8DED-CE9DD82122C7}"/>
              </a:ext>
            </a:extLst>
          </p:cNvPr>
          <p:cNvGrpSpPr/>
          <p:nvPr/>
        </p:nvGrpSpPr>
        <p:grpSpPr>
          <a:xfrm>
            <a:off x="5013513" y="4991465"/>
            <a:ext cx="3497896" cy="1092421"/>
            <a:chOff x="5006009" y="1133062"/>
            <a:chExt cx="3497896" cy="1092421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740BB92-5F2B-024B-BBBE-96B0CFD08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3F6B0E2-0684-DA48-80E2-59165717BB46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91331B-7882-CB4A-9AD2-0A8FBEDD1A7A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DAAFFF-40F4-464D-9A9E-6B39DEB2CF41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2AE851-1A5E-A246-8117-10C33DBCDB7E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6CD687-4F62-4944-9902-AB7A5E27D25E}"/>
              </a:ext>
            </a:extLst>
          </p:cNvPr>
          <p:cNvGrpSpPr/>
          <p:nvPr/>
        </p:nvGrpSpPr>
        <p:grpSpPr>
          <a:xfrm>
            <a:off x="10438960" y="4856321"/>
            <a:ext cx="1015253" cy="1233644"/>
            <a:chOff x="10244417" y="557591"/>
            <a:chExt cx="1385047" cy="1667896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5C2FFAA6-7E11-584C-B506-9B3648AED5C3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BEC64787-0AE3-E94E-AB03-A43E8B4D7B80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139480-70D4-F544-A280-29E353B2FDE7}"/>
              </a:ext>
            </a:extLst>
          </p:cNvPr>
          <p:cNvGrpSpPr/>
          <p:nvPr/>
        </p:nvGrpSpPr>
        <p:grpSpPr>
          <a:xfrm rot="10800000">
            <a:off x="1923333" y="4857651"/>
            <a:ext cx="1015253" cy="1233644"/>
            <a:chOff x="10244417" y="557591"/>
            <a:chExt cx="1385047" cy="1667896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866F604-CE76-8040-846F-2A2EE1BE5937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389105BA-65B2-AA47-A4FD-E81E07E0BD6B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19130B-AFFA-3F4C-A109-A2D8A27A395B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2430960" y="4856321"/>
            <a:ext cx="8515628" cy="1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C5CFBF7-0C10-C147-85A3-AEC1E87C65EF}"/>
              </a:ext>
            </a:extLst>
          </p:cNvPr>
          <p:cNvSpPr txBox="1"/>
          <p:nvPr/>
        </p:nvSpPr>
        <p:spPr>
          <a:xfrm>
            <a:off x="188257" y="304700"/>
            <a:ext cx="197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Joe/Alex follow-up</a:t>
            </a:r>
          </a:p>
        </p:txBody>
      </p:sp>
    </p:spTree>
    <p:extLst>
      <p:ext uri="{BB962C8B-B14F-4D97-AF65-F5344CB8AC3E}">
        <p14:creationId xmlns:p14="http://schemas.microsoft.com/office/powerpoint/2010/main" val="393044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BADBD-1B40-7148-AF04-64D04720004A}"/>
              </a:ext>
            </a:extLst>
          </p:cNvPr>
          <p:cNvSpPr txBox="1"/>
          <p:nvPr/>
        </p:nvSpPr>
        <p:spPr>
          <a:xfrm>
            <a:off x="188257" y="304700"/>
            <a:ext cx="15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Reza follow-up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763D9-5F74-4B42-BF8F-2CD79946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" y="954916"/>
            <a:ext cx="11184835" cy="52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C72FF-F11B-7640-9C10-1929DF8D2769}"/>
              </a:ext>
            </a:extLst>
          </p:cNvPr>
          <p:cNvSpPr txBox="1"/>
          <p:nvPr/>
        </p:nvSpPr>
        <p:spPr>
          <a:xfrm>
            <a:off x="188257" y="304700"/>
            <a:ext cx="429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Joe follow-up with Alex on HE spin rotators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6C4A3-3AF1-3644-B31C-84A4F960413C}"/>
              </a:ext>
            </a:extLst>
          </p:cNvPr>
          <p:cNvSpPr/>
          <p:nvPr/>
        </p:nvSpPr>
        <p:spPr>
          <a:xfrm>
            <a:off x="583095" y="820198"/>
            <a:ext cx="102836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High energy spin rotators during FFA era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Major modification to transport lines … but happening for FFA, yes?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Plan A – Benefits to e- beams in FFA era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Plan B – Benefits to e+ beams in FFA era (up to 4 pass EM)</a:t>
            </a:r>
          </a:p>
          <a:p>
            <a:pPr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modest spin angle (+/- small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), e.g. as the energy increases the sensitivity of spin stability to energy goes up, we could evaluate this but maybe +/- 10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is enough</a:t>
            </a: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b) larger spin angle (+/- larger degrees) to provide longitudinal polarization to more halls simultaneously, we need I think only one hall to have a rotator so we then have three degrees of freedom (energy, Wien, hall) for ABC</a:t>
            </a: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c) a fixed +/- 180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configuration that moves spin flipping to the halls, independent of the front end and only needed for PV experiments that might be planned in AC</a:t>
            </a: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d) finally there is the most developed "universal spin rotator" which in any hall would provide unique capabilities.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Fanglei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has been our lead in this work, having a small discussion together with her could be valuable to gauge which might be worth thinking about.</a:t>
            </a:r>
          </a:p>
        </p:txBody>
      </p:sp>
    </p:spTree>
    <p:extLst>
      <p:ext uri="{BB962C8B-B14F-4D97-AF65-F5344CB8AC3E}">
        <p14:creationId xmlns:p14="http://schemas.microsoft.com/office/powerpoint/2010/main" val="89146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DCD7-F136-EF40-8786-80863FCE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Upgrade(s) beyond 12 GeV e-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27EF-3797-9545-8700-1541812D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493FA-47FF-3D4B-8660-BEDC015F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1" y="969484"/>
            <a:ext cx="11550745" cy="5260835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Polarized positrons </a:t>
            </a:r>
            <a:r>
              <a:rPr lang="en-US" sz="2400" u="sng" dirty="0">
                <a:solidFill>
                  <a:srgbClr val="FF0000"/>
                </a:solidFill>
              </a:rPr>
              <a:t>capability</a:t>
            </a:r>
          </a:p>
          <a:p>
            <a:pPr lvl="1"/>
            <a:r>
              <a:rPr lang="en-US" sz="2000" dirty="0"/>
              <a:t>Near term, ~5 years, 12 GeV, multi-hall</a:t>
            </a:r>
          </a:p>
          <a:p>
            <a:pPr lvl="1"/>
            <a:r>
              <a:rPr lang="en-US" sz="2000" dirty="0"/>
              <a:t>Imagine 100 – 300 MeV e- injector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Energy upgrade experimental </a:t>
            </a:r>
            <a:r>
              <a:rPr lang="en-US" sz="2400" u="sng" dirty="0">
                <a:solidFill>
                  <a:srgbClr val="FF0000"/>
                </a:solidFill>
              </a:rPr>
              <a:t>program</a:t>
            </a:r>
          </a:p>
          <a:p>
            <a:pPr lvl="1"/>
            <a:r>
              <a:rPr lang="en-US" sz="2000" dirty="0"/>
              <a:t>22 GeV, a decade from now, multi-hall</a:t>
            </a:r>
          </a:p>
          <a:p>
            <a:pPr lvl="2"/>
            <a:r>
              <a:rPr lang="en-US" sz="1800" dirty="0"/>
              <a:t>Can have an intermediate stage of 17 GeV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9ED95-0FF7-584D-A18F-2B312795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697" y="1139313"/>
            <a:ext cx="4721083" cy="40210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5CF516-3CB8-994E-B844-E5AA8A165DF7}"/>
              </a:ext>
            </a:extLst>
          </p:cNvPr>
          <p:cNvSpPr txBox="1">
            <a:spLocks/>
          </p:cNvSpPr>
          <p:nvPr/>
        </p:nvSpPr>
        <p:spPr>
          <a:xfrm>
            <a:off x="349061" y="3413300"/>
            <a:ext cx="5888075" cy="299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Replace two arcs per side with new FFA permanent magnet arcs</a:t>
            </a:r>
          </a:p>
          <a:p>
            <a:pPr lvl="2"/>
            <a:r>
              <a:rPr lang="en-US" dirty="0"/>
              <a:t>(Single pair of arcs is considered too)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Requires ~600 MeV e-  injector</a:t>
            </a:r>
          </a:p>
          <a:p>
            <a:pPr lvl="2"/>
            <a:r>
              <a:rPr lang="en-US" dirty="0"/>
              <a:t>This mean a shielded vault of ~70x10m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943B77-3299-2345-A617-D9CB51B4904F}"/>
              </a:ext>
            </a:extLst>
          </p:cNvPr>
          <p:cNvCxnSpPr>
            <a:cxnSpLocks/>
          </p:cNvCxnSpPr>
          <p:nvPr/>
        </p:nvCxnSpPr>
        <p:spPr>
          <a:xfrm flipV="1">
            <a:off x="5443969" y="4184542"/>
            <a:ext cx="2134702" cy="125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CC6CAE-C0F8-2545-BEA5-89CB701C4C71}"/>
              </a:ext>
            </a:extLst>
          </p:cNvPr>
          <p:cNvCxnSpPr>
            <a:cxnSpLocks/>
          </p:cNvCxnSpPr>
          <p:nvPr/>
        </p:nvCxnSpPr>
        <p:spPr>
          <a:xfrm>
            <a:off x="5283269" y="1861381"/>
            <a:ext cx="2419389" cy="1738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6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6BA0-3696-C548-8A23-24F893FA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electron/positron injector vault is required for both upgrades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5DA73-7526-9A4D-A107-9B3CE054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EAFD2-BB24-234D-A157-84577CE5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b="12613"/>
          <a:stretch/>
        </p:blipFill>
        <p:spPr>
          <a:xfrm>
            <a:off x="0" y="1230961"/>
            <a:ext cx="12192000" cy="4335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71D1AE-EAE4-1244-BAA9-E1C110E24A32}"/>
              </a:ext>
            </a:extLst>
          </p:cNvPr>
          <p:cNvSpPr/>
          <p:nvPr/>
        </p:nvSpPr>
        <p:spPr>
          <a:xfrm>
            <a:off x="2160061" y="1419487"/>
            <a:ext cx="992137" cy="423168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BE1D1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8E77E-3F3E-DF41-99C6-DF8C62E5BB07}"/>
              </a:ext>
            </a:extLst>
          </p:cNvPr>
          <p:cNvSpPr txBox="1"/>
          <p:nvPr/>
        </p:nvSpPr>
        <p:spPr>
          <a:xfrm>
            <a:off x="462466" y="832896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New underground vault + short beam line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AAD4788-954A-AA42-A138-A1506912EF1D}"/>
              </a:ext>
            </a:extLst>
          </p:cNvPr>
          <p:cNvSpPr/>
          <p:nvPr/>
        </p:nvSpPr>
        <p:spPr>
          <a:xfrm>
            <a:off x="8524066" y="3229968"/>
            <a:ext cx="1393261" cy="507570"/>
          </a:xfrm>
          <a:custGeom>
            <a:avLst/>
            <a:gdLst>
              <a:gd name="connsiteX0" fmla="*/ 0 w 2837363"/>
              <a:gd name="connsiteY0" fmla="*/ 0 h 1720312"/>
              <a:gd name="connsiteX1" fmla="*/ 1782306 w 2837363"/>
              <a:gd name="connsiteY1" fmla="*/ 325465 h 1720312"/>
              <a:gd name="connsiteX2" fmla="*/ 2820692 w 2837363"/>
              <a:gd name="connsiteY2" fmla="*/ 976393 h 1720312"/>
              <a:gd name="connsiteX3" fmla="*/ 2324746 w 2837363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114"/>
              <a:gd name="connsiteY0" fmla="*/ 0 h 1720312"/>
              <a:gd name="connsiteX1" fmla="*/ 1782306 w 2841114"/>
              <a:gd name="connsiteY1" fmla="*/ 325465 h 1720312"/>
              <a:gd name="connsiteX2" fmla="*/ 2820692 w 2841114"/>
              <a:gd name="connsiteY2" fmla="*/ 976393 h 1720312"/>
              <a:gd name="connsiteX3" fmla="*/ 2324746 w 2841114"/>
              <a:gd name="connsiteY3" fmla="*/ 1720312 h 1720312"/>
              <a:gd name="connsiteX0" fmla="*/ 0 w 2810603"/>
              <a:gd name="connsiteY0" fmla="*/ 0 h 1720312"/>
              <a:gd name="connsiteX1" fmla="*/ 1782306 w 2810603"/>
              <a:gd name="connsiteY1" fmla="*/ 325465 h 1720312"/>
              <a:gd name="connsiteX2" fmla="*/ 2788527 w 2810603"/>
              <a:gd name="connsiteY2" fmla="*/ 971798 h 1720312"/>
              <a:gd name="connsiteX3" fmla="*/ 2324746 w 2810603"/>
              <a:gd name="connsiteY3" fmla="*/ 1720312 h 1720312"/>
              <a:gd name="connsiteX0" fmla="*/ 0 w 2746236"/>
              <a:gd name="connsiteY0" fmla="*/ 0 h 1720312"/>
              <a:gd name="connsiteX1" fmla="*/ 1782306 w 2746236"/>
              <a:gd name="connsiteY1" fmla="*/ 325465 h 1720312"/>
              <a:gd name="connsiteX2" fmla="*/ 2719603 w 2746236"/>
              <a:gd name="connsiteY2" fmla="*/ 948824 h 1720312"/>
              <a:gd name="connsiteX3" fmla="*/ 2324746 w 2746236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71437"/>
              <a:gd name="connsiteY0" fmla="*/ 0 h 1608118"/>
              <a:gd name="connsiteX1" fmla="*/ 1782306 w 2771437"/>
              <a:gd name="connsiteY1" fmla="*/ 325465 h 1608118"/>
              <a:gd name="connsiteX2" fmla="*/ 2719603 w 2771437"/>
              <a:gd name="connsiteY2" fmla="*/ 948824 h 1608118"/>
              <a:gd name="connsiteX3" fmla="*/ 2567513 w 2771437"/>
              <a:gd name="connsiteY3" fmla="*/ 1608118 h 1608118"/>
              <a:gd name="connsiteX0" fmla="*/ 0 w 2742736"/>
              <a:gd name="connsiteY0" fmla="*/ 0 h 1608118"/>
              <a:gd name="connsiteX1" fmla="*/ 1782306 w 2742736"/>
              <a:gd name="connsiteY1" fmla="*/ 325465 h 1608118"/>
              <a:gd name="connsiteX2" fmla="*/ 2719603 w 2742736"/>
              <a:gd name="connsiteY2" fmla="*/ 948824 h 1608118"/>
              <a:gd name="connsiteX3" fmla="*/ 2567513 w 2742736"/>
              <a:gd name="connsiteY3" fmla="*/ 1608118 h 1608118"/>
              <a:gd name="connsiteX0" fmla="*/ 0 w 2742736"/>
              <a:gd name="connsiteY0" fmla="*/ 0 h 1608118"/>
              <a:gd name="connsiteX1" fmla="*/ 1782306 w 2742736"/>
              <a:gd name="connsiteY1" fmla="*/ 325465 h 1608118"/>
              <a:gd name="connsiteX2" fmla="*/ 2719603 w 2742736"/>
              <a:gd name="connsiteY2" fmla="*/ 948824 h 1608118"/>
              <a:gd name="connsiteX3" fmla="*/ 2567513 w 2742736"/>
              <a:gd name="connsiteY3" fmla="*/ 1608118 h 1608118"/>
              <a:gd name="connsiteX0" fmla="*/ 0 w 2722962"/>
              <a:gd name="connsiteY0" fmla="*/ 0 h 1608118"/>
              <a:gd name="connsiteX1" fmla="*/ 1782306 w 2722962"/>
              <a:gd name="connsiteY1" fmla="*/ 325465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  <a:gd name="connsiteX0" fmla="*/ 0 w 2722962"/>
              <a:gd name="connsiteY0" fmla="*/ 0 h 1608118"/>
              <a:gd name="connsiteX1" fmla="*/ 1782306 w 2722962"/>
              <a:gd name="connsiteY1" fmla="*/ 325465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  <a:gd name="connsiteX0" fmla="*/ 0 w 2722962"/>
              <a:gd name="connsiteY0" fmla="*/ 0 h 1608118"/>
              <a:gd name="connsiteX1" fmla="*/ 1770167 w 2722962"/>
              <a:gd name="connsiteY1" fmla="*/ 231971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962" h="1608118">
                <a:moveTo>
                  <a:pt x="0" y="0"/>
                </a:moveTo>
                <a:cubicBezTo>
                  <a:pt x="656095" y="81366"/>
                  <a:pt x="1587582" y="180796"/>
                  <a:pt x="1770167" y="231971"/>
                </a:cubicBezTo>
                <a:cubicBezTo>
                  <a:pt x="1952752" y="283146"/>
                  <a:pt x="2596964" y="372755"/>
                  <a:pt x="2719603" y="948824"/>
                </a:cubicBezTo>
                <a:cubicBezTo>
                  <a:pt x="2731005" y="1159783"/>
                  <a:pt x="2720925" y="1202803"/>
                  <a:pt x="2567513" y="1608118"/>
                </a:cubicBezTo>
              </a:path>
            </a:pathLst>
          </a:cu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F3EFA-77F1-844E-9B94-A408D9955BF9}"/>
              </a:ext>
            </a:extLst>
          </p:cNvPr>
          <p:cNvCxnSpPr>
            <a:cxnSpLocks/>
          </p:cNvCxnSpPr>
          <p:nvPr/>
        </p:nvCxnSpPr>
        <p:spPr>
          <a:xfrm>
            <a:off x="3229688" y="1645267"/>
            <a:ext cx="56739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F553B7-7263-334C-BF36-0ED80415CAB2}"/>
              </a:ext>
            </a:extLst>
          </p:cNvPr>
          <p:cNvCxnSpPr>
            <a:cxnSpLocks/>
          </p:cNvCxnSpPr>
          <p:nvPr/>
        </p:nvCxnSpPr>
        <p:spPr>
          <a:xfrm>
            <a:off x="3754045" y="1645267"/>
            <a:ext cx="429664" cy="32546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6B39CB-92D1-BE47-ACBD-E381EC5B0196}"/>
              </a:ext>
            </a:extLst>
          </p:cNvPr>
          <p:cNvCxnSpPr>
            <a:cxnSpLocks/>
          </p:cNvCxnSpPr>
          <p:nvPr/>
        </p:nvCxnSpPr>
        <p:spPr>
          <a:xfrm>
            <a:off x="2929180" y="4199904"/>
            <a:ext cx="6162281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966F915B-6539-A946-B779-4334091ED0F4}"/>
              </a:ext>
            </a:extLst>
          </p:cNvPr>
          <p:cNvSpPr/>
          <p:nvPr/>
        </p:nvSpPr>
        <p:spPr>
          <a:xfrm rot="10800000">
            <a:off x="2247253" y="1827156"/>
            <a:ext cx="1588992" cy="2374821"/>
          </a:xfrm>
          <a:prstGeom prst="arc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548807E-0147-0846-B064-7AE40F76D579}"/>
              </a:ext>
            </a:extLst>
          </p:cNvPr>
          <p:cNvSpPr/>
          <p:nvPr/>
        </p:nvSpPr>
        <p:spPr>
          <a:xfrm rot="10800000" flipV="1">
            <a:off x="2247252" y="2162698"/>
            <a:ext cx="1588992" cy="2163238"/>
          </a:xfrm>
          <a:prstGeom prst="arc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D8031F-611C-F747-8EE3-EA6FE760B1FE}"/>
              </a:ext>
            </a:extLst>
          </p:cNvPr>
          <p:cNvCxnSpPr>
            <a:cxnSpLocks/>
          </p:cNvCxnSpPr>
          <p:nvPr/>
        </p:nvCxnSpPr>
        <p:spPr>
          <a:xfrm>
            <a:off x="2929180" y="2142034"/>
            <a:ext cx="82486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E6B8B0-8F57-4341-B843-FF6BE51D6E25}"/>
              </a:ext>
            </a:extLst>
          </p:cNvPr>
          <p:cNvCxnSpPr>
            <a:cxnSpLocks/>
          </p:cNvCxnSpPr>
          <p:nvPr/>
        </p:nvCxnSpPr>
        <p:spPr>
          <a:xfrm flipV="1">
            <a:off x="3754045" y="1970731"/>
            <a:ext cx="455470" cy="17130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2633152D-D735-3A41-80B7-6B7D8A3F10EC}"/>
              </a:ext>
            </a:extLst>
          </p:cNvPr>
          <p:cNvSpPr/>
          <p:nvPr/>
        </p:nvSpPr>
        <p:spPr>
          <a:xfrm>
            <a:off x="9091460" y="3753036"/>
            <a:ext cx="780959" cy="446868"/>
          </a:xfrm>
          <a:custGeom>
            <a:avLst/>
            <a:gdLst>
              <a:gd name="connsiteX0" fmla="*/ 821410 w 821410"/>
              <a:gd name="connsiteY0" fmla="*/ 0 h 419788"/>
              <a:gd name="connsiteX1" fmla="*/ 790414 w 821410"/>
              <a:gd name="connsiteY1" fmla="*/ 108488 h 419788"/>
              <a:gd name="connsiteX2" fmla="*/ 697424 w 821410"/>
              <a:gd name="connsiteY2" fmla="*/ 139485 h 419788"/>
              <a:gd name="connsiteX3" fmla="*/ 604434 w 821410"/>
              <a:gd name="connsiteY3" fmla="*/ 201478 h 419788"/>
              <a:gd name="connsiteX4" fmla="*/ 511444 w 821410"/>
              <a:gd name="connsiteY4" fmla="*/ 263471 h 419788"/>
              <a:gd name="connsiteX5" fmla="*/ 418454 w 821410"/>
              <a:gd name="connsiteY5" fmla="*/ 325464 h 419788"/>
              <a:gd name="connsiteX6" fmla="*/ 232475 w 821410"/>
              <a:gd name="connsiteY6" fmla="*/ 387457 h 419788"/>
              <a:gd name="connsiteX7" fmla="*/ 108488 w 821410"/>
              <a:gd name="connsiteY7" fmla="*/ 418454 h 419788"/>
              <a:gd name="connsiteX8" fmla="*/ 0 w 821410"/>
              <a:gd name="connsiteY8" fmla="*/ 418454 h 41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10" h="419788">
                <a:moveTo>
                  <a:pt x="821410" y="0"/>
                </a:moveTo>
                <a:cubicBezTo>
                  <a:pt x="811078" y="36163"/>
                  <a:pt x="815400" y="80378"/>
                  <a:pt x="790414" y="108488"/>
                </a:cubicBezTo>
                <a:cubicBezTo>
                  <a:pt x="768707" y="132908"/>
                  <a:pt x="724610" y="121361"/>
                  <a:pt x="697424" y="139485"/>
                </a:cubicBezTo>
                <a:cubicBezTo>
                  <a:pt x="666427" y="160149"/>
                  <a:pt x="630776" y="175136"/>
                  <a:pt x="604434" y="201478"/>
                </a:cubicBezTo>
                <a:cubicBezTo>
                  <a:pt x="546387" y="259525"/>
                  <a:pt x="578732" y="241042"/>
                  <a:pt x="511444" y="263471"/>
                </a:cubicBezTo>
                <a:cubicBezTo>
                  <a:pt x="480447" y="284135"/>
                  <a:pt x="453796" y="313683"/>
                  <a:pt x="418454" y="325464"/>
                </a:cubicBezTo>
                <a:lnTo>
                  <a:pt x="232475" y="387457"/>
                </a:lnTo>
                <a:cubicBezTo>
                  <a:pt x="188049" y="402266"/>
                  <a:pt x="158368" y="414297"/>
                  <a:pt x="108488" y="418454"/>
                </a:cubicBezTo>
                <a:cubicBezTo>
                  <a:pt x="72450" y="421457"/>
                  <a:pt x="36163" y="418454"/>
                  <a:pt x="0" y="418454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E2CFD6-4EE8-D142-A4FA-A79E051511F9}"/>
              </a:ext>
            </a:extLst>
          </p:cNvPr>
          <p:cNvSpPr txBox="1"/>
          <p:nvPr/>
        </p:nvSpPr>
        <p:spPr>
          <a:xfrm>
            <a:off x="4650938" y="4361167"/>
            <a:ext cx="3515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Existing FEL + long beam line</a:t>
            </a:r>
          </a:p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123 MeV e+ for 12 GeV CEBAF</a:t>
            </a:r>
          </a:p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650 MeV e- for Energy Upgrade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324314-C1BD-0C44-AFF3-85B820BC94EB}"/>
              </a:ext>
            </a:extLst>
          </p:cNvPr>
          <p:cNvSpPr/>
          <p:nvPr/>
        </p:nvSpPr>
        <p:spPr>
          <a:xfrm rot="219078">
            <a:off x="7338690" y="2801477"/>
            <a:ext cx="1162373" cy="759417"/>
          </a:xfrm>
          <a:prstGeom prst="rect">
            <a:avLst/>
          </a:prstGeom>
          <a:noFill/>
          <a:ln w="635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CA684-36C3-F14E-95E3-D92C887E6E20}"/>
              </a:ext>
            </a:extLst>
          </p:cNvPr>
          <p:cNvSpPr txBox="1"/>
          <p:nvPr/>
        </p:nvSpPr>
        <p:spPr>
          <a:xfrm>
            <a:off x="896018" y="5921679"/>
            <a:ext cx="1039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Green option is presently more cost effective and provides options for staging positron and energy upgrade</a:t>
            </a:r>
          </a:p>
        </p:txBody>
      </p:sp>
    </p:spTree>
    <p:extLst>
      <p:ext uri="{BB962C8B-B14F-4D97-AF65-F5344CB8AC3E}">
        <p14:creationId xmlns:p14="http://schemas.microsoft.com/office/powerpoint/2010/main" val="50018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B20A-77AC-403E-1043-C28071B1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61" y="310208"/>
            <a:ext cx="11422261" cy="484748"/>
          </a:xfrm>
        </p:spPr>
        <p:txBody>
          <a:bodyPr>
            <a:normAutofit fontScale="90000"/>
          </a:bodyPr>
          <a:lstStyle/>
          <a:p>
            <a:r>
              <a:rPr lang="en-US" dirty="0"/>
              <a:t>Tunnel to East Arc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7E8AD-6681-6B48-7D4E-861103C8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32" y="178006"/>
            <a:ext cx="7528720" cy="4299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8DE12-D15A-4E10-2A24-97DE6FE5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75" y="4693158"/>
            <a:ext cx="9915182" cy="157964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BC0083-0222-4408-6F02-733EB943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75" y="927158"/>
            <a:ext cx="4680487" cy="3923811"/>
          </a:xfrm>
        </p:spPr>
        <p:txBody>
          <a:bodyPr/>
          <a:lstStyle/>
          <a:p>
            <a:r>
              <a:rPr lang="en-US" sz="2400" dirty="0"/>
              <a:t>Conventional Facilities construction experts assessment and design optimization</a:t>
            </a:r>
          </a:p>
          <a:p>
            <a:pPr lvl="1"/>
            <a:r>
              <a:rPr lang="en-US" sz="2000" dirty="0">
                <a:sym typeface="Wingdings" pitchFamily="2" charset="2"/>
              </a:rPr>
              <a:t>Options 2a and 2b assessed</a:t>
            </a:r>
          </a:p>
          <a:p>
            <a:pPr lvl="1"/>
            <a:r>
              <a:rPr lang="en-US" sz="2000" dirty="0">
                <a:sym typeface="Wingdings" pitchFamily="2" charset="2"/>
              </a:rPr>
              <a:t>Option 2c suggested and evaluated</a:t>
            </a:r>
          </a:p>
          <a:p>
            <a:pPr lvl="1"/>
            <a:r>
              <a:rPr lang="en-US" sz="2000" dirty="0"/>
              <a:t>Feasibility confirmed</a:t>
            </a:r>
          </a:p>
          <a:p>
            <a:r>
              <a:rPr lang="en-US" sz="2400" dirty="0"/>
              <a:t>Rough cost estimates for hardware are in the process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1F362-3017-ADBF-4DA3-0481A59FE7A3}"/>
              </a:ext>
            </a:extLst>
          </p:cNvPr>
          <p:cNvSpPr txBox="1"/>
          <p:nvPr/>
        </p:nvSpPr>
        <p:spPr>
          <a:xfrm>
            <a:off x="4619732" y="6206160"/>
            <a:ext cx="28809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Drawings courtesy Joel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Dolbeck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2067</Words>
  <Application>Microsoft Macintosh PowerPoint</Application>
  <PresentationFormat>Widescreen</PresentationFormat>
  <Paragraphs>473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PingFangSC-Regular</vt:lpstr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CEBAF Upgrade(s) beyond 12 GeV e-</vt:lpstr>
      <vt:lpstr>An electron/positron injector vault is required for both upgrades</vt:lpstr>
      <vt:lpstr>Tunnel to East Arc</vt:lpstr>
      <vt:lpstr>Staging electron/positron injector at the FEL</vt:lpstr>
      <vt:lpstr>PowerPoint Presentation</vt:lpstr>
      <vt:lpstr>PowerPoint Presentation</vt:lpstr>
      <vt:lpstr>Polarized e+, big picture</vt:lpstr>
      <vt:lpstr>PowerPoint Presentation</vt:lpstr>
      <vt:lpstr>More thoughts on energy upgrade &amp; positron injectors at LERF  Joe Grames Aug 3, 2022</vt:lpstr>
      <vt:lpstr>How to build one LERF with two injectors?  a) using the same existing vault/floorspace,  b) retaining same/similar SRF footprint (three CM),  c) making use of recirculation (for the energy upgrade, e+?).   Finally, an overarching goal is compatibility between the positron and energy injectors, to be cost and time effective transitioning from one to another.</vt:lpstr>
      <vt:lpstr>FEL/LERF</vt:lpstr>
      <vt:lpstr>Recirculating Injector – Option 2 (3-pass)</vt:lpstr>
      <vt:lpstr>Overlaying 650 MeV 3-pass into vault</vt:lpstr>
      <vt:lpstr>Overlaying 650 MeV 3-pass into vault</vt:lpstr>
      <vt:lpstr>Trying counter-clockwise again…</vt:lpstr>
      <vt:lpstr>650 MeV e- injector for FFA &gt;22 GeV</vt:lpstr>
      <vt:lpstr>123 MeV e+ injector for 12 GeV positrons</vt:lpstr>
      <vt:lpstr>Still wondering about e+ @ 650 for 3-pass later…</vt:lpstr>
      <vt:lpstr>More thoughts on energy upgrade &amp; positron injectors at LERF  Joe Grames Aug 10, 2022</vt:lpstr>
      <vt:lpstr>PowerPoint Presentation</vt:lpstr>
      <vt:lpstr>PowerPoint Presentation</vt:lpstr>
      <vt:lpstr>PowerPoint Presentation</vt:lpstr>
      <vt:lpstr>More thoughts … on (prototype) layout  Joe Grames Aug 17,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36</cp:revision>
  <dcterms:created xsi:type="dcterms:W3CDTF">2022-06-27T19:17:11Z</dcterms:created>
  <dcterms:modified xsi:type="dcterms:W3CDTF">2022-08-24T14:55:29Z</dcterms:modified>
</cp:coreProperties>
</file>