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65" r:id="rId2"/>
    <p:sldId id="266" r:id="rId3"/>
    <p:sldId id="285" r:id="rId4"/>
    <p:sldId id="312" r:id="rId5"/>
    <p:sldId id="310" r:id="rId6"/>
    <p:sldId id="311" r:id="rId7"/>
    <p:sldId id="267" r:id="rId8"/>
    <p:sldId id="268" r:id="rId9"/>
    <p:sldId id="314" r:id="rId10"/>
    <p:sldId id="313" r:id="rId11"/>
    <p:sldId id="296" r:id="rId12"/>
    <p:sldId id="292" r:id="rId13"/>
    <p:sldId id="297" r:id="rId14"/>
    <p:sldId id="294" r:id="rId15"/>
    <p:sldId id="298" r:id="rId16"/>
    <p:sldId id="291" r:id="rId17"/>
    <p:sldId id="307" r:id="rId18"/>
    <p:sldId id="308" r:id="rId19"/>
    <p:sldId id="302" r:id="rId20"/>
    <p:sldId id="299" r:id="rId21"/>
    <p:sldId id="301" r:id="rId22"/>
    <p:sldId id="277" r:id="rId23"/>
    <p:sldId id="278" r:id="rId24"/>
    <p:sldId id="269" r:id="rId25"/>
    <p:sldId id="282" r:id="rId26"/>
    <p:sldId id="261" r:id="rId27"/>
    <p:sldId id="260" r:id="rId28"/>
    <p:sldId id="271" r:id="rId29"/>
    <p:sldId id="272" r:id="rId30"/>
    <p:sldId id="283" r:id="rId31"/>
    <p:sldId id="262" r:id="rId32"/>
    <p:sldId id="264" r:id="rId33"/>
    <p:sldId id="275" r:id="rId34"/>
    <p:sldId id="276" r:id="rId35"/>
    <p:sldId id="281" r:id="rId36"/>
  </p:sldIdLst>
  <p:sldSz cx="9144000" cy="6858000" type="letter"/>
  <p:notesSz cx="7023100" cy="9309100"/>
  <p:defaultTextStyle>
    <a:defPPr>
      <a:defRPr lang="en-US"/>
    </a:defPPr>
    <a:lvl1pPr marL="0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91426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576" autoAdjust="0"/>
  </p:normalViewPr>
  <p:slideViewPr>
    <p:cSldViewPr>
      <p:cViewPr varScale="1">
        <p:scale>
          <a:sx n="92" d="100"/>
          <a:sy n="92" d="100"/>
        </p:scale>
        <p:origin x="-9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429970E1-4E58-48AC-AA57-1583F172A730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C5798699-8A69-437B-A0E4-2A1EEB03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4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BA8F97F0-5745-44EA-9B6C-EFA1049152EE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11488DB2-1658-4239-BE7E-1B4CE550D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0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5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1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9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  <a:lvl2pPr>
              <a:buClr>
                <a:schemeClr val="accent2">
                  <a:lumMod val="75000"/>
                </a:schemeClr>
              </a:buClr>
              <a:defRPr/>
            </a:lvl2pPr>
            <a:lvl3pPr>
              <a:buClr>
                <a:schemeClr val="accent2">
                  <a:lumMod val="75000"/>
                </a:schemeClr>
              </a:buClr>
              <a:defRPr/>
            </a:lvl3pPr>
            <a:lvl4pPr>
              <a:buClr>
                <a:schemeClr val="accent2">
                  <a:lumMod val="75000"/>
                </a:schemeClr>
              </a:buClr>
              <a:defRPr/>
            </a:lvl4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788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1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5509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9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7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644E">
                    <a:lumMod val="75000"/>
                  </a:srgbClr>
                </a:solidFill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0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3505200" y="64008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A5644E">
                    <a:lumMod val="75000"/>
                  </a:srgbClr>
                </a:solidFill>
                <a:latin typeface="Times"/>
              </a:rPr>
              <a:t>2/22/2013</a:t>
            </a:r>
            <a:endParaRPr lang="en-US" dirty="0">
              <a:solidFill>
                <a:srgbClr val="A5644E">
                  <a:lumMod val="75000"/>
                </a:srgbClr>
              </a:solidFill>
              <a:latin typeface="Time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152400" y="64008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0A22E">
                  <a:shade val="75000"/>
                </a:srgbClr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077200" y="64008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  <a:latin typeface="Times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A5644E">
                  <a:lumMod val="75000"/>
                </a:srgbClr>
              </a:solidFill>
              <a:latin typeface="Time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4262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0000"/>
        <a:buFont typeface="Arial" pitchFamily="34" charset="0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0000"/>
        <a:buFont typeface="Arial" pitchFamily="34" charset="0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0000"/>
        <a:buFont typeface="Arial" pitchFamily="34" charset="0"/>
        <a:buChar char="•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0000"/>
        <a:buFont typeface="Arial" pitchFamily="34" charset="0"/>
        <a:buChar char="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60000"/>
        <a:buFont typeface="Arial" pitchFamily="34" charset="0"/>
        <a:buChar char="•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90600"/>
            <a:ext cx="7772400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Injector Test facility Upgrade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 </a:t>
            </a:r>
            <a:br>
              <a:rPr lang="en-US" dirty="0" smtClean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3200" dirty="0" smtClean="0"/>
              <a:t>Phase I: 5-10 Mev Injector</a:t>
            </a:r>
            <a:endParaRPr lang="en-US" sz="3200" dirty="0"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685800"/>
          </a:xfrm>
        </p:spPr>
        <p:txBody>
          <a:bodyPr/>
          <a:lstStyle/>
          <a:p>
            <a:pPr algn="ctr"/>
            <a:r>
              <a:rPr lang="en-US" dirty="0" smtClean="0"/>
              <a:t>Feb. </a:t>
            </a:r>
            <a:r>
              <a:rPr lang="en-US" dirty="0"/>
              <a:t>7</a:t>
            </a:r>
            <a:r>
              <a:rPr lang="en-US" dirty="0" smtClean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167" y="2369202"/>
            <a:ext cx="1895107" cy="3751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Present Cave wall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0800000">
            <a:off x="488706" y="2345943"/>
            <a:ext cx="47346" cy="39024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</p:cNvCxnSpPr>
          <p:nvPr/>
        </p:nvCxnSpPr>
        <p:spPr>
          <a:xfrm rot="10800000" flipH="1">
            <a:off x="536052" y="4292636"/>
            <a:ext cx="662857" cy="4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31976" y="3383971"/>
            <a:ext cx="662608" cy="886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1801021" y="3324879"/>
            <a:ext cx="5158045" cy="28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>
            <a:off x="1198910" y="4292637"/>
            <a:ext cx="828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0800000">
            <a:off x="2027481" y="4178823"/>
            <a:ext cx="197279" cy="3095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5" name="Flowchart: Predefined Process 24"/>
          <p:cNvSpPr/>
          <p:nvPr/>
        </p:nvSpPr>
        <p:spPr>
          <a:xfrm rot="10800000">
            <a:off x="6073928" y="3121916"/>
            <a:ext cx="118367" cy="464362"/>
          </a:xfrm>
          <a:prstGeom prst="flowChartPredefined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 rot="10800000">
            <a:off x="6444235" y="3215663"/>
            <a:ext cx="197279" cy="3095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694584" y="3229184"/>
            <a:ext cx="157823" cy="309575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8" name="Flowchart: Process 27"/>
          <p:cNvSpPr/>
          <p:nvPr/>
        </p:nvSpPr>
        <p:spPr>
          <a:xfrm rot="10800000">
            <a:off x="6844145" y="2429881"/>
            <a:ext cx="1341496" cy="208963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63440" y="4849375"/>
            <a:ext cx="763953" cy="3751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HDice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695281" y="2214857"/>
            <a:ext cx="664350" cy="3751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Harp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794658" y="3796133"/>
            <a:ext cx="652730" cy="3751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BCM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H="1">
            <a:off x="5363363" y="3597814"/>
            <a:ext cx="499727" cy="271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Process 32"/>
          <p:cNvSpPr/>
          <p:nvPr/>
        </p:nvSpPr>
        <p:spPr>
          <a:xfrm rot="10800000">
            <a:off x="3430457" y="3252456"/>
            <a:ext cx="193960" cy="146537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34" name="Flowchart: Process 33"/>
          <p:cNvSpPr/>
          <p:nvPr/>
        </p:nvSpPr>
        <p:spPr>
          <a:xfrm rot="10800000">
            <a:off x="3094770" y="3252457"/>
            <a:ext cx="193960" cy="146537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6085265" y="3344394"/>
            <a:ext cx="537133" cy="473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>
            <a:off x="4167050" y="3270113"/>
            <a:ext cx="218783" cy="82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 rot="10800000">
            <a:off x="3776089" y="3270648"/>
            <a:ext cx="218783" cy="82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8" name="Straight Arrow Connector 37"/>
          <p:cNvCxnSpPr>
            <a:endCxn id="35" idx="1"/>
          </p:cNvCxnSpPr>
          <p:nvPr/>
        </p:nvCxnSpPr>
        <p:spPr>
          <a:xfrm rot="10800000" flipH="1" flipV="1">
            <a:off x="6097177" y="2532399"/>
            <a:ext cx="256653" cy="567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 rot="16200000" flipH="1" flipV="1">
            <a:off x="2351243" y="3194599"/>
            <a:ext cx="112912" cy="263940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40" name="Flowchart: Process 39"/>
          <p:cNvSpPr/>
          <p:nvPr/>
        </p:nvSpPr>
        <p:spPr>
          <a:xfrm rot="16200000" flipH="1" flipV="1">
            <a:off x="2778154" y="3195545"/>
            <a:ext cx="112912" cy="263940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41" name="Flowchart: Process 40"/>
          <p:cNvSpPr/>
          <p:nvPr/>
        </p:nvSpPr>
        <p:spPr>
          <a:xfrm rot="16200000" flipH="1" flipV="1">
            <a:off x="5196538" y="3193753"/>
            <a:ext cx="112912" cy="263940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42" name="Flowchart: Process 41"/>
          <p:cNvSpPr/>
          <p:nvPr/>
        </p:nvSpPr>
        <p:spPr>
          <a:xfrm rot="16200000" flipH="1" flipV="1">
            <a:off x="5572954" y="3183139"/>
            <a:ext cx="112912" cy="263940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43" name="Isosceles Triangle 37"/>
          <p:cNvSpPr/>
          <p:nvPr/>
        </p:nvSpPr>
        <p:spPr>
          <a:xfrm rot="10800000">
            <a:off x="953064" y="4094556"/>
            <a:ext cx="157823" cy="351789"/>
          </a:xfrm>
          <a:custGeom>
            <a:avLst/>
            <a:gdLst>
              <a:gd name="connsiteX0" fmla="*/ 0 w 152400"/>
              <a:gd name="connsiteY0" fmla="*/ 304800 h 304800"/>
              <a:gd name="connsiteX1" fmla="*/ 76200 w 152400"/>
              <a:gd name="connsiteY1" fmla="*/ 0 h 304800"/>
              <a:gd name="connsiteX2" fmla="*/ 152400 w 152400"/>
              <a:gd name="connsiteY2" fmla="*/ 304800 h 304800"/>
              <a:gd name="connsiteX3" fmla="*/ 0 w 152400"/>
              <a:gd name="connsiteY3" fmla="*/ 304800 h 304800"/>
              <a:gd name="connsiteX0" fmla="*/ 0 w 152400"/>
              <a:gd name="connsiteY0" fmla="*/ 0 h 318654"/>
              <a:gd name="connsiteX1" fmla="*/ 145473 w 152400"/>
              <a:gd name="connsiteY1" fmla="*/ 318654 h 318654"/>
              <a:gd name="connsiteX2" fmla="*/ 152400 w 152400"/>
              <a:gd name="connsiteY2" fmla="*/ 0 h 318654"/>
              <a:gd name="connsiteX3" fmla="*/ 0 w 152400"/>
              <a:gd name="connsiteY3" fmla="*/ 0 h 318654"/>
              <a:gd name="connsiteX0" fmla="*/ 0 w 152400"/>
              <a:gd name="connsiteY0" fmla="*/ 0 h 346363"/>
              <a:gd name="connsiteX1" fmla="*/ 76200 w 152400"/>
              <a:gd name="connsiteY1" fmla="*/ 346363 h 346363"/>
              <a:gd name="connsiteX2" fmla="*/ 152400 w 152400"/>
              <a:gd name="connsiteY2" fmla="*/ 0 h 346363"/>
              <a:gd name="connsiteX3" fmla="*/ 0 w 152400"/>
              <a:gd name="connsiteY3" fmla="*/ 0 h 34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346363">
                <a:moveTo>
                  <a:pt x="0" y="0"/>
                </a:moveTo>
                <a:lnTo>
                  <a:pt x="76200" y="346363"/>
                </a:lnTo>
                <a:lnTo>
                  <a:pt x="1524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44" name="Flowchart: Process 43"/>
          <p:cNvSpPr/>
          <p:nvPr/>
        </p:nvSpPr>
        <p:spPr>
          <a:xfrm rot="7706188" flipV="1">
            <a:off x="1319419" y="3661777"/>
            <a:ext cx="247319" cy="13756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0800000">
            <a:off x="8413320" y="3213279"/>
            <a:ext cx="197279" cy="3095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 rot="10800000">
            <a:off x="4429281" y="3183083"/>
            <a:ext cx="630830" cy="306798"/>
            <a:chOff x="3214255" y="4352942"/>
            <a:chExt cx="1925781" cy="773240"/>
          </a:xfrm>
        </p:grpSpPr>
        <p:sp>
          <p:nvSpPr>
            <p:cNvPr id="50" name="Rectangle 49"/>
            <p:cNvSpPr/>
            <p:nvPr/>
          </p:nvSpPr>
          <p:spPr>
            <a:xfrm>
              <a:off x="3215317" y="4419600"/>
              <a:ext cx="1898874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214255" y="4405740"/>
              <a:ext cx="1925781" cy="716112"/>
            </a:xfrm>
            <a:custGeom>
              <a:avLst/>
              <a:gdLst>
                <a:gd name="connsiteX0" fmla="*/ 0 w 1925781"/>
                <a:gd name="connsiteY0" fmla="*/ 692733 h 716112"/>
                <a:gd name="connsiteX1" fmla="*/ 207818 w 1925781"/>
                <a:gd name="connsiteY1" fmla="*/ 13860 h 716112"/>
                <a:gd name="connsiteX2" fmla="*/ 429490 w 1925781"/>
                <a:gd name="connsiteY2" fmla="*/ 706587 h 716112"/>
                <a:gd name="connsiteX3" fmla="*/ 678872 w 1925781"/>
                <a:gd name="connsiteY3" fmla="*/ 27715 h 716112"/>
                <a:gd name="connsiteX4" fmla="*/ 914400 w 1925781"/>
                <a:gd name="connsiteY4" fmla="*/ 706587 h 716112"/>
                <a:gd name="connsiteX5" fmla="*/ 1149927 w 1925781"/>
                <a:gd name="connsiteY5" fmla="*/ 5 h 716112"/>
                <a:gd name="connsiteX6" fmla="*/ 1385454 w 1925781"/>
                <a:gd name="connsiteY6" fmla="*/ 692733 h 716112"/>
                <a:gd name="connsiteX7" fmla="*/ 1607127 w 1925781"/>
                <a:gd name="connsiteY7" fmla="*/ 41569 h 716112"/>
                <a:gd name="connsiteX8" fmla="*/ 1842654 w 1925781"/>
                <a:gd name="connsiteY8" fmla="*/ 665024 h 716112"/>
                <a:gd name="connsiteX9" fmla="*/ 1870363 w 1925781"/>
                <a:gd name="connsiteY9" fmla="*/ 678878 h 716112"/>
                <a:gd name="connsiteX10" fmla="*/ 1925781 w 1925781"/>
                <a:gd name="connsiteY10" fmla="*/ 706587 h 71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5781" h="716112">
                  <a:moveTo>
                    <a:pt x="0" y="692733"/>
                  </a:moveTo>
                  <a:cubicBezTo>
                    <a:pt x="68118" y="352142"/>
                    <a:pt x="136236" y="11551"/>
                    <a:pt x="207818" y="13860"/>
                  </a:cubicBezTo>
                  <a:cubicBezTo>
                    <a:pt x="279400" y="16169"/>
                    <a:pt x="350981" y="704278"/>
                    <a:pt x="429490" y="706587"/>
                  </a:cubicBezTo>
                  <a:cubicBezTo>
                    <a:pt x="507999" y="708896"/>
                    <a:pt x="598054" y="27715"/>
                    <a:pt x="678872" y="27715"/>
                  </a:cubicBezTo>
                  <a:cubicBezTo>
                    <a:pt x="759690" y="27715"/>
                    <a:pt x="835891" y="711205"/>
                    <a:pt x="914400" y="706587"/>
                  </a:cubicBezTo>
                  <a:cubicBezTo>
                    <a:pt x="992909" y="701969"/>
                    <a:pt x="1071418" y="2314"/>
                    <a:pt x="1149927" y="5"/>
                  </a:cubicBezTo>
                  <a:cubicBezTo>
                    <a:pt x="1228436" y="-2304"/>
                    <a:pt x="1309254" y="685806"/>
                    <a:pt x="1385454" y="692733"/>
                  </a:cubicBezTo>
                  <a:cubicBezTo>
                    <a:pt x="1461654" y="699660"/>
                    <a:pt x="1530927" y="46187"/>
                    <a:pt x="1607127" y="41569"/>
                  </a:cubicBezTo>
                  <a:cubicBezTo>
                    <a:pt x="1683327" y="36951"/>
                    <a:pt x="1798781" y="558806"/>
                    <a:pt x="1842654" y="665024"/>
                  </a:cubicBezTo>
                  <a:cubicBezTo>
                    <a:pt x="1886527" y="771242"/>
                    <a:pt x="1870363" y="678878"/>
                    <a:pt x="1870363" y="678878"/>
                  </a:cubicBezTo>
                  <a:lnTo>
                    <a:pt x="1925781" y="7065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4255" y="4352942"/>
              <a:ext cx="1886884" cy="773240"/>
            </a:xfrm>
            <a:custGeom>
              <a:avLst/>
              <a:gdLst>
                <a:gd name="connsiteX0" fmla="*/ 0 w 1886884"/>
                <a:gd name="connsiteY0" fmla="*/ 80513 h 773240"/>
                <a:gd name="connsiteX1" fmla="*/ 180109 w 1886884"/>
                <a:gd name="connsiteY1" fmla="*/ 773240 h 773240"/>
                <a:gd name="connsiteX2" fmla="*/ 387927 w 1886884"/>
                <a:gd name="connsiteY2" fmla="*/ 80513 h 773240"/>
                <a:gd name="connsiteX3" fmla="*/ 637309 w 1886884"/>
                <a:gd name="connsiteY3" fmla="*/ 745531 h 773240"/>
                <a:gd name="connsiteX4" fmla="*/ 872836 w 1886884"/>
                <a:gd name="connsiteY4" fmla="*/ 80513 h 773240"/>
                <a:gd name="connsiteX5" fmla="*/ 1108363 w 1886884"/>
                <a:gd name="connsiteY5" fmla="*/ 759385 h 773240"/>
                <a:gd name="connsiteX6" fmla="*/ 1371600 w 1886884"/>
                <a:gd name="connsiteY6" fmla="*/ 52803 h 773240"/>
                <a:gd name="connsiteX7" fmla="*/ 1579418 w 1886884"/>
                <a:gd name="connsiteY7" fmla="*/ 759385 h 773240"/>
                <a:gd name="connsiteX8" fmla="*/ 1842654 w 1886884"/>
                <a:gd name="connsiteY8" fmla="*/ 66658 h 773240"/>
                <a:gd name="connsiteX9" fmla="*/ 1884218 w 1886884"/>
                <a:gd name="connsiteY9" fmla="*/ 66658 h 77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6884" h="773240">
                  <a:moveTo>
                    <a:pt x="0" y="80513"/>
                  </a:moveTo>
                  <a:cubicBezTo>
                    <a:pt x="57727" y="426876"/>
                    <a:pt x="115455" y="773240"/>
                    <a:pt x="180109" y="773240"/>
                  </a:cubicBezTo>
                  <a:cubicBezTo>
                    <a:pt x="244763" y="773240"/>
                    <a:pt x="311727" y="85131"/>
                    <a:pt x="387927" y="80513"/>
                  </a:cubicBezTo>
                  <a:cubicBezTo>
                    <a:pt x="464127" y="75895"/>
                    <a:pt x="556491" y="745531"/>
                    <a:pt x="637309" y="745531"/>
                  </a:cubicBezTo>
                  <a:cubicBezTo>
                    <a:pt x="718127" y="745531"/>
                    <a:pt x="794327" y="78204"/>
                    <a:pt x="872836" y="80513"/>
                  </a:cubicBezTo>
                  <a:cubicBezTo>
                    <a:pt x="951345" y="82822"/>
                    <a:pt x="1025236" y="764003"/>
                    <a:pt x="1108363" y="759385"/>
                  </a:cubicBezTo>
                  <a:cubicBezTo>
                    <a:pt x="1191490" y="754767"/>
                    <a:pt x="1293091" y="52803"/>
                    <a:pt x="1371600" y="52803"/>
                  </a:cubicBezTo>
                  <a:cubicBezTo>
                    <a:pt x="1450109" y="52803"/>
                    <a:pt x="1500909" y="757076"/>
                    <a:pt x="1579418" y="759385"/>
                  </a:cubicBezTo>
                  <a:cubicBezTo>
                    <a:pt x="1657927" y="761694"/>
                    <a:pt x="1791854" y="182113"/>
                    <a:pt x="1842654" y="66658"/>
                  </a:cubicBezTo>
                  <a:cubicBezTo>
                    <a:pt x="1893454" y="-48797"/>
                    <a:pt x="1888836" y="8930"/>
                    <a:pt x="1884218" y="6665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253278" y="2377974"/>
            <a:ext cx="805189" cy="375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10800000" flipH="1" flipV="1">
            <a:off x="4807646" y="2733514"/>
            <a:ext cx="4841" cy="3042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owchart: Process 48"/>
          <p:cNvSpPr/>
          <p:nvPr/>
        </p:nvSpPr>
        <p:spPr>
          <a:xfrm rot="7706188" flipV="1">
            <a:off x="1134609" y="3926408"/>
            <a:ext cx="221959" cy="153122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60374" y="547120"/>
            <a:ext cx="812094" cy="3751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Quads</a:t>
            </a:r>
            <a:endParaRPr lang="en-US" dirty="0"/>
          </a:p>
        </p:txBody>
      </p:sp>
      <p:sp>
        <p:nvSpPr>
          <p:cNvPr id="7" name="Flowchart: Direct Access Storage 6"/>
          <p:cNvSpPr/>
          <p:nvPr/>
        </p:nvSpPr>
        <p:spPr>
          <a:xfrm>
            <a:off x="1477881" y="213454"/>
            <a:ext cx="118367" cy="232181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92568" y="674219"/>
            <a:ext cx="1034540" cy="375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73544" y="307951"/>
            <a:ext cx="218783" cy="829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9424" y="667026"/>
            <a:ext cx="647750" cy="375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50200" y="547120"/>
            <a:ext cx="1473589" cy="656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Faraday Cup/</a:t>
            </a:r>
          </a:p>
          <a:p>
            <a:r>
              <a:rPr lang="en-US" dirty="0" smtClean="0"/>
              <a:t>Beam Dump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61693" y="601603"/>
            <a:ext cx="1115418" cy="375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0209" y="607038"/>
            <a:ext cx="820395" cy="375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57086" y="249030"/>
            <a:ext cx="218783" cy="82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6871700" y="255879"/>
            <a:ext cx="193960" cy="146537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7122134" y="276177"/>
            <a:ext cx="193960" cy="146537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rot="10800000">
            <a:off x="3489715" y="153163"/>
            <a:ext cx="197279" cy="3095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55" name="Isosceles Triangle 37"/>
          <p:cNvSpPr/>
          <p:nvPr/>
        </p:nvSpPr>
        <p:spPr>
          <a:xfrm rot="10800000">
            <a:off x="6201808" y="132056"/>
            <a:ext cx="157823" cy="351789"/>
          </a:xfrm>
          <a:custGeom>
            <a:avLst/>
            <a:gdLst>
              <a:gd name="connsiteX0" fmla="*/ 0 w 152400"/>
              <a:gd name="connsiteY0" fmla="*/ 304800 h 304800"/>
              <a:gd name="connsiteX1" fmla="*/ 76200 w 152400"/>
              <a:gd name="connsiteY1" fmla="*/ 0 h 304800"/>
              <a:gd name="connsiteX2" fmla="*/ 152400 w 152400"/>
              <a:gd name="connsiteY2" fmla="*/ 304800 h 304800"/>
              <a:gd name="connsiteX3" fmla="*/ 0 w 152400"/>
              <a:gd name="connsiteY3" fmla="*/ 304800 h 304800"/>
              <a:gd name="connsiteX0" fmla="*/ 0 w 152400"/>
              <a:gd name="connsiteY0" fmla="*/ 0 h 318654"/>
              <a:gd name="connsiteX1" fmla="*/ 145473 w 152400"/>
              <a:gd name="connsiteY1" fmla="*/ 318654 h 318654"/>
              <a:gd name="connsiteX2" fmla="*/ 152400 w 152400"/>
              <a:gd name="connsiteY2" fmla="*/ 0 h 318654"/>
              <a:gd name="connsiteX3" fmla="*/ 0 w 152400"/>
              <a:gd name="connsiteY3" fmla="*/ 0 h 318654"/>
              <a:gd name="connsiteX0" fmla="*/ 0 w 152400"/>
              <a:gd name="connsiteY0" fmla="*/ 0 h 346363"/>
              <a:gd name="connsiteX1" fmla="*/ 76200 w 152400"/>
              <a:gd name="connsiteY1" fmla="*/ 346363 h 346363"/>
              <a:gd name="connsiteX2" fmla="*/ 152400 w 152400"/>
              <a:gd name="connsiteY2" fmla="*/ 0 h 346363"/>
              <a:gd name="connsiteX3" fmla="*/ 0 w 152400"/>
              <a:gd name="connsiteY3" fmla="*/ 0 h 34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346363">
                <a:moveTo>
                  <a:pt x="0" y="0"/>
                </a:moveTo>
                <a:lnTo>
                  <a:pt x="76200" y="346363"/>
                </a:lnTo>
                <a:lnTo>
                  <a:pt x="1524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Cave – Opening in WALL (October 2013)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10068"/>
            <a:ext cx="8686800" cy="44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8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686800" cy="486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r>
              <a:rPr lang="en-US" dirty="0" smtClean="0"/>
              <a:t>Test Cave – Closed WALL (new)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Inside the Cave (October,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08" y="1447800"/>
            <a:ext cx="919386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6059177"/>
            <a:ext cx="851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Note the length of the beam line and the position of ¼ cryomodule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22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14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79556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304800"/>
            <a:ext cx="53419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+mj-lt"/>
              </a:rPr>
              <a:t>New Layout </a:t>
            </a:r>
            <a:r>
              <a:rPr lang="en-US" sz="3600" dirty="0">
                <a:latin typeface="+mj-lt"/>
              </a:rPr>
              <a:t>Inside the </a:t>
            </a:r>
            <a:r>
              <a:rPr lang="en-US" sz="3600" dirty="0" smtClean="0">
                <a:latin typeface="+mj-lt"/>
              </a:rPr>
              <a:t>Cave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03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Area (October, 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10068"/>
            <a:ext cx="8686800" cy="44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16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2192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02433" y="380999"/>
            <a:ext cx="3836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New Layout of ITFU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3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</a:t>
            </a:r>
            <a:r>
              <a:rPr lang="en-US" dirty="0"/>
              <a:t>Layout of ITFU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17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8" y="1219201"/>
            <a:ext cx="8816962" cy="508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4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ITFU with Shielding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87449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3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Project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 of the entire project</a:t>
            </a:r>
            <a:r>
              <a:rPr lang="en-US" dirty="0" smtClean="0">
                <a:solidFill>
                  <a:schemeClr val="tx1"/>
                </a:solidFill>
              </a:rPr>
              <a:t>:                      $2650 </a:t>
            </a:r>
          </a:p>
          <a:p>
            <a:r>
              <a:rPr lang="en-US" dirty="0" smtClean="0"/>
              <a:t>Includes the cost of facilities which is: $477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FTEs:                       6.1</a:t>
            </a:r>
          </a:p>
          <a:p>
            <a:pPr marL="0" indent="0">
              <a:buNone/>
            </a:pPr>
            <a:r>
              <a:rPr lang="en-US" dirty="0" smtClean="0"/>
              <a:t>Includes facilities: 0.4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1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52596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11200" dirty="0" smtClean="0"/>
              <a:t>Accelerator Division</a:t>
            </a:r>
          </a:p>
          <a:p>
            <a:pPr>
              <a:buNone/>
            </a:pPr>
            <a:r>
              <a:rPr lang="en-US" sz="8000" dirty="0" smtClean="0"/>
              <a:t>Andrew Hutton, Evelyn Akers, Arne Freyberger, James Henry, Reza Kazimi, Geoff Krafft, Fulvia Pilat, Matt Poelker, Joe Preble, Robert Rimmer</a:t>
            </a:r>
          </a:p>
          <a:p>
            <a:pPr>
              <a:buNone/>
            </a:pPr>
            <a:r>
              <a:rPr lang="en-US" sz="6200" dirty="0" smtClean="0"/>
              <a:t> </a:t>
            </a:r>
          </a:p>
          <a:p>
            <a:pPr algn="ctr">
              <a:buNone/>
            </a:pPr>
            <a:r>
              <a:rPr lang="en-US" sz="11200" dirty="0" smtClean="0"/>
              <a:t>Physics Division</a:t>
            </a:r>
          </a:p>
          <a:p>
            <a:pPr>
              <a:buNone/>
            </a:pPr>
            <a:r>
              <a:rPr lang="en-US" sz="8000" dirty="0" smtClean="0"/>
              <a:t>Rolf Ent, Patrizia Rossi, Javier Gomez, Walt Akers, Chris Keith, David Meekins, Andy Sandorfi, Xiangdong Wei</a:t>
            </a:r>
          </a:p>
          <a:p>
            <a:pPr>
              <a:buNone/>
            </a:pPr>
            <a:r>
              <a:rPr lang="en-US" sz="8000" dirty="0" smtClean="0"/>
              <a:t> </a:t>
            </a:r>
          </a:p>
          <a:p>
            <a:pPr algn="ctr">
              <a:buNone/>
            </a:pPr>
            <a:r>
              <a:rPr lang="en-US" sz="11200" dirty="0" smtClean="0"/>
              <a:t>Engineering Division</a:t>
            </a:r>
          </a:p>
          <a:p>
            <a:pPr>
              <a:buNone/>
            </a:pPr>
            <a:r>
              <a:rPr lang="en-US" sz="8000" dirty="0" smtClean="0"/>
              <a:t>Trent Allison, Greg Arnold, Omar Garza, Curt Hovater, Andrew Kimber, John Musson</a:t>
            </a:r>
          </a:p>
          <a:p>
            <a:endParaRPr lang="en-US" sz="6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Total procurement-direct(loaded): $766K ($1100K)</a:t>
            </a:r>
          </a:p>
          <a:p>
            <a:r>
              <a:rPr lang="en-US" sz="2800" dirty="0" smtClean="0"/>
              <a:t>Total Labor – direct (loaded):           $723K ($1071K)</a:t>
            </a:r>
          </a:p>
          <a:p>
            <a:endParaRPr lang="en-US" sz="2800" dirty="0" smtClean="0"/>
          </a:p>
          <a:p>
            <a:r>
              <a:rPr lang="en-US" sz="2800" dirty="0" smtClean="0"/>
              <a:t>2014 Procurement-direct(loaded): $357K ($491K)</a:t>
            </a:r>
          </a:p>
          <a:p>
            <a:r>
              <a:rPr lang="en-US" sz="2800" dirty="0" smtClean="0"/>
              <a:t>2014 Labor – direct(loaded):            $445K ($657K)</a:t>
            </a:r>
          </a:p>
          <a:p>
            <a:endParaRPr lang="en-US" sz="2800" dirty="0" smtClean="0"/>
          </a:p>
          <a:p>
            <a:r>
              <a:rPr lang="en-US" sz="2800" dirty="0" smtClean="0"/>
              <a:t>2015 </a:t>
            </a:r>
            <a:r>
              <a:rPr lang="en-US" sz="2800" dirty="0"/>
              <a:t>Procurement-direct(loaded</a:t>
            </a:r>
            <a:r>
              <a:rPr lang="en-US" sz="2800" dirty="0" smtClean="0"/>
              <a:t>):  $409K ($609K)</a:t>
            </a:r>
            <a:endParaRPr lang="en-US" sz="2800" dirty="0"/>
          </a:p>
          <a:p>
            <a:r>
              <a:rPr lang="en-US" sz="2800" dirty="0" smtClean="0"/>
              <a:t>2015 </a:t>
            </a:r>
            <a:r>
              <a:rPr lang="en-US" sz="2800" dirty="0"/>
              <a:t>Labor – direct(loaded</a:t>
            </a:r>
            <a:r>
              <a:rPr lang="en-US" sz="2800" dirty="0" smtClean="0"/>
              <a:t>):            $278K ($414k)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Cost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Total Procurement-direct (loaded): $270K ($401)</a:t>
            </a:r>
          </a:p>
          <a:p>
            <a:r>
              <a:rPr lang="en-US" sz="2800" dirty="0" smtClean="0"/>
              <a:t>Total Labor-direct(loaded):                $51K ($76K)</a:t>
            </a:r>
          </a:p>
          <a:p>
            <a:endParaRPr lang="en-US" sz="2800" dirty="0" smtClean="0"/>
          </a:p>
          <a:p>
            <a:r>
              <a:rPr lang="en-US" sz="2800" dirty="0" smtClean="0"/>
              <a:t>2014 Procurement-direct(loaded):  $122K ($180K)</a:t>
            </a:r>
          </a:p>
          <a:p>
            <a:r>
              <a:rPr lang="en-US" sz="2800" dirty="0" smtClean="0"/>
              <a:t>2014 Labor – direct(loaded):             $17K ($25K)</a:t>
            </a:r>
          </a:p>
          <a:p>
            <a:endParaRPr lang="en-US" sz="2800" dirty="0" smtClean="0"/>
          </a:p>
          <a:p>
            <a:r>
              <a:rPr lang="en-US" sz="2800" dirty="0" smtClean="0"/>
              <a:t>2015 </a:t>
            </a:r>
            <a:r>
              <a:rPr lang="en-US" sz="2800" dirty="0"/>
              <a:t>Procurement-direct(loaded</a:t>
            </a:r>
            <a:r>
              <a:rPr lang="en-US" sz="2800" dirty="0" smtClean="0"/>
              <a:t>):   $148K ($221K)</a:t>
            </a:r>
            <a:endParaRPr lang="en-US" sz="2800" dirty="0"/>
          </a:p>
          <a:p>
            <a:r>
              <a:rPr lang="en-US" sz="2800" dirty="0" smtClean="0"/>
              <a:t>2015 </a:t>
            </a:r>
            <a:r>
              <a:rPr lang="en-US" sz="2800" dirty="0"/>
              <a:t>Labor – direct(loaded</a:t>
            </a:r>
            <a:r>
              <a:rPr lang="en-US" sz="2800" dirty="0" smtClean="0"/>
              <a:t>):              $34K ($51K)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22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3015"/>
            <a:ext cx="7543800" cy="64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7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23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208"/>
            <a:ext cx="7391400" cy="667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1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- 2014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Installation of </a:t>
            </a:r>
          </a:p>
          <a:p>
            <a:pPr lvl="1"/>
            <a:r>
              <a:rPr lang="en-US" dirty="0" smtClean="0"/>
              <a:t>350 KeV Gun</a:t>
            </a:r>
          </a:p>
          <a:p>
            <a:pPr lvl="1"/>
            <a:r>
              <a:rPr lang="en-US" dirty="0" smtClean="0"/>
              <a:t>Laser systems</a:t>
            </a:r>
          </a:p>
          <a:p>
            <a:pPr lvl="1"/>
            <a:r>
              <a:rPr lang="en-US" dirty="0" smtClean="0"/>
              <a:t>AC Power </a:t>
            </a:r>
          </a:p>
          <a:p>
            <a:pPr lvl="1"/>
            <a:r>
              <a:rPr lang="en-US" dirty="0" smtClean="0"/>
              <a:t>Beamline an vacuum components</a:t>
            </a:r>
          </a:p>
          <a:p>
            <a:pPr lvl="1"/>
            <a:r>
              <a:rPr lang="en-US" dirty="0" smtClean="0"/>
              <a:t>Racks for Electronics</a:t>
            </a:r>
          </a:p>
          <a:p>
            <a:pPr marL="514350" indent="-457200"/>
            <a:r>
              <a:rPr lang="en-US" dirty="0" smtClean="0"/>
              <a:t>Acquisition</a:t>
            </a:r>
          </a:p>
          <a:p>
            <a:pPr marL="914400" lvl="1" indent="-457200"/>
            <a:r>
              <a:rPr lang="en-US" dirty="0" smtClean="0"/>
              <a:t>Beamline elements</a:t>
            </a:r>
          </a:p>
          <a:p>
            <a:pPr marL="514350" indent="-457200"/>
            <a:r>
              <a:rPr lang="en-US" dirty="0" smtClean="0"/>
              <a:t>Removal of Labyrinth and hole in the wall</a:t>
            </a:r>
          </a:p>
          <a:p>
            <a:pPr marL="57150" indent="0" algn="ctr">
              <a:buNone/>
            </a:pPr>
            <a:r>
              <a:rPr lang="en-US" i="1" dirty="0" smtClean="0">
                <a:solidFill>
                  <a:srgbClr val="FF0000"/>
                </a:solidFill>
              </a:rPr>
              <a:t>Completion of the straight 350 KV section</a:t>
            </a:r>
          </a:p>
          <a:p>
            <a:pPr marL="57150" indent="0" algn="ctr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 Beam</a:t>
            </a:r>
          </a:p>
          <a:p>
            <a:pPr marL="57150" indent="0" algn="ctr">
              <a:buNone/>
            </a:pPr>
            <a:endParaRPr lang="en-US" i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212" y="1066800"/>
            <a:ext cx="84582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Begin procurements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Civil work, removal of labyrinth, hole in the wall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AC Power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Laser System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Component Layout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LCW and Instrument Air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Install Instrumentation Racks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Commence PSS and MPS Design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Radiation Assessment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Fire Safety Assessment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Control System Design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¼ cryo stand design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Begin instrumentation wiring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Install beam line to ¼ cryo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Survey and alignment to ¼ cryo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Cryoline installation</a:t>
            </a:r>
          </a:p>
          <a:p>
            <a:pPr lvl="0" algn="ctr"/>
            <a:r>
              <a:rPr lang="en-US" sz="2400" dirty="0" smtClean="0">
                <a:solidFill>
                  <a:srgbClr val="FF0000"/>
                </a:solidFill>
              </a:rPr>
              <a:t>No Beam 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66859" y="380999"/>
            <a:ext cx="4170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2014 Major Tasks List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19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91" y="831273"/>
            <a:ext cx="38183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4</a:t>
            </a:r>
          </a:p>
          <a:p>
            <a:endParaRPr lang="en-US" dirty="0"/>
          </a:p>
          <a:p>
            <a:r>
              <a:rPr lang="en-US" dirty="0" smtClean="0"/>
              <a:t>P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C</a:t>
            </a:r>
          </a:p>
          <a:p>
            <a:r>
              <a:rPr lang="en-US" dirty="0" smtClean="0"/>
              <a:t>U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E</a:t>
            </a:r>
          </a:p>
          <a:p>
            <a:r>
              <a:rPr lang="en-US" dirty="0" smtClean="0"/>
              <a:t>M</a:t>
            </a:r>
          </a:p>
          <a:p>
            <a:r>
              <a:rPr lang="en-US" dirty="0" smtClean="0"/>
              <a:t>E</a:t>
            </a:r>
          </a:p>
          <a:p>
            <a:r>
              <a:rPr lang="en-US" dirty="0" smtClean="0"/>
              <a:t>N</a:t>
            </a:r>
          </a:p>
          <a:p>
            <a:r>
              <a:rPr lang="en-US" dirty="0" smtClean="0"/>
              <a:t>T</a:t>
            </a:r>
          </a:p>
          <a:p>
            <a:r>
              <a:rPr lang="en-US" dirty="0" smtClean="0"/>
              <a:t>S</a:t>
            </a:r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3245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4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31" y="1524000"/>
            <a:ext cx="33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4</a:t>
            </a:r>
          </a:p>
          <a:p>
            <a:endParaRPr lang="en-US" dirty="0"/>
          </a:p>
          <a:p>
            <a:r>
              <a:rPr lang="en-US" dirty="0" smtClean="0"/>
              <a:t>L</a:t>
            </a:r>
          </a:p>
          <a:p>
            <a:r>
              <a:rPr lang="en-US" dirty="0" smtClean="0"/>
              <a:t>A</a:t>
            </a:r>
          </a:p>
          <a:p>
            <a:r>
              <a:rPr lang="en-US" dirty="0" smtClean="0"/>
              <a:t>B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R</a:t>
            </a:r>
          </a:p>
          <a:p>
            <a:endParaRPr lang="en-US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8966"/>
            <a:ext cx="5562600" cy="657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8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Scope-2015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</a:p>
          <a:p>
            <a:pPr lvl="1"/>
            <a:r>
              <a:rPr lang="en-US" dirty="0" err="1" smtClean="0"/>
              <a:t>Cryolines</a:t>
            </a:r>
            <a:endParaRPr lang="en-US" dirty="0" smtClean="0"/>
          </a:p>
          <a:p>
            <a:pPr lvl="1"/>
            <a:r>
              <a:rPr lang="en-US" dirty="0" smtClean="0"/>
              <a:t>¼ Cryomodules</a:t>
            </a:r>
          </a:p>
          <a:p>
            <a:pPr lvl="1"/>
            <a:r>
              <a:rPr lang="en-US" dirty="0" smtClean="0"/>
              <a:t>RF Systems</a:t>
            </a:r>
          </a:p>
          <a:p>
            <a:pPr lvl="1"/>
            <a:r>
              <a:rPr lang="en-US" dirty="0" smtClean="0"/>
              <a:t>Shield Wall</a:t>
            </a:r>
          </a:p>
          <a:p>
            <a:pPr lvl="1"/>
            <a:r>
              <a:rPr lang="en-US" dirty="0" err="1" smtClean="0"/>
              <a:t>HdIce</a:t>
            </a:r>
            <a:r>
              <a:rPr lang="en-US" dirty="0" smtClean="0"/>
              <a:t> beamline</a:t>
            </a:r>
          </a:p>
          <a:p>
            <a:r>
              <a:rPr lang="en-US" dirty="0" smtClean="0"/>
              <a:t>Acquisition</a:t>
            </a:r>
          </a:p>
          <a:p>
            <a:pPr lvl="1"/>
            <a:r>
              <a:rPr lang="en-US" dirty="0" smtClean="0"/>
              <a:t>Beamline elements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28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Scope-2015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</a:p>
          <a:p>
            <a:pPr lvl="1"/>
            <a:r>
              <a:rPr lang="en-US" dirty="0" smtClean="0"/>
              <a:t>Control System</a:t>
            </a:r>
          </a:p>
          <a:p>
            <a:pPr lvl="1"/>
            <a:r>
              <a:rPr lang="en-US" dirty="0" smtClean="0"/>
              <a:t>Safety Systems</a:t>
            </a:r>
          </a:p>
          <a:p>
            <a:pPr lvl="1"/>
            <a:r>
              <a:rPr lang="en-US" dirty="0" smtClean="0"/>
              <a:t>Cryomodule</a:t>
            </a:r>
          </a:p>
          <a:p>
            <a:pPr lvl="1"/>
            <a:r>
              <a:rPr lang="en-US" dirty="0" smtClean="0"/>
              <a:t>350 KeV Beamline</a:t>
            </a:r>
          </a:p>
          <a:p>
            <a:pPr lvl="1"/>
            <a:r>
              <a:rPr lang="en-US" dirty="0" smtClean="0"/>
              <a:t>5 MeV Beamline</a:t>
            </a:r>
          </a:p>
          <a:p>
            <a:pPr lvl="1"/>
            <a:endParaRPr lang="en-US" dirty="0" smtClean="0"/>
          </a:p>
          <a:p>
            <a:pPr marL="457200" lvl="1" indent="0" algn="ctr">
              <a:buNone/>
            </a:pPr>
            <a:r>
              <a:rPr lang="en-US" i="1" dirty="0" smtClean="0">
                <a:solidFill>
                  <a:srgbClr val="FF0000"/>
                </a:solidFill>
              </a:rPr>
              <a:t>Tune mode and CW beam operations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29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next three slides show the ITFU configuration shown in October,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225689"/>
            <a:ext cx="8305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Remaining procurement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Cryostand</a:t>
            </a:r>
            <a:r>
              <a:rPr lang="en-US" dirty="0" smtClean="0"/>
              <a:t> and 1/4cryomodule installation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Cryoline and RF hook up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Beam line from ¼ </a:t>
            </a:r>
            <a:r>
              <a:rPr lang="en-US" dirty="0" err="1" smtClean="0"/>
              <a:t>Hdice</a:t>
            </a:r>
            <a:endParaRPr lang="en-US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Beam line Instrumentation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HdIce</a:t>
            </a:r>
            <a:r>
              <a:rPr lang="en-US" dirty="0" smtClean="0"/>
              <a:t> installation begins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PSS and MPS installed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Radiation controls installed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Fire protection installed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Control Software installed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Shielding in the Experimental area</a:t>
            </a:r>
          </a:p>
          <a:p>
            <a:pPr lvl="0"/>
            <a:endParaRPr lang="en-US" dirty="0" smtClean="0"/>
          </a:p>
          <a:p>
            <a:pPr lvl="0"/>
            <a:r>
              <a:rPr lang="en-US" dirty="0"/>
              <a:t>Commissioning of individual systems and the entire ITFU</a:t>
            </a:r>
          </a:p>
          <a:p>
            <a:pPr lvl="0" algn="ctr"/>
            <a:r>
              <a:rPr lang="en-US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Tune mode and 1 </a:t>
            </a:r>
            <a:r>
              <a:rPr lang="en-US" sz="2400" dirty="0" err="1" smtClean="0">
                <a:solidFill>
                  <a:srgbClr val="FF0000"/>
                </a:solidFill>
              </a:rPr>
              <a:t>nA</a:t>
            </a:r>
            <a:r>
              <a:rPr lang="en-US" sz="2400" dirty="0" smtClean="0">
                <a:solidFill>
                  <a:srgbClr val="FF0000"/>
                </a:solidFill>
              </a:rPr>
              <a:t> CW Beam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35644" y="246093"/>
            <a:ext cx="3993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2015 Major Task List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47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682" y="914400"/>
            <a:ext cx="38183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 smtClean="0"/>
              <a:t>5</a:t>
            </a:r>
          </a:p>
          <a:p>
            <a:endParaRPr lang="en-US" dirty="0"/>
          </a:p>
          <a:p>
            <a:r>
              <a:rPr lang="en-US" dirty="0" smtClean="0"/>
              <a:t>P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C</a:t>
            </a:r>
          </a:p>
          <a:p>
            <a:r>
              <a:rPr lang="en-US" dirty="0" smtClean="0"/>
              <a:t>U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E</a:t>
            </a:r>
          </a:p>
          <a:p>
            <a:r>
              <a:rPr lang="en-US" dirty="0" smtClean="0"/>
              <a:t>M</a:t>
            </a:r>
          </a:p>
          <a:p>
            <a:r>
              <a:rPr lang="en-US" dirty="0" smtClean="0"/>
              <a:t>E</a:t>
            </a:r>
          </a:p>
          <a:p>
            <a:r>
              <a:rPr lang="en-US" dirty="0" smtClean="0"/>
              <a:t>N</a:t>
            </a:r>
          </a:p>
          <a:p>
            <a:r>
              <a:rPr lang="en-US" dirty="0" smtClean="0"/>
              <a:t>T</a:t>
            </a:r>
          </a:p>
          <a:p>
            <a:r>
              <a:rPr lang="en-US" dirty="0"/>
              <a:t>s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2" y="152400"/>
            <a:ext cx="7517388" cy="66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5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931" y="1524000"/>
            <a:ext cx="33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</a:p>
          <a:p>
            <a:r>
              <a:rPr lang="en-US" dirty="0" smtClean="0"/>
              <a:t>0</a:t>
            </a:r>
          </a:p>
          <a:p>
            <a:r>
              <a:rPr lang="en-US" dirty="0" smtClean="0"/>
              <a:t>1</a:t>
            </a:r>
          </a:p>
          <a:p>
            <a:r>
              <a:rPr lang="en-US" dirty="0"/>
              <a:t>5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</a:t>
            </a:r>
          </a:p>
          <a:p>
            <a:r>
              <a:rPr lang="en-US" dirty="0" smtClean="0"/>
              <a:t>A</a:t>
            </a:r>
          </a:p>
          <a:p>
            <a:r>
              <a:rPr lang="en-US" dirty="0" smtClean="0"/>
              <a:t>B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R</a:t>
            </a:r>
          </a:p>
          <a:p>
            <a:endParaRPr lang="en-US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86" y="304800"/>
            <a:ext cx="637562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27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212" y="1066800"/>
            <a:ext cx="84582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Begin procurements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Civil work, removal of labyrinth, hole in the wall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AC Power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Laser System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Component Layout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LCW and Instrument Air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Install Instrumentation Racks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Commence PSS and MPS Design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Radiation Assessment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Fire Safety Assessment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Control System Design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¼ cryo stand design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Begin instrumentation wiring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Install beam line to ¼ cryo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Survey and alignment to ¼ cryo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Cryoline installation</a:t>
            </a:r>
          </a:p>
          <a:p>
            <a:pPr lvl="0" algn="ctr"/>
            <a:r>
              <a:rPr lang="en-US" sz="2400" dirty="0" smtClean="0">
                <a:solidFill>
                  <a:srgbClr val="FF0000"/>
                </a:solidFill>
              </a:rPr>
              <a:t>No Beam 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72435" y="380999"/>
            <a:ext cx="275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2014 Task List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04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225689"/>
            <a:ext cx="8305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Remaining procurement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Cryostand</a:t>
            </a:r>
            <a:r>
              <a:rPr lang="en-US" dirty="0" smtClean="0"/>
              <a:t> and 1/4cryomodule installation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Cryoline and RF hook up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Beam line from ¼ </a:t>
            </a:r>
            <a:r>
              <a:rPr lang="en-US" dirty="0" err="1" smtClean="0"/>
              <a:t>Hdice</a:t>
            </a:r>
            <a:endParaRPr lang="en-US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Beam line Instrumentation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HdIce</a:t>
            </a:r>
            <a:r>
              <a:rPr lang="en-US" dirty="0" smtClean="0"/>
              <a:t> installation begins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PSS and MPS installed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Radiation controls installed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Fire protection installed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Control Software installed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Shielding in the Experimental area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Commissioning of individual systems and the entire ITFU</a:t>
            </a:r>
          </a:p>
          <a:p>
            <a:pPr lvl="0" algn="ctr"/>
            <a:r>
              <a:rPr lang="en-US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Tune mode and 1 </a:t>
            </a:r>
            <a:r>
              <a:rPr lang="en-US" sz="2400" dirty="0" err="1" smtClean="0">
                <a:solidFill>
                  <a:srgbClr val="FF0000"/>
                </a:solidFill>
              </a:rPr>
              <a:t>nA</a:t>
            </a:r>
            <a:r>
              <a:rPr lang="en-US" sz="2400" dirty="0" smtClean="0">
                <a:solidFill>
                  <a:srgbClr val="FF0000"/>
                </a:solidFill>
              </a:rPr>
              <a:t> CW Beam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246093"/>
            <a:ext cx="275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2015 Task List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31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00B050"/>
                </a:solidFill>
              </a:rPr>
              <a:t>We expect the project to be completed by the end of FY15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35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160 KeV Section- CEBAF Tunnel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2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500 Kev Section and SRF Acceleration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126855" y="-159149"/>
            <a:ext cx="4890295" cy="80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76962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New?</a:t>
            </a:r>
            <a:br>
              <a:rPr lang="en-US" dirty="0" smtClean="0"/>
            </a:br>
            <a:r>
              <a:rPr lang="en-US" dirty="0" smtClean="0"/>
              <a:t>(Since October, 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After careful evaluation, we concluded that a 350  KV gun is a better choice than replicating the present CEBAF injector</a:t>
            </a:r>
          </a:p>
          <a:p>
            <a:pPr lvl="1"/>
            <a:r>
              <a:rPr lang="en-US" dirty="0" smtClean="0"/>
              <a:t>Fewer Components</a:t>
            </a:r>
          </a:p>
          <a:p>
            <a:pPr lvl="1"/>
            <a:r>
              <a:rPr lang="en-US" dirty="0" smtClean="0"/>
              <a:t>Shorter beamline</a:t>
            </a:r>
          </a:p>
          <a:p>
            <a:pPr lvl="1"/>
            <a:r>
              <a:rPr lang="en-US" dirty="0" smtClean="0"/>
              <a:t>Easier radiation controls</a:t>
            </a:r>
          </a:p>
          <a:p>
            <a:pPr lvl="1"/>
            <a:r>
              <a:rPr lang="en-US" dirty="0" smtClean="0"/>
              <a:t>Eliminates the capture section</a:t>
            </a:r>
          </a:p>
          <a:p>
            <a:pPr lvl="1"/>
            <a:r>
              <a:rPr lang="en-US" dirty="0" smtClean="0"/>
              <a:t>Tests for precision parity experiments can be made within the present enclose cave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350 KV Gun</a:t>
            </a:r>
          </a:p>
          <a:p>
            <a:pPr lvl="1"/>
            <a:r>
              <a:rPr lang="en-US" dirty="0" smtClean="0"/>
              <a:t>High current beam confined to the well shielded cave</a:t>
            </a:r>
          </a:p>
          <a:p>
            <a:r>
              <a:rPr lang="en-US" dirty="0" smtClean="0"/>
              <a:t>5-10 MeV Injector</a:t>
            </a:r>
          </a:p>
          <a:p>
            <a:pPr lvl="1"/>
            <a:r>
              <a:rPr lang="en-US" dirty="0" smtClean="0"/>
              <a:t>Limited to 100 </a:t>
            </a:r>
            <a:r>
              <a:rPr lang="en-US" dirty="0" err="1" smtClean="0"/>
              <a:t>nA</a:t>
            </a:r>
            <a:r>
              <a:rPr lang="en-US" dirty="0" smtClean="0"/>
              <a:t> average beam during tune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nA</a:t>
            </a:r>
            <a:r>
              <a:rPr lang="en-US" dirty="0" smtClean="0"/>
              <a:t> CW in experimental area for </a:t>
            </a:r>
            <a:r>
              <a:rPr lang="en-US" dirty="0" err="1" smtClean="0"/>
              <a:t>HdIce</a:t>
            </a:r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Completion by end of FY 2015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A5644E">
                    <a:lumMod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A5644E">
                  <a:lumMod val="7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0800000">
            <a:off x="474523" y="3070701"/>
            <a:ext cx="355560" cy="3783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7" name="Straight Connector 6"/>
          <p:cNvCxnSpPr>
            <a:endCxn id="27" idx="1"/>
          </p:cNvCxnSpPr>
          <p:nvPr/>
        </p:nvCxnSpPr>
        <p:spPr>
          <a:xfrm>
            <a:off x="830083" y="3329912"/>
            <a:ext cx="737033" cy="502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 flipV="1">
            <a:off x="1654876" y="3902803"/>
            <a:ext cx="7023593" cy="41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Direct Access Storage 8"/>
          <p:cNvSpPr/>
          <p:nvPr/>
        </p:nvSpPr>
        <p:spPr>
          <a:xfrm rot="10800000">
            <a:off x="958330" y="3355935"/>
            <a:ext cx="114300" cy="228600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lowchart: Predefined Process 9"/>
          <p:cNvSpPr/>
          <p:nvPr/>
        </p:nvSpPr>
        <p:spPr>
          <a:xfrm rot="10800000">
            <a:off x="4035792" y="3671089"/>
            <a:ext cx="114300" cy="457200"/>
          </a:xfrm>
          <a:prstGeom prst="flowChartPredefined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lowchart: Direct Access Storage 10"/>
          <p:cNvSpPr/>
          <p:nvPr/>
        </p:nvSpPr>
        <p:spPr>
          <a:xfrm rot="10800000">
            <a:off x="2724605" y="3818429"/>
            <a:ext cx="533400" cy="210671"/>
          </a:xfrm>
          <a:prstGeom prst="flowChartMagneticDru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69111" y="3479543"/>
            <a:ext cx="1335874" cy="94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rot="10800000">
            <a:off x="2909634" y="365250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2757234" y="350010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9" idx="3"/>
          </p:cNvCxnSpPr>
          <p:nvPr/>
        </p:nvCxnSpPr>
        <p:spPr>
          <a:xfrm rot="10800000" flipH="1" flipV="1">
            <a:off x="5231335" y="3969790"/>
            <a:ext cx="1085514" cy="1754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Process 15"/>
          <p:cNvSpPr/>
          <p:nvPr/>
        </p:nvSpPr>
        <p:spPr>
          <a:xfrm rot="14211247" flipH="1" flipV="1">
            <a:off x="5564771" y="4658450"/>
            <a:ext cx="255292" cy="112843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7" name="Flowchart: Process 16"/>
          <p:cNvSpPr/>
          <p:nvPr/>
        </p:nvSpPr>
        <p:spPr>
          <a:xfrm rot="14211247" flipH="1" flipV="1">
            <a:off x="5722065" y="4984675"/>
            <a:ext cx="293060" cy="106722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3967709">
            <a:off x="5996098" y="5324334"/>
            <a:ext cx="323070" cy="3706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3967709">
            <a:off x="6273247" y="5689675"/>
            <a:ext cx="220584" cy="2448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 flipH="1">
            <a:off x="2951357" y="4118953"/>
            <a:ext cx="161940" cy="347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55048" y="2624071"/>
            <a:ext cx="968535" cy="369332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Buncher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H="1" flipV="1">
            <a:off x="3934027" y="2967040"/>
            <a:ext cx="114300" cy="64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54677" y="3082684"/>
            <a:ext cx="990977" cy="369332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Chopper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36842" y="4409621"/>
            <a:ext cx="679994" cy="646331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pPr algn="ctr"/>
            <a:r>
              <a:rPr lang="en-US" dirty="0" smtClean="0"/>
              <a:t>Wien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26476" y="5098637"/>
            <a:ext cx="1535337" cy="64633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dirty="0" smtClean="0"/>
              <a:t>Polarimeter/</a:t>
            </a:r>
          </a:p>
          <a:p>
            <a:r>
              <a:rPr lang="en-US" dirty="0" smtClean="0"/>
              <a:t>Spectrometer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10800000">
            <a:off x="1807021" y="3833125"/>
            <a:ext cx="211265" cy="81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1523236" y="3655404"/>
            <a:ext cx="175520" cy="354758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82776" y="3070701"/>
            <a:ext cx="787460" cy="369332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¼ cryo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768685" y="1752915"/>
            <a:ext cx="1829988" cy="369332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dirty="0" smtClean="0"/>
              <a:t>Present Cave wall</a:t>
            </a:r>
            <a:endParaRPr lang="en-US" dirty="0"/>
          </a:p>
        </p:txBody>
      </p:sp>
      <p:sp>
        <p:nvSpPr>
          <p:cNvPr id="30" name="Isosceles Triangle 29"/>
          <p:cNvSpPr/>
          <p:nvPr/>
        </p:nvSpPr>
        <p:spPr>
          <a:xfrm rot="10800000">
            <a:off x="5078935" y="3827924"/>
            <a:ext cx="152400" cy="30480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31" name="Flowchart: Process 30"/>
          <p:cNvSpPr/>
          <p:nvPr/>
        </p:nvSpPr>
        <p:spPr>
          <a:xfrm rot="10800000">
            <a:off x="6338262" y="3759889"/>
            <a:ext cx="152400" cy="360462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0800000">
            <a:off x="3316836" y="3880781"/>
            <a:ext cx="211265" cy="81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Flowchart: Direct Access Storage 32"/>
          <p:cNvSpPr/>
          <p:nvPr/>
        </p:nvSpPr>
        <p:spPr>
          <a:xfrm rot="10800000">
            <a:off x="2378811" y="3773579"/>
            <a:ext cx="114300" cy="228600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lowchart: Direct Access Storage 33"/>
          <p:cNvSpPr/>
          <p:nvPr/>
        </p:nvSpPr>
        <p:spPr>
          <a:xfrm rot="10800000">
            <a:off x="4800893" y="3785389"/>
            <a:ext cx="114300" cy="228600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Flowchart: Direct Access Storage 34"/>
          <p:cNvSpPr/>
          <p:nvPr/>
        </p:nvSpPr>
        <p:spPr>
          <a:xfrm rot="10800000">
            <a:off x="5391441" y="3798135"/>
            <a:ext cx="114300" cy="228600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>
            <a:off x="6953061" y="3899265"/>
            <a:ext cx="211265" cy="81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 rot="10800000">
            <a:off x="4516072" y="3871579"/>
            <a:ext cx="211265" cy="81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rot="10800000" flipH="1" flipV="1">
            <a:off x="6587413" y="3106050"/>
            <a:ext cx="285952" cy="516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6241512" y="3106050"/>
            <a:ext cx="345901" cy="547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93845" y="270136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Slits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 rot="13153824">
            <a:off x="1136244" y="3606489"/>
            <a:ext cx="288000" cy="698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Rectangle 41"/>
          <p:cNvSpPr/>
          <p:nvPr/>
        </p:nvSpPr>
        <p:spPr>
          <a:xfrm rot="10800000">
            <a:off x="5549963" y="3873979"/>
            <a:ext cx="211265" cy="81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 rot="10800000">
            <a:off x="6569372" y="3872936"/>
            <a:ext cx="211265" cy="81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 rot="8488767">
            <a:off x="5736864" y="5245881"/>
            <a:ext cx="528848" cy="4571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132570" y="542180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</a:t>
            </a:r>
            <a:endParaRPr lang="en-US" dirty="0"/>
          </a:p>
        </p:txBody>
      </p:sp>
      <p:sp>
        <p:nvSpPr>
          <p:cNvPr id="46" name="Flowchart: Direct Access Storage 45"/>
          <p:cNvSpPr/>
          <p:nvPr/>
        </p:nvSpPr>
        <p:spPr>
          <a:xfrm rot="10800000">
            <a:off x="3876877" y="3812152"/>
            <a:ext cx="114300" cy="228600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>
          <a:xfrm rot="10800000">
            <a:off x="4211527" y="3878446"/>
            <a:ext cx="211265" cy="81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0800000">
            <a:off x="6122519" y="3641842"/>
            <a:ext cx="199823" cy="25162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>
            <a:off x="6131838" y="3964632"/>
            <a:ext cx="174244" cy="25162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10800000">
            <a:off x="6791064" y="3642108"/>
            <a:ext cx="199823" cy="25162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>
            <a:off x="6787619" y="3966321"/>
            <a:ext cx="174244" cy="25162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10800000">
            <a:off x="5836302" y="3871579"/>
            <a:ext cx="211265" cy="81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3" name="Rectangle 52"/>
          <p:cNvSpPr/>
          <p:nvPr/>
        </p:nvSpPr>
        <p:spPr>
          <a:xfrm rot="10800000">
            <a:off x="3630132" y="3871579"/>
            <a:ext cx="211265" cy="81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4" name="Rectangle 53"/>
          <p:cNvSpPr/>
          <p:nvPr/>
        </p:nvSpPr>
        <p:spPr>
          <a:xfrm rot="10800000">
            <a:off x="2061914" y="3830723"/>
            <a:ext cx="211265" cy="81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55" name="Straight Arrow Connector 54"/>
          <p:cNvCxnSpPr>
            <a:endCxn id="18" idx="2"/>
          </p:cNvCxnSpPr>
          <p:nvPr/>
        </p:nvCxnSpPr>
        <p:spPr>
          <a:xfrm rot="10800000" flipV="1">
            <a:off x="6305227" y="5248142"/>
            <a:ext cx="550129" cy="149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 rot="10800000">
            <a:off x="8678469" y="1959648"/>
            <a:ext cx="45719" cy="38422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58" name="Flowchart: Direct Access Storage 57"/>
          <p:cNvSpPr/>
          <p:nvPr/>
        </p:nvSpPr>
        <p:spPr>
          <a:xfrm>
            <a:off x="1686267" y="225860"/>
            <a:ext cx="114300" cy="228600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314194" y="67951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607417" y="269525"/>
            <a:ext cx="211265" cy="81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381342" y="62306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62" name="Flowchart: Process 61"/>
          <p:cNvSpPr/>
          <p:nvPr/>
        </p:nvSpPr>
        <p:spPr>
          <a:xfrm>
            <a:off x="3694607" y="130150"/>
            <a:ext cx="152400" cy="360462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067695" y="505006"/>
            <a:ext cx="142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Faraday Cup/</a:t>
            </a:r>
          </a:p>
          <a:p>
            <a:r>
              <a:rPr lang="en-US" dirty="0" smtClean="0"/>
              <a:t>Beam Dump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720378" y="558648"/>
            <a:ext cx="10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Corrector</a:t>
            </a:r>
            <a:endParaRPr lang="en-US" dirty="0"/>
          </a:p>
        </p:txBody>
      </p:sp>
      <p:sp>
        <p:nvSpPr>
          <p:cNvPr id="65" name="Isosceles Triangle 64"/>
          <p:cNvSpPr/>
          <p:nvPr/>
        </p:nvSpPr>
        <p:spPr>
          <a:xfrm>
            <a:off x="6278046" y="173851"/>
            <a:ext cx="152400" cy="30480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057440" y="58928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5102184" y="211513"/>
            <a:ext cx="211265" cy="81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11781" y="2300912"/>
            <a:ext cx="893167" cy="646317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pPr algn="ctr"/>
            <a:r>
              <a:rPr lang="en-US" dirty="0" smtClean="0"/>
              <a:t>350 KV </a:t>
            </a:r>
          </a:p>
          <a:p>
            <a:pPr algn="ctr"/>
            <a:r>
              <a:rPr lang="en-US" dirty="0" smtClean="0"/>
              <a:t>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9144</TotalTime>
  <Words>802</Words>
  <Application>Microsoft Office PowerPoint</Application>
  <PresentationFormat>Letter Paper (8.5x11 in)</PresentationFormat>
  <Paragraphs>281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Trek</vt:lpstr>
      <vt:lpstr>Injector Test facility Upgrade     Phase I: 5-10 Mev Injector</vt:lpstr>
      <vt:lpstr>People</vt:lpstr>
      <vt:lpstr>Previous Configuration</vt:lpstr>
      <vt:lpstr>160 KeV Section- CEBAF Tunnel</vt:lpstr>
      <vt:lpstr>500 Kev Section and SRF Acceleration</vt:lpstr>
      <vt:lpstr>Experimental Area</vt:lpstr>
      <vt:lpstr>What is New? (Since October, 2013)</vt:lpstr>
      <vt:lpstr>Scope</vt:lpstr>
      <vt:lpstr>PowerPoint Presentation</vt:lpstr>
      <vt:lpstr>PowerPoint Presentation</vt:lpstr>
      <vt:lpstr>Test Cave – Opening in WALL (October 2013) </vt:lpstr>
      <vt:lpstr>Test Cave – Closed WALL (new)</vt:lpstr>
      <vt:lpstr>Layout Inside the Cave (October, 2013)</vt:lpstr>
      <vt:lpstr>PowerPoint Presentation</vt:lpstr>
      <vt:lpstr>Experimental Area (October, 2013)</vt:lpstr>
      <vt:lpstr>PowerPoint Presentation</vt:lpstr>
      <vt:lpstr> New Layout of ITFU </vt:lpstr>
      <vt:lpstr>ITFU with Shielding</vt:lpstr>
      <vt:lpstr>Total Project Cost</vt:lpstr>
      <vt:lpstr>Cost - Summary</vt:lpstr>
      <vt:lpstr>Facilities Cost - Summary</vt:lpstr>
      <vt:lpstr>PowerPoint Presentation</vt:lpstr>
      <vt:lpstr>PowerPoint Presentation</vt:lpstr>
      <vt:lpstr>Scope - 2014</vt:lpstr>
      <vt:lpstr>PowerPoint Presentation</vt:lpstr>
      <vt:lpstr>PowerPoint Presentation</vt:lpstr>
      <vt:lpstr>PowerPoint Presentation</vt:lpstr>
      <vt:lpstr>Scope-2015</vt:lpstr>
      <vt:lpstr>Scope-2015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Hari Areti</dc:creator>
  <cp:lastModifiedBy>Mathew Poelker</cp:lastModifiedBy>
  <cp:revision>93</cp:revision>
  <cp:lastPrinted>2014-02-07T18:53:41Z</cp:lastPrinted>
  <dcterms:created xsi:type="dcterms:W3CDTF">2014-01-27T14:36:28Z</dcterms:created>
  <dcterms:modified xsi:type="dcterms:W3CDTF">2014-06-09T16:37:43Z</dcterms:modified>
</cp:coreProperties>
</file>