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97" r:id="rId2"/>
  </p:sldMasterIdLst>
  <p:notesMasterIdLst>
    <p:notesMasterId r:id="rId8"/>
  </p:notesMasterIdLst>
  <p:sldIdLst>
    <p:sldId id="260" r:id="rId3"/>
    <p:sldId id="261" r:id="rId4"/>
    <p:sldId id="262" r:id="rId5"/>
    <p:sldId id="264"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0217" autoAdjust="0"/>
  </p:normalViewPr>
  <p:slideViewPr>
    <p:cSldViewPr snapToGrid="0" snapToObjects="1">
      <p:cViewPr>
        <p:scale>
          <a:sx n="73" d="100"/>
          <a:sy n="73" d="100"/>
        </p:scale>
        <p:origin x="-162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2368A-F30F-C243-9E9C-0308494CCF67}"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2EF9E-943C-D840-9D3E-E82676C419A7}" type="slidenum">
              <a:rPr lang="en-US" smtClean="0"/>
              <a:t>‹#›</a:t>
            </a:fld>
            <a:endParaRPr lang="en-US"/>
          </a:p>
        </p:txBody>
      </p:sp>
    </p:spTree>
    <p:extLst>
      <p:ext uri="{BB962C8B-B14F-4D97-AF65-F5344CB8AC3E}">
        <p14:creationId xmlns:p14="http://schemas.microsoft.com/office/powerpoint/2010/main" val="2061203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additions to Archives:</a:t>
            </a:r>
          </a:p>
          <a:p>
            <a:r>
              <a:rPr lang="en-US" sz="1200" kern="1200" dirty="0" smtClean="0">
                <a:solidFill>
                  <a:schemeClr val="tx1"/>
                </a:solidFill>
                <a:latin typeface="+mn-lt"/>
                <a:ea typeface="+mn-ea"/>
                <a:cs typeface="+mn-cs"/>
              </a:rPr>
              <a:t>This annual archive project happens each Spring. All year, Yvonne collects everything that is distributed Society-wide, all promotional materials, minutes, programs, ballots, contracts, leases, etc… Basically it is everything that sums up what AVS is all about and would also help us to reinvent the business in the face of total disaster. She organizes all of these documents into categories and ships everything to Bill</a:t>
            </a:r>
            <a:r>
              <a:rPr lang="en-US" sz="1200" kern="1200" baseline="0" dirty="0" smtClean="0">
                <a:solidFill>
                  <a:schemeClr val="tx1"/>
                </a:solidFill>
                <a:latin typeface="+mn-lt"/>
                <a:ea typeface="+mn-ea"/>
                <a:cs typeface="+mn-cs"/>
              </a:rPr>
              <a:t> Westwood; </a:t>
            </a:r>
            <a:r>
              <a:rPr lang="en-US" sz="1200" kern="1200" dirty="0" smtClean="0">
                <a:solidFill>
                  <a:schemeClr val="tx1"/>
                </a:solidFill>
                <a:latin typeface="+mn-lt"/>
                <a:ea typeface="+mn-ea"/>
                <a:cs typeface="+mn-cs"/>
              </a:rPr>
              <a:t>he then indexes everything, updates the archive list, ships materials to AIP to be catalogued and stored in the Archive Storage Facility in MD and returns the master list to Yvonne. </a:t>
            </a:r>
            <a:endParaRPr lang="en-US" dirty="0" smtClean="0"/>
          </a:p>
          <a:p>
            <a:endParaRPr lang="en-US" dirty="0"/>
          </a:p>
        </p:txBody>
      </p:sp>
      <p:sp>
        <p:nvSpPr>
          <p:cNvPr id="4" name="Slide Number Placeholder 3"/>
          <p:cNvSpPr>
            <a:spLocks noGrp="1"/>
          </p:cNvSpPr>
          <p:nvPr>
            <p:ph type="sldNum" sz="quarter" idx="10"/>
          </p:nvPr>
        </p:nvSpPr>
        <p:spPr/>
        <p:txBody>
          <a:bodyPr/>
          <a:lstStyle/>
          <a:p>
            <a:fld id="{EA32EF9E-943C-D840-9D3E-E82676C419A7}" type="slidenum">
              <a:rPr lang="en-US" smtClean="0"/>
              <a:t>3</a:t>
            </a:fld>
            <a:endParaRPr lang="en-US"/>
          </a:p>
        </p:txBody>
      </p:sp>
    </p:spTree>
    <p:extLst>
      <p:ext uri="{BB962C8B-B14F-4D97-AF65-F5344CB8AC3E}">
        <p14:creationId xmlns:p14="http://schemas.microsoft.com/office/powerpoint/2010/main" val="68423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a:t>
            </a:r>
            <a:r>
              <a:rPr lang="en-US" baseline="0" dirty="0" smtClean="0"/>
              <a:t> and historical book collection began with donations from Paul Redhead and Benjamin Dayton</a:t>
            </a:r>
            <a:endParaRPr lang="en-US" dirty="0"/>
          </a:p>
        </p:txBody>
      </p:sp>
      <p:sp>
        <p:nvSpPr>
          <p:cNvPr id="4" name="Slide Number Placeholder 3"/>
          <p:cNvSpPr>
            <a:spLocks noGrp="1"/>
          </p:cNvSpPr>
          <p:nvPr>
            <p:ph type="sldNum" sz="quarter" idx="10"/>
          </p:nvPr>
        </p:nvSpPr>
        <p:spPr/>
        <p:txBody>
          <a:bodyPr/>
          <a:lstStyle/>
          <a:p>
            <a:fld id="{EA32EF9E-943C-D840-9D3E-E82676C419A7}" type="slidenum">
              <a:rPr lang="en-US" smtClean="0"/>
              <a:t>4</a:t>
            </a:fld>
            <a:endParaRPr lang="en-US"/>
          </a:p>
        </p:txBody>
      </p:sp>
    </p:spTree>
    <p:extLst>
      <p:ext uri="{BB962C8B-B14F-4D97-AF65-F5344CB8AC3E}">
        <p14:creationId xmlns:p14="http://schemas.microsoft.com/office/powerpoint/2010/main" val="37323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383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058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572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09945-42AF-42D5-A57A-F637B332D811}"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2905690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09945-42AF-42D5-A57A-F637B332D811}"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161351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09945-42AF-42D5-A57A-F637B332D811}"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256854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D09945-42AF-42D5-A57A-F637B332D811}"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259181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D09945-42AF-42D5-A57A-F637B332D811}"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173172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09945-42AF-42D5-A57A-F637B332D811}"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2292727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09945-42AF-42D5-A57A-F637B332D811}"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65278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09945-42AF-42D5-A57A-F637B332D811}"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11486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22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09945-42AF-42D5-A57A-F637B332D811}"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4089140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09945-42AF-42D5-A57A-F637B332D811}"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52712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09945-42AF-42D5-A57A-F637B332D811}"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2444661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09945-42AF-42D5-A57A-F637B332D811}"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DAE90-77B9-4FE7-B369-D0D8FBEA8B9E}" type="slidenum">
              <a:rPr lang="en-US" smtClean="0"/>
              <a:t>‹#›</a:t>
            </a:fld>
            <a:endParaRPr lang="en-US"/>
          </a:p>
        </p:txBody>
      </p:sp>
    </p:spTree>
    <p:extLst>
      <p:ext uri="{BB962C8B-B14F-4D97-AF65-F5344CB8AC3E}">
        <p14:creationId xmlns:p14="http://schemas.microsoft.com/office/powerpoint/2010/main" val="3765821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AD09945-42AF-42D5-A57A-F637B332D811}" type="datetimeFigureOut">
              <a:rPr lang="en-US" smtClean="0"/>
              <a:t>10/20/2016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A1DAE90-77B9-4FE7-B369-D0D8FBEA8B9E}" type="slidenum">
              <a:rPr lang="en-US" smtClean="0"/>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518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65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361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082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75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669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606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01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BE22D-5ED5-8B4A-9130-F9E52462EE93}" type="datetimeFigureOut">
              <a:rPr lang="en-US" smtClean="0">
                <a:solidFill>
                  <a:prstClr val="black">
                    <a:tint val="75000"/>
                  </a:prstClr>
                </a:solidFill>
                <a:latin typeface="Calibri"/>
              </a:rPr>
              <a:pPr/>
              <a:t>10/20/2016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7E407-21E6-AE46-9EFB-3D728FFBF2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18"/>
          <p:cNvPicPr>
            <a:picLocks noChangeAspect="1" noChangeArrowheads="1"/>
          </p:cNvPicPr>
          <p:nvPr userDrawn="1"/>
        </p:nvPicPr>
        <p:blipFill>
          <a:blip r:embed="rId13">
            <a:graysc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2311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09945-42AF-42D5-A57A-F637B332D811}"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DAE90-77B9-4FE7-B369-D0D8FBEA8B9E}" type="slidenum">
              <a:rPr lang="en-US" smtClean="0"/>
              <a:t>‹#›</a:t>
            </a:fld>
            <a:endParaRPr lang="en-US"/>
          </a:p>
        </p:txBody>
      </p:sp>
    </p:spTree>
    <p:extLst>
      <p:ext uri="{BB962C8B-B14F-4D97-AF65-F5344CB8AC3E}">
        <p14:creationId xmlns:p14="http://schemas.microsoft.com/office/powerpoint/2010/main" val="28325699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8136082" cy="2280227"/>
          </a:xfrm>
          <a:ln>
            <a:noFill/>
          </a:ln>
        </p:spPr>
        <p:txBody>
          <a:bodyPr>
            <a:normAutofit fontScale="90000"/>
          </a:bodyPr>
          <a:lstStyle/>
          <a:p>
            <a:r>
              <a:rPr lang="en-US" b="1" dirty="0" smtClean="0">
                <a:ln w="12700">
                  <a:solidFill>
                    <a:schemeClr val="accent1">
                      <a:lumMod val="75000"/>
                    </a:schemeClr>
                  </a:solidFill>
                  <a:prstDash val="solid"/>
                </a:ln>
                <a:effectLst>
                  <a:outerShdw blurRad="41275" dist="20320" dir="1800000" algn="tl" rotWithShape="0">
                    <a:srgbClr val="000000">
                      <a:alpha val="40000"/>
                    </a:srgbClr>
                  </a:outerShdw>
                </a:effectLst>
                <a:latin typeface="+mn-lt"/>
                <a:cs typeface="Arial" panose="020B0604020202020204" pitchFamily="34" charset="0"/>
              </a:rPr>
              <a:t/>
            </a:r>
            <a:br>
              <a:rPr lang="en-US" b="1" dirty="0" smtClean="0">
                <a:ln w="12700">
                  <a:solidFill>
                    <a:schemeClr val="accent1">
                      <a:lumMod val="75000"/>
                    </a:schemeClr>
                  </a:solidFill>
                  <a:prstDash val="solid"/>
                </a:ln>
                <a:effectLst>
                  <a:outerShdw blurRad="41275" dist="20320" dir="1800000" algn="tl" rotWithShape="0">
                    <a:srgbClr val="000000">
                      <a:alpha val="40000"/>
                    </a:srgbClr>
                  </a:outerShdw>
                </a:effectLst>
                <a:latin typeface="+mn-lt"/>
                <a:cs typeface="Arial" panose="020B0604020202020204" pitchFamily="34" charset="0"/>
              </a:rPr>
            </a:br>
            <a:r>
              <a:rPr lang="en-US" sz="6000"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A</a:t>
            </a:r>
            <a:r>
              <a:rPr lang="en-US"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merican </a:t>
            </a:r>
            <a:r>
              <a:rPr lang="en-US" sz="6000"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V</a:t>
            </a:r>
            <a:r>
              <a:rPr lang="en-US"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acuum </a:t>
            </a:r>
            <a:r>
              <a:rPr lang="en-US" sz="6000"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S</a:t>
            </a:r>
            <a:r>
              <a:rPr lang="en-US"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ociety</a:t>
            </a:r>
            <a:br>
              <a:rPr lang="en-US"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br>
            <a:r>
              <a:rPr lang="en-US" b="1" dirty="0">
                <a:ln w="12700">
                  <a:solidFill>
                    <a:schemeClr val="accent1">
                      <a:lumMod val="75000"/>
                    </a:schemeClr>
                  </a:solidFill>
                  <a:prstDash val="solid"/>
                </a:ln>
                <a:effectLst>
                  <a:outerShdw blurRad="41275" dist="20320" dir="1800000" algn="tl" rotWithShape="0">
                    <a:srgbClr val="000000">
                      <a:alpha val="40000"/>
                    </a:srgbClr>
                  </a:outerShdw>
                </a:effectLst>
                <a:cs typeface="Arial" panose="020B0604020202020204" pitchFamily="34" charset="0"/>
              </a:rPr>
              <a:t>History Committee</a:t>
            </a:r>
            <a:r>
              <a:rPr lang="en-US" b="1" dirty="0" smtClean="0">
                <a:ln w="12700">
                  <a:solidFill>
                    <a:schemeClr val="accent1">
                      <a:lumMod val="75000"/>
                    </a:schemeClr>
                  </a:solidFill>
                  <a:prstDash val="solid"/>
                </a:ln>
                <a:effectLst>
                  <a:outerShdw blurRad="41275" dist="20320" dir="1800000" algn="tl" rotWithShape="0">
                    <a:srgbClr val="000000">
                      <a:alpha val="40000"/>
                    </a:srgbClr>
                  </a:outerShdw>
                </a:effectLst>
                <a:latin typeface="+mn-lt"/>
                <a:cs typeface="Arial" panose="020B0604020202020204" pitchFamily="34" charset="0"/>
              </a:rPr>
              <a:t/>
            </a:r>
            <a:br>
              <a:rPr lang="en-US" b="1" dirty="0" smtClean="0">
                <a:ln w="12700">
                  <a:solidFill>
                    <a:schemeClr val="accent1">
                      <a:lumMod val="75000"/>
                    </a:schemeClr>
                  </a:solidFill>
                  <a:prstDash val="solid"/>
                </a:ln>
                <a:effectLst>
                  <a:outerShdw blurRad="41275" dist="20320" dir="1800000" algn="tl" rotWithShape="0">
                    <a:srgbClr val="000000">
                      <a:alpha val="40000"/>
                    </a:srgbClr>
                  </a:outerShdw>
                </a:effectLst>
                <a:latin typeface="+mn-lt"/>
                <a:cs typeface="Arial" panose="020B0604020202020204" pitchFamily="34" charset="0"/>
              </a:rPr>
            </a:br>
            <a:endParaRPr lang="en-US" b="1" dirty="0">
              <a:ln w="12700">
                <a:solidFill>
                  <a:schemeClr val="accent1">
                    <a:lumMod val="75000"/>
                  </a:schemeClr>
                </a:solidFill>
                <a:prstDash val="solid"/>
              </a:ln>
              <a:effectLst>
                <a:outerShdw blurRad="41275" dist="20320" dir="1800000" algn="tl" rotWithShape="0">
                  <a:srgbClr val="000000">
                    <a:alpha val="40000"/>
                  </a:srgbClr>
                </a:outerShdw>
              </a:effectLst>
              <a:latin typeface="+mn-lt"/>
              <a:cs typeface="Arial" panose="020B0604020202020204" pitchFamily="34" charset="0"/>
            </a:endParaRPr>
          </a:p>
        </p:txBody>
      </p:sp>
      <p:sp>
        <p:nvSpPr>
          <p:cNvPr id="3" name="Subtitle 2"/>
          <p:cNvSpPr>
            <a:spLocks noGrp="1"/>
          </p:cNvSpPr>
          <p:nvPr>
            <p:ph type="subTitle" idx="1"/>
          </p:nvPr>
        </p:nvSpPr>
        <p:spPr>
          <a:xfrm>
            <a:off x="1371600" y="3231574"/>
            <a:ext cx="6400800" cy="1752600"/>
          </a:xfrm>
        </p:spPr>
        <p:txBody>
          <a:bodyPr/>
          <a:lstStyle/>
          <a:p>
            <a:r>
              <a:rPr lang="en-US" dirty="0" smtClean="0">
                <a:solidFill>
                  <a:schemeClr val="tx1"/>
                </a:solidFill>
              </a:rPr>
              <a:t>Marcy Stutzman</a:t>
            </a:r>
          </a:p>
          <a:p>
            <a:r>
              <a:rPr lang="en-US" dirty="0" smtClean="0">
                <a:solidFill>
                  <a:schemeClr val="tx1"/>
                </a:solidFill>
              </a:rPr>
              <a:t>History Committee Chair</a:t>
            </a:r>
            <a:endParaRPr lang="en-US" dirty="0">
              <a:solidFill>
                <a:schemeClr val="tx1"/>
              </a:solidFill>
            </a:endParaRPr>
          </a:p>
        </p:txBody>
      </p:sp>
      <p:pic>
        <p:nvPicPr>
          <p:cNvPr id="5" name="Picture 14" descr="AVS_40cyan_solid"/>
          <p:cNvPicPr>
            <a:picLocks noChangeAspect="1" noChangeArrowheads="1"/>
          </p:cNvPicPr>
          <p:nvPr/>
        </p:nvPicPr>
        <p:blipFill>
          <a:blip r:embed="rId2">
            <a:duotone>
              <a:prstClr val="black"/>
              <a:schemeClr val="accent1">
                <a:lumMod val="75000"/>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51741" y="4754294"/>
            <a:ext cx="1689185" cy="1729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036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AVS Policy </a:t>
            </a:r>
            <a:r>
              <a:rPr lang="en-US" sz="3600" dirty="0" smtClean="0">
                <a:solidFill>
                  <a:schemeClr val="accent1">
                    <a:lumMod val="75000"/>
                  </a:schemeClr>
                </a:solidFill>
              </a:rPr>
              <a:t>(Est. 1986/ Rev. 2004)</a:t>
            </a:r>
            <a:endParaRPr lang="en-US" sz="3600"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Acquire &amp; store AVS documents and records</a:t>
            </a:r>
          </a:p>
          <a:p>
            <a:r>
              <a:rPr lang="en-US" dirty="0" smtClean="0"/>
              <a:t>Maintain historical records &amp; publish history summaries</a:t>
            </a:r>
          </a:p>
          <a:p>
            <a:r>
              <a:rPr lang="en-US" dirty="0" smtClean="0"/>
              <a:t>Encourage historical reviews &amp; </a:t>
            </a:r>
            <a:r>
              <a:rPr lang="en-US" dirty="0" smtClean="0"/>
              <a:t>artifact </a:t>
            </a:r>
            <a:r>
              <a:rPr lang="en-US" dirty="0" smtClean="0"/>
              <a:t>displays</a:t>
            </a:r>
          </a:p>
          <a:p>
            <a:r>
              <a:rPr lang="en-US" dirty="0" smtClean="0"/>
              <a:t>Liaise with similar committees (e.g. AIP)</a:t>
            </a:r>
          </a:p>
          <a:p>
            <a:r>
              <a:rPr lang="en-US" dirty="0" smtClean="0"/>
              <a:t>Acquire &amp; distribute relevant memoirs</a:t>
            </a:r>
            <a:endParaRPr lang="en-US" dirty="0"/>
          </a:p>
        </p:txBody>
      </p:sp>
    </p:spTree>
    <p:extLst>
      <p:ext uri="{BB962C8B-B14F-4D97-AF65-F5344CB8AC3E}">
        <p14:creationId xmlns:p14="http://schemas.microsoft.com/office/powerpoint/2010/main" val="299707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History Committee Activities</a:t>
            </a:r>
            <a:endParaRPr lang="en-US" dirty="0">
              <a:solidFill>
                <a:schemeClr val="accent1">
                  <a:lumMod val="75000"/>
                </a:schemeClr>
              </a:solidFill>
            </a:endParaRPr>
          </a:p>
        </p:txBody>
      </p:sp>
      <p:sp>
        <p:nvSpPr>
          <p:cNvPr id="5" name="Content Placeholder 2"/>
          <p:cNvSpPr txBox="1">
            <a:spLocks/>
          </p:cNvSpPr>
          <p:nvPr/>
        </p:nvSpPr>
        <p:spPr>
          <a:xfrm>
            <a:off x="258585" y="1384398"/>
            <a:ext cx="8742020" cy="54736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Annual additions to Archives  at AIP</a:t>
            </a:r>
          </a:p>
          <a:p>
            <a:pPr lvl="1"/>
            <a:r>
              <a:rPr lang="en-US" sz="2500" dirty="0" smtClean="0"/>
              <a:t>Current Documents: Promotional, minutes, programs, ballots, contracts, leases</a:t>
            </a:r>
          </a:p>
          <a:p>
            <a:pPr lvl="1"/>
            <a:r>
              <a:rPr lang="en-US" sz="2500" dirty="0" smtClean="0"/>
              <a:t>Gathered by Yvonne </a:t>
            </a:r>
            <a:r>
              <a:rPr lang="en-US" sz="2500" dirty="0" err="1" smtClean="0"/>
              <a:t>Towse</a:t>
            </a:r>
            <a:r>
              <a:rPr lang="en-US" sz="2500" dirty="0" smtClean="0"/>
              <a:t>, sent to Archivist Bill Westwood, indexed, shipped to AIP</a:t>
            </a:r>
            <a:endParaRPr lang="en-US" sz="2500" dirty="0" smtClean="0"/>
          </a:p>
          <a:p>
            <a:r>
              <a:rPr lang="en-US" sz="2500" dirty="0" smtClean="0"/>
              <a:t>Historical </a:t>
            </a:r>
            <a:r>
              <a:rPr lang="en-US" sz="2500" dirty="0" smtClean="0"/>
              <a:t>interviews-now at Annual Symposium via Voice recognition (earlier transcribed by AIP)</a:t>
            </a:r>
          </a:p>
          <a:p>
            <a:r>
              <a:rPr lang="en-US" sz="2500" dirty="0" smtClean="0"/>
              <a:t>Digitized documents (Newsletters, etc.)</a:t>
            </a:r>
          </a:p>
          <a:p>
            <a:r>
              <a:rPr lang="en-US" sz="2500" dirty="0" smtClean="0"/>
              <a:t>Relevant </a:t>
            </a:r>
            <a:r>
              <a:rPr lang="en-US" sz="2500" dirty="0" smtClean="0"/>
              <a:t>books</a:t>
            </a:r>
          </a:p>
          <a:p>
            <a:r>
              <a:rPr lang="en-US" sz="2500" dirty="0" smtClean="0"/>
              <a:t>Plan </a:t>
            </a:r>
            <a:r>
              <a:rPr lang="en-US" sz="2500" dirty="0" smtClean="0"/>
              <a:t>for Special Events (e.g. 60</a:t>
            </a:r>
            <a:r>
              <a:rPr lang="en-US" sz="2500" baseline="30000" dirty="0" smtClean="0"/>
              <a:t>th</a:t>
            </a:r>
            <a:r>
              <a:rPr lang="en-US" sz="2500" dirty="0" smtClean="0"/>
              <a:t> anniversary in 2013, Division Anniversaries) - equipment displays, talks, Trivia contest, etc. </a:t>
            </a:r>
            <a:endParaRPr lang="en-US" sz="2500" dirty="0"/>
          </a:p>
        </p:txBody>
      </p:sp>
    </p:spTree>
    <p:extLst>
      <p:ext uri="{BB962C8B-B14F-4D97-AF65-F5344CB8AC3E}">
        <p14:creationId xmlns:p14="http://schemas.microsoft.com/office/powerpoint/2010/main" val="117208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AVS Historical Books Collection</a:t>
            </a:r>
            <a:endParaRPr lang="en-US" dirty="0"/>
          </a:p>
        </p:txBody>
      </p:sp>
      <p:sp>
        <p:nvSpPr>
          <p:cNvPr id="8" name="Content Placeholder 7"/>
          <p:cNvSpPr>
            <a:spLocks noGrp="1"/>
          </p:cNvSpPr>
          <p:nvPr>
            <p:ph sz="half" idx="2"/>
          </p:nvPr>
        </p:nvSpPr>
        <p:spPr>
          <a:xfrm>
            <a:off x="5372099" y="1319645"/>
            <a:ext cx="3595255" cy="3896591"/>
          </a:xfrm>
        </p:spPr>
        <p:txBody>
          <a:bodyPr>
            <a:normAutofit/>
          </a:bodyPr>
          <a:lstStyle/>
          <a:p>
            <a:pPr marL="285750" indent="-285750"/>
            <a:r>
              <a:rPr lang="en-US" sz="2200" dirty="0" smtClean="0"/>
              <a:t>In the queue for cataloging in AIP </a:t>
            </a:r>
            <a:r>
              <a:rPr lang="en-US" sz="2200" dirty="0" err="1" smtClean="0"/>
              <a:t>Neils</a:t>
            </a:r>
            <a:r>
              <a:rPr lang="en-US" sz="2200" dirty="0" smtClean="0"/>
              <a:t> Bohr database as an externally held collection. </a:t>
            </a:r>
          </a:p>
          <a:p>
            <a:pPr marL="285750" indent="-285750"/>
            <a:r>
              <a:rPr lang="en-US" sz="2200" dirty="0" smtClean="0"/>
              <a:t>Collection began with donations from Paul Redhead and Benjamin Dayton</a:t>
            </a:r>
          </a:p>
          <a:p>
            <a:pPr marL="285750" indent="-285750"/>
            <a:r>
              <a:rPr lang="en-US" sz="2200" dirty="0" smtClean="0"/>
              <a:t>222 titles held in circulating collection, available for ILL</a:t>
            </a:r>
            <a:endParaRPr lang="en-US" sz="2200" dirty="0" smtClean="0"/>
          </a:p>
          <a:p>
            <a:endParaRPr lang="en-US" dirty="0"/>
          </a:p>
        </p:txBody>
      </p:sp>
      <p:sp>
        <p:nvSpPr>
          <p:cNvPr id="6" name="Rectangle 5"/>
          <p:cNvSpPr/>
          <p:nvPr/>
        </p:nvSpPr>
        <p:spPr>
          <a:xfrm>
            <a:off x="363682" y="6332803"/>
            <a:ext cx="4759037" cy="369332"/>
          </a:xfrm>
          <a:prstGeom prst="rect">
            <a:avLst/>
          </a:prstGeom>
        </p:spPr>
        <p:txBody>
          <a:bodyPr wrap="square">
            <a:spAutoFit/>
          </a:bodyPr>
          <a:lstStyle/>
          <a:p>
            <a:r>
              <a:rPr lang="en-US" dirty="0"/>
              <a:t>https://www.jlab.org/div_dept/cio/IR/AVS.html</a:t>
            </a:r>
          </a:p>
        </p:txBody>
      </p:sp>
      <p:pic>
        <p:nvPicPr>
          <p:cNvPr id="1029" name="Picture 5" descr="https://lh3.googleusercontent.com/J8FnFL9BqvxKv2y5KTcnQOBytcIQ5PKOXlfmLsjCZy_d0WVz5RN62hQaauOe_0SRsoBz9IW46ZqJ1SZRnHEbv3NOxBqRPiGp0PJA9MevwJXfNZFK_VW_petpiRXFybwn7jtOxB5Pj8FLnBKNHCS64MM1WwTF-vmtOrEg2COpHP3XoL-mwXOIFkl08kuT6dypGLxiiVN-QcNftndcXPmxz946uzykUPWoDgujv0UZg00Lo8_XXW69eFOjH6uPgyDYPpwPQx_BPbiQVbu9IIGCLPbGgbJbbF1OLie38yHmJqXDmKr8DC8pNIoR6CnV143NbxbZLII3hnRnvbtwBi_lXR09_JY3tYqEVl_f4zpdtrSXFWqwtNjLh09fy4uM3fLARTOw8B4sQjcHPMccX_WNoaWZ_0rjye5SG6K4JAiaRGBNZgPs8gn25Z7Zw_QBpL3MIqu8clfDPUR6_Pf5kVhwu73tjmhAaMZrp1rdAYaNFZA7hIDn8imRlckM3ACvAHAiRFSR6Twe423x1QQH3D37mxcBZwxnMHYHN8xb_a8B1tC4ImP-wSGKUFUTZuZScYXE_NcAq81Tuzaquj8PQPN5fUx5Z8wkZMCUP6HtifzwsLrUAHPV0Q=w1574-h885-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2" y="1454728"/>
            <a:ext cx="4637883" cy="26081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21002" t="15789" r="2011" b="51629"/>
          <a:stretch/>
        </p:blipFill>
        <p:spPr bwMode="auto">
          <a:xfrm>
            <a:off x="363682" y="4435901"/>
            <a:ext cx="4637884" cy="15702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9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http://www.avs.org/About/History</a:t>
            </a:r>
          </a:p>
        </p:txBody>
      </p:sp>
      <p:sp>
        <p:nvSpPr>
          <p:cNvPr id="7" name="Content Placeholder 2"/>
          <p:cNvSpPr>
            <a:spLocks noGrp="1"/>
          </p:cNvSpPr>
          <p:nvPr>
            <p:ph idx="1"/>
          </p:nvPr>
        </p:nvSpPr>
        <p:spPr/>
        <p:txBody>
          <a:bodyPr>
            <a:normAutofit lnSpcReduction="10000"/>
          </a:bodyPr>
          <a:lstStyle/>
          <a:p>
            <a:r>
              <a:rPr lang="en-US" dirty="0" smtClean="0"/>
              <a:t>Organizational Structure</a:t>
            </a:r>
          </a:p>
          <a:p>
            <a:r>
              <a:rPr lang="en-US" dirty="0" smtClean="0"/>
              <a:t>Vacuum Time Line – updated to 2013</a:t>
            </a:r>
          </a:p>
          <a:p>
            <a:pPr lvl="1"/>
            <a:r>
              <a:rPr lang="en-US" dirty="0" smtClean="0"/>
              <a:t>AVS Presidents &amp; significant vacuum events</a:t>
            </a:r>
          </a:p>
          <a:p>
            <a:r>
              <a:rPr lang="en-US" dirty="0" smtClean="0"/>
              <a:t>E-history: till 2013 (60</a:t>
            </a:r>
            <a:r>
              <a:rPr lang="en-US" baseline="30000" dirty="0" smtClean="0"/>
              <a:t>th</a:t>
            </a:r>
            <a:r>
              <a:rPr lang="en-US" dirty="0" smtClean="0"/>
              <a:t> anniversary)</a:t>
            </a:r>
          </a:p>
          <a:p>
            <a:pPr lvl="1"/>
            <a:r>
              <a:rPr lang="en-US" dirty="0" smtClean="0"/>
              <a:t>AVS history: admin, publications, awards, conferences, education, short courses, chapters </a:t>
            </a:r>
          </a:p>
          <a:p>
            <a:r>
              <a:rPr lang="en-US" dirty="0" smtClean="0"/>
              <a:t>Oral interviews: recorded &amp; transcribed </a:t>
            </a:r>
          </a:p>
          <a:p>
            <a:pPr lvl="1"/>
            <a:r>
              <a:rPr lang="en-US" dirty="0" smtClean="0"/>
              <a:t>Award winners (</a:t>
            </a:r>
            <a:r>
              <a:rPr lang="en-US" dirty="0" smtClean="0"/>
              <a:t>1992-2015)</a:t>
            </a:r>
            <a:endParaRPr lang="en-US" dirty="0" smtClean="0"/>
          </a:p>
          <a:p>
            <a:pPr lvl="1"/>
            <a:r>
              <a:rPr lang="en-US" dirty="0" smtClean="0"/>
              <a:t>Historical figures (1986-2010)</a:t>
            </a:r>
            <a:endParaRPr lang="en-US" dirty="0"/>
          </a:p>
        </p:txBody>
      </p:sp>
    </p:spTree>
    <p:extLst>
      <p:ext uri="{BB962C8B-B14F-4D97-AF65-F5344CB8AC3E}">
        <p14:creationId xmlns:p14="http://schemas.microsoft.com/office/powerpoint/2010/main" val="339852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4663</TotalTime>
  <Words>373</Words>
  <Application>Microsoft Office PowerPoint</Application>
  <PresentationFormat>On-screen Show (4:3)</PresentationFormat>
  <Paragraphs>36</Paragraphs>
  <Slides>5</Slides>
  <Notes>2</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Custom Design</vt:lpstr>
      <vt:lpstr> American Vacuum Society History Committee </vt:lpstr>
      <vt:lpstr>AVS Policy (Est. 1986/ Rev. 2004)</vt:lpstr>
      <vt:lpstr>History Committee Activities</vt:lpstr>
      <vt:lpstr>AVS Historical Books Collection</vt:lpstr>
      <vt:lpstr>http://www.avs.org/About/History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Vacuum Society</dc:title>
  <dc:creator>Bill Westwood</dc:creator>
  <cp:lastModifiedBy>Marcy Stutzman</cp:lastModifiedBy>
  <cp:revision>28</cp:revision>
  <cp:lastPrinted>2014-11-14T23:25:03Z</cp:lastPrinted>
  <dcterms:created xsi:type="dcterms:W3CDTF">2014-11-14T14:10:36Z</dcterms:created>
  <dcterms:modified xsi:type="dcterms:W3CDTF">2016-10-21T12:56:17Z</dcterms:modified>
</cp:coreProperties>
</file>