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9" r:id="rId2"/>
    <p:sldId id="500" r:id="rId3"/>
    <p:sldId id="503" r:id="rId4"/>
    <p:sldId id="557" r:id="rId5"/>
    <p:sldId id="573" r:id="rId6"/>
    <p:sldId id="558" r:id="rId7"/>
    <p:sldId id="568" r:id="rId8"/>
    <p:sldId id="569" r:id="rId9"/>
    <p:sldId id="575" r:id="rId10"/>
    <p:sldId id="570" r:id="rId11"/>
    <p:sldId id="571" r:id="rId12"/>
    <p:sldId id="560" r:id="rId13"/>
    <p:sldId id="561" r:id="rId14"/>
    <p:sldId id="572" r:id="rId15"/>
    <p:sldId id="563" r:id="rId16"/>
    <p:sldId id="562" r:id="rId17"/>
    <p:sldId id="559" r:id="rId18"/>
    <p:sldId id="566" r:id="rId19"/>
    <p:sldId id="564" r:id="rId20"/>
    <p:sldId id="565" r:id="rId21"/>
    <p:sldId id="574" r:id="rId22"/>
  </p:sldIdLst>
  <p:sldSz cx="9144000" cy="6858000" type="letter"/>
  <p:notesSz cx="6996113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5E3FF"/>
    <a:srgbClr val="C709E7"/>
    <a:srgbClr val="333399"/>
    <a:srgbClr val="660066"/>
    <a:srgbClr val="00CCFF"/>
    <a:srgbClr val="66FF99"/>
    <a:srgbClr val="979CC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0" autoAdjust="0"/>
    <p:restoredTop sz="86398" autoAdjust="0"/>
  </p:normalViewPr>
  <p:slideViewPr>
    <p:cSldViewPr>
      <p:cViewPr varScale="1">
        <p:scale>
          <a:sx n="93" d="100"/>
          <a:sy n="93" d="100"/>
        </p:scale>
        <p:origin x="14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216" y="-102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2088" y="8894763"/>
            <a:ext cx="407987" cy="273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54211750-1945-4D95-9AE5-0FE85D06ADC5}" type="slidenum">
              <a:rPr lang="en-US" altLang="en-US" sz="1000" b="0">
                <a:latin typeface="Arial" charset="0"/>
              </a:rPr>
              <a:pPr algn="r" defTabSz="1243013"/>
              <a:t>‹#›</a:t>
            </a:fld>
            <a:endParaRPr lang="en-US" altLang="en-US" sz="10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0075"/>
            <a:ext cx="5126037" cy="41751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394" tIns="60075" rIns="123394" bIns="60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9150" cy="34702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9688" y="8815388"/>
            <a:ext cx="560387" cy="4365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C23853DE-02C5-4ADA-B96B-56490AE668EC}" type="slidenum">
              <a:rPr lang="en-US" altLang="en-US" sz="2100" b="0">
                <a:latin typeface="Arial" charset="0"/>
              </a:rPr>
              <a:pPr algn="r" defTabSz="1243013"/>
              <a:t>‹#›</a:t>
            </a:fld>
            <a:endParaRPr lang="en-US" altLang="en-US" sz="21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25975" cy="3470275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4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T. will discuss this in detail in</a:t>
            </a:r>
            <a:r>
              <a:rPr lang="en-US" baseline="0" dirty="0"/>
              <a:t> his talk. Note that configuring for e+ by reversing the polarity of a machine tuned for e- is not perfect. Earth magnetic field kicks are opposite for e+ and thus ,we will have to do some steering with e+. Likely the viewers will be sufficient for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huge emittance for the generated</a:t>
            </a:r>
            <a:r>
              <a:rPr lang="en-US" baseline="0" dirty="0"/>
              <a:t> positron beam. Of course, it has to be concentrated via a collection system. This plot already has a momentum selection applied to it. Yield is large because target is thick. Its possible to change target thickness to increase polarization. This will reduce yield.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123MeV/c positrons, we have roughly 20 % longitudinal</a:t>
            </a:r>
            <a:r>
              <a:rPr lang="en-US" baseline="0" dirty="0"/>
              <a:t> polarization for a 8mm W target.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13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 triplets</a:t>
            </a:r>
            <a:r>
              <a:rPr lang="en-US" baseline="0" dirty="0"/>
              <a:t> make use of chromatic effects (</a:t>
            </a:r>
            <a:r>
              <a:rPr lang="en-US" baseline="0" dirty="0" err="1"/>
              <a:t>dbeta</a:t>
            </a:r>
            <a:r>
              <a:rPr lang="en-US" baseline="0" dirty="0"/>
              <a:t>/d(</a:t>
            </a:r>
            <a:r>
              <a:rPr lang="en-US" baseline="0" dirty="0" err="1"/>
              <a:t>dp</a:t>
            </a:r>
            <a:r>
              <a:rPr lang="en-US" baseline="0" dirty="0"/>
              <a:t>/p) ) to “purify” the beam. Cascading triplets can allow for an </a:t>
            </a:r>
            <a:r>
              <a:rPr lang="en-US" baseline="0" dirty="0" err="1"/>
              <a:t>arbitrarly</a:t>
            </a:r>
            <a:r>
              <a:rPr lang="en-US" baseline="0" dirty="0"/>
              <a:t> tight selection of momentum. When coupled with collimators, we also end up with emittance selection to fall within the acceptance of the machine.</a:t>
            </a:r>
          </a:p>
          <a:p>
            <a:endParaRPr lang="en-US" baseline="0" dirty="0"/>
          </a:p>
          <a:p>
            <a:r>
              <a:rPr lang="en-US" baseline="0" dirty="0"/>
              <a:t>Still, we have to design the system to deflect/separate the e+ and e-. The former have to be injected in NL whereas the latter have to be send to a dump to die.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sure if putting a MW dump in the middle of the arc is even possible. Likely would be buried and we would design a deflection system to send the electrons to it ? 100 kW is small enough that we can do that (like in BSY dump)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6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short, I don</a:t>
            </a:r>
            <a:r>
              <a:rPr lang="mr-IN" baseline="0" dirty="0"/>
              <a:t>’</a:t>
            </a:r>
            <a:r>
              <a:rPr lang="en-US" baseline="0" dirty="0"/>
              <a:t>t have the time and resources to spend on this project unless its lab funded 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25975" cy="3470275"/>
          </a:xfrm>
          <a:ln/>
        </p:spPr>
      </p:sp>
      <p:sp>
        <p:nvSpPr>
          <p:cNvPr id="781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 are calculated at the end of each arc.</a:t>
            </a:r>
          </a:p>
          <a:p>
            <a:r>
              <a:rPr lang="en-US" baseline="0" dirty="0"/>
              <a:t> Normalized emittance is </a:t>
            </a:r>
            <a:r>
              <a:rPr lang="en-US" baseline="0" dirty="0" err="1"/>
              <a:t>beta.gamma</a:t>
            </a:r>
            <a:r>
              <a:rPr lang="en-US" baseline="0" dirty="0"/>
              <a:t>*</a:t>
            </a:r>
            <a:r>
              <a:rPr lang="en-US" baseline="0" dirty="0" err="1"/>
              <a:t>egeometric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These calculations were checked with 3 different codes and also agree with a simpler analytical estimate (sand’s formula) which </a:t>
            </a:r>
          </a:p>
          <a:p>
            <a:r>
              <a:rPr lang="en-US" baseline="0" dirty="0"/>
              <a:t>Does not take into account synch rad. Loss in </a:t>
            </a:r>
            <a:r>
              <a:rPr lang="en-US" baseline="0" dirty="0" err="1"/>
              <a:t>quadrupoles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Longitudinal requirements</a:t>
            </a:r>
            <a:r>
              <a:rPr lang="en-US" baseline="0" dirty="0"/>
              <a:t> on the positron beam include the fact that longer bunches will yield higher energy spread because of the effects in the </a:t>
            </a:r>
            <a:r>
              <a:rPr lang="en-US" baseline="0" dirty="0" err="1"/>
              <a:t>linac</a:t>
            </a:r>
            <a:r>
              <a:rPr lang="en-US" baseline="0" dirty="0"/>
              <a:t>.  Depending on the e+ generation option, other longitudinal limitations may have to be considered (in the injector proper)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options have to adhere</a:t>
            </a:r>
            <a:r>
              <a:rPr lang="en-US" baseline="0" dirty="0"/>
              <a:t> to certain limitations in the lattice. I will be discussing the last one but most of the discussion on lattice limitations is applicable to the other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1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baseline="0" dirty="0"/>
              <a:t> generated in a separate injector, accelerated to 1.2GeV/c thru south </a:t>
            </a:r>
            <a:r>
              <a:rPr lang="en-US" baseline="0" dirty="0" err="1"/>
              <a:t>linac</a:t>
            </a:r>
            <a:r>
              <a:rPr lang="en-US" baseline="0" dirty="0"/>
              <a:t>, transported by arc10 to generate a 123 MeV/c positron beam  which is then injected into the north </a:t>
            </a:r>
            <a:r>
              <a:rPr lang="en-US" baseline="0" dirty="0" err="1"/>
              <a:t>linac</a:t>
            </a:r>
            <a:r>
              <a:rPr lang="en-US" baseline="0" dirty="0"/>
              <a:t>. This allows e+ to use the entire machine with the exception of Hall D.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JPOS 2009, Arne considered 126 </a:t>
            </a:r>
            <a:r>
              <a:rPr lang="en-US" baseline="0" dirty="0" err="1"/>
              <a:t>nmrad</a:t>
            </a:r>
            <a:r>
              <a:rPr lang="en-US" baseline="0" dirty="0"/>
              <a:t> at the front of  ARC1. I ended up with roughly half that after taking in consideration limits that we know exist for the new 12GeV machine.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8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replace the ARC1</a:t>
            </a:r>
            <a:r>
              <a:rPr lang="en-US" baseline="0" dirty="0"/>
              <a:t> optics by a low dispersion optics. Its 4mm sigma at </a:t>
            </a:r>
            <a:r>
              <a:rPr lang="en-US" baseline="0"/>
              <a:t>the first cavity in NL. 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4271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25975" cy="3470275"/>
          </a:xfrm>
          <a:ln/>
        </p:spPr>
      </p:sp>
      <p:sp>
        <p:nvSpPr>
          <p:cNvPr id="781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 are calculated at the end of each arc.</a:t>
            </a:r>
          </a:p>
          <a:p>
            <a:r>
              <a:rPr lang="en-US" baseline="0" dirty="0"/>
              <a:t> Normalized emittance is </a:t>
            </a:r>
            <a:r>
              <a:rPr lang="en-US" baseline="0" dirty="0" err="1"/>
              <a:t>beta.gamma</a:t>
            </a:r>
            <a:r>
              <a:rPr lang="en-US" baseline="0" dirty="0"/>
              <a:t>*</a:t>
            </a:r>
            <a:r>
              <a:rPr lang="en-US" baseline="0" dirty="0" err="1"/>
              <a:t>egeometric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These calculations were checked with 3 different codes and also agree with a simpler analytical estimate (sand’s formula) which </a:t>
            </a:r>
          </a:p>
          <a:p>
            <a:r>
              <a:rPr lang="en-US" baseline="0" dirty="0"/>
              <a:t>Does not take into account synch rad. Loss in </a:t>
            </a:r>
            <a:r>
              <a:rPr lang="en-US" baseline="0" dirty="0" err="1"/>
              <a:t>quadrupoles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SW corner</a:t>
            </a:r>
            <a:r>
              <a:rPr lang="en-US" baseline="0" dirty="0"/>
              <a:t> spreader has to be reversed in polarity since it will transport the e+ . Hence, the incoming e- will be deflected downward.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463"/>
            <a:ext cx="2185987" cy="6108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17463"/>
            <a:ext cx="641032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7463"/>
            <a:ext cx="8748712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7463"/>
            <a:ext cx="8748712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7463"/>
            <a:ext cx="8748712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 dirty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 descr="new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500">
                <a:solidFill>
                  <a:schemeClr val="bg1"/>
                </a:solidFill>
                <a:latin typeface="Arial" charset="0"/>
              </a:rPr>
              <a:t>Page </a:t>
            </a:r>
            <a:fld id="{5A108416-1CDF-485E-9FA4-68F3F505CFB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/>
        </p:nvSpPr>
        <p:spPr bwMode="auto">
          <a:xfrm>
            <a:off x="4251325" y="65611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12" name="Text Box 44"/>
          <p:cNvSpPr txBox="1">
            <a:spLocks noChangeArrowheads="1"/>
          </p:cNvSpPr>
          <p:nvPr userDrawn="1"/>
        </p:nvSpPr>
        <p:spPr bwMode="auto">
          <a:xfrm>
            <a:off x="5105401" y="6629400"/>
            <a:ext cx="2285999" cy="166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 dirty="0">
                <a:latin typeface="Times" pitchFamily="18" charset="0"/>
              </a:rPr>
              <a:t>Y.</a:t>
            </a:r>
            <a:r>
              <a:rPr lang="en-US" sz="800" b="0" baseline="0" dirty="0">
                <a:latin typeface="Times" pitchFamily="18" charset="0"/>
              </a:rPr>
              <a:t> Roblin, JPOS17 workshop, 12-15 Sept 2017</a:t>
            </a:r>
            <a:endParaRPr lang="en-US" sz="800" b="0" dirty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57200" y="4267200"/>
            <a:ext cx="8118475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Yves </a:t>
            </a:r>
            <a:r>
              <a:rPr lang="en-US" altLang="en-US" sz="2800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Roblin</a:t>
            </a:r>
            <a:endParaRPr lang="en-US" altLang="en-US" sz="2800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1014413" y="1065213"/>
            <a:ext cx="7067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/>
            <a:endParaRPr lang="en-US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77850" indent="-5778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457200" y="5334000"/>
            <a:ext cx="8118475" cy="9477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en-US" sz="1600" dirty="0">
                <a:latin typeface="Arial" charset="0"/>
              </a:rPr>
              <a:t>JPOS17</a:t>
            </a:r>
          </a:p>
          <a:p>
            <a:pPr algn="r"/>
            <a:r>
              <a:rPr lang="en-US" altLang="en-US" sz="1600" dirty="0">
                <a:latin typeface="Arial" charset="0"/>
              </a:rPr>
              <a:t>Newport News</a:t>
            </a:r>
          </a:p>
          <a:p>
            <a:pPr algn="r"/>
            <a:r>
              <a:rPr lang="en-US" altLang="en-US" sz="1600" dirty="0">
                <a:latin typeface="Arial" charset="0"/>
              </a:rPr>
              <a:t>Sept 12-15, 2017</a:t>
            </a:r>
          </a:p>
          <a:p>
            <a:pPr algn="l"/>
            <a:endParaRPr lang="en-US" altLang="en-US" sz="800" dirty="0">
              <a:latin typeface="Arial" charset="0"/>
            </a:endParaRPr>
          </a:p>
        </p:txBody>
      </p:sp>
      <p:sp>
        <p:nvSpPr>
          <p:cNvPr id="2089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458200" cy="1470025"/>
          </a:xfrm>
          <a:noFill/>
          <a:ln/>
        </p:spPr>
        <p:txBody>
          <a:bodyPr/>
          <a:lstStyle/>
          <a:p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Using CEBAF as a positron machine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905000"/>
            <a:ext cx="5029200" cy="320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35000">
                <a:schemeClr val="accent1">
                  <a:tint val="44500"/>
                  <a:satMod val="160000"/>
                  <a:alpha val="48000"/>
                </a:schemeClr>
              </a:gs>
              <a:gs pos="77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4876800"/>
            <a:ext cx="5029200" cy="96793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62000"/>
                </a:srgbClr>
              </a:gs>
              <a:gs pos="75000">
                <a:srgbClr val="FF0300">
                  <a:alpha val="48000"/>
                </a:srgbClr>
              </a:gs>
              <a:gs pos="100000">
                <a:srgbClr val="4D0808">
                  <a:alpha val="24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98671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89217"/>
              </p:ext>
            </p:extLst>
          </p:nvPr>
        </p:nvGraphicFramePr>
        <p:xfrm>
          <a:off x="457200" y="1066800"/>
          <a:ext cx="5000625" cy="4581273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Area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p/p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[x10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Chicane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2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26.8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26.6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3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18.6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4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14.5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5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6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9.5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7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8.35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8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8.36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7.38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9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MYAAT01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9.13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7463"/>
            <a:ext cx="8758237" cy="736600"/>
          </a:xfrm>
        </p:spPr>
        <p:txBody>
          <a:bodyPr/>
          <a:lstStyle/>
          <a:p>
            <a:r>
              <a:rPr lang="en-US">
                <a:solidFill>
                  <a:srgbClr val="160BED"/>
                </a:solidFill>
              </a:rPr>
              <a:t>Transverse Emittance</a:t>
            </a:r>
            <a:r>
              <a:rPr lang="en-US">
                <a:solidFill>
                  <a:schemeClr val="hlink"/>
                </a:solidFill>
              </a:rPr>
              <a:t>*</a:t>
            </a:r>
            <a:r>
              <a:rPr lang="en-US">
                <a:solidFill>
                  <a:srgbClr val="160BED"/>
                </a:solidFill>
              </a:rPr>
              <a:t> and Energy Spread</a:t>
            </a:r>
            <a:r>
              <a:rPr lang="en-US" baseline="30000">
                <a:solidFill>
                  <a:schemeClr val="hlink"/>
                </a:solidFill>
                <a:cs typeface="Arial" pitchFamily="34" charset="0"/>
              </a:rPr>
              <a:t>†</a:t>
            </a:r>
            <a:endParaRPr lang="en-US" baseline="30000">
              <a:solidFill>
                <a:schemeClr val="hlink"/>
              </a:solidFill>
            </a:endParaRPr>
          </a:p>
        </p:txBody>
      </p:sp>
      <p:sp>
        <p:nvSpPr>
          <p:cNvPr id="698670" name="Text Box 302"/>
          <p:cNvSpPr txBox="1">
            <a:spLocks noChangeArrowheads="1"/>
          </p:cNvSpPr>
          <p:nvPr/>
        </p:nvSpPr>
        <p:spPr bwMode="auto">
          <a:xfrm>
            <a:off x="6278791" y="5181600"/>
            <a:ext cx="2865209" cy="6437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dirty="0">
                <a:solidFill>
                  <a:schemeClr val="hlink"/>
                </a:solidFill>
              </a:rPr>
              <a:t>* </a:t>
            </a:r>
            <a:r>
              <a:rPr lang="en-US" sz="1800" dirty="0" err="1">
                <a:solidFill>
                  <a:srgbClr val="160BED"/>
                </a:solidFill>
              </a:rPr>
              <a:t>Emittances</a:t>
            </a:r>
            <a:r>
              <a:rPr lang="en-US" sz="1800" dirty="0">
                <a:solidFill>
                  <a:srgbClr val="160BED"/>
                </a:solidFill>
              </a:rPr>
              <a:t> are geometric</a:t>
            </a:r>
            <a:endParaRPr lang="en-US" sz="1800" dirty="0">
              <a:solidFill>
                <a:schemeClr val="hlink"/>
              </a:solidFill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cs typeface="Arial" pitchFamily="34" charset="0"/>
              </a:rPr>
              <a:t>† </a:t>
            </a:r>
            <a:r>
              <a:rPr lang="en-US" sz="1800" dirty="0">
                <a:solidFill>
                  <a:srgbClr val="160BED"/>
                </a:solidFill>
              </a:rPr>
              <a:t>Quantities are </a:t>
            </a:r>
            <a:r>
              <a:rPr lang="en-US" sz="1800" dirty="0" err="1">
                <a:solidFill>
                  <a:srgbClr val="160BED"/>
                </a:solidFill>
              </a:rPr>
              <a:t>rms</a:t>
            </a:r>
            <a:endParaRPr lang="en-US" sz="1800" dirty="0">
              <a:solidFill>
                <a:srgbClr val="160BE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1389" y="1066800"/>
            <a:ext cx="1818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Positrons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4533900" y="4762500"/>
            <a:ext cx="2133600" cy="76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638800" y="5867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Arrow 14"/>
          <p:cNvSpPr/>
          <p:nvPr/>
        </p:nvSpPr>
        <p:spPr bwMode="auto">
          <a:xfrm rot="5400000">
            <a:off x="5334000" y="5334000"/>
            <a:ext cx="838200" cy="381000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4669423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Sync. Rad.</a:t>
            </a: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305300" y="3162300"/>
            <a:ext cx="2895600" cy="38100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2574" y="2133600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Damping</a:t>
            </a:r>
          </a:p>
        </p:txBody>
      </p:sp>
    </p:spTree>
    <p:extLst>
      <p:ext uri="{BB962C8B-B14F-4D97-AF65-F5344CB8AC3E}">
        <p14:creationId xmlns:p14="http://schemas.microsoft.com/office/powerpoint/2010/main" val="120503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injection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Need a new injector located at the front of the SL. (there is an alcove there where it could be installed)</a:t>
            </a:r>
          </a:p>
          <a:p>
            <a:r>
              <a:rPr lang="en-US" dirty="0"/>
              <a:t>Has to produce 123 MeV/c e- with 1 mA</a:t>
            </a:r>
          </a:p>
          <a:p>
            <a:r>
              <a:rPr lang="en-US" dirty="0"/>
              <a:t>Has to inject into the SL. Straight ahead or chicane?</a:t>
            </a:r>
          </a:p>
        </p:txBody>
      </p:sp>
    </p:spTree>
    <p:extLst>
      <p:ext uri="{BB962C8B-B14F-4D97-AF65-F5344CB8AC3E}">
        <p14:creationId xmlns:p14="http://schemas.microsoft.com/office/powerpoint/2010/main" val="68932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</a:t>
            </a:r>
            <a:r>
              <a:rPr lang="en-US" dirty="0" err="1"/>
              <a:t>Linac</a:t>
            </a:r>
            <a:r>
              <a:rPr lang="en-US" dirty="0"/>
              <a:t> Optics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990600"/>
            <a:ext cx="8229600" cy="5105400"/>
          </a:xfrm>
        </p:spPr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lattice usually set to be a 120 Degrees FODO. The e- beam would be severely off-momentum.</a:t>
            </a:r>
          </a:p>
          <a:p>
            <a:endParaRPr lang="en-US" dirty="0"/>
          </a:p>
          <a:p>
            <a:r>
              <a:rPr lang="en-US" dirty="0"/>
              <a:t>Need for an alternate south </a:t>
            </a:r>
            <a:r>
              <a:rPr lang="en-US" dirty="0" err="1"/>
              <a:t>linac</a:t>
            </a:r>
            <a:r>
              <a:rPr lang="en-US" dirty="0"/>
              <a:t> optics which allows for both the e- (from 123</a:t>
            </a:r>
            <a:r>
              <a:rPr lang="en-US" dirty="0">
                <a:sym typeface="Wingdings"/>
              </a:rPr>
              <a:t> 1213 MeV) and e+ (from 1213 to 2303 MeV) to be transported.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This is a limiting factor regarding the emittance that the incoming e+ beam can have and still transport, as well as the ability to keep the e- beam focused enough to get to the SW spreader modified magnet (more on this later)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3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BCOM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Concept: </a:t>
            </a:r>
            <a:br>
              <a:rPr lang="en-US" dirty="0"/>
            </a:br>
            <a:r>
              <a:rPr lang="en-US" dirty="0"/>
              <a:t> Reverse polarity of the SW spreader in order for e+ to be transported correctly.</a:t>
            </a:r>
          </a:p>
          <a:p>
            <a:r>
              <a:rPr lang="en-US" dirty="0">
                <a:solidFill>
                  <a:srgbClr val="FF0000"/>
                </a:solidFill>
              </a:rPr>
              <a:t>Consequence:</a:t>
            </a:r>
            <a:br>
              <a:rPr lang="en-US" dirty="0"/>
            </a:br>
            <a:r>
              <a:rPr lang="en-US" dirty="0"/>
              <a:t> Incoming 1.2GeV/c e- beam will be</a:t>
            </a:r>
            <a:br>
              <a:rPr lang="en-US" dirty="0"/>
            </a:br>
            <a:r>
              <a:rPr lang="en-US" dirty="0"/>
              <a:t> bend downwards in the BCOM.</a:t>
            </a:r>
          </a:p>
          <a:p>
            <a:r>
              <a:rPr lang="en-US" dirty="0">
                <a:solidFill>
                  <a:srgbClr val="FF0000"/>
                </a:solidFill>
              </a:rPr>
              <a:t>Remedies:</a:t>
            </a:r>
          </a:p>
          <a:p>
            <a:pPr lvl="1"/>
            <a:r>
              <a:rPr lang="en-US" dirty="0"/>
              <a:t>Dig into the concrete floor and create a transport line to capture the  e- and feed it into ARC 10. </a:t>
            </a:r>
            <a:br>
              <a:rPr lang="en-US" dirty="0"/>
            </a:br>
            <a:r>
              <a:rPr lang="en-US" dirty="0"/>
              <a:t>OR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Modify the BCOM and raise it by an inch (</a:t>
            </a:r>
            <a:r>
              <a:rPr lang="en-US" dirty="0" err="1">
                <a:solidFill>
                  <a:srgbClr val="FF0000"/>
                </a:solidFill>
              </a:rPr>
              <a:t>M.Tiefenback</a:t>
            </a:r>
            <a:r>
              <a:rPr lang="en-US" dirty="0">
                <a:solidFill>
                  <a:srgbClr val="FF0000"/>
                </a:solidFill>
              </a:rPr>
              <a:t>, J. </a:t>
            </a:r>
            <a:r>
              <a:rPr lang="en-US" dirty="0" err="1">
                <a:solidFill>
                  <a:srgbClr val="FF0000"/>
                </a:solidFill>
              </a:rPr>
              <a:t>Benesch</a:t>
            </a:r>
            <a:r>
              <a:rPr lang="en-US" dirty="0">
                <a:solidFill>
                  <a:srgbClr val="FF0000"/>
                </a:solidFill>
              </a:rPr>
              <a:t> suggestions). This might avoid having to do civil engineering.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905000"/>
            <a:ext cx="285462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5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66800" y="1718978"/>
            <a:ext cx="1295400" cy="1219200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BCOM modifications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712890" y="3972369"/>
            <a:ext cx="5821341" cy="1274599"/>
          </a:xfrm>
          <a:custGeom>
            <a:avLst/>
            <a:gdLst>
              <a:gd name="connsiteX0" fmla="*/ 0 w 5821341"/>
              <a:gd name="connsiteY0" fmla="*/ 818572 h 1274599"/>
              <a:gd name="connsiteX1" fmla="*/ 1481071 w 5821341"/>
              <a:gd name="connsiteY1" fmla="*/ 354932 h 1274599"/>
              <a:gd name="connsiteX2" fmla="*/ 2575775 w 5821341"/>
              <a:gd name="connsiteY2" fmla="*/ 1217817 h 1274599"/>
              <a:gd name="connsiteX3" fmla="*/ 3361386 w 5821341"/>
              <a:gd name="connsiteY3" fmla="*/ 1063270 h 1274599"/>
              <a:gd name="connsiteX4" fmla="*/ 4301544 w 5821341"/>
              <a:gd name="connsiteY4" fmla="*/ 20082 h 1274599"/>
              <a:gd name="connsiteX5" fmla="*/ 5731099 w 5821341"/>
              <a:gd name="connsiteY5" fmla="*/ 380690 h 1274599"/>
              <a:gd name="connsiteX6" fmla="*/ 5679583 w 5821341"/>
              <a:gd name="connsiteY6" fmla="*/ 445085 h 12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1341" h="1274599">
                <a:moveTo>
                  <a:pt x="0" y="818572"/>
                </a:moveTo>
                <a:cubicBezTo>
                  <a:pt x="525887" y="553481"/>
                  <a:pt x="1051775" y="288391"/>
                  <a:pt x="1481071" y="354932"/>
                </a:cubicBezTo>
                <a:cubicBezTo>
                  <a:pt x="1910367" y="421473"/>
                  <a:pt x="2262389" y="1099761"/>
                  <a:pt x="2575775" y="1217817"/>
                </a:cubicBezTo>
                <a:cubicBezTo>
                  <a:pt x="2889161" y="1335873"/>
                  <a:pt x="3073758" y="1262892"/>
                  <a:pt x="3361386" y="1063270"/>
                </a:cubicBezTo>
                <a:cubicBezTo>
                  <a:pt x="3649014" y="863648"/>
                  <a:pt x="3906592" y="133845"/>
                  <a:pt x="4301544" y="20082"/>
                </a:cubicBezTo>
                <a:cubicBezTo>
                  <a:pt x="4696496" y="-93681"/>
                  <a:pt x="5501426" y="309856"/>
                  <a:pt x="5731099" y="380690"/>
                </a:cubicBezTo>
                <a:cubicBezTo>
                  <a:pt x="5960772" y="451524"/>
                  <a:pt x="5679583" y="445085"/>
                  <a:pt x="5679583" y="445085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33400" y="2480978"/>
            <a:ext cx="2209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1067873" y="1676401"/>
            <a:ext cx="1613126" cy="804577"/>
          </a:xfrm>
          <a:custGeom>
            <a:avLst/>
            <a:gdLst>
              <a:gd name="connsiteX0" fmla="*/ 0 w 1339403"/>
              <a:gd name="connsiteY0" fmla="*/ 528034 h 528034"/>
              <a:gd name="connsiteX1" fmla="*/ 682581 w 1339403"/>
              <a:gd name="connsiteY1" fmla="*/ 450761 h 528034"/>
              <a:gd name="connsiteX2" fmla="*/ 1171978 w 1339403"/>
              <a:gd name="connsiteY2" fmla="*/ 218941 h 528034"/>
              <a:gd name="connsiteX3" fmla="*/ 1339403 w 1339403"/>
              <a:gd name="connsiteY3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03" h="528034">
                <a:moveTo>
                  <a:pt x="0" y="528034"/>
                </a:moveTo>
                <a:cubicBezTo>
                  <a:pt x="243625" y="515155"/>
                  <a:pt x="487251" y="502276"/>
                  <a:pt x="682581" y="450761"/>
                </a:cubicBezTo>
                <a:cubicBezTo>
                  <a:pt x="877911" y="399246"/>
                  <a:pt x="1062508" y="294068"/>
                  <a:pt x="1171978" y="218941"/>
                </a:cubicBezTo>
                <a:cubicBezTo>
                  <a:pt x="1281448" y="143814"/>
                  <a:pt x="1302913" y="64394"/>
                  <a:pt x="1339403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91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743200" y="1676400"/>
            <a:ext cx="533400" cy="115455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 rot="11027912">
            <a:off x="1067873" y="2479411"/>
            <a:ext cx="1331891" cy="787924"/>
          </a:xfrm>
          <a:custGeom>
            <a:avLst/>
            <a:gdLst>
              <a:gd name="connsiteX0" fmla="*/ 0 w 1339403"/>
              <a:gd name="connsiteY0" fmla="*/ 528034 h 528034"/>
              <a:gd name="connsiteX1" fmla="*/ 682581 w 1339403"/>
              <a:gd name="connsiteY1" fmla="*/ 450761 h 528034"/>
              <a:gd name="connsiteX2" fmla="*/ 1171978 w 1339403"/>
              <a:gd name="connsiteY2" fmla="*/ 218941 h 528034"/>
              <a:gd name="connsiteX3" fmla="*/ 1339403 w 1339403"/>
              <a:gd name="connsiteY3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03" h="528034">
                <a:moveTo>
                  <a:pt x="0" y="528034"/>
                </a:moveTo>
                <a:cubicBezTo>
                  <a:pt x="243625" y="515155"/>
                  <a:pt x="487251" y="502276"/>
                  <a:pt x="682581" y="450761"/>
                </a:cubicBezTo>
                <a:cubicBezTo>
                  <a:pt x="877911" y="399246"/>
                  <a:pt x="1062508" y="294068"/>
                  <a:pt x="1171978" y="218941"/>
                </a:cubicBezTo>
                <a:cubicBezTo>
                  <a:pt x="1281448" y="143814"/>
                  <a:pt x="1302913" y="64394"/>
                  <a:pt x="1339403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31947" lon="14880550" rev="1657268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4272" y="120152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0835" y="306302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0581" y="1114060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e+ goes to 2S (+18.6 </a:t>
            </a:r>
            <a:r>
              <a:rPr lang="en-US" dirty="0" err="1"/>
              <a:t>degs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3727897"/>
            <a:ext cx="4674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 (1.2GeV/c) bends down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74734" y="2211011"/>
            <a:ext cx="4838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Modifying the pole shape for the BCOM</a:t>
            </a:r>
          </a:p>
          <a:p>
            <a:r>
              <a:rPr lang="en-US" sz="2000" dirty="0"/>
              <a:t>Would allow for controlling the downward</a:t>
            </a:r>
          </a:p>
          <a:p>
            <a:r>
              <a:rPr lang="en-US" sz="2000" dirty="0"/>
              <a:t>bend of the e- beam</a:t>
            </a:r>
          </a:p>
        </p:txBody>
      </p:sp>
      <p:sp>
        <p:nvSpPr>
          <p:cNvPr id="31" name="Freeform 30"/>
          <p:cNvSpPr/>
          <p:nvPr/>
        </p:nvSpPr>
        <p:spPr bwMode="auto">
          <a:xfrm rot="11027912">
            <a:off x="1080640" y="2505563"/>
            <a:ext cx="1008544" cy="339577"/>
          </a:xfrm>
          <a:custGeom>
            <a:avLst/>
            <a:gdLst>
              <a:gd name="connsiteX0" fmla="*/ 0 w 1339403"/>
              <a:gd name="connsiteY0" fmla="*/ 528034 h 528034"/>
              <a:gd name="connsiteX1" fmla="*/ 682581 w 1339403"/>
              <a:gd name="connsiteY1" fmla="*/ 450761 h 528034"/>
              <a:gd name="connsiteX2" fmla="*/ 1171978 w 1339403"/>
              <a:gd name="connsiteY2" fmla="*/ 218941 h 528034"/>
              <a:gd name="connsiteX3" fmla="*/ 1339403 w 1339403"/>
              <a:gd name="connsiteY3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03" h="528034">
                <a:moveTo>
                  <a:pt x="0" y="528034"/>
                </a:moveTo>
                <a:cubicBezTo>
                  <a:pt x="243625" y="515155"/>
                  <a:pt x="487251" y="502276"/>
                  <a:pt x="682581" y="450761"/>
                </a:cubicBezTo>
                <a:cubicBezTo>
                  <a:pt x="877911" y="399246"/>
                  <a:pt x="1062508" y="294068"/>
                  <a:pt x="1171978" y="218941"/>
                </a:cubicBezTo>
                <a:cubicBezTo>
                  <a:pt x="1281448" y="143814"/>
                  <a:pt x="1302913" y="64394"/>
                  <a:pt x="1339403" y="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31947" lon="14880550" rev="1657268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 rot="21267795">
            <a:off x="1395266" y="2691401"/>
            <a:ext cx="1565153" cy="240935"/>
          </a:xfrm>
          <a:custGeom>
            <a:avLst/>
            <a:gdLst>
              <a:gd name="connsiteX0" fmla="*/ 0 w 1339403"/>
              <a:gd name="connsiteY0" fmla="*/ 528034 h 528034"/>
              <a:gd name="connsiteX1" fmla="*/ 682581 w 1339403"/>
              <a:gd name="connsiteY1" fmla="*/ 450761 h 528034"/>
              <a:gd name="connsiteX2" fmla="*/ 1171978 w 1339403"/>
              <a:gd name="connsiteY2" fmla="*/ 218941 h 528034"/>
              <a:gd name="connsiteX3" fmla="*/ 1339403 w 1339403"/>
              <a:gd name="connsiteY3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03" h="528034">
                <a:moveTo>
                  <a:pt x="0" y="528034"/>
                </a:moveTo>
                <a:cubicBezTo>
                  <a:pt x="243625" y="515155"/>
                  <a:pt x="487251" y="502276"/>
                  <a:pt x="682581" y="450761"/>
                </a:cubicBezTo>
                <a:cubicBezTo>
                  <a:pt x="877911" y="399246"/>
                  <a:pt x="1062508" y="294068"/>
                  <a:pt x="1171978" y="218941"/>
                </a:cubicBezTo>
                <a:cubicBezTo>
                  <a:pt x="1281448" y="143814"/>
                  <a:pt x="1302913" y="64394"/>
                  <a:pt x="1339403" y="0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31947" lon="14880550" rev="1657268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33400" y="2616456"/>
            <a:ext cx="2362200" cy="1692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551337" y="259087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6216" y="4605090"/>
            <a:ext cx="8694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dipole pair  needed to </a:t>
            </a:r>
            <a:br>
              <a:rPr lang="en-US" dirty="0"/>
            </a:br>
            <a:r>
              <a:rPr lang="en-US" dirty="0"/>
              <a:t>complete the spreader and inject into MXAAS05</a:t>
            </a:r>
          </a:p>
          <a:p>
            <a:r>
              <a:rPr lang="en-US" dirty="0"/>
              <a:t>Dispersion correction probably not needed</a:t>
            </a:r>
          </a:p>
        </p:txBody>
      </p:sp>
    </p:spTree>
    <p:extLst>
      <p:ext uri="{BB962C8B-B14F-4D97-AF65-F5344CB8AC3E}">
        <p14:creationId xmlns:p14="http://schemas.microsoft.com/office/powerpoint/2010/main" val="57631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Shunt and power requirements for ARC10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121920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ARC10 will be configured to transport 1.213 GeV/c e- beam instead of 11023 GeV/c e- beam. </a:t>
            </a:r>
          </a:p>
          <a:p>
            <a:r>
              <a:rPr lang="en-US" dirty="0"/>
              <a:t>Consequently, the power supplies will have to be modified to allow for regulating in this regime or an alternate one used.</a:t>
            </a:r>
          </a:p>
          <a:p>
            <a:r>
              <a:rPr lang="en-US" dirty="0"/>
              <a:t>MXXAS05 connected to MARC8, MZAAS04 to RSEP8A. We need to consider that when designing the e- transport (since  RSEP8A and MARC8 have to be set for e+ energy).</a:t>
            </a:r>
          </a:p>
        </p:txBody>
      </p:sp>
    </p:spTree>
    <p:extLst>
      <p:ext uri="{BB962C8B-B14F-4D97-AF65-F5344CB8AC3E}">
        <p14:creationId xmlns:p14="http://schemas.microsoft.com/office/powerpoint/2010/main" val="3957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polarity reversal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exception of ARC10, every magnet needs to have its leads reversed in order to transport the e+. </a:t>
            </a:r>
          </a:p>
          <a:p>
            <a:r>
              <a:rPr lang="en-US" dirty="0">
                <a:solidFill>
                  <a:srgbClr val="FF0000"/>
                </a:solidFill>
              </a:rPr>
              <a:t>Machine setup:</a:t>
            </a:r>
            <a:endParaRPr lang="en-US" dirty="0"/>
          </a:p>
          <a:p>
            <a:pPr lvl="1"/>
            <a:r>
              <a:rPr lang="en-US" dirty="0"/>
              <a:t>Configure the machine for 5 pass running, including the special south </a:t>
            </a:r>
            <a:r>
              <a:rPr lang="en-US" dirty="0" err="1"/>
              <a:t>linac</a:t>
            </a:r>
            <a:r>
              <a:rPr lang="en-US" dirty="0"/>
              <a:t> optics using e-</a:t>
            </a:r>
          </a:p>
          <a:p>
            <a:pPr lvl="1"/>
            <a:r>
              <a:rPr lang="en-US" dirty="0"/>
              <a:t>Stop beam delivery, reverse magnet polarities</a:t>
            </a:r>
          </a:p>
          <a:p>
            <a:pPr lvl="1"/>
            <a:r>
              <a:rPr lang="en-US" dirty="0"/>
              <a:t>Quadrupole leads also need to be reversed (instead of reversing </a:t>
            </a:r>
            <a:r>
              <a:rPr lang="en-US" dirty="0" err="1"/>
              <a:t>setpoints</a:t>
            </a:r>
            <a:r>
              <a:rPr lang="en-US" dirty="0"/>
              <a:t> in order to cancel systematic offsets).</a:t>
            </a:r>
          </a:p>
          <a:p>
            <a:pPr lvl="1"/>
            <a:r>
              <a:rPr lang="en-US" dirty="0"/>
              <a:t>Using SLM’s and viewers adjust steering with e+</a:t>
            </a:r>
          </a:p>
        </p:txBody>
      </p:sp>
    </p:spTree>
    <p:extLst>
      <p:ext uri="{BB962C8B-B14F-4D97-AF65-F5344CB8AC3E}">
        <p14:creationId xmlns:p14="http://schemas.microsoft.com/office/powerpoint/2010/main" val="44320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production with 1GeV e- beam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9" y="1143000"/>
            <a:ext cx="4682184" cy="3611563"/>
          </a:xfrm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3077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Yield is  0.016</a:t>
            </a:r>
          </a:p>
          <a:p>
            <a:r>
              <a:rPr lang="en-US" sz="2000" dirty="0"/>
              <a:t>121&lt;P&lt;125 MeV/c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10" y="2861051"/>
            <a:ext cx="2387399" cy="184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1128297"/>
            <a:ext cx="2426821" cy="187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83731" y="1267646"/>
                <a:ext cx="146026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charset="0"/>
                            </a:rPr>
                            <m:t>𝒙</m:t>
                          </m:r>
                        </m:sub>
                      </m:sSub>
                      <m:r>
                        <a:rPr lang="en-US" sz="1400" b="1" i="1" smtClean="0">
                          <a:latin typeface="Cambria Math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𝟗</m:t>
                      </m:r>
                      <m:r>
                        <a:rPr lang="en-US" sz="1400" b="1" i="1" smtClean="0">
                          <a:latin typeface="Cambria Math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𝟐𝟗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𝒆</m:t>
                      </m:r>
                      <m:r>
                        <a:rPr lang="en-US" sz="14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31" y="1267646"/>
                <a:ext cx="1460269" cy="215444"/>
              </a:xfrm>
              <a:prstGeom prst="rect">
                <a:avLst/>
              </a:prstGeom>
              <a:blipFill rotWithShape="0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41381" y="3031832"/>
                <a:ext cx="1460269" cy="235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charset="0"/>
                            </a:rPr>
                            <m:t>𝒚</m:t>
                          </m:r>
                        </m:sub>
                      </m:sSub>
                      <m:r>
                        <a:rPr lang="en-US" sz="1400" b="1" i="1" smtClean="0">
                          <a:latin typeface="Cambria Math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𝟖</m:t>
                      </m:r>
                      <m:r>
                        <a:rPr lang="en-US" sz="1400" b="1" i="1" smtClean="0">
                          <a:latin typeface="Cambria Math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𝟑𝟓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𝒆</m:t>
                      </m:r>
                      <m:r>
                        <a:rPr lang="en-US" sz="14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381" y="3031832"/>
                <a:ext cx="1460269" cy="235193"/>
              </a:xfrm>
              <a:prstGeom prst="rect">
                <a:avLst/>
              </a:prstGeom>
              <a:blipFill rotWithShape="0">
                <a:blip r:embed="rId7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84804" y="1540399"/>
                <a:ext cx="146026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charset="0"/>
                            </a:rPr>
                            <m:t>𝒙</m:t>
                          </m:r>
                          <m:r>
                            <a:rPr lang="en-US" sz="1400" b="1" i="1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  <m:r>
                        <a:rPr lang="en-US" sz="1400" b="1" i="1" smtClean="0">
                          <a:latin typeface="Cambria Math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𝟓</m:t>
                      </m:r>
                      <m:r>
                        <a:rPr lang="en-US" sz="1400" b="1" i="1" smtClean="0">
                          <a:latin typeface="Cambria Math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𝟓𝟔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𝒆</m:t>
                      </m:r>
                      <m:r>
                        <a:rPr lang="en-US" sz="14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804" y="1540399"/>
                <a:ext cx="1460269" cy="215444"/>
              </a:xfrm>
              <a:prstGeom prst="rect">
                <a:avLst/>
              </a:prstGeom>
              <a:blipFill rotWithShape="0">
                <a:blip r:embed="rId8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1380" y="3366019"/>
                <a:ext cx="1460269" cy="235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charset="0"/>
                            </a:rPr>
                            <m:t>𝒚</m:t>
                          </m:r>
                          <m:r>
                            <a:rPr lang="en-US" sz="1400" b="1" i="1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  <m:r>
                        <a:rPr lang="en-US" sz="1400" b="1" i="1" smtClean="0">
                          <a:latin typeface="Cambria Math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𝟓</m:t>
                      </m:r>
                      <m:r>
                        <a:rPr lang="en-US" sz="1400" b="1" i="1" smtClean="0">
                          <a:latin typeface="Cambria Math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𝟑𝟒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𝒆</m:t>
                      </m:r>
                      <m:r>
                        <a:rPr lang="en-US" sz="14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charset="0"/>
                        </a:rPr>
                        <m:t>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380" y="3366019"/>
                <a:ext cx="1460269" cy="235193"/>
              </a:xfrm>
              <a:prstGeom prst="rect">
                <a:avLst/>
              </a:prstGeom>
              <a:blipFill rotWithShape="0">
                <a:blip r:embed="rId9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1658" y="4801545"/>
                <a:ext cx="2255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𝜺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latin typeface="Cambria Math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𝟓</m:t>
                      </m:r>
                      <m:r>
                        <a:rPr lang="en-US" sz="1800" b="1" i="1" smtClean="0">
                          <a:latin typeface="Cambria Math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𝒆</m:t>
                      </m:r>
                      <m:r>
                        <a:rPr lang="en-US" sz="18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𝟑</m:t>
                      </m:r>
                      <m:r>
                        <a:rPr lang="en-US" sz="1800" b="1" i="1" smtClean="0">
                          <a:latin typeface="Cambria Math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𝒎</m:t>
                      </m:r>
                      <m:r>
                        <a:rPr lang="en-US" sz="1800" b="1" i="1" smtClean="0">
                          <a:latin typeface="Cambria Math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charset="0"/>
                        </a:rPr>
                        <m:t>𝒓𝒂𝒅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8" y="4801545"/>
                <a:ext cx="225536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32" t="-146667" r="-811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4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polarization versus e+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84237"/>
            <a:ext cx="58676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30117" y="5562600"/>
            <a:ext cx="698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Depends on target thickness. Optimization not done</a:t>
            </a:r>
          </a:p>
        </p:txBody>
      </p:sp>
    </p:spTree>
    <p:extLst>
      <p:ext uri="{BB962C8B-B14F-4D97-AF65-F5344CB8AC3E}">
        <p14:creationId xmlns:p14="http://schemas.microsoft.com/office/powerpoint/2010/main" val="106193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collection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99060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Various options that can be studied (</a:t>
            </a:r>
            <a:r>
              <a:rPr lang="en-US" dirty="0" err="1"/>
              <a:t>i.e</a:t>
            </a:r>
            <a:r>
              <a:rPr lang="en-US" dirty="0"/>
              <a:t> see S. </a:t>
            </a:r>
            <a:r>
              <a:rPr lang="en-US" dirty="0" err="1"/>
              <a:t>Golge</a:t>
            </a:r>
            <a:r>
              <a:rPr lang="en-US" dirty="0"/>
              <a:t> Thesis )</a:t>
            </a:r>
          </a:p>
          <a:p>
            <a:r>
              <a:rPr lang="en-US" dirty="0"/>
              <a:t>Quad Triplet</a:t>
            </a:r>
          </a:p>
          <a:p>
            <a:r>
              <a:rPr lang="en-US" dirty="0"/>
              <a:t>Quad Triplet + dipole pair</a:t>
            </a:r>
          </a:p>
          <a:p>
            <a:r>
              <a:rPr lang="en-US" dirty="0"/>
              <a:t>Solenoid ? (maybe not at 123 MeV/c)</a:t>
            </a:r>
          </a:p>
          <a:p>
            <a:r>
              <a:rPr lang="en-US" dirty="0"/>
              <a:t>Need to assess whether we  can have it after the </a:t>
            </a:r>
            <a:r>
              <a:rPr lang="en-US" dirty="0" err="1"/>
              <a:t>recombiner</a:t>
            </a:r>
            <a:r>
              <a:rPr lang="en-US" dirty="0"/>
              <a:t> of ARCA, in the reinjection chicane.</a:t>
            </a:r>
          </a:p>
          <a:p>
            <a:r>
              <a:rPr lang="en-US" dirty="0"/>
              <a:t>Other option is to have it at end of ARCA (2</a:t>
            </a:r>
            <a:r>
              <a:rPr lang="en-US" baseline="30000" dirty="0"/>
              <a:t>nd</a:t>
            </a:r>
            <a:r>
              <a:rPr lang="en-US" dirty="0"/>
              <a:t> step of </a:t>
            </a:r>
            <a:r>
              <a:rPr lang="en-US" dirty="0" err="1"/>
              <a:t>recombiner</a:t>
            </a:r>
            <a:r>
              <a:rPr lang="en-US" dirty="0"/>
              <a:t>) and build a bypass line for the e+, this may make it easier to locate the dump.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7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244" y="990600"/>
            <a:ext cx="82296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Machine layout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Various options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Limiting parameters of the lattice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Electron injection and transport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optics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Spreader modifications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Positron generation, collection and dump system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Conclusion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47" y="1066800"/>
            <a:ext cx="8229600" cy="4525963"/>
          </a:xfrm>
        </p:spPr>
        <p:txBody>
          <a:bodyPr/>
          <a:lstStyle/>
          <a:p>
            <a:r>
              <a:rPr lang="en-US" dirty="0"/>
              <a:t>If one uses a 1 mA e- beam (readily available with existing polarized gun), then a MW dump is needed. </a:t>
            </a:r>
          </a:p>
          <a:p>
            <a:endParaRPr lang="en-US" dirty="0"/>
          </a:p>
          <a:p>
            <a:r>
              <a:rPr lang="en-US" dirty="0"/>
              <a:t>A 100 kW dump is relatively small (BSY dump is 100 kW) and could be installed after the production target. This would limit the beam to 0.1 mA.</a:t>
            </a:r>
          </a:p>
          <a:p>
            <a:endParaRPr lang="en-US" dirty="0"/>
          </a:p>
          <a:p>
            <a:r>
              <a:rPr lang="en-US" dirty="0"/>
              <a:t>If one wishes to use 1 mA, then one may need to relocate the e+ production to the 2</a:t>
            </a:r>
            <a:r>
              <a:rPr lang="en-US" baseline="30000" dirty="0"/>
              <a:t>nd</a:t>
            </a:r>
            <a:r>
              <a:rPr lang="en-US" dirty="0"/>
              <a:t> step of the </a:t>
            </a:r>
            <a:r>
              <a:rPr lang="en-US" dirty="0" err="1"/>
              <a:t>recombiner</a:t>
            </a:r>
            <a:r>
              <a:rPr lang="en-US" dirty="0"/>
              <a:t> (end of ARCA) and make a bypass line to reinject the e+ into the NL.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4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options are being considered to use CEBAF as a positron machine</a:t>
            </a:r>
          </a:p>
          <a:p>
            <a:endParaRPr lang="en-US" dirty="0"/>
          </a:p>
          <a:p>
            <a:r>
              <a:rPr lang="en-US" dirty="0"/>
              <a:t>R&amp;D is needed to flesh out a complete option</a:t>
            </a:r>
          </a:p>
          <a:p>
            <a:endParaRPr lang="en-US" dirty="0"/>
          </a:p>
          <a:p>
            <a:r>
              <a:rPr lang="en-US" dirty="0"/>
              <a:t>No fundamental show stopper, most issues can be resolved by modifying existing machine</a:t>
            </a:r>
          </a:p>
          <a:p>
            <a:endParaRPr lang="en-US" dirty="0"/>
          </a:p>
          <a:p>
            <a:r>
              <a:rPr lang="en-US" dirty="0"/>
              <a:t>Choice will be driven by the physics needs (polarized, </a:t>
            </a:r>
            <a:r>
              <a:rPr lang="en-US" dirty="0" err="1"/>
              <a:t>unpolarized</a:t>
            </a:r>
            <a:r>
              <a:rPr lang="en-US" dirty="0"/>
              <a:t>, intensity, etc..)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7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905000"/>
            <a:ext cx="50292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35000">
                <a:schemeClr val="accent1">
                  <a:tint val="44500"/>
                  <a:satMod val="160000"/>
                  <a:alpha val="48000"/>
                </a:schemeClr>
              </a:gs>
              <a:gs pos="77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7463"/>
            <a:ext cx="8758237" cy="736600"/>
          </a:xfrm>
        </p:spPr>
        <p:txBody>
          <a:bodyPr/>
          <a:lstStyle/>
          <a:p>
            <a:r>
              <a:rPr lang="en-US" dirty="0">
                <a:solidFill>
                  <a:srgbClr val="160BED"/>
                </a:solidFill>
              </a:rPr>
              <a:t>Transverse Emittance</a:t>
            </a:r>
            <a:r>
              <a:rPr lang="en-US" dirty="0">
                <a:solidFill>
                  <a:schemeClr val="hlink"/>
                </a:solidFill>
              </a:rPr>
              <a:t>*</a:t>
            </a:r>
            <a:r>
              <a:rPr lang="en-US" dirty="0">
                <a:solidFill>
                  <a:srgbClr val="160BED"/>
                </a:solidFill>
              </a:rPr>
              <a:t> and Energy Spread</a:t>
            </a:r>
            <a:r>
              <a:rPr lang="en-US" baseline="30000" dirty="0">
                <a:solidFill>
                  <a:schemeClr val="hlink"/>
                </a:solidFill>
                <a:cs typeface="Arial" pitchFamily="34" charset="0"/>
              </a:rPr>
              <a:t>†</a:t>
            </a:r>
            <a:endParaRPr lang="en-US" baseline="30000" dirty="0">
              <a:solidFill>
                <a:schemeClr val="hlink"/>
              </a:solidFill>
            </a:endParaRPr>
          </a:p>
        </p:txBody>
      </p:sp>
      <p:graphicFrame>
        <p:nvGraphicFramePr>
          <p:cNvPr id="698671" name="Group 303"/>
          <p:cNvGraphicFramePr>
            <a:graphicFrameLocks noGrp="1"/>
          </p:cNvGraphicFramePr>
          <p:nvPr/>
        </p:nvGraphicFramePr>
        <p:xfrm>
          <a:off x="457200" y="1066800"/>
          <a:ext cx="5000625" cy="4857245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Area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p/p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[x10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Chicane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2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3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4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0.044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5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0.060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6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0.090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7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0.104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8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0.133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9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0.167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2.09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10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0.194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2.97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Hall D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2.70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98670" name="Text Box 302"/>
          <p:cNvSpPr txBox="1">
            <a:spLocks noChangeArrowheads="1"/>
          </p:cNvSpPr>
          <p:nvPr/>
        </p:nvSpPr>
        <p:spPr bwMode="auto">
          <a:xfrm>
            <a:off x="6278791" y="5181600"/>
            <a:ext cx="2865209" cy="6437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dirty="0">
                <a:solidFill>
                  <a:schemeClr val="hlink"/>
                </a:solidFill>
              </a:rPr>
              <a:t>* </a:t>
            </a:r>
            <a:r>
              <a:rPr lang="en-US" sz="1800" dirty="0" err="1">
                <a:solidFill>
                  <a:srgbClr val="160BED"/>
                </a:solidFill>
              </a:rPr>
              <a:t>Emittances</a:t>
            </a:r>
            <a:r>
              <a:rPr lang="en-US" sz="1800" dirty="0">
                <a:solidFill>
                  <a:srgbClr val="160BED"/>
                </a:solidFill>
              </a:rPr>
              <a:t> are geometric</a:t>
            </a:r>
            <a:endParaRPr lang="en-US" sz="1800" dirty="0">
              <a:solidFill>
                <a:schemeClr val="hlink"/>
              </a:solidFill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cs typeface="Arial" pitchFamily="34" charset="0"/>
              </a:rPr>
              <a:t>† </a:t>
            </a:r>
            <a:r>
              <a:rPr lang="en-US" sz="1800" dirty="0">
                <a:solidFill>
                  <a:srgbClr val="160BED"/>
                </a:solidFill>
              </a:rPr>
              <a:t>Quantities are </a:t>
            </a:r>
            <a:r>
              <a:rPr lang="en-US" sz="1800" dirty="0" err="1">
                <a:solidFill>
                  <a:srgbClr val="160BED"/>
                </a:solidFill>
              </a:rPr>
              <a:t>rms</a:t>
            </a:r>
            <a:endParaRPr lang="en-US" sz="1800" dirty="0">
              <a:solidFill>
                <a:srgbClr val="160BE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092" y="1066800"/>
            <a:ext cx="255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12GeV </a:t>
            </a:r>
            <a:r>
              <a:rPr lang="en-US" dirty="0" err="1">
                <a:solidFill>
                  <a:srgbClr val="333399"/>
                </a:solidFill>
              </a:rPr>
              <a:t>config</a:t>
            </a:r>
            <a:endParaRPr lang="en-US" dirty="0">
              <a:solidFill>
                <a:srgbClr val="3333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4533900" y="4762500"/>
            <a:ext cx="2133600" cy="76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638800" y="5867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Arrow 14"/>
          <p:cNvSpPr/>
          <p:nvPr/>
        </p:nvSpPr>
        <p:spPr bwMode="auto">
          <a:xfrm rot="5400000">
            <a:off x="4724400" y="4724400"/>
            <a:ext cx="2057400" cy="381000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Sync. Rad.</a:t>
            </a: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800600" y="2667000"/>
            <a:ext cx="1905000" cy="38100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2574" y="2133600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Damping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3657600"/>
            <a:ext cx="5029200" cy="24384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62000"/>
                </a:srgbClr>
              </a:gs>
              <a:gs pos="75000">
                <a:srgbClr val="FF0300">
                  <a:alpha val="48000"/>
                </a:srgbClr>
              </a:gs>
              <a:gs pos="100000">
                <a:srgbClr val="4D0808">
                  <a:alpha val="24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8769" y="3207603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e- beam is dominated</a:t>
            </a:r>
            <a:br>
              <a:rPr lang="en-US" sz="2400" dirty="0"/>
            </a:br>
            <a:r>
              <a:rPr lang="en-US" sz="2400" dirty="0"/>
              <a:t>by synch. rad at 12GeV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Bunchlength</a:t>
            </a:r>
            <a:r>
              <a:rPr lang="en-US" dirty="0"/>
              <a:t> and energy spread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-3429000" y="914400"/>
            <a:ext cx="12268200" cy="5211763"/>
            <a:chOff x="1371600" y="1372969"/>
            <a:chExt cx="8731250" cy="4572000"/>
          </a:xfrm>
        </p:grpSpPr>
        <p:pic>
          <p:nvPicPr>
            <p:cNvPr id="7" name="Picture 2" descr="DBAvsdp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850" y="1372969"/>
              <a:ext cx="6096000" cy="4572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371600" y="2743200"/>
              <a:ext cx="53340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352800" y="914400"/>
            <a:ext cx="3124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914400"/>
            <a:ext cx="3429000" cy="45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/>
              <a:t>Several ideas have been proposed.</a:t>
            </a:r>
          </a:p>
          <a:p>
            <a:endParaRPr lang="en-US" dirty="0"/>
          </a:p>
          <a:p>
            <a:r>
              <a:rPr lang="en-US" dirty="0"/>
              <a:t>Generate 6.3 MeV e+ in injector area, use existing injector to accelerate</a:t>
            </a:r>
          </a:p>
          <a:p>
            <a:r>
              <a:rPr lang="en-US" dirty="0"/>
              <a:t>Generate 63 MeV e+ in injector, accelerate with last C100 cavity to 123 MeV/c</a:t>
            </a:r>
          </a:p>
          <a:p>
            <a:r>
              <a:rPr lang="en-US" dirty="0"/>
              <a:t>Generate 100 MeV e+, use a separate injector cave and beamline</a:t>
            </a:r>
          </a:p>
          <a:p>
            <a:r>
              <a:rPr lang="en-US" dirty="0"/>
              <a:t>Use an accumulator ring to increase e+ current</a:t>
            </a:r>
          </a:p>
          <a:p>
            <a:r>
              <a:rPr lang="en-US" dirty="0">
                <a:solidFill>
                  <a:srgbClr val="FF0000"/>
                </a:solidFill>
              </a:rPr>
              <a:t>Generate 123 MeV e+, using 1GeV/c e- beam</a:t>
            </a:r>
          </a:p>
        </p:txBody>
      </p:sp>
    </p:spTree>
    <p:extLst>
      <p:ext uri="{BB962C8B-B14F-4D97-AF65-F5344CB8AC3E}">
        <p14:creationId xmlns:p14="http://schemas.microsoft.com/office/powerpoint/2010/main" val="5736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Layout for 1GeV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27" y="1066800"/>
            <a:ext cx="8020146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9198" y="4876800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e- injector 123 MeV/c</a:t>
            </a:r>
          </a:p>
        </p:txBody>
      </p:sp>
    </p:spTree>
    <p:extLst>
      <p:ext uri="{BB962C8B-B14F-4D97-AF65-F5344CB8AC3E}">
        <p14:creationId xmlns:p14="http://schemas.microsoft.com/office/powerpoint/2010/main" val="201546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parameters for the e+ transport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244" y="1066800"/>
                <a:ext cx="8229600" cy="4953000"/>
              </a:xfrm>
            </p:spPr>
            <p:txBody>
              <a:bodyPr/>
              <a:lstStyle/>
              <a:p>
                <a:r>
                  <a:rPr lang="en-US" dirty="0"/>
                  <a:t>Lattice acceptance (admittance)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dirty="0"/>
                  <a:t> (beam pipe radius and lattice beta function)</a:t>
                </a:r>
              </a:p>
              <a:p>
                <a:r>
                  <a:rPr lang="en-US" dirty="0"/>
                  <a:t>Extracting the beam at 5 pass (BSYA) limits the beam to about 600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𝒎</m:t>
                    </m:r>
                  </m:oMath>
                </a14:m>
                <a:r>
                  <a:rPr lang="en-US" dirty="0"/>
                  <a:t> . (6 mm clearance at YA). We know from experience that we lose beam if it is much bigger. This is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𝜷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𝟒𝟎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𝒎</m:t>
                    </m:r>
                  </m:oMath>
                </a14:m>
                <a:r>
                  <a:rPr lang="en-US" dirty="0"/>
                  <a:t> if perfectly matched.</a:t>
                </a:r>
              </a:p>
              <a:p>
                <a:r>
                  <a:rPr lang="en-US" dirty="0"/>
                  <a:t>Longitudinal acceptance limits the energy spread to about 3E-3 in the front of ARC1. Chromatic effects further limit it to about 2e-3 (E03 extraction region)</a:t>
                </a:r>
              </a:p>
              <a:p>
                <a:r>
                  <a:rPr lang="en-US" dirty="0" err="1"/>
                  <a:t>Bunchlength</a:t>
                </a:r>
                <a:r>
                  <a:rPr lang="en-US" dirty="0"/>
                  <a:t> of generated e+ affects the energy spread . Will also cause problems in </a:t>
                </a:r>
                <a:r>
                  <a:rPr lang="en-US" dirty="0" err="1"/>
                  <a:t>linac</a:t>
                </a:r>
                <a:r>
                  <a:rPr lang="en-US" dirty="0"/>
                  <a:t> transport if more than  a few hundreds of microns.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244" y="1066800"/>
                <a:ext cx="8229600" cy="4953000"/>
              </a:xfrm>
              <a:blipFill rotWithShape="0">
                <a:blip r:embed="rId2"/>
                <a:stretch>
                  <a:fillRect l="-1037" r="-2074" b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3810000" y="609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095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parameters for e+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244" y="1143000"/>
                <a:ext cx="8229600" cy="452596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need to select the e+ to be within +/- 2 MeV around 123 MeV/c (2e-3 at 1213 MeV/c) </a:t>
                </a:r>
              </a:p>
              <a:p>
                <a:r>
                  <a:rPr lang="en-US" dirty="0"/>
                  <a:t>We need to collimate/collect e+ within acceptance at the start of the NL at 123 MeV/c: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𝜺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𝟏𝟐𝟔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𝒆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𝟗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err="1"/>
                  <a:t>m.rad</a:t>
                </a:r>
                <a:r>
                  <a:rPr lang="en-US" dirty="0"/>
                  <a:t> in front of ARC1 yields 1mm at MYAAT01 (Arne’s 2009 value)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m.rad</a:t>
                </a:r>
                <a:r>
                  <a:rPr lang="en-US" dirty="0">
                    <a:solidFill>
                      <a:srgbClr val="FF0000"/>
                    </a:solidFill>
                  </a:rPr>
                  <a:t> in front of ARC1 yields 0.6mm at MYAAT01.  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 this implies 0.5mm.mrad in front of NL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244" y="1143000"/>
                <a:ext cx="8229600" cy="4525963"/>
              </a:xfrm>
              <a:blipFill rotWithShape="0">
                <a:blip r:embed="rId4"/>
                <a:stretch>
                  <a:fillRect l="-103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4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sizes from NL to BSYA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622382" cy="5108118"/>
          </a:xfrm>
        </p:spPr>
      </p:pic>
    </p:spTree>
    <p:extLst>
      <p:ext uri="{BB962C8B-B14F-4D97-AF65-F5344CB8AC3E}">
        <p14:creationId xmlns:p14="http://schemas.microsoft.com/office/powerpoint/2010/main" val="1286724290"/>
      </p:ext>
    </p:extLst>
  </p:cSld>
  <p:clrMapOvr>
    <a:masterClrMapping/>
  </p:clrMapOvr>
</p:sld>
</file>

<file path=ppt/theme/theme1.xml><?xml version="1.0" encoding="utf-8"?>
<a:theme xmlns:a="http://schemas.openxmlformats.org/drawingml/2006/main" name="JLab Vugraph 2004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Lab Vugraph 2004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Lab Vugraph 2004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 Vugraph 2004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AS12talk [Repaired]" id="{A9BC3FA6-6C3D-244D-8DED-5A94A3B44370}" vid="{EDEFCA25-2C5C-674A-A6A1-F31E485239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whiteslidesjlab</Template>
  <TotalTime>64145</TotalTime>
  <Pages>1</Pages>
  <Words>1991</Words>
  <Application>Microsoft Macintosh PowerPoint</Application>
  <PresentationFormat>Letter Paper (8.5x11 in)</PresentationFormat>
  <Paragraphs>269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Cambria Math</vt:lpstr>
      <vt:lpstr>Century Schoolbook</vt:lpstr>
      <vt:lpstr>Mangal</vt:lpstr>
      <vt:lpstr>Symbol</vt:lpstr>
      <vt:lpstr>Times</vt:lpstr>
      <vt:lpstr>Times New Roman</vt:lpstr>
      <vt:lpstr>Wingdings</vt:lpstr>
      <vt:lpstr>JLab Vugraph 2004 Template</vt:lpstr>
      <vt:lpstr> Using CEBAF as a positron machine</vt:lpstr>
      <vt:lpstr>OUTLINE</vt:lpstr>
      <vt:lpstr>Transverse Emittance* and Energy Spread†</vt:lpstr>
      <vt:lpstr>Bunchlength and energy spread</vt:lpstr>
      <vt:lpstr>Various options</vt:lpstr>
      <vt:lpstr>Machine Layout for 1GeV option</vt:lpstr>
      <vt:lpstr>Limiting parameters for the e+ transport</vt:lpstr>
      <vt:lpstr>Limiting parameters for e+ (cont)</vt:lpstr>
      <vt:lpstr>Beam sizes from NL to BSYA</vt:lpstr>
      <vt:lpstr>Transverse Emittance* and Energy Spread†</vt:lpstr>
      <vt:lpstr>Electron injection </vt:lpstr>
      <vt:lpstr>South Linac Optics</vt:lpstr>
      <vt:lpstr>SW BCOM modifications</vt:lpstr>
      <vt:lpstr>BCOM modifications</vt:lpstr>
      <vt:lpstr>Shunt and power requirements for ARC10</vt:lpstr>
      <vt:lpstr>Magnet polarity reversal </vt:lpstr>
      <vt:lpstr>Positron production with 1GeV e- beam</vt:lpstr>
      <vt:lpstr>Longitudinal polarization versus e+ Energy</vt:lpstr>
      <vt:lpstr>Positron collection system</vt:lpstr>
      <vt:lpstr>dump requirements</vt:lpstr>
      <vt:lpstr>Conclusions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Using CEBAF as a positron machine</dc:title>
  <dc:subject>BESAC</dc:subject>
  <dc:creator>Microsoft Office User</dc:creator>
  <cp:keywords>Presentation Generic</cp:keywords>
  <dc:description/>
  <cp:lastModifiedBy>Yves Roblin</cp:lastModifiedBy>
  <cp:revision>49</cp:revision>
  <cp:lastPrinted>2000-12-01T16:23:09Z</cp:lastPrinted>
  <dcterms:created xsi:type="dcterms:W3CDTF">2017-08-31T15:27:14Z</dcterms:created>
  <dcterms:modified xsi:type="dcterms:W3CDTF">2021-10-25T01:45:46Z</dcterms:modified>
</cp:coreProperties>
</file>