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303" r:id="rId2"/>
    <p:sldId id="313" r:id="rId3"/>
    <p:sldId id="286" r:id="rId4"/>
    <p:sldId id="312" r:id="rId5"/>
    <p:sldId id="311" r:id="rId6"/>
    <p:sldId id="314" r:id="rId7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29" autoAdjust="0"/>
  </p:normalViewPr>
  <p:slideViewPr>
    <p:cSldViewPr snapToGrid="0" snapToObjects="1">
      <p:cViewPr varScale="1">
        <p:scale>
          <a:sx n="109" d="100"/>
          <a:sy n="109" d="100"/>
        </p:scale>
        <p:origin x="1470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9A66D-9FF2-4E3D-A44D-8AB248FABD4A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ACCEE-5BA0-4216-999F-B60B4099FC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56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2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922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</p:spPr>
        <p:txBody>
          <a:bodyPr>
            <a:normAutofit/>
          </a:bodyPr>
          <a:lstStyle>
            <a:lvl1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262563"/>
          </a:xfrm>
        </p:spPr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2878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433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0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www.epa.gov/pfas/basic-information-pfa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076326"/>
            <a:ext cx="8229600" cy="9048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nion Pro"/>
                <a:cs typeface="Minion Pro"/>
              </a:rPr>
              <a:t>How to Use UITF</a:t>
            </a:r>
            <a:endParaRPr lang="en-US" cap="small" dirty="0">
              <a:solidFill>
                <a:schemeClr val="tx1">
                  <a:lumMod val="75000"/>
                  <a:lumOff val="25000"/>
                </a:schemeClr>
              </a:solidFill>
              <a:latin typeface="Minion Pro"/>
              <a:cs typeface="Minion Pro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088277"/>
            <a:ext cx="8229600" cy="18502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6000" dirty="0" smtClean="0">
                <a:latin typeface="Century Gothic" panose="020B0502020202020204" pitchFamily="34" charset="0"/>
              </a:rPr>
              <a:t>Irradiation of wastewater samples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24150" y="4445634"/>
            <a:ext cx="3695700" cy="603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sz="2400" dirty="0" smtClean="0">
                <a:latin typeface="Century Gothic" panose="020B0502020202020204" pitchFamily="34" charset="0"/>
              </a:rPr>
              <a:t>Gianluigi Ciovati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5356707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latin typeface="Calibri" panose="020F0502020204030204" pitchFamily="34" charset="0"/>
              </a:rPr>
              <a:t>December 12, 2018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6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kern="0" cap="small" dirty="0" err="1">
                <a:latin typeface="Minion Pro"/>
                <a:cs typeface="+mj-cs"/>
              </a:rPr>
              <a:t>JLab’s</a:t>
            </a:r>
            <a:r>
              <a:rPr lang="en-US" sz="4000" b="0" kern="0" cap="small" dirty="0">
                <a:latin typeface="Minion Pro"/>
                <a:cs typeface="+mj-cs"/>
              </a:rPr>
              <a:t> agenda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740" y="914400"/>
            <a:ext cx="3541011" cy="52625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6669" y="2470638"/>
            <a:ext cx="3815862" cy="203102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66460" y="2824430"/>
            <a:ext cx="4229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We produced conceptual </a:t>
            </a:r>
            <a:r>
              <a:rPr lang="en-US" sz="2000" dirty="0" smtClean="0">
                <a:latin typeface="Century Gothic" panose="020B0502020202020204" pitchFamily="34" charset="0"/>
              </a:rPr>
              <a:t>designs of </a:t>
            </a:r>
            <a:r>
              <a:rPr lang="en-US" sz="2000" dirty="0">
                <a:latin typeface="Century Gothic" panose="020B0502020202020204" pitchFamily="34" charset="0"/>
              </a:rPr>
              <a:t>compact, efficient e-beam </a:t>
            </a:r>
            <a:r>
              <a:rPr lang="en-US" sz="2000" dirty="0" smtClean="0">
                <a:latin typeface="Century Gothic" panose="020B0502020202020204" pitchFamily="34" charset="0"/>
              </a:rPr>
              <a:t>accelerators </a:t>
            </a:r>
            <a:r>
              <a:rPr lang="en-US" sz="2000" dirty="0">
                <a:latin typeface="Century Gothic" panose="020B0502020202020204" pitchFamily="34" charset="0"/>
              </a:rPr>
              <a:t>for environmental remediation</a:t>
            </a:r>
          </a:p>
        </p:txBody>
      </p:sp>
    </p:spTree>
    <p:extLst>
      <p:ext uri="{BB962C8B-B14F-4D97-AF65-F5344CB8AC3E}">
        <p14:creationId xmlns:p14="http://schemas.microsoft.com/office/powerpoint/2010/main" val="179482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70338" y="32092"/>
            <a:ext cx="8959361" cy="64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kern="0" cap="small" dirty="0" smtClean="0">
                <a:latin typeface="Minion Pro"/>
                <a:ea typeface="+mj-ea"/>
                <a:cs typeface="+mj-cs"/>
              </a:rPr>
              <a:t>E-beam irradiation of wastewater</a:t>
            </a:r>
            <a:endParaRPr lang="en-US" sz="4000" kern="0" cap="small" dirty="0">
              <a:latin typeface="Minion Pro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38" y="881604"/>
            <a:ext cx="8889024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Electron beam irradiation is been used for wastewater treatment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A dose of ~1 </a:t>
            </a:r>
            <a:r>
              <a:rPr lang="en-US" sz="2000" dirty="0" err="1" smtClean="0">
                <a:latin typeface="Century Gothic" panose="020B0502020202020204" pitchFamily="34" charset="0"/>
              </a:rPr>
              <a:t>kGy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is sufficient to remove color, odor, disinfection and removal of some organic pollutants</a:t>
            </a:r>
            <a:r>
              <a:rPr lang="en-US" sz="2000" dirty="0" smtClean="0"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New challenges in wastewater treatment: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removal of </a:t>
            </a:r>
            <a:r>
              <a:rPr lang="en-US" sz="2000" dirty="0" err="1" smtClean="0">
                <a:latin typeface="Century Gothic" panose="020B0502020202020204" pitchFamily="34" charset="0"/>
              </a:rPr>
              <a:t>perfluoroalkyl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substances (</a:t>
            </a:r>
            <a:r>
              <a:rPr lang="en-US" sz="2000" dirty="0">
                <a:latin typeface="Century Gothic" panose="020B0502020202020204" pitchFamily="34" charset="0"/>
                <a:hlinkClick r:id="rId2"/>
              </a:rPr>
              <a:t>https://</a:t>
            </a:r>
            <a:r>
              <a:rPr lang="en-US" sz="2000" dirty="0" smtClean="0">
                <a:latin typeface="Century Gothic" panose="020B0502020202020204" pitchFamily="34" charset="0"/>
                <a:hlinkClick r:id="rId2"/>
              </a:rPr>
              <a:t>www.epa.gov/pfas/basic-information-pfas</a:t>
            </a:r>
            <a:r>
              <a:rPr lang="en-US" sz="2000" dirty="0" smtClean="0">
                <a:latin typeface="Century Gothic" panose="020B0502020202020204" pitchFamily="34" charset="0"/>
              </a:rPr>
              <a:t>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removal of pharmaceutical and personal care products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5324246" y="6456300"/>
            <a:ext cx="2133600" cy="365125"/>
          </a:xfrm>
          <a:prstGeom prst="rect">
            <a:avLst/>
          </a:prstGeom>
        </p:spPr>
        <p:txBody>
          <a:bodyPr/>
          <a:lstStyle/>
          <a:p>
            <a:fld id="{E2C9A48C-97D7-4B40-96F2-F0841CEA16C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4" name="Picture Placeholder 6"/>
          <p:cNvPicPr>
            <a:picLocks noChangeAspect="1"/>
          </p:cNvPicPr>
          <p:nvPr/>
        </p:nvPicPr>
        <p:blipFill>
          <a:blip r:embed="rId3"/>
          <a:srcRect l="4681" r="4681"/>
          <a:stretch>
            <a:fillRect/>
          </a:stretch>
        </p:blipFill>
        <p:spPr>
          <a:xfrm>
            <a:off x="1670539" y="1369362"/>
            <a:ext cx="2567353" cy="2118672"/>
          </a:xfrm>
          <a:prstGeom prst="rect">
            <a:avLst/>
          </a:prstGeom>
        </p:spPr>
      </p:pic>
      <p:pic>
        <p:nvPicPr>
          <p:cNvPr id="16" name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845" y="1293497"/>
            <a:ext cx="2270402" cy="227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0338" y="32092"/>
            <a:ext cx="8959361" cy="64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kern="0" cap="small" dirty="0" smtClean="0">
                <a:latin typeface="Minion Pro"/>
                <a:ea typeface="+mj-ea"/>
                <a:cs typeface="+mj-cs"/>
              </a:rPr>
              <a:t>Funding opportunity</a:t>
            </a:r>
            <a:endParaRPr lang="en-US" sz="4000" kern="0" cap="small" dirty="0">
              <a:latin typeface="Minion Pro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675" y="2569732"/>
            <a:ext cx="88890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We are forming a collaboration with ODU (Civil and Environmental Engineer Dept. and Chemistry Dept.) to submit a proposal for the reduction of PFAS. E-beam irradiation would be one of the treatment steps.</a:t>
            </a:r>
            <a:endParaRPr lang="en-US" sz="2000" dirty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Funding to complete a beamline for the irradiation of wastewater samples and some UITF operator time could be requested as part of the budget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Deadlines: Jan 8, 2019 (Pre-proposal), March 5, 2019 (Full proposal), March-April 2020 (Awards)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874" y="1041522"/>
            <a:ext cx="65246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4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10"/>
          <p:cNvSpPr txBox="1">
            <a:spLocks/>
          </p:cNvSpPr>
          <p:nvPr/>
        </p:nvSpPr>
        <p:spPr>
          <a:xfrm>
            <a:off x="5324246" y="64563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C9A48C-97D7-4B40-96F2-F0841CEA16C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-11784" y="-983"/>
            <a:ext cx="9144000" cy="880214"/>
          </a:xfrm>
        </p:spPr>
        <p:txBody>
          <a:bodyPr>
            <a:normAutofit/>
          </a:bodyPr>
          <a:lstStyle/>
          <a:p>
            <a:r>
              <a:rPr lang="en-US" sz="3600" b="0" kern="0" cap="small" dirty="0" smtClean="0">
                <a:latin typeface="Minion Pro"/>
              </a:rPr>
              <a:t>Beam energy, Beam Current</a:t>
            </a:r>
            <a:endParaRPr lang="en-US" sz="3600" b="0" cap="small" dirty="0"/>
          </a:p>
        </p:txBody>
      </p:sp>
      <p:sp>
        <p:nvSpPr>
          <p:cNvPr id="21" name="TextBox 20"/>
          <p:cNvSpPr txBox="1"/>
          <p:nvPr/>
        </p:nvSpPr>
        <p:spPr>
          <a:xfrm>
            <a:off x="254977" y="1066248"/>
            <a:ext cx="861646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Beam energy: 2 – 10 MeV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Beam current: 100 </a:t>
            </a:r>
            <a:r>
              <a:rPr lang="en-US" sz="2000" dirty="0" smtClean="0">
                <a:latin typeface="Symbol" panose="05050102010706020507" pitchFamily="18" charset="2"/>
              </a:rPr>
              <a:t>m</a:t>
            </a:r>
            <a:r>
              <a:rPr lang="en-US" sz="2000" dirty="0" smtClean="0">
                <a:latin typeface="Century Gothic" panose="020B0502020202020204" pitchFamily="34" charset="0"/>
              </a:rPr>
              <a:t>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entury Gothic" panose="020B0502020202020204" pitchFamily="34" charset="0"/>
              </a:rPr>
              <a:t>Duration: unclear at this point, proposal would be for 3 years</a:t>
            </a:r>
            <a:endParaRPr lang="en-US" sz="20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3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kern="0" cap="small" dirty="0">
                <a:latin typeface="Minion Pro"/>
              </a:rPr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3991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entury Gothic" panose="020B0502020202020204" pitchFamily="34" charset="0"/>
                <a:cs typeface="+mn-cs"/>
              </a:rPr>
              <a:t>This project (if funded) would support </a:t>
            </a:r>
            <a:r>
              <a:rPr lang="en-US" sz="2000" dirty="0" err="1">
                <a:latin typeface="Century Gothic" panose="020B0502020202020204" pitchFamily="34" charset="0"/>
                <a:cs typeface="+mn-cs"/>
              </a:rPr>
              <a:t>JLab’s</a:t>
            </a:r>
            <a:r>
              <a:rPr lang="en-US" sz="2000" dirty="0">
                <a:latin typeface="Century Gothic" panose="020B0502020202020204" pitchFamily="34" charset="0"/>
                <a:cs typeface="+mn-cs"/>
              </a:rPr>
              <a:t> agenda on </a:t>
            </a:r>
            <a:r>
              <a:rPr lang="en-US" sz="2000" dirty="0" smtClean="0">
                <a:latin typeface="Century Gothic" panose="020B0502020202020204" pitchFamily="34" charset="0"/>
                <a:cs typeface="+mn-cs"/>
              </a:rPr>
              <a:t>expanding </a:t>
            </a:r>
            <a:r>
              <a:rPr lang="en-US" sz="2000" dirty="0">
                <a:latin typeface="Century Gothic" panose="020B0502020202020204" pitchFamily="34" charset="0"/>
                <a:cs typeface="+mn-cs"/>
              </a:rPr>
              <a:t>the reach of accelerators to meet societal </a:t>
            </a:r>
            <a:r>
              <a:rPr lang="en-US" sz="2000" dirty="0" smtClean="0">
                <a:latin typeface="Century Gothic" panose="020B0502020202020204" pitchFamily="34" charset="0"/>
                <a:cs typeface="+mn-cs"/>
              </a:rPr>
              <a:t>needs and towards tech transfer/commercialization</a:t>
            </a:r>
            <a:endParaRPr lang="en-US" sz="2000" dirty="0">
              <a:latin typeface="Century Gothic" panose="020B0502020202020204" pitchFamily="34" charset="0"/>
              <a:cs typeface="+mn-cs"/>
            </a:endParaRPr>
          </a:p>
          <a:p>
            <a:pPr lvl="1"/>
            <a:r>
              <a:rPr lang="en-US" sz="2000" dirty="0">
                <a:latin typeface="Century Gothic" panose="020B0502020202020204" pitchFamily="34" charset="0"/>
                <a:cs typeface="+mn-cs"/>
              </a:rPr>
              <a:t>Places </a:t>
            </a:r>
            <a:r>
              <a:rPr lang="en-US" sz="2000" dirty="0" err="1">
                <a:latin typeface="Century Gothic" panose="020B0502020202020204" pitchFamily="34" charset="0"/>
                <a:cs typeface="+mn-cs"/>
              </a:rPr>
              <a:t>JLab</a:t>
            </a:r>
            <a:r>
              <a:rPr lang="en-US" sz="2000" dirty="0">
                <a:latin typeface="Century Gothic" panose="020B0502020202020204" pitchFamily="34" charset="0"/>
                <a:cs typeface="+mn-cs"/>
              </a:rPr>
              <a:t> “on the map” as a facility where e-beam irradiation studies are possible</a:t>
            </a:r>
          </a:p>
          <a:p>
            <a:pPr lvl="1"/>
            <a:r>
              <a:rPr lang="en-US" sz="2000" dirty="0">
                <a:latin typeface="Century Gothic" panose="020B0502020202020204" pitchFamily="34" charset="0"/>
                <a:cs typeface="+mn-cs"/>
              </a:rPr>
              <a:t>Helps creating a “local team” of experts in wastewater treatment using e-beam </a:t>
            </a:r>
            <a:r>
              <a:rPr lang="en-US" sz="2000" dirty="0" smtClean="0">
                <a:latin typeface="Century Gothic" panose="020B0502020202020204" pitchFamily="34" charset="0"/>
                <a:cs typeface="+mn-cs"/>
              </a:rPr>
              <a:t>irradiation</a:t>
            </a:r>
          </a:p>
          <a:p>
            <a:pPr lvl="1"/>
            <a:r>
              <a:rPr lang="en-US" sz="2000" dirty="0" smtClean="0">
                <a:latin typeface="Century Gothic" panose="020B0502020202020204" pitchFamily="34" charset="0"/>
                <a:cs typeface="+mn-cs"/>
              </a:rPr>
              <a:t>Increases </a:t>
            </a:r>
            <a:r>
              <a:rPr lang="en-US" sz="2000" dirty="0">
                <a:latin typeface="Century Gothic" panose="020B0502020202020204" pitchFamily="34" charset="0"/>
                <a:cs typeface="+mn-cs"/>
              </a:rPr>
              <a:t>the likelihood of future potential investors in compact accelerators that </a:t>
            </a:r>
            <a:r>
              <a:rPr lang="en-US" sz="2000" dirty="0" err="1">
                <a:latin typeface="Century Gothic" panose="020B0502020202020204" pitchFamily="34" charset="0"/>
                <a:cs typeface="+mn-cs"/>
              </a:rPr>
              <a:t>JLab</a:t>
            </a:r>
            <a:r>
              <a:rPr lang="en-US" sz="2000" dirty="0">
                <a:latin typeface="Century Gothic" panose="020B0502020202020204" pitchFamily="34" charset="0"/>
                <a:cs typeface="+mn-cs"/>
              </a:rPr>
              <a:t> is designing</a:t>
            </a:r>
          </a:p>
        </p:txBody>
      </p:sp>
    </p:spTree>
    <p:extLst>
      <p:ext uri="{BB962C8B-B14F-4D97-AF65-F5344CB8AC3E}">
        <p14:creationId xmlns:p14="http://schemas.microsoft.com/office/powerpoint/2010/main" val="239648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26C26031-065E-FD4A-A754-D25CB1B4CED2}" vid="{3EBB1A7F-D3DD-604E-8741-1884666B3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JLab_presentation</Template>
  <TotalTime>24247</TotalTime>
  <Words>274</Words>
  <Application>Microsoft Office PowerPoint</Application>
  <PresentationFormat>Overhead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Garamond</vt:lpstr>
      <vt:lpstr>Minion Pro</vt:lpstr>
      <vt:lpstr>Symbol</vt:lpstr>
      <vt:lpstr>JLab_presentation</vt:lpstr>
      <vt:lpstr>PowerPoint Presentation</vt:lpstr>
      <vt:lpstr>JLab’s agenda</vt:lpstr>
      <vt:lpstr>PowerPoint Presentation</vt:lpstr>
      <vt:lpstr>PowerPoint Presentation</vt:lpstr>
      <vt:lpstr>Beam energy, Beam Current</vt:lpstr>
      <vt:lpstr>Benefits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stewartm</dc:creator>
  <cp:lastModifiedBy>Gianluigi Ciovati</cp:lastModifiedBy>
  <cp:revision>169</cp:revision>
  <dcterms:created xsi:type="dcterms:W3CDTF">2016-10-03T15:46:18Z</dcterms:created>
  <dcterms:modified xsi:type="dcterms:W3CDTF">2018-12-10T22:09:27Z</dcterms:modified>
</cp:coreProperties>
</file>