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2" r:id="rId3"/>
    <p:sldId id="265" r:id="rId4"/>
    <p:sldId id="294" r:id="rId5"/>
    <p:sldId id="273" r:id="rId6"/>
    <p:sldId id="283" r:id="rId7"/>
    <p:sldId id="284" r:id="rId8"/>
    <p:sldId id="285" r:id="rId9"/>
    <p:sldId id="275" r:id="rId10"/>
    <p:sldId id="286" r:id="rId11"/>
    <p:sldId id="287" r:id="rId12"/>
    <p:sldId id="289" r:id="rId13"/>
    <p:sldId id="295" r:id="rId14"/>
    <p:sldId id="278" r:id="rId15"/>
    <p:sldId id="280" r:id="rId16"/>
    <p:sldId id="281" r:id="rId17"/>
    <p:sldId id="290" r:id="rId18"/>
    <p:sldId id="279" r:id="rId19"/>
    <p:sldId id="291" r:id="rId20"/>
    <p:sldId id="292" r:id="rId21"/>
    <p:sldId id="272" r:id="rId22"/>
    <p:sldId id="29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362" autoAdjust="0"/>
    <p:restoredTop sz="99875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-16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PREx</a:t>
            </a:r>
            <a:r>
              <a:rPr lang="en-US" dirty="0" smtClean="0"/>
              <a:t>-II Collaboration Meeting, February 26, 2016, Jefferson Lab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1470025"/>
          </a:xfrm>
        </p:spPr>
        <p:txBody>
          <a:bodyPr/>
          <a:lstStyle/>
          <a:p>
            <a:r>
              <a:rPr lang="en-US" dirty="0" smtClean="0"/>
              <a:t>CEBAF Source and Injector Upgrade Status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Moller Collaboration Meeting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November 11-12, 2016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Joe Grames</a:t>
            </a:r>
          </a:p>
          <a:p>
            <a:r>
              <a:rPr lang="en-US" dirty="0" smtClean="0"/>
              <a:t>Center for Injectors and Sources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Gun2 Operation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44899"/>
            <a:ext cx="904522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Fall 2016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Gun HV power supply may now remain ON in Power Permit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May anticipate improved reliability, monitoring and charge lifetime</a:t>
            </a:r>
          </a:p>
        </p:txBody>
      </p:sp>
      <p:pic>
        <p:nvPicPr>
          <p:cNvPr id="7" name="Picture 6" descr="16113064.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9357" r="14557" b="7613"/>
          <a:stretch/>
        </p:blipFill>
        <p:spPr>
          <a:xfrm>
            <a:off x="2586690" y="2173111"/>
            <a:ext cx="5475111" cy="4219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757" y="2723897"/>
            <a:ext cx="210964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First 5 weeks of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Spring 2016 Run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32" y="5007075"/>
            <a:ext cx="199285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First 5 weeks of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Fall 2016 Run</a:t>
            </a:r>
          </a:p>
        </p:txBody>
      </p:sp>
    </p:spTree>
    <p:extLst>
      <p:ext uri="{BB962C8B-B14F-4D97-AF65-F5344CB8AC3E}">
        <p14:creationId xmlns:p14="http://schemas.microsoft.com/office/powerpoint/2010/main" val="9477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dirty="0" smtClean="0"/>
              <a:t>Delivering Spin in 12 </a:t>
            </a:r>
            <a:r>
              <a:rPr lang="en-US" sz="3600" b="1" dirty="0" err="1" smtClean="0"/>
              <a:t>GeV</a:t>
            </a:r>
            <a:r>
              <a:rPr lang="en-US" sz="3600" b="1" dirty="0" smtClean="0"/>
              <a:t> era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0" y="844899"/>
            <a:ext cx="9045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Spring 2016</a:t>
            </a:r>
            <a:endParaRPr lang="en-US" sz="2400" b="1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Elegant model w/ synchrotron radiation to predict energy @ dipoles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Hall A arc energy measurement (+0.23% above machine value)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Integrated spin precession from injector to Hall A</a:t>
            </a:r>
          </a:p>
        </p:txBody>
      </p:sp>
      <p:pic>
        <p:nvPicPr>
          <p:cNvPr id="9" name="Picture 8" descr="160317438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399405"/>
            <a:ext cx="4719846" cy="3583708"/>
          </a:xfrm>
          <a:prstGeom prst="rect">
            <a:avLst/>
          </a:prstGeom>
        </p:spPr>
      </p:pic>
      <p:pic>
        <p:nvPicPr>
          <p:cNvPr id="10" name="Picture 9" descr="160317438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0" y="2452016"/>
            <a:ext cx="4543778" cy="358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dirty="0" smtClean="0"/>
              <a:t>Delivering Spin in 12 </a:t>
            </a:r>
            <a:r>
              <a:rPr lang="en-US" sz="3600" b="1" dirty="0" err="1" smtClean="0"/>
              <a:t>GeV</a:t>
            </a:r>
            <a:r>
              <a:rPr lang="en-US" sz="3600" b="1" dirty="0" smtClean="0"/>
              <a:t> era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0" y="844899"/>
            <a:ext cx="90452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Fall 2016</a:t>
            </a:r>
            <a:endParaRPr lang="en-US" sz="2400" b="1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LINACS reduced 4% to 1050 MeV for gradient headroom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Hall A arc energy measurement (+0.19% above machine value)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Elegant model and spin precession for Hall A @ 4</a:t>
            </a:r>
            <a:r>
              <a:rPr lang="en-US" sz="2400" baseline="30000" dirty="0" smtClean="0">
                <a:solidFill>
                  <a:prstClr val="black"/>
                </a:solidFill>
              </a:rPr>
              <a:t>th</a:t>
            </a:r>
            <a:r>
              <a:rPr lang="en-US" sz="2400" dirty="0" smtClean="0">
                <a:solidFill>
                  <a:prstClr val="black"/>
                </a:solidFill>
              </a:rPr>
              <a:t> pass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Without spin dance Moller measurement indicate high polarization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Investigation about discrepancy in LINAC/ARC energy calibration</a:t>
            </a:r>
          </a:p>
        </p:txBody>
      </p:sp>
      <p:pic>
        <p:nvPicPr>
          <p:cNvPr id="8" name="Picture 7" descr="Screen Shot 2016-11-02 at 1.20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40" y="3305355"/>
            <a:ext cx="5659138" cy="29110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300" y="4173399"/>
            <a:ext cx="189514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Hall A Moller @ 4</a:t>
            </a:r>
            <a:r>
              <a:rPr lang="en-US" sz="2400" baseline="30000" dirty="0" smtClean="0">
                <a:latin typeface="Arial"/>
                <a:cs typeface="Arial"/>
              </a:rPr>
              <a:t>th</a:t>
            </a:r>
            <a:r>
              <a:rPr lang="en-US" sz="2400" dirty="0" smtClean="0">
                <a:latin typeface="Arial"/>
                <a:cs typeface="Arial"/>
              </a:rPr>
              <a:t> pass 8516 MeV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(11/1/16) </a:t>
            </a:r>
          </a:p>
        </p:txBody>
      </p:sp>
    </p:spTree>
    <p:extLst>
      <p:ext uri="{BB962C8B-B14F-4D97-AF65-F5344CB8AC3E}">
        <p14:creationId xmlns:p14="http://schemas.microsoft.com/office/powerpoint/2010/main" val="37394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6611" y="4365785"/>
            <a:ext cx="88539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lvl="0" indent="-233363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Polarization varies sample to sample, </a:t>
            </a:r>
            <a:r>
              <a:rPr lang="en-US" sz="2400" dirty="0" smtClean="0">
                <a:solidFill>
                  <a:prstClr val="black"/>
                </a:solidFill>
              </a:rPr>
              <a:t>high </a:t>
            </a:r>
            <a:r>
              <a:rPr lang="en-US" sz="2400" dirty="0" smtClean="0">
                <a:solidFill>
                  <a:prstClr val="black"/>
                </a:solidFill>
              </a:rPr>
              <a:t>80s </a:t>
            </a:r>
            <a:r>
              <a:rPr lang="en-US" sz="2400" dirty="0" smtClean="0">
                <a:solidFill>
                  <a:prstClr val="black"/>
                </a:solidFill>
              </a:rPr>
              <a:t>typical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233363" lvl="0" indent="-233363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Not </a:t>
            </a:r>
            <a:r>
              <a:rPr lang="en-US" sz="2400" dirty="0" smtClean="0">
                <a:solidFill>
                  <a:prstClr val="black"/>
                </a:solidFill>
              </a:rPr>
              <a:t>a “knob” we can turn Up or Down</a:t>
            </a:r>
          </a:p>
          <a:p>
            <a:pPr marL="233363" lvl="0" indent="-233363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Expect some depolarization at 11 GeV due to synchrotron </a:t>
            </a:r>
            <a:r>
              <a:rPr lang="en-US" sz="2400" dirty="0" smtClean="0">
                <a:solidFill>
                  <a:prstClr val="black"/>
                </a:solidFill>
              </a:rPr>
              <a:t>radiation</a:t>
            </a:r>
          </a:p>
          <a:p>
            <a:pPr marL="233363" lvl="0" indent="-233363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</a:t>
            </a:r>
            <a:r>
              <a:rPr lang="en-US" sz="2400" dirty="0" smtClean="0">
                <a:solidFill>
                  <a:prstClr val="black"/>
                </a:solidFill>
              </a:rPr>
              <a:t>ssuming </a:t>
            </a:r>
            <a:r>
              <a:rPr lang="en-US" sz="2400" dirty="0" smtClean="0">
                <a:solidFill>
                  <a:prstClr val="black"/>
                </a:solidFill>
              </a:rPr>
              <a:t>90% </a:t>
            </a:r>
            <a:r>
              <a:rPr lang="en-US" sz="2400" dirty="0" smtClean="0">
                <a:solidFill>
                  <a:prstClr val="black"/>
                </a:solidFill>
              </a:rPr>
              <a:t>is </a:t>
            </a:r>
            <a:r>
              <a:rPr lang="en-US" sz="2400" dirty="0" smtClean="0">
                <a:solidFill>
                  <a:prstClr val="black"/>
                </a:solidFill>
              </a:rPr>
              <a:t>not </a:t>
            </a:r>
            <a:r>
              <a:rPr lang="en-US" sz="2400" dirty="0" smtClean="0">
                <a:solidFill>
                  <a:prstClr val="black"/>
                </a:solidFill>
              </a:rPr>
              <a:t>realistic, but we should be close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233363" lvl="0" indent="-233363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QE not so important, but can’t let </a:t>
            </a:r>
            <a:r>
              <a:rPr lang="en-US" sz="2400" dirty="0" smtClean="0">
                <a:solidFill>
                  <a:prstClr val="black"/>
                </a:solidFill>
              </a:rPr>
              <a:t>QE get </a:t>
            </a:r>
            <a:r>
              <a:rPr lang="en-US" sz="2400" dirty="0" smtClean="0">
                <a:solidFill>
                  <a:prstClr val="black"/>
                </a:solidFill>
              </a:rPr>
              <a:t>too </a:t>
            </a:r>
            <a:r>
              <a:rPr lang="en-US" sz="2400" dirty="0" smtClean="0">
                <a:solidFill>
                  <a:prstClr val="black"/>
                </a:solidFill>
              </a:rPr>
              <a:t>low….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  <p:pic>
        <p:nvPicPr>
          <p:cNvPr id="1029" name="Picture 5" descr="C:\Users\poelker\Desktop\superlattice photocathod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/>
          <a:stretch/>
        </p:blipFill>
        <p:spPr bwMode="auto">
          <a:xfrm>
            <a:off x="1150530" y="860613"/>
            <a:ext cx="6832947" cy="340423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Group 8"/>
          <p:cNvGrpSpPr/>
          <p:nvPr/>
        </p:nvGrpSpPr>
        <p:grpSpPr>
          <a:xfrm>
            <a:off x="5764306" y="1443320"/>
            <a:ext cx="439270" cy="2563906"/>
            <a:chOff x="5764306" y="1380565"/>
            <a:chExt cx="439270" cy="2563906"/>
          </a:xfrm>
        </p:grpSpPr>
        <p:sp>
          <p:nvSpPr>
            <p:cNvPr id="6" name="Down Arrow 5"/>
            <p:cNvSpPr/>
            <p:nvPr/>
          </p:nvSpPr>
          <p:spPr>
            <a:xfrm flipV="1">
              <a:off x="5844991" y="1380565"/>
              <a:ext cx="268942" cy="2286000"/>
            </a:xfrm>
            <a:prstGeom prst="down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764306" y="3666565"/>
              <a:ext cx="439270" cy="27790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5517" y="89483"/>
            <a:ext cx="5355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Our highest polarization result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30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461"/>
            <a:ext cx="9144000" cy="30804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12192" r="721" b="13184"/>
          <a:stretch/>
        </p:blipFill>
        <p:spPr bwMode="auto">
          <a:xfrm>
            <a:off x="-11784" y="854189"/>
            <a:ext cx="9146030" cy="29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6692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– CEBAF Upgrade Testing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68"/>
          <p:cNvSpPr>
            <a:spLocks noChangeArrowheads="1"/>
          </p:cNvSpPr>
          <p:nvPr/>
        </p:nvSpPr>
        <p:spPr bwMode="auto">
          <a:xfrm>
            <a:off x="0" y="3095529"/>
            <a:ext cx="2959433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TESTING MORE ROBUST (&gt;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300kV</a:t>
            </a:r>
            <a:r>
              <a:rPr lang="en-US" b="1" dirty="0">
                <a:solidFill>
                  <a:srgbClr val="FF0000"/>
                </a:solidFill>
                <a:latin typeface="Helvetica" pitchFamily="34" charset="0"/>
              </a:rPr>
              <a:t>) 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INVERTED GUN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021976" y="3653874"/>
            <a:ext cx="152401" cy="10023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8"/>
          <p:cNvSpPr>
            <a:spLocks noChangeArrowheads="1"/>
          </p:cNvSpPr>
          <p:nvPr/>
        </p:nvSpPr>
        <p:spPr bwMode="auto">
          <a:xfrm>
            <a:off x="6060729" y="3653874"/>
            <a:ext cx="2959433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COMMISSIONING NEW 2/7 CELL CRYOUNIT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323667" y="4209238"/>
            <a:ext cx="134179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68"/>
          <p:cNvSpPr>
            <a:spLocks noChangeArrowheads="1"/>
          </p:cNvSpPr>
          <p:nvPr/>
        </p:nvSpPr>
        <p:spPr bwMode="auto">
          <a:xfrm>
            <a:off x="3067008" y="3601035"/>
            <a:ext cx="1923467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TEST 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200 kV 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WIEN FILTER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884975" y="4155033"/>
            <a:ext cx="364067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- CEBAF/ILC 200 kV Inverted Gun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011" y="989506"/>
            <a:ext cx="878732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Developed and ready for installation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Arial"/>
                <a:cs typeface="Arial"/>
              </a:rPr>
              <a:t>Commissioned at Test Cave to 225 kV w/o field emission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Arial"/>
                <a:cs typeface="Arial"/>
              </a:rPr>
              <a:t>Large grain </a:t>
            </a:r>
            <a:r>
              <a:rPr lang="en-US" sz="2400" dirty="0" smtClean="0">
                <a:latin typeface="Arial"/>
                <a:cs typeface="Arial"/>
              </a:rPr>
              <a:t>Niobium </a:t>
            </a:r>
            <a:r>
              <a:rPr lang="en-US" sz="2400" dirty="0" smtClean="0">
                <a:latin typeface="Arial"/>
                <a:cs typeface="Arial"/>
              </a:rPr>
              <a:t>electrode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80213" y="2929864"/>
            <a:ext cx="4128665" cy="3269448"/>
            <a:chOff x="3652974" y="3449669"/>
            <a:chExt cx="4128665" cy="3124200"/>
          </a:xfrm>
        </p:grpSpPr>
        <p:grpSp>
          <p:nvGrpSpPr>
            <p:cNvPr id="7" name="Group 10"/>
            <p:cNvGrpSpPr/>
            <p:nvPr/>
          </p:nvGrpSpPr>
          <p:grpSpPr>
            <a:xfrm>
              <a:off x="3652974" y="3449669"/>
              <a:ext cx="3505200" cy="3124200"/>
              <a:chOff x="3352800" y="1371600"/>
              <a:chExt cx="3505200" cy="312420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3352800" y="1371600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13" name="Group 20"/>
                <p:cNvGrpSpPr/>
                <p:nvPr/>
              </p:nvGrpSpPr>
              <p:grpSpPr>
                <a:xfrm>
                  <a:off x="3352800" y="1371600"/>
                  <a:ext cx="3505200" cy="3124200"/>
                  <a:chOff x="5257800" y="3505200"/>
                  <a:chExt cx="3505200" cy="3124200"/>
                </a:xfrm>
              </p:grpSpPr>
              <p:pic>
                <p:nvPicPr>
                  <p:cNvPr id="1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57800" y="3505200"/>
                    <a:ext cx="3505200" cy="30787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16" name="Rectangle 15"/>
                  <p:cNvSpPr/>
                  <p:nvPr/>
                </p:nvSpPr>
                <p:spPr>
                  <a:xfrm>
                    <a:off x="8153400" y="6248400"/>
                    <a:ext cx="533400" cy="381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4" name="TextBox 13"/>
                <p:cNvSpPr txBox="1"/>
                <p:nvPr/>
              </p:nvSpPr>
              <p:spPr>
                <a:xfrm>
                  <a:off x="4391968" y="2384809"/>
                  <a:ext cx="6976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 smtClean="0">
                      <a:solidFill>
                        <a:srgbClr val="0070C0"/>
                      </a:solidFill>
                      <a:latin typeface="Calibri" pitchFamily="34" charset="0"/>
                    </a:rPr>
                    <a:t>-200kV</a:t>
                  </a:r>
                  <a:endParaRPr lang="en-US" sz="1400" dirty="0">
                    <a:solidFill>
                      <a:srgbClr val="0070C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12" name="Right Arrow 11"/>
              <p:cNvSpPr/>
              <p:nvPr/>
            </p:nvSpPr>
            <p:spPr bwMode="auto">
              <a:xfrm>
                <a:off x="5715000" y="2895600"/>
                <a:ext cx="1066800" cy="152400"/>
              </a:xfrm>
              <a:prstGeom prst="rightArrow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smtClean="0">
                  <a:solidFill>
                    <a:prstClr val="black"/>
                  </a:solidFill>
                  <a:latin typeface="Time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084012" y="4742092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Calibri" pitchFamily="34" charset="0"/>
                </a:rPr>
                <a:t>light in</a:t>
              </a:r>
              <a:endParaRPr lang="en-US" sz="1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21237" y="4896534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9BBB59">
                      <a:lumMod val="50000"/>
                    </a:srgbClr>
                  </a:solidFill>
                  <a:latin typeface="Calibri" pitchFamily="34" charset="0"/>
                </a:rPr>
                <a:t>e</a:t>
              </a:r>
              <a:r>
                <a:rPr lang="en-US" sz="1400" b="1" dirty="0" smtClean="0">
                  <a:solidFill>
                    <a:srgbClr val="9BBB59">
                      <a:lumMod val="50000"/>
                    </a:srgbClr>
                  </a:solidFill>
                  <a:latin typeface="Calibri" pitchFamily="34" charset="0"/>
                </a:rPr>
                <a:t>- out</a:t>
              </a:r>
              <a:endParaRPr lang="en-US" sz="1400" b="1" dirty="0">
                <a:solidFill>
                  <a:srgbClr val="9BBB59">
                    <a:lumMod val="50000"/>
                  </a:srgbClr>
                </a:solidFill>
                <a:latin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97610" y="6188255"/>
              <a:ext cx="12318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7030A0"/>
                  </a:solidFill>
                  <a:latin typeface="Calibri" pitchFamily="34" charset="0"/>
                </a:rPr>
                <a:t>photocathode</a:t>
              </a:r>
              <a:endParaRPr lang="en-US" sz="1400" b="1" dirty="0">
                <a:solidFill>
                  <a:srgbClr val="7030A0"/>
                </a:solidFill>
                <a:latin typeface="Calibri" pitchFamily="34" charset="0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 bwMode="auto">
          <a:xfrm flipH="1">
            <a:off x="7196520" y="4471298"/>
            <a:ext cx="1033347" cy="161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>
            <a:off x="7084074" y="4464680"/>
            <a:ext cx="0" cy="16244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V="1">
            <a:off x="6935565" y="4726826"/>
            <a:ext cx="1171560" cy="966328"/>
          </a:xfrm>
          <a:prstGeom prst="curvedConnector4">
            <a:avLst>
              <a:gd name="adj1" fmla="val 46597"/>
              <a:gd name="adj2" fmla="val 123657"/>
            </a:avLst>
          </a:prstGeom>
          <a:ln w="9525">
            <a:solidFill>
              <a:srgbClr val="7030A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011" y="2857078"/>
            <a:ext cx="4347705" cy="3260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53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011" y="0"/>
            <a:ext cx="899898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- Higher Voltage Polarized Source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G:\my_pix\10201513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7310573" y="3864196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MG_46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9" y="2062872"/>
            <a:ext cx="5833399" cy="437504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25677" y="966052"/>
            <a:ext cx="2818323" cy="3046909"/>
            <a:chOff x="145010" y="854725"/>
            <a:chExt cx="2818323" cy="30469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1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5011" y="836606"/>
            <a:ext cx="5679109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Benefits of higher gun voltage will be tested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Stiffer beam leads to less loss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Higher voltage reduces improves QE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Rapid energy gain reduces ionization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36489" y="2342983"/>
            <a:ext cx="168159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450kV HVPS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Tested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20059" y="5218827"/>
            <a:ext cx="204414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HV Chamber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Baked ~2E-12 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4716" y="2342983"/>
            <a:ext cx="26571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Prep Chamber ready for activation</a:t>
            </a:r>
          </a:p>
        </p:txBody>
      </p:sp>
    </p:spTree>
    <p:extLst>
      <p:ext uri="{BB962C8B-B14F-4D97-AF65-F5344CB8AC3E}">
        <p14:creationId xmlns:p14="http://schemas.microsoft.com/office/powerpoint/2010/main" val="359747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– 200 </a:t>
            </a:r>
            <a:r>
              <a:rPr lang="en-US" sz="3600" b="1" kern="0" dirty="0" err="1" smtClean="0">
                <a:latin typeface="+mj-lt"/>
                <a:ea typeface="+mj-ea"/>
                <a:cs typeface="+mj-cs"/>
              </a:rPr>
              <a:t>keV</a:t>
            </a:r>
            <a:r>
              <a:rPr lang="en-US" sz="3600" b="1" kern="0" dirty="0" smtClean="0">
                <a:latin typeface="+mj-lt"/>
                <a:ea typeface="+mj-ea"/>
                <a:cs typeface="+mj-cs"/>
              </a:rPr>
              <a:t> Wien upgrade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48394"/>
            <a:ext cx="90545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UITF will provide opportunity for </a:t>
            </a:r>
            <a:r>
              <a:rPr lang="en-US" sz="2400" dirty="0" smtClean="0">
                <a:latin typeface="Arial"/>
                <a:cs typeface="Arial"/>
              </a:rPr>
              <a:t>200 </a:t>
            </a:r>
            <a:r>
              <a:rPr lang="en-US" sz="2400" dirty="0" err="1" smtClean="0">
                <a:latin typeface="Arial"/>
                <a:cs typeface="Arial"/>
              </a:rPr>
              <a:t>keV</a:t>
            </a:r>
            <a:r>
              <a:rPr lang="en-US" sz="2400" dirty="0" smtClean="0">
                <a:latin typeface="Arial"/>
                <a:cs typeface="Arial"/>
              </a:rPr>
              <a:t> Wien characterization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10A magnet limits 200 </a:t>
            </a:r>
            <a:r>
              <a:rPr lang="en-US" sz="2000" dirty="0" err="1" smtClean="0">
                <a:latin typeface="Arial"/>
                <a:cs typeface="Arial"/>
              </a:rPr>
              <a:t>keV</a:t>
            </a:r>
            <a:r>
              <a:rPr lang="en-US" sz="2000" dirty="0" smtClean="0">
                <a:latin typeface="Arial"/>
                <a:cs typeface="Arial"/>
              </a:rPr>
              <a:t> spin precession to ~65 </a:t>
            </a:r>
            <a:r>
              <a:rPr lang="en-US" sz="2000" dirty="0" err="1" smtClean="0">
                <a:latin typeface="Arial"/>
                <a:cs typeface="Arial"/>
              </a:rPr>
              <a:t>deg</a:t>
            </a:r>
            <a:endParaRPr lang="en-US" sz="2000" dirty="0" smtClean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Jay proposed (JLAB-TN-15-032) to retrofit new 20A magnet coils to extend capability to higher beam energy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Successfully tested HV feed thru to 20kV and polished the electrodes</a:t>
            </a:r>
          </a:p>
        </p:txBody>
      </p:sp>
      <p:pic>
        <p:nvPicPr>
          <p:cNvPr id="5" name="Picture 4" descr="IMG_46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r="978" b="24485"/>
          <a:stretch/>
        </p:blipFill>
        <p:spPr>
          <a:xfrm>
            <a:off x="98778" y="3012528"/>
            <a:ext cx="6688667" cy="335158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556274"/>
              </p:ext>
            </p:extLst>
          </p:nvPr>
        </p:nvGraphicFramePr>
        <p:xfrm>
          <a:off x="5324246" y="2864420"/>
          <a:ext cx="3494982" cy="1793580"/>
        </p:xfrm>
        <a:graphic>
          <a:graphicData uri="http://schemas.openxmlformats.org/drawingml/2006/table">
            <a:tbl>
              <a:tblPr/>
              <a:tblGrid>
                <a:gridCol w="1740192"/>
                <a:gridCol w="527626"/>
                <a:gridCol w="613582"/>
                <a:gridCol w="613582"/>
              </a:tblGrid>
              <a:tr h="27083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Wien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Upgrade for 100 </a:t>
                      </a:r>
                      <a:r>
                        <a:rPr lang="en-US" sz="14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precession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Beam Voltage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keV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Integrated BL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G-cm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3993.86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6788.51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Magnet Current</a:t>
                      </a:r>
                      <a:endParaRPr lang="en-US" sz="1400" b="1" i="1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15.36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Electric Field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Electrode High Voltage</a:t>
                      </a:r>
                      <a:endParaRPr lang="en-US" sz="1400" b="1" i="1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20.05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39.56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6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- New CEBAF Injector </a:t>
            </a:r>
            <a:r>
              <a:rPr lang="en-US" sz="3600" b="1" kern="0" dirty="0" err="1" smtClean="0">
                <a:latin typeface="+mj-lt"/>
                <a:ea typeface="+mj-ea"/>
                <a:cs typeface="+mj-cs"/>
              </a:rPr>
              <a:t>Cryounit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M:\asd\asddata\CryomoduleAssembly\pictures\QCM\DSC_0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4" y="2908617"/>
            <a:ext cx="3924510" cy="259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452" y="918949"/>
            <a:ext cx="8871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2016 Commissioning at Test Lab</a:t>
            </a:r>
            <a:endParaRPr lang="en-US" sz="2400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Summer – Cryostat assembled + </a:t>
            </a:r>
            <a:r>
              <a:rPr lang="en-US" sz="2400" dirty="0" err="1" smtClean="0">
                <a:latin typeface="Arial"/>
                <a:cs typeface="Arial"/>
              </a:rPr>
              <a:t>cryo</a:t>
            </a:r>
            <a:r>
              <a:rPr lang="en-US" sz="2400" dirty="0" smtClean="0">
                <a:latin typeface="Arial"/>
                <a:cs typeface="Arial"/>
              </a:rPr>
              <a:t> @ UITF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Fall – SRF commissioned to 20 MV/m @ CMTF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Winter – Install @ UITF, planned up to ~8 MeV (klystrons)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567" y="5731103"/>
            <a:ext cx="8225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Installation timeline at CEBAF in advance of Moller TBD</a:t>
            </a:r>
            <a:endParaRPr lang="en-US" sz="2800" i="1" dirty="0"/>
          </a:p>
        </p:txBody>
      </p:sp>
      <p:pic>
        <p:nvPicPr>
          <p:cNvPr id="2" name="Picture 1" descr="IMG_462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5843" r="15586" b="24074"/>
          <a:stretch/>
        </p:blipFill>
        <p:spPr>
          <a:xfrm>
            <a:off x="4352084" y="2646275"/>
            <a:ext cx="4435237" cy="30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– Photocathode R&amp;D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452" y="918949"/>
            <a:ext cx="8871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Testing benefits of Standard vs. DBR </a:t>
            </a:r>
            <a:r>
              <a:rPr lang="en-US" sz="2400" dirty="0" err="1" smtClean="0">
                <a:latin typeface="Arial"/>
                <a:cs typeface="Arial"/>
              </a:rPr>
              <a:t>GaAs</a:t>
            </a:r>
            <a:r>
              <a:rPr lang="en-US" sz="2400" dirty="0" smtClean="0">
                <a:latin typeface="Arial"/>
                <a:cs typeface="Arial"/>
              </a:rPr>
              <a:t>/</a:t>
            </a:r>
            <a:r>
              <a:rPr lang="en-US" sz="2400" dirty="0" err="1" smtClean="0">
                <a:latin typeface="Arial"/>
                <a:cs typeface="Arial"/>
              </a:rPr>
              <a:t>GaAsP</a:t>
            </a:r>
            <a:r>
              <a:rPr lang="en-US" sz="2400" dirty="0" smtClean="0">
                <a:latin typeface="Arial"/>
                <a:cs typeface="Arial"/>
              </a:rPr>
              <a:t> SSL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Standard photocathode: </a:t>
            </a:r>
            <a:r>
              <a:rPr lang="en-US" sz="2000" dirty="0"/>
              <a:t>absorption in the </a:t>
            </a:r>
            <a:r>
              <a:rPr lang="en-US" sz="2000" dirty="0" err="1"/>
              <a:t>GaAs</a:t>
            </a:r>
            <a:r>
              <a:rPr lang="en-US" sz="2000" dirty="0"/>
              <a:t>/</a:t>
            </a:r>
            <a:r>
              <a:rPr lang="en-US" sz="2000" dirty="0" err="1"/>
              <a:t>GaAsP</a:t>
            </a:r>
            <a:r>
              <a:rPr lang="en-US" sz="2000" dirty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&lt; 5%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DBR </a:t>
            </a:r>
            <a:r>
              <a:rPr lang="en-US" sz="2000" dirty="0"/>
              <a:t>photocathode : absorption in the </a:t>
            </a:r>
            <a:r>
              <a:rPr lang="en-US" sz="2000" dirty="0" err="1"/>
              <a:t>GaAs</a:t>
            </a:r>
            <a:r>
              <a:rPr lang="en-US" sz="2000" dirty="0"/>
              <a:t>/</a:t>
            </a:r>
            <a:r>
              <a:rPr lang="en-US" sz="2000" dirty="0" err="1"/>
              <a:t>GaAsP</a:t>
            </a:r>
            <a:r>
              <a:rPr lang="en-US" sz="2000" dirty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&gt;20</a:t>
            </a:r>
            <a:r>
              <a:rPr lang="en-US" sz="2000" dirty="0" smtClean="0"/>
              <a:t>%</a:t>
            </a:r>
            <a:endParaRPr lang="en-US" sz="20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 bwMode="auto">
          <a:xfrm>
            <a:off x="1222248" y="2233136"/>
            <a:ext cx="664167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29493" y="5846802"/>
            <a:ext cx="241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Non-DBR photocathode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13784" y="5835610"/>
            <a:ext cx="195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DBR photocathode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8444" y="1086555"/>
            <a:ext cx="5442516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CEBAF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4-Hall Laser Upgrade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Gun2 Operation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Delivering Spin in 12 </a:t>
            </a:r>
            <a:r>
              <a:rPr lang="en-US" sz="3200" dirty="0" err="1" smtClean="0"/>
              <a:t>GeV</a:t>
            </a:r>
            <a:r>
              <a:rPr lang="en-US" sz="3200" dirty="0" smtClean="0"/>
              <a:t> era</a:t>
            </a:r>
          </a:p>
          <a:p>
            <a:endParaRPr lang="en-US" sz="3200" dirty="0"/>
          </a:p>
          <a:p>
            <a:r>
              <a:rPr lang="en-US" sz="3200" dirty="0" smtClean="0"/>
              <a:t>UITF – CEBAF Injector Upgrade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Gun Status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200 </a:t>
            </a:r>
            <a:r>
              <a:rPr lang="en-US" sz="3200" dirty="0" err="1" smtClean="0"/>
              <a:t>keV</a:t>
            </a:r>
            <a:r>
              <a:rPr lang="en-US" sz="3200" dirty="0" smtClean="0"/>
              <a:t> Wien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Upgrade </a:t>
            </a:r>
            <a:r>
              <a:rPr lang="en-US" sz="3200" dirty="0" err="1" smtClean="0"/>
              <a:t>Cryounit</a:t>
            </a: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Photocathode R&amp;D</a:t>
            </a:r>
          </a:p>
        </p:txBody>
      </p:sp>
    </p:spTree>
    <p:extLst>
      <p:ext uri="{BB962C8B-B14F-4D97-AF65-F5344CB8AC3E}">
        <p14:creationId xmlns:p14="http://schemas.microsoft.com/office/powerpoint/2010/main" val="4980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– Photocathode R&amp;D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606" y="938050"/>
            <a:ext cx="8871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High polarization photocathodes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Standard high QE photocathode w/ polarization &gt; 90%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Test DBR photocathode for reliability and lifetime before CEBAF option</a:t>
            </a: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28120" y="2303937"/>
            <a:ext cx="5633862" cy="4035213"/>
            <a:chOff x="2494139" y="2683933"/>
            <a:chExt cx="4421011" cy="2903502"/>
          </a:xfrm>
        </p:grpSpPr>
        <p:pic>
          <p:nvPicPr>
            <p:cNvPr id="9" name="Picture 8" descr="J:\JLab\my paper\DBR SL\GaAs-GaAsP with DBR study_latex_letter version\experiment_result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40"/>
            <a:stretch/>
          </p:blipFill>
          <p:spPr bwMode="auto">
            <a:xfrm>
              <a:off x="2508250" y="5277555"/>
              <a:ext cx="4406900" cy="309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J:\JLab\my paper\DBR SL\GaAs-GaAsP with DBR study_latex_letter version\experiment_result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56"/>
            <a:stretch/>
          </p:blipFill>
          <p:spPr bwMode="auto">
            <a:xfrm>
              <a:off x="2494139" y="2683933"/>
              <a:ext cx="4406900" cy="25512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17982" y="2515603"/>
            <a:ext cx="3794760" cy="21269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>
                <a:latin typeface="+mn-lt"/>
              </a:rPr>
              <a:t>At 776 nm:</a:t>
            </a:r>
          </a:p>
          <a:p>
            <a:r>
              <a:rPr lang="en-US" sz="2400" dirty="0" smtClean="0">
                <a:latin typeface="+mn-lt"/>
              </a:rPr>
              <a:t>Standard</a:t>
            </a:r>
          </a:p>
          <a:p>
            <a:pPr lvl="1"/>
            <a:r>
              <a:rPr lang="en-US" sz="2200" dirty="0" smtClean="0">
                <a:latin typeface="+mn-lt"/>
              </a:rPr>
              <a:t>QE = 0.89%</a:t>
            </a:r>
          </a:p>
          <a:p>
            <a:pPr lvl="1"/>
            <a:r>
              <a:rPr lang="en-US" sz="2200" dirty="0" smtClean="0">
                <a:latin typeface="+mn-lt"/>
              </a:rPr>
              <a:t>Polarization = 92%</a:t>
            </a:r>
          </a:p>
          <a:p>
            <a:r>
              <a:rPr lang="en-US" sz="2400" dirty="0" smtClean="0">
                <a:latin typeface="+mn-lt"/>
              </a:rPr>
              <a:t>DBR</a:t>
            </a:r>
          </a:p>
          <a:p>
            <a:pPr lvl="1"/>
            <a:r>
              <a:rPr lang="en-US" sz="2200" dirty="0" smtClean="0">
                <a:latin typeface="+mn-lt"/>
              </a:rPr>
              <a:t>QE = 6.4%</a:t>
            </a:r>
          </a:p>
          <a:p>
            <a:pPr lvl="1"/>
            <a:r>
              <a:rPr lang="en-US" sz="2200" dirty="0" smtClean="0">
                <a:latin typeface="+mn-lt"/>
              </a:rPr>
              <a:t>Polarization = 84%</a:t>
            </a:r>
          </a:p>
        </p:txBody>
      </p:sp>
    </p:spTree>
    <p:extLst>
      <p:ext uri="{BB962C8B-B14F-4D97-AF65-F5344CB8AC3E}">
        <p14:creationId xmlns:p14="http://schemas.microsoft.com/office/powerpoint/2010/main" val="316967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838" y="6692"/>
            <a:ext cx="8332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Summary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9" y="823989"/>
            <a:ext cx="91341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CEBAF</a:t>
            </a:r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Source is operating </a:t>
            </a:r>
            <a:r>
              <a:rPr lang="en-US" sz="2000" dirty="0" smtClean="0"/>
              <a:t>reliably </a:t>
            </a:r>
            <a:r>
              <a:rPr lang="en-US" sz="2000" dirty="0" smtClean="0"/>
              <a:t>w/ high polarization and QE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Charge lifetime is good at typical Moller current, possible gain from HVPS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4-Laser upgrade went well, will complete LLRF this Winter, then test </a:t>
            </a:r>
            <a:r>
              <a:rPr lang="en-US" sz="2000" dirty="0" smtClean="0"/>
              <a:t>delivery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Summer 2017: would be good to install 200kV gun and 200kV Wien filters, and move </a:t>
            </a:r>
            <a:r>
              <a:rPr lang="en-US" sz="2000" dirty="0" err="1" smtClean="0"/>
              <a:t>prebuncher</a:t>
            </a:r>
            <a:r>
              <a:rPr lang="en-US" sz="2000" dirty="0" smtClean="0"/>
              <a:t> downstream of 2-Wien flipper but plate is full.  That would be the right time to replace vacuum window (less birefringence)</a:t>
            </a: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r>
              <a:rPr lang="en-US" sz="2000" b="1" dirty="0" smtClean="0"/>
              <a:t>UITF Injector Upgrade Activities</a:t>
            </a:r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Higher </a:t>
            </a:r>
            <a:r>
              <a:rPr lang="en-US" sz="2000" dirty="0" smtClean="0"/>
              <a:t>voltage polarized gun w/ spherical electrode </a:t>
            </a:r>
            <a:r>
              <a:rPr lang="en-US" sz="2000" dirty="0" smtClean="0"/>
              <a:t>tested soon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200kV </a:t>
            </a:r>
            <a:r>
              <a:rPr lang="en-US" sz="2000" dirty="0"/>
              <a:t>Wien filter modification in </a:t>
            </a:r>
            <a:r>
              <a:rPr lang="en-US" sz="2000" dirty="0" smtClean="0"/>
              <a:t>progress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New </a:t>
            </a:r>
            <a:r>
              <a:rPr lang="en-US" sz="2000" dirty="0" err="1" smtClean="0"/>
              <a:t>cryounit</a:t>
            </a:r>
            <a:r>
              <a:rPr lang="en-US" sz="2000" dirty="0" smtClean="0"/>
              <a:t> assembled and SRF commissioning completed, install soon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r>
              <a:rPr lang="en-US" sz="2000" b="1" dirty="0" smtClean="0"/>
              <a:t>Not to forget</a:t>
            </a:r>
            <a:r>
              <a:rPr lang="is-IS" sz="2000" b="1" dirty="0" smtClean="0"/>
              <a:t>…</a:t>
            </a:r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Wrapping up Mott analysis, publication </a:t>
            </a:r>
            <a:r>
              <a:rPr lang="en-US" sz="2000" dirty="0" smtClean="0"/>
              <a:t>early 2017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Stewart platform development can </a:t>
            </a:r>
            <a:r>
              <a:rPr lang="en-US" sz="2000" dirty="0" smtClean="0"/>
              <a:t>proceed if test “owner” identified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Maybe some interest to test a helicity quad for spot size sensitivity</a:t>
            </a:r>
            <a:r>
              <a:rPr lang="en-US" sz="2000" dirty="0" smtClean="0"/>
              <a:t>?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288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838" y="6692"/>
            <a:ext cx="8332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Summary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9" y="786327"/>
            <a:ext cx="913416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r>
              <a:rPr lang="en-US" sz="2000" b="1" dirty="0" smtClean="0"/>
              <a:t>Not to forget</a:t>
            </a:r>
            <a:r>
              <a:rPr lang="is-IS" sz="2000" b="1" dirty="0" smtClean="0"/>
              <a:t>…</a:t>
            </a:r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Please continue to characterize 11 GeV beam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Quantify depolarization due to synchrotron radiation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Look for SR-induced helicity correlated beam asymmetry? We can send you beam with vertical polarization.</a:t>
            </a: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Is DC beam (aka, </a:t>
            </a:r>
            <a:r>
              <a:rPr lang="en-US" sz="2000" dirty="0" err="1" smtClean="0"/>
              <a:t>bleedthrough</a:t>
            </a:r>
            <a:r>
              <a:rPr lang="en-US" sz="2000" dirty="0" smtClean="0"/>
              <a:t>) the cause of halo and tails, frustration for </a:t>
            </a:r>
            <a:r>
              <a:rPr lang="en-US" sz="2000" dirty="0" err="1" smtClean="0"/>
              <a:t>Qweak</a:t>
            </a:r>
            <a:r>
              <a:rPr lang="en-US" sz="2000" dirty="0" smtClean="0"/>
              <a:t>?  Replace gain-switched diode laser with mode-locked fiber laser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Spin Dance in 12 GeV era, start building support for this big job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Jay is convinced we would benefit from solenoids that provide a uniform field over a larger region of the </a:t>
            </a:r>
            <a:r>
              <a:rPr lang="en-US" sz="2000" dirty="0" err="1" smtClean="0"/>
              <a:t>beampipe</a:t>
            </a:r>
            <a:r>
              <a:rPr lang="en-US" sz="2000" dirty="0" smtClean="0"/>
              <a:t>.  </a:t>
            </a:r>
            <a:r>
              <a:rPr lang="en-US" sz="2000" dirty="0" err="1" smtClean="0"/>
              <a:t>keV</a:t>
            </a:r>
            <a:r>
              <a:rPr lang="en-US" sz="2000" dirty="0" smtClean="0"/>
              <a:t> region and MeV region of the injector.  And I think it would be easier to set up the injector using solenoids versus quads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47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333065"/>
              </p:ext>
            </p:extLst>
          </p:nvPr>
        </p:nvGraphicFramePr>
        <p:xfrm>
          <a:off x="620889" y="982601"/>
          <a:ext cx="7845779" cy="5158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465"/>
                <a:gridCol w="704504"/>
                <a:gridCol w="500721"/>
                <a:gridCol w="496608"/>
                <a:gridCol w="786266"/>
                <a:gridCol w="1068891"/>
                <a:gridCol w="776261"/>
                <a:gridCol w="791839"/>
                <a:gridCol w="951954"/>
                <a:gridCol w="76927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200" b="1" spc="-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Beam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Pol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(Length)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err="1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100" b="1" spc="-100" baseline="-25000" dirty="0" err="1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100" b="1" spc="-100" baseline="-25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100" b="1" spc="-100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err="1" smtClean="0">
                          <a:solidFill>
                            <a:schemeClr val="tx1"/>
                          </a:solidFill>
                        </a:rPr>
                        <a:t>Charg</a:t>
                      </a:r>
                      <a:endParaRPr lang="en-US" sz="11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 Asym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Position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Diff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Angle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Diff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Diff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100" b="1" spc="-100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85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HAPPEx-I </a:t>
                      </a:r>
                      <a:endParaRPr lang="en-US" sz="1200" b="1" spc="-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(Achieved</a:t>
                      </a: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3.3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38.8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68.8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(15 </a:t>
                      </a: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15,050</a:t>
                      </a:r>
                    </a:p>
                  </a:txBody>
                  <a:tcPr anchor="ctr"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155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G0-</a:t>
                      </a:r>
                      <a:r>
                        <a:rPr lang="en-US" sz="12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Forward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73.7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H </a:t>
                      </a:r>
                      <a:endParaRPr lang="en-US" sz="1100" b="1" spc="-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20 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>
                          <a:latin typeface="+mn-lt"/>
                          <a:ea typeface="Times New Roman"/>
                          <a:cs typeface="Times New Roman"/>
                        </a:rPr>
                        <a:t>3,000-40,000</a:t>
                      </a:r>
                    </a:p>
                  </a:txBody>
                  <a:tcPr anchor="ctr"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>
                          <a:latin typeface="+mn-lt"/>
                          <a:ea typeface="Times New Roman"/>
                          <a:cs typeface="Times New Roman"/>
                        </a:rPr>
                        <a:t>300±300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>
                          <a:latin typeface="+mn-lt"/>
                          <a:ea typeface="Times New Roman"/>
                          <a:cs typeface="Times New Roman"/>
                        </a:rPr>
                        <a:t>7±4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>
                          <a:latin typeface="+mn-lt"/>
                          <a:ea typeface="Times New Roman"/>
                          <a:cs typeface="Times New Roman"/>
                        </a:rPr>
                        <a:t>3±1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1554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3.0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87.1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55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/>
                        <a:t>1</a:t>
                      </a:r>
                      <a:r>
                        <a:rPr lang="en-US" sz="1100" b="1" spc="-100" dirty="0" smtClean="0"/>
                        <a:t>H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1,580</a:t>
                      </a: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ym typeface="Wingdings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2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spc="-100" baseline="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1554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3.484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89.4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100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/>
                        <a:t>1</a:t>
                      </a:r>
                      <a:r>
                        <a:rPr lang="en-US" sz="1100" b="1" spc="-100" dirty="0" smtClean="0"/>
                        <a:t>H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23,800</a:t>
                      </a: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ym typeface="Wingdings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ym typeface="Wingdings"/>
                        </a:rPr>
                        <a:t>200±10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>
                          <a:sym typeface="Wingdings"/>
                        </a:rPr>
                        <a:t>3</a:t>
                      </a: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>
                          <a:sym typeface="Wingdings"/>
                        </a:rPr>
                        <a:t>0.5±0.1</a:t>
                      </a:r>
                      <a:endParaRPr lang="en-US" sz="1100" b="1" spc="-1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&lt;10</a:t>
                      </a:r>
                      <a:r>
                        <a:rPr lang="en-US" sz="1100" b="1" spc="-1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015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PREx-</a:t>
                      </a:r>
                      <a:r>
                        <a:rPr lang="en-US" sz="12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I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Achieved)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1.056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89.2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Pb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(0.5 </a:t>
                      </a: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mm)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657±60</a:t>
                      </a:r>
                    </a:p>
                  </a:txBody>
                  <a:tcPr marL="75259" marR="75259" marT="37630" marB="37630" anchor="ctr"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85±1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&lt;10</a:t>
                      </a:r>
                      <a:r>
                        <a:rPr lang="en-US" sz="1100" b="1" spc="-1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</a:tr>
              <a:tr h="51554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QWeak-I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1.155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89.0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180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/>
                        <a:t>1</a:t>
                      </a:r>
                      <a:r>
                        <a:rPr lang="en-US" sz="1100" b="1" spc="-100" dirty="0" smtClean="0"/>
                        <a:t>H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(35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281±46</a:t>
                      </a: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8±15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ym typeface="Wingdings"/>
                        </a:rPr>
                        <a:t>5±1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0.1±0.02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&lt;10</a:t>
                      </a:r>
                      <a:r>
                        <a:rPr lang="en-US" sz="1100" b="1" spc="-100" baseline="30000" dirty="0" smtClean="0"/>
                        <a:t>-4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1554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1.162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90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180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/>
                        <a:t>1</a:t>
                      </a:r>
                      <a:r>
                        <a:rPr lang="en-US" sz="1100" b="1" spc="-100" dirty="0" smtClean="0"/>
                        <a:t>H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(35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234±5</a:t>
                      </a: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&lt;100±10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&lt;2</a:t>
                      </a:r>
                      <a:r>
                        <a:rPr lang="en-US" sz="1100" b="1" spc="-100" dirty="0" smtClean="0">
                          <a:sym typeface="Wingdings"/>
                        </a:rPr>
                        <a:t>±1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&lt;30±3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&lt;10</a:t>
                      </a:r>
                      <a:r>
                        <a:rPr lang="en-US" sz="1100" b="1" spc="-100" baseline="30000" dirty="0" smtClean="0"/>
                        <a:t>-4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56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PREx-II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Pb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0.5mm)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500±15</a:t>
                      </a:r>
                    </a:p>
                  </a:txBody>
                  <a:tcPr marL="75259" marR="75259" marT="37630" marB="37630" anchor="ctr">
                    <a:cell3D prstMaterial="dkEdge">
                      <a:bevel w="114300" prst="artDeco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100±10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1±1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0.3±0.1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100" b="1" spc="-1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</a:tr>
              <a:tr h="2428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MOLLER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11.0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90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85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/>
                        <a:t>1</a:t>
                      </a:r>
                      <a:r>
                        <a:rPr lang="en-US" sz="1100" b="1" spc="-100" dirty="0" smtClean="0"/>
                        <a:t>H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35.6±0.74</a:t>
                      </a: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sym typeface="Wingdings"/>
                        </a:rPr>
                        <a:t>0.5±0.5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sym typeface="Wingdings"/>
                        </a:rPr>
                        <a:t>0.05±0.05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sym typeface="Wingdings"/>
                        </a:rPr>
                        <a:t>10</a:t>
                      </a:r>
                      <a:r>
                        <a:rPr lang="en-US" sz="1100" b="1" spc="-100" baseline="30000" dirty="0" smtClean="0">
                          <a:sym typeface="Wingdings"/>
                        </a:rPr>
                        <a:t>-4</a:t>
                      </a:r>
                      <a:endParaRPr lang="en-US" sz="1100" b="1" spc="-1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45012" y="0"/>
            <a:ext cx="7135762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CEBAF Polarized Electron Injector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572" y="5714997"/>
            <a:ext cx="7876463" cy="4515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7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MOLLER Injector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pic>
        <p:nvPicPr>
          <p:cNvPr id="6" name="Picture 5" descr="C:\Users\jhenry\Desktop\print_screen\ScreenShot728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19" y="3154683"/>
            <a:ext cx="3967685" cy="19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Multiply 7"/>
          <p:cNvSpPr/>
          <p:nvPr/>
        </p:nvSpPr>
        <p:spPr bwMode="auto">
          <a:xfrm>
            <a:off x="6309341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155" y="2606049"/>
            <a:ext cx="44490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Replace 130kV gun with 200kV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Replace ¼ CM with an improved ¼ CM having an SRF capture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</a:t>
            </a:r>
            <a:r>
              <a:rPr lang="en-US" sz="2400" dirty="0" err="1" smtClean="0"/>
              <a:t>prebuncher</a:t>
            </a:r>
            <a:r>
              <a:rPr lang="en-US" sz="2400" dirty="0" smtClean="0"/>
              <a:t> (?)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Upgrade Wien to 200 </a:t>
            </a:r>
            <a:r>
              <a:rPr lang="en-US" sz="2400" dirty="0" err="1" smtClean="0"/>
              <a:t>keV</a:t>
            </a:r>
            <a:r>
              <a:rPr lang="en-US" sz="2400" dirty="0" smtClean="0"/>
              <a:t> and improve spin flipper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More attention paid to </a:t>
            </a:r>
            <a:r>
              <a:rPr lang="en-US" sz="2400" dirty="0" err="1" smtClean="0"/>
              <a:t>beamline</a:t>
            </a:r>
            <a:r>
              <a:rPr lang="en-US" sz="2400" dirty="0" smtClean="0"/>
              <a:t> vacuum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3649" y="5094240"/>
            <a:ext cx="4444999" cy="1477328"/>
          </a:xfrm>
          <a:prstGeom prst="rect">
            <a:avLst/>
          </a:prstGeom>
          <a:solidFill>
            <a:schemeClr val="accent3">
              <a:lumMod val="85000"/>
            </a:schemeClr>
          </a:solidFill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Our new “1/4 </a:t>
            </a:r>
            <a:r>
              <a:rPr lang="en-US" dirty="0" err="1" smtClean="0"/>
              <a:t>cryomodule</a:t>
            </a:r>
            <a:r>
              <a:rPr lang="en-US" dirty="0" smtClean="0"/>
              <a:t>”:</a:t>
            </a:r>
          </a:p>
          <a:p>
            <a:pPr algn="ctr"/>
            <a:r>
              <a:rPr lang="en-US" dirty="0" smtClean="0"/>
              <a:t>2 cell capture section + 7 cell cavity,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hould provide 10 MeV beam and introduce no x/y coupling, allow better matching, more adiabatic damping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4-Hall Laser Upgrade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451555" y="1058168"/>
            <a:ext cx="8396112" cy="512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5929" y="1178832"/>
            <a:ext cx="21177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Summer 2016</a:t>
            </a:r>
          </a:p>
        </p:txBody>
      </p:sp>
    </p:spTree>
    <p:extLst>
      <p:ext uri="{BB962C8B-B14F-4D97-AF65-F5344CB8AC3E}">
        <p14:creationId xmlns:p14="http://schemas.microsoft.com/office/powerpoint/2010/main" val="24829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4-Hall Laser Upgrade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87779"/>
            <a:ext cx="89434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Fall 2016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Each laser is manually configurable to a 249.5 or 499 MHz RF spigot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Ops can ‘assign’ any laser to any hall e.g. now : Laser C =&gt; Hall 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Only 3 RF spigots presently available</a:t>
            </a:r>
          </a:p>
        </p:txBody>
      </p:sp>
      <p:pic>
        <p:nvPicPr>
          <p:cNvPr id="7" name="Picture 6" descr="laser_fre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4439"/>
            <a:ext cx="9144000" cy="34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4-Hall Laser Upgrade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33" y="1254668"/>
            <a:ext cx="908453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January 2017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New LLRF system with 4-spigots, one per laser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Remote control to change laser rep rate (laser + RF)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Provide phase control at each frequency (now all done at 499 MHz)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b="1" dirty="0" smtClean="0"/>
              <a:t>Spring 2017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Planned simultaneous 4-Hall beam test (if all Halls ready)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We anticipate 3-beam chopper will be limiting factor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Injector group (</a:t>
            </a:r>
            <a:r>
              <a:rPr lang="en-US" sz="2400" dirty="0" err="1" smtClean="0"/>
              <a:t>Kazimi</a:t>
            </a:r>
            <a:r>
              <a:rPr lang="en-US" sz="2400" dirty="0" smtClean="0"/>
              <a:t>) is working on scheme for new 4-Hall chopper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01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Gun2 Operation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444" y="943677"/>
            <a:ext cx="881554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Spring/Fall </a:t>
            </a:r>
            <a:r>
              <a:rPr lang="en-US" sz="2400" b="1" dirty="0">
                <a:solidFill>
                  <a:prstClr val="black"/>
                </a:solidFill>
              </a:rPr>
              <a:t>2016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>
                <a:cs typeface="Arial"/>
              </a:rPr>
              <a:t>SSL </a:t>
            </a:r>
            <a:r>
              <a:rPr lang="en-US" sz="2400" dirty="0" err="1" smtClean="0">
                <a:cs typeface="Arial"/>
              </a:rPr>
              <a:t>GaAs</a:t>
            </a:r>
            <a:r>
              <a:rPr lang="en-US" sz="2400" dirty="0" smtClean="0">
                <a:cs typeface="Arial"/>
              </a:rPr>
              <a:t>/</a:t>
            </a:r>
            <a:r>
              <a:rPr lang="en-US" sz="2400" dirty="0" err="1" smtClean="0">
                <a:cs typeface="Arial"/>
              </a:rPr>
              <a:t>GaAsP</a:t>
            </a:r>
            <a:r>
              <a:rPr lang="en-US" sz="2400" dirty="0" smtClean="0">
                <a:cs typeface="Arial"/>
              </a:rPr>
              <a:t> SVT #5756</a:t>
            </a:r>
            <a:r>
              <a:rPr lang="en-US" sz="2400" dirty="0">
                <a:cs typeface="Arial"/>
              </a:rPr>
              <a:t>-</a:t>
            </a:r>
            <a:r>
              <a:rPr lang="en-US" sz="2400" dirty="0" smtClean="0">
                <a:cs typeface="Arial"/>
              </a:rPr>
              <a:t>4  (Polarization ~ 87%)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>
                <a:cs typeface="Arial"/>
              </a:rPr>
              <a:t>No heat/activation over Summer SAD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  <p:pic>
        <p:nvPicPr>
          <p:cNvPr id="9" name="Picture 8" descr="qeTool-gp_outPkqDiU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 t="24022" b="16050"/>
          <a:stretch/>
        </p:blipFill>
        <p:spPr>
          <a:xfrm>
            <a:off x="4412876" y="2832842"/>
            <a:ext cx="4674361" cy="3446600"/>
          </a:xfrm>
          <a:prstGeom prst="rect">
            <a:avLst/>
          </a:prstGeom>
        </p:spPr>
      </p:pic>
      <p:pic>
        <p:nvPicPr>
          <p:cNvPr id="10" name="Picture 9" descr="qeTool-gp_outpiHapL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23251" r="2263" b="16050"/>
          <a:stretch/>
        </p:blipFill>
        <p:spPr>
          <a:xfrm>
            <a:off x="71012" y="2790509"/>
            <a:ext cx="4346222" cy="3446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745" y="2762287"/>
            <a:ext cx="10289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Jun 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234" y="2762287"/>
            <a:ext cx="10632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Sep 2016</a:t>
            </a:r>
          </a:p>
        </p:txBody>
      </p:sp>
    </p:spTree>
    <p:extLst>
      <p:ext uri="{BB962C8B-B14F-4D97-AF65-F5344CB8AC3E}">
        <p14:creationId xmlns:p14="http://schemas.microsoft.com/office/powerpoint/2010/main" val="11566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Gun2 Operation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444" y="943677"/>
            <a:ext cx="881554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Fall 2016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Gun2 operating at -130 kV without any problems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Charge lifetime &gt;100C with average current 70-80 </a:t>
            </a:r>
            <a:r>
              <a:rPr lang="en-US" sz="24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prstClr val="black"/>
                </a:solidFill>
              </a:rPr>
              <a:t>A</a:t>
            </a:r>
          </a:p>
        </p:txBody>
      </p:sp>
      <p:pic>
        <p:nvPicPr>
          <p:cNvPr id="16" name="Picture 15" descr="161022185.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45869" r="67228" b="12442"/>
          <a:stretch/>
        </p:blipFill>
        <p:spPr>
          <a:xfrm>
            <a:off x="384946" y="2302790"/>
            <a:ext cx="8208720" cy="38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6784</TotalTime>
  <Words>1325</Words>
  <Application>Microsoft Office PowerPoint</Application>
  <PresentationFormat>On-screen Show (4:3)</PresentationFormat>
  <Paragraphs>382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JLabPowerPointMain-3</vt:lpstr>
      <vt:lpstr>CEBAF Source and Injector Upgrade Status  Moller Collaboration Meeting November 11-12, 2016</vt:lpstr>
      <vt:lpstr>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Mathew Poelker</cp:lastModifiedBy>
  <cp:revision>138</cp:revision>
  <dcterms:created xsi:type="dcterms:W3CDTF">2016-01-11T21:08:07Z</dcterms:created>
  <dcterms:modified xsi:type="dcterms:W3CDTF">2016-11-11T15:50:17Z</dcterms:modified>
</cp:coreProperties>
</file>