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704"/>
  </p:normalViewPr>
  <p:slideViewPr>
    <p:cSldViewPr snapToGrid="0" snapToObjects="1">
      <p:cViewPr varScale="1">
        <p:scale>
          <a:sx n="146" d="100"/>
          <a:sy n="146" d="100"/>
        </p:scale>
        <p:origin x="132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AF97C-FAE7-AD4C-97A2-AE64CE8A183C}" type="datetimeFigureOut">
              <a:rPr lang="en-US" smtClean="0"/>
              <a:t>6/21/18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397F3-0DB5-F043-91FA-C1F25EAE0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680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AF97C-FAE7-AD4C-97A2-AE64CE8A183C}" type="datetimeFigureOut">
              <a:rPr lang="en-US" smtClean="0"/>
              <a:t>6/21/18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397F3-0DB5-F043-91FA-C1F25EAE0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535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AF97C-FAE7-AD4C-97A2-AE64CE8A183C}" type="datetimeFigureOut">
              <a:rPr lang="en-US" smtClean="0"/>
              <a:t>6/21/18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397F3-0DB5-F043-91FA-C1F25EAE0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399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AF97C-FAE7-AD4C-97A2-AE64CE8A183C}" type="datetimeFigureOut">
              <a:rPr lang="en-US" smtClean="0"/>
              <a:t>6/21/18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397F3-0DB5-F043-91FA-C1F25EAE0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399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AF97C-FAE7-AD4C-97A2-AE64CE8A183C}" type="datetimeFigureOut">
              <a:rPr lang="en-US" smtClean="0"/>
              <a:t>6/21/18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397F3-0DB5-F043-91FA-C1F25EAE0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467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AF97C-FAE7-AD4C-97A2-AE64CE8A183C}" type="datetimeFigureOut">
              <a:rPr lang="en-US" smtClean="0"/>
              <a:t>6/21/18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397F3-0DB5-F043-91FA-C1F25EAE0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583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AF97C-FAE7-AD4C-97A2-AE64CE8A183C}" type="datetimeFigureOut">
              <a:rPr lang="en-US" smtClean="0"/>
              <a:t>6/21/18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397F3-0DB5-F043-91FA-C1F25EAE0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770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AF97C-FAE7-AD4C-97A2-AE64CE8A183C}" type="datetimeFigureOut">
              <a:rPr lang="en-US" smtClean="0"/>
              <a:t>6/21/18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397F3-0DB5-F043-91FA-C1F25EAE0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114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AF97C-FAE7-AD4C-97A2-AE64CE8A183C}" type="datetimeFigureOut">
              <a:rPr lang="en-US" smtClean="0"/>
              <a:t>6/21/18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397F3-0DB5-F043-91FA-C1F25EAE0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3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AF97C-FAE7-AD4C-97A2-AE64CE8A183C}" type="datetimeFigureOut">
              <a:rPr lang="en-US" smtClean="0"/>
              <a:t>6/21/18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397F3-0DB5-F043-91FA-C1F25EAE0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31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AF97C-FAE7-AD4C-97A2-AE64CE8A183C}" type="datetimeFigureOut">
              <a:rPr lang="en-US" smtClean="0"/>
              <a:t>6/21/18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397F3-0DB5-F043-91FA-C1F25EAE0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481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AF97C-FAE7-AD4C-97A2-AE64CE8A183C}" type="datetimeFigureOut">
              <a:rPr lang="en-US" smtClean="0"/>
              <a:t>6/21/18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397F3-0DB5-F043-91FA-C1F25EAE0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859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93C57EF-7819-F846-8A62-15C3F9A0421C}"/>
              </a:ext>
            </a:extLst>
          </p:cNvPr>
          <p:cNvSpPr txBox="1"/>
          <p:nvPr/>
        </p:nvSpPr>
        <p:spPr>
          <a:xfrm>
            <a:off x="2079172" y="577334"/>
            <a:ext cx="51986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Cosmic ray background (beam intensity independent)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F70002C1-DE74-D84B-8633-B65BD7890AFD}"/>
              </a:ext>
            </a:extLst>
          </p:cNvPr>
          <p:cNvSpPr/>
          <p:nvPr/>
        </p:nvSpPr>
        <p:spPr>
          <a:xfrm>
            <a:off x="1023256" y="1611086"/>
            <a:ext cx="1382486" cy="2775857"/>
          </a:xfrm>
          <a:prstGeom prst="roundRect">
            <a:avLst>
              <a:gd name="adj" fmla="val 47815"/>
            </a:avLst>
          </a:prstGeom>
          <a:noFill/>
          <a:ln w="50800" cap="rnd">
            <a:solidFill>
              <a:schemeClr val="accent1">
                <a:shade val="50000"/>
              </a:schemeClr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8632110-4A08-C442-8280-DFC95313D725}"/>
              </a:ext>
            </a:extLst>
          </p:cNvPr>
          <p:cNvSpPr/>
          <p:nvPr/>
        </p:nvSpPr>
        <p:spPr>
          <a:xfrm>
            <a:off x="1208314" y="2220686"/>
            <a:ext cx="1034144" cy="70757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EA38FB6-2693-F646-9BCF-B7EA9413E59A}"/>
              </a:ext>
            </a:extLst>
          </p:cNvPr>
          <p:cNvSpPr/>
          <p:nvPr/>
        </p:nvSpPr>
        <p:spPr>
          <a:xfrm>
            <a:off x="1208314" y="2928257"/>
            <a:ext cx="1034144" cy="70757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1380A1B-7EC8-4842-8AE8-DA0CECEEDCCB}"/>
              </a:ext>
            </a:extLst>
          </p:cNvPr>
          <p:cNvSpPr txBox="1"/>
          <p:nvPr/>
        </p:nvSpPr>
        <p:spPr>
          <a:xfrm>
            <a:off x="2656114" y="2389805"/>
            <a:ext cx="901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Fiducial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F39035B-1359-5049-A078-550FBECE6023}"/>
              </a:ext>
            </a:extLst>
          </p:cNvPr>
          <p:cNvSpPr txBox="1"/>
          <p:nvPr/>
        </p:nvSpPr>
        <p:spPr>
          <a:xfrm>
            <a:off x="2656114" y="3097376"/>
            <a:ext cx="12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Background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99986FF-624E-1043-84E0-3EADA2943C44}"/>
              </a:ext>
            </a:extLst>
          </p:cNvPr>
          <p:cNvSpPr txBox="1"/>
          <p:nvPr/>
        </p:nvSpPr>
        <p:spPr>
          <a:xfrm>
            <a:off x="5334000" y="1851354"/>
            <a:ext cx="2950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 = (Fiducial + Background)/2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C4B4712-5939-744C-BD05-788FF0A300D5}"/>
              </a:ext>
            </a:extLst>
          </p:cNvPr>
          <p:cNvSpPr txBox="1"/>
          <p:nvPr/>
        </p:nvSpPr>
        <p:spPr>
          <a:xfrm>
            <a:off x="5334000" y="2574471"/>
            <a:ext cx="1324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 = run time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E3B285F-3C90-4449-B06B-1627FF2D8484}"/>
              </a:ext>
            </a:extLst>
          </p:cNvPr>
          <p:cNvSpPr txBox="1"/>
          <p:nvPr/>
        </p:nvSpPr>
        <p:spPr>
          <a:xfrm>
            <a:off x="5334000" y="3266496"/>
            <a:ext cx="1455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Trig = triggers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3DB45F8-2454-2F4C-B795-F671B76AAF30}"/>
              </a:ext>
            </a:extLst>
          </p:cNvPr>
          <p:cNvSpPr txBox="1"/>
          <p:nvPr/>
        </p:nvSpPr>
        <p:spPr>
          <a:xfrm>
            <a:off x="3377631" y="4156110"/>
            <a:ext cx="26840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Rate = N/(T-10*Trig)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8D21D83-5994-1642-B968-9D8364454233}"/>
              </a:ext>
            </a:extLst>
          </p:cNvPr>
          <p:cNvSpPr txBox="1"/>
          <p:nvPr/>
        </p:nvSpPr>
        <p:spPr>
          <a:xfrm>
            <a:off x="2131216" y="5476297"/>
            <a:ext cx="41761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Used runs 56, 70, 78, 79, 92, 109, 110, 111</a:t>
            </a:r>
          </a:p>
        </p:txBody>
      </p:sp>
    </p:spTree>
    <p:extLst>
      <p:ext uri="{BB962C8B-B14F-4D97-AF65-F5344CB8AC3E}">
        <p14:creationId xmlns:p14="http://schemas.microsoft.com/office/powerpoint/2010/main" val="3042779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919C06D-C0EC-0A47-AD22-32611C9E07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2149"/>
            <a:ext cx="9144000" cy="499730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BA2A3FF-8F2E-F541-A879-84EB65ACFEE2}"/>
              </a:ext>
            </a:extLst>
          </p:cNvPr>
          <p:cNvSpPr txBox="1"/>
          <p:nvPr/>
        </p:nvSpPr>
        <p:spPr>
          <a:xfrm>
            <a:off x="2373085" y="5671457"/>
            <a:ext cx="4237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Cosmic ray background average = 1.7E-3 Hz</a:t>
            </a:r>
          </a:p>
        </p:txBody>
      </p:sp>
    </p:spTree>
    <p:extLst>
      <p:ext uri="{BB962C8B-B14F-4D97-AF65-F5344CB8AC3E}">
        <p14:creationId xmlns:p14="http://schemas.microsoft.com/office/powerpoint/2010/main" val="2314080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93C57EF-7819-F846-8A62-15C3F9A0421C}"/>
              </a:ext>
            </a:extLst>
          </p:cNvPr>
          <p:cNvSpPr txBox="1"/>
          <p:nvPr/>
        </p:nvSpPr>
        <p:spPr>
          <a:xfrm>
            <a:off x="2079172" y="577334"/>
            <a:ext cx="6015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Beam induced background (calculated at I = 50 </a:t>
            </a:r>
            <a:r>
              <a:rPr lang="en-US" dirty="0">
                <a:latin typeface="Symbol" pitchFamily="2" charset="2"/>
              </a:rPr>
              <a:t>m</a:t>
            </a:r>
            <a:r>
              <a:rPr lang="en-US" dirty="0"/>
              <a:t>A, E = 4 MeV)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F70002C1-DE74-D84B-8633-B65BD7890AFD}"/>
              </a:ext>
            </a:extLst>
          </p:cNvPr>
          <p:cNvSpPr/>
          <p:nvPr/>
        </p:nvSpPr>
        <p:spPr>
          <a:xfrm>
            <a:off x="1023256" y="1611086"/>
            <a:ext cx="1382486" cy="2775857"/>
          </a:xfrm>
          <a:prstGeom prst="roundRect">
            <a:avLst>
              <a:gd name="adj" fmla="val 47815"/>
            </a:avLst>
          </a:prstGeom>
          <a:noFill/>
          <a:ln w="50800" cap="rnd">
            <a:solidFill>
              <a:schemeClr val="accent1">
                <a:shade val="50000"/>
              </a:schemeClr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8632110-4A08-C442-8280-DFC95313D725}"/>
              </a:ext>
            </a:extLst>
          </p:cNvPr>
          <p:cNvSpPr/>
          <p:nvPr/>
        </p:nvSpPr>
        <p:spPr>
          <a:xfrm>
            <a:off x="1197429" y="2220686"/>
            <a:ext cx="1045028" cy="70757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EA38FB6-2693-F646-9BCF-B7EA9413E59A}"/>
              </a:ext>
            </a:extLst>
          </p:cNvPr>
          <p:cNvSpPr/>
          <p:nvPr/>
        </p:nvSpPr>
        <p:spPr>
          <a:xfrm>
            <a:off x="1197428" y="2928257"/>
            <a:ext cx="1045029" cy="70757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1380A1B-7EC8-4842-8AE8-DA0CECEEDCCB}"/>
              </a:ext>
            </a:extLst>
          </p:cNvPr>
          <p:cNvSpPr txBox="1"/>
          <p:nvPr/>
        </p:nvSpPr>
        <p:spPr>
          <a:xfrm>
            <a:off x="2656114" y="2389805"/>
            <a:ext cx="901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Fiducial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F39035B-1359-5049-A078-550FBECE6023}"/>
              </a:ext>
            </a:extLst>
          </p:cNvPr>
          <p:cNvSpPr txBox="1"/>
          <p:nvPr/>
        </p:nvSpPr>
        <p:spPr>
          <a:xfrm>
            <a:off x="2656114" y="3097376"/>
            <a:ext cx="12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Background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99986FF-624E-1043-84E0-3EADA2943C44}"/>
              </a:ext>
            </a:extLst>
          </p:cNvPr>
          <p:cNvSpPr txBox="1"/>
          <p:nvPr/>
        </p:nvSpPr>
        <p:spPr>
          <a:xfrm>
            <a:off x="5334000" y="1851354"/>
            <a:ext cx="2744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 = (Fiducial – Background)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C4B4712-5939-744C-BD05-788FF0A300D5}"/>
              </a:ext>
            </a:extLst>
          </p:cNvPr>
          <p:cNvSpPr txBox="1"/>
          <p:nvPr/>
        </p:nvSpPr>
        <p:spPr>
          <a:xfrm>
            <a:off x="5334000" y="2574471"/>
            <a:ext cx="1324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 = run time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E3B285F-3C90-4449-B06B-1627FF2D8484}"/>
              </a:ext>
            </a:extLst>
          </p:cNvPr>
          <p:cNvSpPr txBox="1"/>
          <p:nvPr/>
        </p:nvSpPr>
        <p:spPr>
          <a:xfrm>
            <a:off x="5334000" y="3266496"/>
            <a:ext cx="1455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Trig = triggers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3DB45F8-2454-2F4C-B795-F671B76AAF30}"/>
              </a:ext>
            </a:extLst>
          </p:cNvPr>
          <p:cNvSpPr txBox="1"/>
          <p:nvPr/>
        </p:nvSpPr>
        <p:spPr>
          <a:xfrm>
            <a:off x="3377631" y="4156110"/>
            <a:ext cx="26840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Rate = N/(T-10*Trig)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8D21D83-5994-1642-B968-9D8364454233}"/>
              </a:ext>
            </a:extLst>
          </p:cNvPr>
          <p:cNvSpPr txBox="1"/>
          <p:nvPr/>
        </p:nvSpPr>
        <p:spPr>
          <a:xfrm>
            <a:off x="1053100" y="5334782"/>
            <a:ext cx="1322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Used run 91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A6C4D75-AD44-B84A-9988-C0678E35F1DC}"/>
              </a:ext>
            </a:extLst>
          </p:cNvPr>
          <p:cNvSpPr txBox="1"/>
          <p:nvPr/>
        </p:nvSpPr>
        <p:spPr>
          <a:xfrm>
            <a:off x="1053100" y="5968581"/>
            <a:ext cx="5179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Beam induced background = 8.3e-3 Hz, 1.7e-4 Hz/</a:t>
            </a:r>
            <a:r>
              <a:rPr lang="en-US" dirty="0">
                <a:latin typeface="Symbol" pitchFamily="2" charset="2"/>
              </a:rPr>
              <a:t>m</a:t>
            </a:r>
            <a:r>
              <a:rPr lang="en-US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638095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44467FC-41CE-EB44-92A0-0B01A62B39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489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44467FC-41CE-EB44-92A0-0B01A62B39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92434FBA-43CE-BC48-B8F3-DFD6409436C6}"/>
              </a:ext>
            </a:extLst>
          </p:cNvPr>
          <p:cNvCxnSpPr/>
          <p:nvPr/>
        </p:nvCxnSpPr>
        <p:spPr>
          <a:xfrm>
            <a:off x="4650377" y="3109128"/>
            <a:ext cx="0" cy="426720"/>
          </a:xfrm>
          <a:prstGeom prst="straightConnector1">
            <a:avLst/>
          </a:prstGeom>
          <a:ln w="6667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95DCD0DD-27D8-1F41-8D39-F35230D04A4F}"/>
              </a:ext>
            </a:extLst>
          </p:cNvPr>
          <p:cNvSpPr txBox="1"/>
          <p:nvPr/>
        </p:nvSpPr>
        <p:spPr>
          <a:xfrm>
            <a:off x="3676392" y="2388093"/>
            <a:ext cx="20008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ymbol" pitchFamily="2" charset="2"/>
              </a:rPr>
              <a:t>s(</a:t>
            </a:r>
            <a:r>
              <a:rPr lang="en-US" dirty="0" err="1">
                <a:latin typeface="Symbol" pitchFamily="2" charset="2"/>
              </a:rPr>
              <a:t>a,g</a:t>
            </a:r>
            <a:r>
              <a:rPr lang="en-US" dirty="0">
                <a:latin typeface="Symbol" pitchFamily="2" charset="2"/>
              </a:rPr>
              <a:t>)</a:t>
            </a:r>
            <a:r>
              <a:rPr lang="en-US" dirty="0"/>
              <a:t>= 4.1 x10</a:t>
            </a:r>
            <a:r>
              <a:rPr lang="en-US" baseline="30000" dirty="0"/>
              <a:t>-10</a:t>
            </a:r>
            <a:r>
              <a:rPr lang="en-US" dirty="0"/>
              <a:t> b</a:t>
            </a:r>
          </a:p>
          <a:p>
            <a:r>
              <a:rPr lang="en-US" dirty="0">
                <a:latin typeface="Symbol" pitchFamily="2" charset="2"/>
              </a:rPr>
              <a:t>s(</a:t>
            </a:r>
            <a:r>
              <a:rPr lang="en-US" dirty="0" err="1">
                <a:latin typeface="Symbol" pitchFamily="2" charset="2"/>
              </a:rPr>
              <a:t>g,a</a:t>
            </a:r>
            <a:r>
              <a:rPr lang="en-US" dirty="0">
                <a:latin typeface="Symbol" pitchFamily="2" charset="2"/>
              </a:rPr>
              <a:t>)</a:t>
            </a:r>
            <a:r>
              <a:rPr lang="en-US" dirty="0"/>
              <a:t>= 5.0 x10</a:t>
            </a:r>
            <a:r>
              <a:rPr lang="en-US" baseline="30000" dirty="0"/>
              <a:t>-8</a:t>
            </a:r>
            <a:r>
              <a:rPr lang="en-US" dirty="0"/>
              <a:t> b</a:t>
            </a:r>
          </a:p>
        </p:txBody>
      </p:sp>
    </p:spTree>
    <p:extLst>
      <p:ext uri="{BB962C8B-B14F-4D97-AF65-F5344CB8AC3E}">
        <p14:creationId xmlns:p14="http://schemas.microsoft.com/office/powerpoint/2010/main" val="1609274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CCAF189-3137-D84C-B14E-02D2ACF558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9068717"/>
              </p:ext>
            </p:extLst>
          </p:nvPr>
        </p:nvGraphicFramePr>
        <p:xfrm>
          <a:off x="1201783" y="2420983"/>
          <a:ext cx="6209211" cy="19071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79795">
                  <a:extLst>
                    <a:ext uri="{9D8B030D-6E8A-4147-A177-3AD203B41FA5}">
                      <a16:colId xmlns:a16="http://schemas.microsoft.com/office/drawing/2014/main" val="2121214063"/>
                    </a:ext>
                  </a:extLst>
                </a:gridCol>
                <a:gridCol w="2111890">
                  <a:extLst>
                    <a:ext uri="{9D8B030D-6E8A-4147-A177-3AD203B41FA5}">
                      <a16:colId xmlns:a16="http://schemas.microsoft.com/office/drawing/2014/main" val="3838640491"/>
                    </a:ext>
                  </a:extLst>
                </a:gridCol>
                <a:gridCol w="1517526">
                  <a:extLst>
                    <a:ext uri="{9D8B030D-6E8A-4147-A177-3AD203B41FA5}">
                      <a16:colId xmlns:a16="http://schemas.microsoft.com/office/drawing/2014/main" val="3837598839"/>
                    </a:ext>
                  </a:extLst>
                </a:gridCol>
              </a:tblGrid>
              <a:tr h="381435"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Rate (Hz) @ 50uA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Rate (Hz/uA)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78614663"/>
                  </a:ext>
                </a:extLst>
              </a:tr>
              <a:tr h="3814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Average rate fiducial @ 4.81 MeV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3.12E-2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6.25E-4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24022756"/>
                  </a:ext>
                </a:extLst>
              </a:tr>
              <a:tr h="3814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Average rate fiducial @ 4.91 MeV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1.83E-2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3.66E-4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91344023"/>
                  </a:ext>
                </a:extLst>
              </a:tr>
              <a:tr h="3814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Beam induced BKGD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8.30E-3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1.66E-4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45183220"/>
                  </a:ext>
                </a:extLst>
              </a:tr>
              <a:tr h="3814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Average Cosmic BKGD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1.70E-3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1.70E-3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13889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96361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204</TotalTime>
  <Words>167</Words>
  <Application>Microsoft Macintosh PowerPoint</Application>
  <PresentationFormat>On-screen Show (4:3)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Symbol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Ugalde, Claudio</dc:creator>
  <cp:lastModifiedBy>Ugalde, Claudio</cp:lastModifiedBy>
  <cp:revision>9</cp:revision>
  <dcterms:created xsi:type="dcterms:W3CDTF">2018-06-21T19:18:13Z</dcterms:created>
  <dcterms:modified xsi:type="dcterms:W3CDTF">2018-06-22T04:51:49Z</dcterms:modified>
</cp:coreProperties>
</file>