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309" r:id="rId2"/>
    <p:sldId id="378" r:id="rId3"/>
    <p:sldId id="373" r:id="rId4"/>
    <p:sldId id="376" r:id="rId5"/>
    <p:sldId id="374" r:id="rId6"/>
    <p:sldId id="379" r:id="rId7"/>
    <p:sldId id="377" r:id="rId8"/>
    <p:sldId id="375" r:id="rId9"/>
    <p:sldId id="381" r:id="rId10"/>
    <p:sldId id="382" r:id="rId11"/>
    <p:sldId id="383" r:id="rId12"/>
    <p:sldId id="384" r:id="rId13"/>
    <p:sldId id="380" r:id="rId14"/>
    <p:sldId id="31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ad Suleiman" initials="RS" lastIdx="0" clrIdx="0">
    <p:extLst>
      <p:ext uri="{19B8F6BF-5375-455C-9EA6-DF929625EA0E}">
        <p15:presenceInfo xmlns:p15="http://schemas.microsoft.com/office/powerpoint/2012/main" userId="S-1-5-21-1097014734-140981682-1849977318-50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890B"/>
    <a:srgbClr val="05EBD0"/>
    <a:srgbClr val="AA329C"/>
    <a:srgbClr val="AC21AF"/>
    <a:srgbClr val="9AD34D"/>
    <a:srgbClr val="1C76C0"/>
    <a:srgbClr val="9C3490"/>
    <a:srgbClr val="FFFF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6408" autoAdjust="0"/>
  </p:normalViewPr>
  <p:slideViewPr>
    <p:cSldViewPr snapToGrid="0" snapToObjects="1">
      <p:cViewPr varScale="1">
        <p:scale>
          <a:sx n="76" d="100"/>
          <a:sy n="76" d="100"/>
        </p:scale>
        <p:origin x="132" y="780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6EC46D-D4AE-4966-8B03-CD737D2C976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BDF2CD-7FFB-4872-B1B1-0AC59B864257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Gain-switched Diode Laser and Fiber Amplifier</a:t>
          </a:r>
        </a:p>
      </dgm:t>
    </dgm:pt>
    <dgm:pt modelId="{F414C2E7-AF81-4EA4-A3E5-5C1382DE3442}" type="parTrans" cxnId="{BF26EF3C-1474-42EA-9FC3-13052DC0EDE1}">
      <dgm:prSet/>
      <dgm:spPr/>
      <dgm:t>
        <a:bodyPr/>
        <a:lstStyle/>
        <a:p>
          <a:endParaRPr lang="en-US"/>
        </a:p>
      </dgm:t>
    </dgm:pt>
    <dgm:pt modelId="{AA22994D-109F-421E-97A9-A20A2228F7FC}" type="sibTrans" cxnId="{BF26EF3C-1474-42EA-9FC3-13052DC0EDE1}">
      <dgm:prSet/>
      <dgm:spPr/>
      <dgm:t>
        <a:bodyPr/>
        <a:lstStyle/>
        <a:p>
          <a:endParaRPr lang="en-US"/>
        </a:p>
      </dgm:t>
    </dgm:pt>
    <dgm:pt modelId="{DAE0D0CC-DA1C-4021-A3A3-1345495715C0}" type="pres">
      <dgm:prSet presAssocID="{C16EC46D-D4AE-4966-8B03-CD737D2C976F}" presName="diagram" presStyleCnt="0">
        <dgm:presLayoutVars>
          <dgm:dir/>
          <dgm:resizeHandles val="exact"/>
        </dgm:presLayoutVars>
      </dgm:prSet>
      <dgm:spPr/>
    </dgm:pt>
    <dgm:pt modelId="{CC8757F1-1E43-4CC6-AE02-46796F8AB611}" type="pres">
      <dgm:prSet presAssocID="{DDBDF2CD-7FFB-4872-B1B1-0AC59B864257}" presName="node" presStyleLbl="node1" presStyleIdx="0" presStyleCnt="1" custLinFactNeighborX="3566">
        <dgm:presLayoutVars>
          <dgm:bulletEnabled val="1"/>
        </dgm:presLayoutVars>
      </dgm:prSet>
      <dgm:spPr/>
    </dgm:pt>
  </dgm:ptLst>
  <dgm:cxnLst>
    <dgm:cxn modelId="{DD38A210-1A5F-4BE3-8821-88BBACB926C8}" type="presOf" srcId="{DDBDF2CD-7FFB-4872-B1B1-0AC59B864257}" destId="{CC8757F1-1E43-4CC6-AE02-46796F8AB611}" srcOrd="0" destOrd="0" presId="urn:microsoft.com/office/officeart/2005/8/layout/default"/>
    <dgm:cxn modelId="{BF26EF3C-1474-42EA-9FC3-13052DC0EDE1}" srcId="{C16EC46D-D4AE-4966-8B03-CD737D2C976F}" destId="{DDBDF2CD-7FFB-4872-B1B1-0AC59B864257}" srcOrd="0" destOrd="0" parTransId="{F414C2E7-AF81-4EA4-A3E5-5C1382DE3442}" sibTransId="{AA22994D-109F-421E-97A9-A20A2228F7FC}"/>
    <dgm:cxn modelId="{3B90E663-1A53-444B-8244-E35A2F59C658}" type="presOf" srcId="{C16EC46D-D4AE-4966-8B03-CD737D2C976F}" destId="{DAE0D0CC-DA1C-4021-A3A3-1345495715C0}" srcOrd="0" destOrd="0" presId="urn:microsoft.com/office/officeart/2005/8/layout/default"/>
    <dgm:cxn modelId="{95780731-2D99-4259-B14C-0A8C348D8B31}" type="presParOf" srcId="{DAE0D0CC-DA1C-4021-A3A3-1345495715C0}" destId="{CC8757F1-1E43-4CC6-AE02-46796F8AB611}" srcOrd="0" destOrd="0" presId="urn:microsoft.com/office/officeart/2005/8/layout/defaul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757F1-1E43-4CC6-AE02-46796F8AB611}">
      <dsp:nvSpPr>
        <dsp:cNvPr id="0" name=""/>
        <dsp:cNvSpPr/>
      </dsp:nvSpPr>
      <dsp:spPr>
        <a:xfrm>
          <a:off x="103873" y="64"/>
          <a:ext cx="1371369" cy="822821"/>
        </a:xfrm>
        <a:prstGeom prst="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Gain-switched Diode Laser and Fiber Amplifier</a:t>
          </a:r>
        </a:p>
      </dsp:txBody>
      <dsp:txXfrm>
        <a:off x="103873" y="64"/>
        <a:ext cx="1371369" cy="822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Tuesday, December 1, 2020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Tuesday, December 1, 2020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Tuesday, December 1,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181" y="505595"/>
            <a:ext cx="10583064" cy="617838"/>
          </a:xfrm>
        </p:spPr>
        <p:txBody>
          <a:bodyPr/>
          <a:lstStyle/>
          <a:p>
            <a:r>
              <a:rPr lang="en-US" sz="3200" i="1" dirty="0"/>
              <a:t>Helicity Decoder Board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Prevents mis-identification of real helicity of some of events in counting mode – needed with 2 kHz MOLLER Helicity Reversal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Tuesday, December 1, 2020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Paul King and Riad Suleiman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1A258-6863-4CBC-B83B-8A2D0DC89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– Realtime on Crate, Online, Offline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27EEA-326F-450B-8172-5DDAE3D6B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Use seed value to construct 30-Bit Shift Register – use first 30 bits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Note: No </a:t>
            </a:r>
            <a:r>
              <a:rPr lang="en-US" sz="2400" u="sng" dirty="0"/>
              <a:t>1,0</a:t>
            </a:r>
            <a:r>
              <a:rPr lang="en-US" sz="2400" dirty="0"/>
              <a:t> vs </a:t>
            </a:r>
            <a:r>
              <a:rPr lang="en-US" sz="2400" u="sng" dirty="0"/>
              <a:t>0,1</a:t>
            </a:r>
            <a:r>
              <a:rPr lang="en-US" sz="2400" dirty="0"/>
              <a:t> symmetry, </a:t>
            </a:r>
            <a:r>
              <a:rPr lang="en-US" sz="2400" i="1" dirty="0"/>
              <a:t>i.e.</a:t>
            </a:r>
            <a:r>
              <a:rPr lang="en-US" sz="2400" dirty="0"/>
              <a:t>, these two registers generate different helicity sequence: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110100011110010101010100011001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001011100001101010101011100110</a:t>
            </a:r>
            <a:endParaRPr lang="en-US" sz="2200" dirty="0"/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/>
              <a:t>Predict last 30 bits to confirm valid data – generate delayed helicity shift register</a:t>
            </a:r>
          </a:p>
          <a:p>
            <a:r>
              <a:rPr lang="en-US" sz="2400" dirty="0"/>
              <a:t>Predict n-patterns (e.g., two patterns for 8-window delay with Quartet Pattern)</a:t>
            </a:r>
          </a:p>
          <a:p>
            <a:r>
              <a:rPr lang="en-US" sz="2400" dirty="0"/>
              <a:t>No </a:t>
            </a:r>
            <a:r>
              <a:rPr lang="en-US" sz="2400" dirty="0" err="1"/>
              <a:t>realtime</a:t>
            </a:r>
            <a:r>
              <a:rPr lang="en-US" sz="2400" dirty="0"/>
              <a:t> prediction on crate level, prediction can happen in analysis after event buffering and/or event transfer from crate</a:t>
            </a:r>
          </a:p>
          <a:p>
            <a:r>
              <a:rPr lang="en-US" sz="2400" dirty="0"/>
              <a:t>Use Pattern Phase Counter to find real helicity</a:t>
            </a:r>
          </a:p>
          <a:p>
            <a:r>
              <a:rPr lang="en-US" sz="2400" dirty="0"/>
              <a:t>Use status of T_Settle at time of trigger to accept or veto event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D3EC22-F25E-4F5D-B146-63FCD8D8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4A8C7B-2264-42C0-B136-4EA9C40A1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F989FB0-FA7D-47C5-A48D-DF876DD782E9}"/>
              </a:ext>
            </a:extLst>
          </p:cNvPr>
          <p:cNvGrpSpPr/>
          <p:nvPr/>
        </p:nvGrpSpPr>
        <p:grpSpPr>
          <a:xfrm>
            <a:off x="3295621" y="1447555"/>
            <a:ext cx="5395119" cy="369401"/>
            <a:chOff x="890629" y="1230868"/>
            <a:chExt cx="5395119" cy="369401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8FDD06DA-A29D-40B2-85A3-20426216763E}"/>
                </a:ext>
              </a:extLst>
            </p:cNvPr>
            <p:cNvSpPr/>
            <p:nvPr/>
          </p:nvSpPr>
          <p:spPr>
            <a:xfrm>
              <a:off x="890629" y="1230868"/>
              <a:ext cx="5395119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26153A9E-0337-4C73-BB98-01A78EDF7F6A}"/>
                </a:ext>
              </a:extLst>
            </p:cNvPr>
            <p:cNvSpPr txBox="1"/>
            <p:nvPr/>
          </p:nvSpPr>
          <p:spPr>
            <a:xfrm>
              <a:off x="890629" y="1230868"/>
              <a:ext cx="4187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30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58106A80-1741-4D86-82D0-2D0C705AB31D}"/>
                </a:ext>
              </a:extLst>
            </p:cNvPr>
            <p:cNvSpPr txBox="1"/>
            <p:nvPr/>
          </p:nvSpPr>
          <p:spPr>
            <a:xfrm>
              <a:off x="1315753" y="1230937"/>
              <a:ext cx="4187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29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B7A51F8B-AFF0-4FFC-B155-554F918B8FF5}"/>
                </a:ext>
              </a:extLst>
            </p:cNvPr>
            <p:cNvSpPr txBox="1"/>
            <p:nvPr/>
          </p:nvSpPr>
          <p:spPr>
            <a:xfrm>
              <a:off x="1734457" y="1230868"/>
              <a:ext cx="4187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28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ED21CB3D-B199-48B3-91B7-AC720F79E674}"/>
                </a:ext>
              </a:extLst>
            </p:cNvPr>
            <p:cNvSpPr txBox="1"/>
            <p:nvPr/>
          </p:nvSpPr>
          <p:spPr>
            <a:xfrm>
              <a:off x="2153404" y="1230868"/>
              <a:ext cx="4187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27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23B7C64F-60E9-4DC2-AFA3-2175CBB1E25F}"/>
                </a:ext>
              </a:extLst>
            </p:cNvPr>
            <p:cNvSpPr txBox="1"/>
            <p:nvPr/>
          </p:nvSpPr>
          <p:spPr>
            <a:xfrm>
              <a:off x="2572106" y="1230937"/>
              <a:ext cx="1875735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            …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DB89E985-0487-46C4-96D4-4150DB8876D8}"/>
                </a:ext>
              </a:extLst>
            </p:cNvPr>
            <p:cNvSpPr txBox="1"/>
            <p:nvPr/>
          </p:nvSpPr>
          <p:spPr>
            <a:xfrm>
              <a:off x="4447843" y="1230937"/>
              <a:ext cx="40748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  7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B9C4BEA8-CFDC-48B6-A701-395502125CB5}"/>
                </a:ext>
              </a:extLst>
            </p:cNvPr>
            <p:cNvSpPr txBox="1"/>
            <p:nvPr/>
          </p:nvSpPr>
          <p:spPr>
            <a:xfrm>
              <a:off x="4852141" y="1230937"/>
              <a:ext cx="101608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   …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3E7A7DB5-A526-48D0-9D00-8BD4120BB8A2}"/>
                </a:ext>
              </a:extLst>
            </p:cNvPr>
            <p:cNvSpPr txBox="1"/>
            <p:nvPr/>
          </p:nvSpPr>
          <p:spPr>
            <a:xfrm>
              <a:off x="5868221" y="1230868"/>
              <a:ext cx="40748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 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3629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1A258-6863-4CBC-B83B-8A2D0DC89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27EEA-326F-450B-8172-5DDAE3D6B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For cross-check, Decoder Board will report data words that have same info as </a:t>
            </a: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Arial"/>
              </a:rPr>
              <a:t>Rings of helicity-gated SIS3801 Scaler: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/>
              <a:t>Latched delayed helicity for this event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/>
              <a:t>Latched pattern sync for this event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/>
              <a:t>Latched T_Settle for this event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/>
              <a:t>Time of trigger since start of T_Settle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/>
              <a:t>Time of trigger since end of T_Settle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/>
              <a:t>Duration of previous complete T_Settle interval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/>
              <a:t>Duration of previous complete inverse T_Settle interval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/>
              <a:t>Last 32 windows of Pattern Sync (Delayed Helicity at start of Pattern)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/>
              <a:t>Last 32 windows of Pair Sync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/>
              <a:t>Last 32 windows of Delayed Helicity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/>
              <a:t>Time of trigger since last trigger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/>
          </a:p>
          <a:p>
            <a:r>
              <a:rPr lang="en-US" sz="2000" dirty="0"/>
              <a:t>Board will continuously check: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b="1" u="sng" dirty="0"/>
              <a:t>Delayed helicity at start of Pattern is as expected from 30-bit Shift Register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No three consecutive delayed helicity signals are same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No two Pair Sync signals are same </a:t>
            </a:r>
          </a:p>
          <a:p>
            <a:pPr marL="800100" lvl="1" indent="-342900">
              <a:buFont typeface="+mj-lt"/>
              <a:buAutoNum type="arabicPeriod"/>
            </a:pP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D3EC22-F25E-4F5D-B146-63FCD8D8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4A8C7B-2264-42C0-B136-4EA9C40A1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716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1A258-6863-4CBC-B83B-8A2D0DC89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Programmable Common Delay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27EEA-326F-450B-8172-5DDAE3D6B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4" y="966055"/>
            <a:ext cx="6276238" cy="2172003"/>
          </a:xfrm>
        </p:spPr>
        <p:txBody>
          <a:bodyPr>
            <a:noAutofit/>
          </a:bodyPr>
          <a:lstStyle/>
          <a:p>
            <a:r>
              <a:rPr lang="en-US" sz="2400" dirty="0"/>
              <a:t>How to set input common time delay:</a:t>
            </a:r>
          </a:p>
          <a:p>
            <a:pPr lvl="1"/>
            <a:r>
              <a:rPr lang="en-US" sz="1800" dirty="0"/>
              <a:t>Helicity Board: 60 Hz Line Sync</a:t>
            </a:r>
          </a:p>
          <a:p>
            <a:pPr lvl="1"/>
            <a:r>
              <a:rPr lang="en-US" sz="1800" dirty="0"/>
              <a:t>Electron Beam: VL, 60 Hz Line Sync, 50 ns pulses</a:t>
            </a:r>
          </a:p>
          <a:p>
            <a:pPr lvl="1"/>
            <a:r>
              <a:rPr lang="en-US" sz="1800" dirty="0"/>
              <a:t>First, check relative timing of electron VL Generator and Helicity signal on laser table</a:t>
            </a:r>
          </a:p>
          <a:p>
            <a:pPr lvl="1"/>
            <a:r>
              <a:rPr lang="en-US" sz="1800" dirty="0"/>
              <a:t>Adjust board common delay to match relative timing at laser table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D3EC22-F25E-4F5D-B146-63FCD8D8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4A8C7B-2264-42C0-B136-4EA9C40A1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6B4D28-5350-4F25-B3AF-80592EA3E95A}"/>
              </a:ext>
            </a:extLst>
          </p:cNvPr>
          <p:cNvGrpSpPr/>
          <p:nvPr/>
        </p:nvGrpSpPr>
        <p:grpSpPr>
          <a:xfrm>
            <a:off x="5383212" y="1810695"/>
            <a:ext cx="6188885" cy="4377378"/>
            <a:chOff x="5408612" y="1476599"/>
            <a:chExt cx="6188885" cy="4377378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2517119-509B-4AF4-BD3D-FB236EA9F1D5}"/>
                </a:ext>
              </a:extLst>
            </p:cNvPr>
            <p:cNvGrpSpPr/>
            <p:nvPr/>
          </p:nvGrpSpPr>
          <p:grpSpPr>
            <a:xfrm>
              <a:off x="5408612" y="1476599"/>
              <a:ext cx="6188885" cy="4377378"/>
              <a:chOff x="5408612" y="1476599"/>
              <a:chExt cx="6188885" cy="4377378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6547587-0D48-4117-97A3-A5715D2068ED}"/>
                  </a:ext>
                </a:extLst>
              </p:cNvPr>
              <p:cNvGrpSpPr/>
              <p:nvPr/>
            </p:nvGrpSpPr>
            <p:grpSpPr>
              <a:xfrm>
                <a:off x="5408612" y="1476599"/>
                <a:ext cx="6188885" cy="4377378"/>
                <a:chOff x="2794851" y="2120571"/>
                <a:chExt cx="6188885" cy="4377378"/>
              </a:xfrm>
            </p:grpSpPr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37D26F68-4119-489F-9EF9-C00E2681CF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04535" y="3659447"/>
                  <a:ext cx="0" cy="241876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4B8D5D79-04FF-426B-83F5-A37EFF0238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604535" y="2202866"/>
                  <a:ext cx="1067391" cy="387535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422C5787-7B54-4B65-B4C2-3335AE1E55EB}"/>
                    </a:ext>
                  </a:extLst>
                </p:cNvPr>
                <p:cNvSpPr/>
                <p:nvPr/>
              </p:nvSpPr>
              <p:spPr>
                <a:xfrm rot="16200000">
                  <a:off x="7481091" y="4030722"/>
                  <a:ext cx="246885" cy="49377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920CF5E3-9C4C-4A19-A2C3-9DA25ACCD433}"/>
                    </a:ext>
                  </a:extLst>
                </p:cNvPr>
                <p:cNvSpPr txBox="1"/>
                <p:nvPr/>
              </p:nvSpPr>
              <p:spPr>
                <a:xfrm>
                  <a:off x="6759380" y="3713977"/>
                  <a:ext cx="87556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Arial" pitchFamily="34" charset="0"/>
                      <a:cs typeface="Arial" pitchFamily="34" charset="0"/>
                    </a:rPr>
                    <a:t>VL</a:t>
                  </a:r>
                </a:p>
                <a:p>
                  <a:pPr algn="ctr"/>
                  <a:r>
                    <a:rPr lang="en-US" sz="1200" dirty="0">
                      <a:latin typeface="Arial" pitchFamily="34" charset="0"/>
                      <a:cs typeface="Arial" pitchFamily="34" charset="0"/>
                    </a:rPr>
                    <a:t>Generator</a:t>
                  </a:r>
                </a:p>
              </p:txBody>
            </p: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AFB6A52C-51F6-44A0-86C1-55AF8DD780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592076" y="2202865"/>
                  <a:ext cx="153460" cy="59180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A660C0D7-8C90-4823-98C2-D95D6E110AD2}"/>
                    </a:ext>
                  </a:extLst>
                </p:cNvPr>
                <p:cNvCxnSpPr/>
                <p:nvPr/>
              </p:nvCxnSpPr>
              <p:spPr>
                <a:xfrm rot="5400000">
                  <a:off x="6736306" y="4642179"/>
                  <a:ext cx="3711541" cy="0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4EDC3B0D-07C2-404F-8193-F67328EE95EA}"/>
                    </a:ext>
                  </a:extLst>
                </p:cNvPr>
                <p:cNvCxnSpPr/>
                <p:nvPr/>
              </p:nvCxnSpPr>
              <p:spPr>
                <a:xfrm>
                  <a:off x="7357650" y="5995917"/>
                  <a:ext cx="493770" cy="16459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1589E22E-A376-4DF6-890D-0CA2CE5731D2}"/>
                    </a:ext>
                  </a:extLst>
                </p:cNvPr>
                <p:cNvCxnSpPr/>
                <p:nvPr/>
              </p:nvCxnSpPr>
              <p:spPr>
                <a:xfrm>
                  <a:off x="8407671" y="2120571"/>
                  <a:ext cx="576065" cy="164590"/>
                </a:xfrm>
                <a:prstGeom prst="line">
                  <a:avLst/>
                </a:prstGeom>
                <a:ln w="76200"/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138" name="Rounded Rectangle 30">
                  <a:extLst>
                    <a:ext uri="{FF2B5EF4-FFF2-40B4-BE49-F238E27FC236}">
                      <a16:creationId xmlns:a16="http://schemas.microsoft.com/office/drawing/2014/main" id="{1A32B6DF-DED7-4437-9D67-E270E75C0036}"/>
                    </a:ext>
                  </a:extLst>
                </p:cNvPr>
                <p:cNvSpPr/>
                <p:nvPr/>
              </p:nvSpPr>
              <p:spPr>
                <a:xfrm rot="900000">
                  <a:off x="7818168" y="4621840"/>
                  <a:ext cx="246885" cy="41147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6231736B-BAE1-44F5-BC47-A4AE41D260D4}"/>
                    </a:ext>
                  </a:extLst>
                </p:cNvPr>
                <p:cNvSpPr txBox="1"/>
                <p:nvPr/>
              </p:nvSpPr>
              <p:spPr>
                <a:xfrm>
                  <a:off x="7988278" y="5008376"/>
                  <a:ext cx="579332" cy="5262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dirty="0">
                      <a:latin typeface="Arial" pitchFamily="34" charset="0"/>
                      <a:cs typeface="Arial" pitchFamily="34" charset="0"/>
                    </a:rPr>
                    <a:t>RTP </a:t>
                  </a:r>
                </a:p>
                <a:p>
                  <a:pPr algn="ctr"/>
                  <a:r>
                    <a:rPr lang="en-US" sz="1600" dirty="0">
                      <a:latin typeface="Arial" pitchFamily="34" charset="0"/>
                      <a:cs typeface="Arial" pitchFamily="34" charset="0"/>
                    </a:rPr>
                    <a:t>Cell</a:t>
                  </a:r>
                </a:p>
              </p:txBody>
            </p: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97B2269B-1FD1-4488-A435-FAF9257C827F}"/>
                    </a:ext>
                  </a:extLst>
                </p:cNvPr>
                <p:cNvCxnSpPr>
                  <a:cxnSpLocks/>
                  <a:stCxn id="148" idx="2"/>
                </p:cNvCxnSpPr>
                <p:nvPr/>
              </p:nvCxnSpPr>
              <p:spPr>
                <a:xfrm>
                  <a:off x="3535507" y="6497948"/>
                  <a:ext cx="5056569" cy="0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2452B305-B88B-4210-BB51-FC756409F1C3}"/>
                    </a:ext>
                  </a:extLst>
                </p:cNvPr>
                <p:cNvSpPr/>
                <p:nvPr/>
              </p:nvSpPr>
              <p:spPr>
                <a:xfrm>
                  <a:off x="6508790" y="4801246"/>
                  <a:ext cx="164590" cy="24688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699E308D-E4F7-430A-A585-00CA27FF5C2A}"/>
                    </a:ext>
                  </a:extLst>
                </p:cNvPr>
                <p:cNvSpPr txBox="1"/>
                <p:nvPr/>
              </p:nvSpPr>
              <p:spPr>
                <a:xfrm>
                  <a:off x="3675566" y="3527824"/>
                  <a:ext cx="74571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Delayed</a:t>
                  </a:r>
                </a:p>
                <a:p>
                  <a:pPr algn="ctr"/>
                  <a:r>
                    <a:rPr lang="en-US" sz="1200" dirty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Helicity</a:t>
                  </a:r>
                </a:p>
                <a:p>
                  <a:pPr algn="ctr"/>
                  <a:r>
                    <a:rPr lang="en-US" sz="1200" dirty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Fiber</a:t>
                  </a:r>
                </a:p>
              </p:txBody>
            </p:sp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DC29F19A-F411-4FFC-99DB-E845960CF0CC}"/>
                    </a:ext>
                  </a:extLst>
                </p:cNvPr>
                <p:cNvSpPr txBox="1"/>
                <p:nvPr/>
              </p:nvSpPr>
              <p:spPr>
                <a:xfrm>
                  <a:off x="6324648" y="5098931"/>
                  <a:ext cx="90922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Arial" pitchFamily="34" charset="0"/>
                      <a:cs typeface="Arial" pitchFamily="34" charset="0"/>
                    </a:rPr>
                    <a:t>HV Supply</a:t>
                  </a:r>
                </a:p>
              </p:txBody>
            </p: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53F70EBC-D76A-451A-8A4B-DFD91C88BC49}"/>
                    </a:ext>
                  </a:extLst>
                </p:cNvPr>
                <p:cNvCxnSpPr>
                  <a:cxnSpLocks/>
                  <a:stCxn id="143" idx="3"/>
                </p:cNvCxnSpPr>
                <p:nvPr/>
              </p:nvCxnSpPr>
              <p:spPr>
                <a:xfrm flipV="1">
                  <a:off x="6673380" y="4923165"/>
                  <a:ext cx="1108807" cy="15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8" name="Rounded Rectangle 40">
                  <a:extLst>
                    <a:ext uri="{FF2B5EF4-FFF2-40B4-BE49-F238E27FC236}">
                      <a16:creationId xmlns:a16="http://schemas.microsoft.com/office/drawing/2014/main" id="{0BEAE003-FEEA-4857-ABA0-2D24AD8B3615}"/>
                    </a:ext>
                  </a:extLst>
                </p:cNvPr>
                <p:cNvSpPr/>
                <p:nvPr/>
              </p:nvSpPr>
              <p:spPr>
                <a:xfrm>
                  <a:off x="2794851" y="5592702"/>
                  <a:ext cx="1481311" cy="905246"/>
                </a:xfrm>
                <a:prstGeom prst="round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C0BBFFC8-EA1A-4944-A0F1-79C6881D5DD8}"/>
                    </a:ext>
                  </a:extLst>
                </p:cNvPr>
                <p:cNvSpPr/>
                <p:nvPr/>
              </p:nvSpPr>
              <p:spPr>
                <a:xfrm>
                  <a:off x="4414718" y="5161181"/>
                  <a:ext cx="913771" cy="90524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id="{6E9FE3DA-BD3E-49B7-9B2D-7067F97CE158}"/>
                    </a:ext>
                  </a:extLst>
                </p:cNvPr>
                <p:cNvSpPr txBox="1"/>
                <p:nvPr/>
              </p:nvSpPr>
              <p:spPr>
                <a:xfrm>
                  <a:off x="3010241" y="5839587"/>
                  <a:ext cx="1089529" cy="415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Arial" pitchFamily="34" charset="0"/>
                      <a:cs typeface="Arial" pitchFamily="34" charset="0"/>
                    </a:rPr>
                    <a:t>CEBAF</a:t>
                  </a:r>
                </a:p>
              </p:txBody>
            </p:sp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30B724A3-3985-4658-8C90-97A0D04C34B3}"/>
                    </a:ext>
                  </a:extLst>
                </p:cNvPr>
                <p:cNvSpPr txBox="1"/>
                <p:nvPr/>
              </p:nvSpPr>
              <p:spPr>
                <a:xfrm>
                  <a:off x="5299551" y="5431001"/>
                  <a:ext cx="645177" cy="415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Arial" pitchFamily="34" charset="0"/>
                      <a:cs typeface="Arial" pitchFamily="34" charset="0"/>
                    </a:rPr>
                    <a:t>Hall</a:t>
                  </a:r>
                </a:p>
              </p:txBody>
            </p:sp>
            <p:cxnSp>
              <p:nvCxnSpPr>
                <p:cNvPr id="153" name="Straight Arrow Connector 152">
                  <a:extLst>
                    <a:ext uri="{FF2B5EF4-FFF2-40B4-BE49-F238E27FC236}">
                      <a16:creationId xmlns:a16="http://schemas.microsoft.com/office/drawing/2014/main" id="{1279A9D3-4B0D-47A1-8366-3CE1306C0F57}"/>
                    </a:ext>
                  </a:extLst>
                </p:cNvPr>
                <p:cNvCxnSpPr>
                  <a:cxnSpLocks/>
                  <a:stCxn id="196" idx="1"/>
                </p:cNvCxnSpPr>
                <p:nvPr/>
              </p:nvCxnSpPr>
              <p:spPr>
                <a:xfrm flipH="1">
                  <a:off x="3212714" y="3782210"/>
                  <a:ext cx="2121819" cy="618840"/>
                </a:xfrm>
                <a:prstGeom prst="straightConnector1">
                  <a:avLst/>
                </a:prstGeom>
                <a:ln w="12700">
                  <a:solidFill>
                    <a:srgbClr val="0070C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Elbow Connector 49">
                  <a:extLst>
                    <a:ext uri="{FF2B5EF4-FFF2-40B4-BE49-F238E27FC236}">
                      <a16:creationId xmlns:a16="http://schemas.microsoft.com/office/drawing/2014/main" id="{A97A3D77-D121-4138-BD80-2737A09F4E3A}"/>
                    </a:ext>
                  </a:extLst>
                </p:cNvPr>
                <p:cNvCxnSpPr>
                  <a:cxnSpLocks/>
                  <a:stCxn id="196" idx="3"/>
                  <a:endCxn id="143" idx="0"/>
                </p:cNvCxnSpPr>
                <p:nvPr/>
              </p:nvCxnSpPr>
              <p:spPr>
                <a:xfrm>
                  <a:off x="6159151" y="3782210"/>
                  <a:ext cx="431934" cy="1019036"/>
                </a:xfrm>
                <a:prstGeom prst="bentConnector2">
                  <a:avLst/>
                </a:prstGeom>
                <a:ln>
                  <a:solidFill>
                    <a:srgbClr val="0070C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6" name="Rounded Rectangle 68">
                  <a:extLst>
                    <a:ext uri="{FF2B5EF4-FFF2-40B4-BE49-F238E27FC236}">
                      <a16:creationId xmlns:a16="http://schemas.microsoft.com/office/drawing/2014/main" id="{5A6DF081-3BED-4B83-9250-8E223EB7918F}"/>
                    </a:ext>
                  </a:extLst>
                </p:cNvPr>
                <p:cNvSpPr/>
                <p:nvPr/>
              </p:nvSpPr>
              <p:spPr>
                <a:xfrm>
                  <a:off x="8427486" y="2383193"/>
                  <a:ext cx="329180" cy="658361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id="{3BC0DE82-D5E4-40B6-BB60-860B973EDB8C}"/>
                    </a:ext>
                  </a:extLst>
                </p:cNvPr>
                <p:cNvCxnSpPr>
                  <a:cxnSpLocks/>
                  <a:stCxn id="148" idx="0"/>
                </p:cNvCxnSpPr>
                <p:nvPr/>
              </p:nvCxnSpPr>
              <p:spPr>
                <a:xfrm>
                  <a:off x="3535507" y="5592702"/>
                  <a:ext cx="1327322" cy="0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9" name="TextBox 178">
                  <a:extLst>
                    <a:ext uri="{FF2B5EF4-FFF2-40B4-BE49-F238E27FC236}">
                      <a16:creationId xmlns:a16="http://schemas.microsoft.com/office/drawing/2014/main" id="{14B2FDDA-E125-4823-A1E0-BD1743B61B08}"/>
                    </a:ext>
                  </a:extLst>
                </p:cNvPr>
                <p:cNvSpPr txBox="1"/>
                <p:nvPr/>
              </p:nvSpPr>
              <p:spPr>
                <a:xfrm>
                  <a:off x="4604895" y="5736322"/>
                  <a:ext cx="550478" cy="2492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Arial" pitchFamily="34" charset="0"/>
                      <a:cs typeface="Arial" pitchFamily="34" charset="0"/>
                    </a:rPr>
                    <a:t>Target</a:t>
                  </a:r>
                </a:p>
              </p:txBody>
            </p:sp>
            <p:sp>
              <p:nvSpPr>
                <p:cNvPr id="186" name="Oval 185">
                  <a:extLst>
                    <a:ext uri="{FF2B5EF4-FFF2-40B4-BE49-F238E27FC236}">
                      <a16:creationId xmlns:a16="http://schemas.microsoft.com/office/drawing/2014/main" id="{67926625-D000-4877-BC40-9B8D8F3AD5E5}"/>
                    </a:ext>
                  </a:extLst>
                </p:cNvPr>
                <p:cNvSpPr/>
                <p:nvPr/>
              </p:nvSpPr>
              <p:spPr>
                <a:xfrm>
                  <a:off x="4739387" y="5469259"/>
                  <a:ext cx="246885" cy="24688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Hexagon 186">
                  <a:extLst>
                    <a:ext uri="{FF2B5EF4-FFF2-40B4-BE49-F238E27FC236}">
                      <a16:creationId xmlns:a16="http://schemas.microsoft.com/office/drawing/2014/main" id="{00872246-404C-451A-888A-F03D27509587}"/>
                    </a:ext>
                  </a:extLst>
                </p:cNvPr>
                <p:cNvSpPr/>
                <p:nvPr/>
              </p:nvSpPr>
              <p:spPr>
                <a:xfrm>
                  <a:off x="3901257" y="4440570"/>
                  <a:ext cx="493770" cy="411484"/>
                </a:xfrm>
                <a:prstGeom prst="hexago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E70248C0-6D76-4C07-85FD-493ADC82B850}"/>
                    </a:ext>
                  </a:extLst>
                </p:cNvPr>
                <p:cNvSpPr txBox="1"/>
                <p:nvPr/>
              </p:nvSpPr>
              <p:spPr>
                <a:xfrm>
                  <a:off x="3932275" y="4522866"/>
                  <a:ext cx="466282" cy="2492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Arial" pitchFamily="34" charset="0"/>
                      <a:cs typeface="Arial" pitchFamily="34" charset="0"/>
                    </a:rPr>
                    <a:t>DAQ</a:t>
                  </a:r>
                </a:p>
              </p:txBody>
            </p:sp>
            <p:cxnSp>
              <p:nvCxnSpPr>
                <p:cNvPr id="192" name="Straight Connector 191">
                  <a:extLst>
                    <a:ext uri="{FF2B5EF4-FFF2-40B4-BE49-F238E27FC236}">
                      <a16:creationId xmlns:a16="http://schemas.microsoft.com/office/drawing/2014/main" id="{26E32D1F-1DF0-46DE-A609-3884D2C0286D}"/>
                    </a:ext>
                  </a:extLst>
                </p:cNvPr>
                <p:cNvCxnSpPr>
                  <a:cxnSpLocks/>
                  <a:endCxn id="187" idx="1"/>
                </p:cNvCxnSpPr>
                <p:nvPr/>
              </p:nvCxnSpPr>
              <p:spPr>
                <a:xfrm flipH="1" flipV="1">
                  <a:off x="4292156" y="4852054"/>
                  <a:ext cx="570673" cy="74064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6" name="TextBox 195">
                  <a:extLst>
                    <a:ext uri="{FF2B5EF4-FFF2-40B4-BE49-F238E27FC236}">
                      <a16:creationId xmlns:a16="http://schemas.microsoft.com/office/drawing/2014/main" id="{74B5642E-3DF2-4AB9-A859-3D82B4473775}"/>
                    </a:ext>
                  </a:extLst>
                </p:cNvPr>
                <p:cNvSpPr txBox="1"/>
                <p:nvPr/>
              </p:nvSpPr>
              <p:spPr>
                <a:xfrm>
                  <a:off x="5334533" y="3551377"/>
                  <a:ext cx="824618" cy="46166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/>
                    <a:t>Helicity Generator</a:t>
                  </a:r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1E9F5F80-43D5-4B86-9BDC-6C1DEB551248}"/>
                    </a:ext>
                  </a:extLst>
                </p:cNvPr>
                <p:cNvSpPr txBox="1"/>
                <p:nvPr/>
              </p:nvSpPr>
              <p:spPr>
                <a:xfrm>
                  <a:off x="4747651" y="3123857"/>
                  <a:ext cx="67999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Arial" pitchFamily="34" charset="0"/>
                      <a:cs typeface="Arial" pitchFamily="34" charset="0"/>
                    </a:rPr>
                    <a:t>ISB</a:t>
                  </a: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908F4529-C335-4746-B038-2E31963F2543}"/>
                    </a:ext>
                  </a:extLst>
                </p:cNvPr>
                <p:cNvSpPr txBox="1"/>
                <p:nvPr/>
              </p:nvSpPr>
              <p:spPr>
                <a:xfrm>
                  <a:off x="5335123" y="2712373"/>
                  <a:ext cx="824618" cy="46166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/>
                    <a:t>60 Hz Line Sync</a:t>
                  </a:r>
                </a:p>
              </p:txBody>
            </p:sp>
          </p:grp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20FB0EB9-2ED4-4535-8730-B42B25D9C391}"/>
                  </a:ext>
                </a:extLst>
              </p:cNvPr>
              <p:cNvCxnSpPr>
                <a:cxnSpLocks/>
                <a:stCxn id="55" idx="2"/>
                <a:endCxn id="196" idx="0"/>
              </p:cNvCxnSpPr>
              <p:nvPr/>
            </p:nvCxnSpPr>
            <p:spPr>
              <a:xfrm flipH="1">
                <a:off x="8360603" y="2530066"/>
                <a:ext cx="590" cy="377339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A16B3315-43E1-4B0D-8356-A82A5C7AE0D4}"/>
                  </a:ext>
                </a:extLst>
              </p:cNvPr>
              <p:cNvSpPr/>
              <p:nvPr/>
            </p:nvSpPr>
            <p:spPr>
              <a:xfrm>
                <a:off x="5732238" y="3568700"/>
                <a:ext cx="94237" cy="8613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4A12437B-F417-4AA1-97C7-A086F3E8AF7C}"/>
                  </a:ext>
                </a:extLst>
              </p:cNvPr>
              <p:cNvCxnSpPr>
                <a:cxnSpLocks/>
                <a:stCxn id="80" idx="3"/>
                <a:endCxn id="188" idx="1"/>
              </p:cNvCxnSpPr>
              <p:nvPr/>
            </p:nvCxnSpPr>
            <p:spPr>
              <a:xfrm>
                <a:off x="5826475" y="3999384"/>
                <a:ext cx="719561" cy="416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Elbow Connector 49">
                <a:extLst>
                  <a:ext uri="{FF2B5EF4-FFF2-40B4-BE49-F238E27FC236}">
                    <a16:creationId xmlns:a16="http://schemas.microsoft.com/office/drawing/2014/main" id="{028EFB93-8D3B-4603-805F-1FBEE92F5253}"/>
                  </a:ext>
                </a:extLst>
              </p:cNvPr>
              <p:cNvCxnSpPr>
                <a:cxnSpLocks/>
                <a:stCxn id="55" idx="3"/>
                <a:endCxn id="123" idx="0"/>
              </p:cNvCxnSpPr>
              <p:nvPr/>
            </p:nvCxnSpPr>
            <p:spPr>
              <a:xfrm>
                <a:off x="8773502" y="2299234"/>
                <a:ext cx="1197908" cy="1334401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1986432-DDE3-4D62-A5F0-63EA6248804A}"/>
                </a:ext>
              </a:extLst>
            </p:cNvPr>
            <p:cNvSpPr txBox="1"/>
            <p:nvPr/>
          </p:nvSpPr>
          <p:spPr>
            <a:xfrm>
              <a:off x="8583494" y="3513799"/>
              <a:ext cx="6783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Real</a:t>
              </a:r>
            </a:p>
            <a:p>
              <a:pPr algn="ctr"/>
              <a:r>
                <a:rPr lang="en-US" sz="1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Helicity</a:t>
              </a:r>
            </a:p>
            <a:p>
              <a:pPr algn="ctr"/>
              <a:r>
                <a:rPr lang="en-US" sz="1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Fiber</a:t>
              </a:r>
            </a:p>
          </p:txBody>
        </p:sp>
      </p:grpSp>
      <p:sp>
        <p:nvSpPr>
          <p:cNvPr id="50" name="Speech Bubble: Rectangle with Corners Rounded 49">
            <a:extLst>
              <a:ext uri="{FF2B5EF4-FFF2-40B4-BE49-F238E27FC236}">
                <a16:creationId xmlns:a16="http://schemas.microsoft.com/office/drawing/2014/main" id="{73F1C78E-4EEF-4C07-8617-2C22294121A4}"/>
              </a:ext>
            </a:extLst>
          </p:cNvPr>
          <p:cNvSpPr/>
          <p:nvPr/>
        </p:nvSpPr>
        <p:spPr>
          <a:xfrm>
            <a:off x="9858409" y="2452531"/>
            <a:ext cx="998154" cy="838102"/>
          </a:xfrm>
          <a:prstGeom prst="wedgeRoundRectCallout">
            <a:avLst>
              <a:gd name="adj1" fmla="val 17404"/>
              <a:gd name="adj2" fmla="val 134552"/>
              <a:gd name="adj3" fmla="val 16667"/>
            </a:avLst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Check relative timing</a:t>
            </a:r>
          </a:p>
        </p:txBody>
      </p:sp>
      <p:sp>
        <p:nvSpPr>
          <p:cNvPr id="106" name="Speech Bubble: Rectangle with Corners Rounded 105">
            <a:extLst>
              <a:ext uri="{FF2B5EF4-FFF2-40B4-BE49-F238E27FC236}">
                <a16:creationId xmlns:a16="http://schemas.microsoft.com/office/drawing/2014/main" id="{3B9DBC3C-6D5B-4EBD-970D-C6363CD54B73}"/>
              </a:ext>
            </a:extLst>
          </p:cNvPr>
          <p:cNvSpPr/>
          <p:nvPr/>
        </p:nvSpPr>
        <p:spPr>
          <a:xfrm>
            <a:off x="1859322" y="3250753"/>
            <a:ext cx="3453028" cy="1462198"/>
          </a:xfrm>
          <a:prstGeom prst="wedgeRoundRectCallout">
            <a:avLst>
              <a:gd name="adj1" fmla="val 59838"/>
              <a:gd name="adj2" fmla="val 9279"/>
              <a:gd name="adj3" fmla="val 16667"/>
            </a:avLst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Helicity Decoder Board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Check relative timing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EC4B5D1-57BE-433F-9EAB-F0E13969F6C6}"/>
              </a:ext>
            </a:extLst>
          </p:cNvPr>
          <p:cNvGrpSpPr/>
          <p:nvPr/>
        </p:nvGrpSpPr>
        <p:grpSpPr>
          <a:xfrm>
            <a:off x="2061716" y="3758494"/>
            <a:ext cx="2145683" cy="800459"/>
            <a:chOff x="2438441" y="3544775"/>
            <a:chExt cx="2145683" cy="800459"/>
          </a:xfrm>
        </p:grpSpPr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1ACCBB01-D33C-4C28-89F3-B4EC5BE9F432}"/>
                </a:ext>
              </a:extLst>
            </p:cNvPr>
            <p:cNvCxnSpPr>
              <a:cxnSpLocks/>
            </p:cNvCxnSpPr>
            <p:nvPr/>
          </p:nvCxnSpPr>
          <p:spPr>
            <a:xfrm>
              <a:off x="2441615" y="4345234"/>
              <a:ext cx="214250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7AECF6BA-D891-4EEF-A6D4-815F30235A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8441" y="3544775"/>
              <a:ext cx="0" cy="80022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446B4A75-312E-4680-A3E1-6C324435DDE0}"/>
              </a:ext>
            </a:extLst>
          </p:cNvPr>
          <p:cNvSpPr txBox="1"/>
          <p:nvPr/>
        </p:nvSpPr>
        <p:spPr>
          <a:xfrm>
            <a:off x="5832093" y="4367448"/>
            <a:ext cx="664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Trigger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990EC9A-614A-4336-B44B-CB6CC5366702}"/>
              </a:ext>
            </a:extLst>
          </p:cNvPr>
          <p:cNvGrpSpPr/>
          <p:nvPr/>
        </p:nvGrpSpPr>
        <p:grpSpPr>
          <a:xfrm>
            <a:off x="2183614" y="4230330"/>
            <a:ext cx="545181" cy="317232"/>
            <a:chOff x="822492" y="4961648"/>
            <a:chExt cx="545181" cy="317232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2C0ECC2-9388-40A8-9364-4EF749BAD49F}"/>
                </a:ext>
              </a:extLst>
            </p:cNvPr>
            <p:cNvCxnSpPr>
              <a:cxnSpLocks/>
            </p:cNvCxnSpPr>
            <p:nvPr/>
          </p:nvCxnSpPr>
          <p:spPr>
            <a:xfrm>
              <a:off x="822492" y="5276753"/>
              <a:ext cx="181727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3C8A2E42-E538-4023-AEA5-CB0600C0699A}"/>
                </a:ext>
              </a:extLst>
            </p:cNvPr>
            <p:cNvCxnSpPr>
              <a:cxnSpLocks/>
            </p:cNvCxnSpPr>
            <p:nvPr/>
          </p:nvCxnSpPr>
          <p:spPr>
            <a:xfrm>
              <a:off x="1004219" y="4961648"/>
              <a:ext cx="181727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92260A4-071E-4249-86D7-AEA663AFBCA8}"/>
                </a:ext>
              </a:extLst>
            </p:cNvPr>
            <p:cNvCxnSpPr>
              <a:cxnSpLocks/>
            </p:cNvCxnSpPr>
            <p:nvPr/>
          </p:nvCxnSpPr>
          <p:spPr>
            <a:xfrm>
              <a:off x="1185946" y="5278880"/>
              <a:ext cx="181727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5EE167CE-9856-48B1-8A81-B8EEC58E5E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4219" y="4965496"/>
              <a:ext cx="0" cy="311257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97180ADD-DDC1-4107-99FF-D8E4DCDFAC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5946" y="4961648"/>
              <a:ext cx="0" cy="311257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237A2983-4039-445C-94F6-7867A08ED652}"/>
              </a:ext>
            </a:extLst>
          </p:cNvPr>
          <p:cNvGrpSpPr/>
          <p:nvPr/>
        </p:nvGrpSpPr>
        <p:grpSpPr>
          <a:xfrm>
            <a:off x="2823032" y="4230330"/>
            <a:ext cx="545181" cy="317232"/>
            <a:chOff x="822492" y="4961648"/>
            <a:chExt cx="545181" cy="317232"/>
          </a:xfrm>
        </p:grpSpPr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7B846B30-1871-433C-9A54-B25984C29372}"/>
                </a:ext>
              </a:extLst>
            </p:cNvPr>
            <p:cNvCxnSpPr>
              <a:cxnSpLocks/>
            </p:cNvCxnSpPr>
            <p:nvPr/>
          </p:nvCxnSpPr>
          <p:spPr>
            <a:xfrm>
              <a:off x="822492" y="5276753"/>
              <a:ext cx="181727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C348038-6DA0-4312-AE29-5B8481186043}"/>
                </a:ext>
              </a:extLst>
            </p:cNvPr>
            <p:cNvCxnSpPr>
              <a:cxnSpLocks/>
            </p:cNvCxnSpPr>
            <p:nvPr/>
          </p:nvCxnSpPr>
          <p:spPr>
            <a:xfrm>
              <a:off x="1004219" y="4961648"/>
              <a:ext cx="181727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005E8D90-0459-479F-817E-6C9C68CA98C6}"/>
                </a:ext>
              </a:extLst>
            </p:cNvPr>
            <p:cNvCxnSpPr>
              <a:cxnSpLocks/>
            </p:cNvCxnSpPr>
            <p:nvPr/>
          </p:nvCxnSpPr>
          <p:spPr>
            <a:xfrm>
              <a:off x="1185946" y="5278880"/>
              <a:ext cx="181727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CE9A9A6C-141E-4279-A7F0-B0B03B5C8A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4219" y="4965496"/>
              <a:ext cx="0" cy="311257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4E9B92B4-117A-4E3B-A6AD-93C411BA09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5946" y="4961648"/>
              <a:ext cx="0" cy="311257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592F1B3C-FBF5-4697-B5E6-95C529C5B8C9}"/>
              </a:ext>
            </a:extLst>
          </p:cNvPr>
          <p:cNvCxnSpPr>
            <a:cxnSpLocks/>
          </p:cNvCxnSpPr>
          <p:nvPr/>
        </p:nvCxnSpPr>
        <p:spPr>
          <a:xfrm>
            <a:off x="2365341" y="4385958"/>
            <a:ext cx="639418" cy="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Speech Bubble: Rectangle with Corners Rounded 155">
            <a:extLst>
              <a:ext uri="{FF2B5EF4-FFF2-40B4-BE49-F238E27FC236}">
                <a16:creationId xmlns:a16="http://schemas.microsoft.com/office/drawing/2014/main" id="{8E41BB90-42DA-4ECB-8C71-9118459642EC}"/>
              </a:ext>
            </a:extLst>
          </p:cNvPr>
          <p:cNvSpPr/>
          <p:nvPr/>
        </p:nvSpPr>
        <p:spPr>
          <a:xfrm>
            <a:off x="1698287" y="4950977"/>
            <a:ext cx="1709877" cy="994230"/>
          </a:xfrm>
          <a:prstGeom prst="wedgeRoundRectCallout">
            <a:avLst>
              <a:gd name="adj1" fmla="val 8837"/>
              <a:gd name="adj2" fmla="val -101471"/>
              <a:gd name="adj3" fmla="val 16667"/>
            </a:avLst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Board Common Input Delay (0-30 µs)</a:t>
            </a:r>
          </a:p>
        </p:txBody>
      </p:sp>
    </p:spTree>
    <p:extLst>
      <p:ext uri="{BB962C8B-B14F-4D97-AF65-F5344CB8AC3E}">
        <p14:creationId xmlns:p14="http://schemas.microsoft.com/office/powerpoint/2010/main" val="105066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1A258-6863-4CBC-B83B-8A2D0DC89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No. of Boards – 20 Boards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27EEA-326F-450B-8172-5DDAE3D6B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Number of boards (20):</a:t>
            </a:r>
          </a:p>
          <a:p>
            <a:pPr lvl="1"/>
            <a:r>
              <a:rPr lang="en-US" dirty="0"/>
              <a:t>Accelerator: CEBAF Mott, UITF Mott, Spare</a:t>
            </a:r>
          </a:p>
          <a:p>
            <a:pPr lvl="1"/>
            <a:r>
              <a:rPr lang="en-US" dirty="0"/>
              <a:t>Hall A: Moller Pol, Compton Pol, HRS1, HRS2, 2-Spares</a:t>
            </a:r>
          </a:p>
          <a:p>
            <a:pPr lvl="1"/>
            <a:r>
              <a:rPr lang="en-US" dirty="0"/>
              <a:t>Hall B: Moller Pol, CLAS, Spare</a:t>
            </a:r>
          </a:p>
          <a:p>
            <a:pPr lvl="1"/>
            <a:r>
              <a:rPr lang="en-US" dirty="0"/>
              <a:t>Hall C: Moller Pol, Compton Pol, HMS, SHMS, 2-Spares</a:t>
            </a:r>
          </a:p>
          <a:p>
            <a:pPr lvl="1"/>
            <a:r>
              <a:rPr lang="en-US" dirty="0"/>
              <a:t>Hall D: HD, Spare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D3EC22-F25E-4F5D-B146-63FCD8D8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4A8C7B-2264-42C0-B136-4EA9C40A1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253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Tuesday, December 1, 2020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1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2890-E1C3-4FBB-BA64-2F5553152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CEBAF Helicity Controls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084CF6-9A65-49A3-B167-2DAF2ECB9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D24611-3D6B-4EA2-BB2E-A80D28D12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E11B965-5D0F-4A13-B72D-F14D536487E4}"/>
              </a:ext>
            </a:extLst>
          </p:cNvPr>
          <p:cNvGrpSpPr/>
          <p:nvPr/>
        </p:nvGrpSpPr>
        <p:grpSpPr>
          <a:xfrm>
            <a:off x="1593817" y="737291"/>
            <a:ext cx="8798727" cy="5842952"/>
            <a:chOff x="1593817" y="737291"/>
            <a:chExt cx="8798727" cy="584295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830BD58-B6EB-43AB-AEFA-C7ACD3E8EEFC}"/>
                </a:ext>
              </a:extLst>
            </p:cNvPr>
            <p:cNvGrpSpPr/>
            <p:nvPr/>
          </p:nvGrpSpPr>
          <p:grpSpPr>
            <a:xfrm>
              <a:off x="1593817" y="737291"/>
              <a:ext cx="8798727" cy="5842952"/>
              <a:chOff x="93972" y="728441"/>
              <a:chExt cx="8798727" cy="5842952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51FD442A-53C1-43DA-85CA-09DC7F0E527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3972" y="728441"/>
                <a:ext cx="8798727" cy="5842952"/>
                <a:chOff x="-277799" y="228635"/>
                <a:chExt cx="9776368" cy="6492169"/>
              </a:xfrm>
            </p:grpSpPr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92DAE133-A0AB-45EC-9E0F-6B93B635BB31}"/>
                    </a:ext>
                  </a:extLst>
                </p:cNvPr>
                <p:cNvCxnSpPr/>
                <p:nvPr/>
              </p:nvCxnSpPr>
              <p:spPr>
                <a:xfrm>
                  <a:off x="2377464" y="960147"/>
                  <a:ext cx="4023316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85CC246F-D294-4562-A49E-11A0FD8403FD}"/>
                    </a:ext>
                  </a:extLst>
                </p:cNvPr>
                <p:cNvCxnSpPr/>
                <p:nvPr/>
              </p:nvCxnSpPr>
              <p:spPr>
                <a:xfrm rot="5400000">
                  <a:off x="3799358" y="3561569"/>
                  <a:ext cx="5202845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D2234120-ACB9-4EF4-90A8-776675208CA6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4389120" y="2688312"/>
                  <a:ext cx="5486343" cy="146302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15" name="Diagram 14">
                  <a:extLst>
                    <a:ext uri="{FF2B5EF4-FFF2-40B4-BE49-F238E27FC236}">
                      <a16:creationId xmlns:a16="http://schemas.microsoft.com/office/drawing/2014/main" id="{7207395F-4A35-400B-815A-63D852FE364A}"/>
                    </a:ext>
                  </a:extLst>
                </p:cNvPr>
                <p:cNvGraphicFramePr/>
                <p:nvPr>
                  <p:extLst/>
                </p:nvPr>
              </p:nvGraphicFramePr>
              <p:xfrm>
                <a:off x="731562" y="502952"/>
                <a:ext cx="1645902" cy="91439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" r:lo="rId3" r:qs="rId4" r:cs="rId5"/>
                </a:graphicData>
              </a:graphic>
            </p:graphicFrame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6C13F5C4-37A8-4994-B422-030A81B1C800}"/>
                    </a:ext>
                  </a:extLst>
                </p:cNvPr>
                <p:cNvSpPr/>
                <p:nvPr/>
              </p:nvSpPr>
              <p:spPr>
                <a:xfrm>
                  <a:off x="3840488" y="685831"/>
                  <a:ext cx="182878" cy="54863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941C4C4-B680-48B5-8306-0B880BF16BD8}"/>
                    </a:ext>
                  </a:extLst>
                </p:cNvPr>
                <p:cNvSpPr txBox="1"/>
                <p:nvPr/>
              </p:nvSpPr>
              <p:spPr>
                <a:xfrm>
                  <a:off x="3200413" y="228635"/>
                  <a:ext cx="99501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Arial" pitchFamily="34" charset="0"/>
                      <a:cs typeface="Arial" pitchFamily="34" charset="0"/>
                    </a:rPr>
                    <a:t>Attenuator</a:t>
                  </a: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CF58C733-2715-4F0A-9533-B39FF37DED8C}"/>
                    </a:ext>
                  </a:extLst>
                </p:cNvPr>
                <p:cNvSpPr/>
                <p:nvPr/>
              </p:nvSpPr>
              <p:spPr>
                <a:xfrm>
                  <a:off x="5486390" y="685831"/>
                  <a:ext cx="182878" cy="54863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CD3EA56-2B26-4E8A-A139-BEF6FD640EFE}"/>
                    </a:ext>
                  </a:extLst>
                </p:cNvPr>
                <p:cNvSpPr txBox="1"/>
                <p:nvPr/>
              </p:nvSpPr>
              <p:spPr>
                <a:xfrm>
                  <a:off x="4297683" y="1234464"/>
                  <a:ext cx="152362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Arial" pitchFamily="34" charset="0"/>
                      <a:cs typeface="Arial" pitchFamily="34" charset="0"/>
                    </a:rPr>
                    <a:t>    PC          WP  LP</a:t>
                  </a:r>
                </a:p>
              </p:txBody>
            </p: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1A8906CC-4667-4720-A3E7-4C8AD68F0F27}"/>
                    </a:ext>
                  </a:extLst>
                </p:cNvPr>
                <p:cNvCxnSpPr/>
                <p:nvPr/>
              </p:nvCxnSpPr>
              <p:spPr>
                <a:xfrm rot="10800000" flipH="1" flipV="1">
                  <a:off x="6217902" y="777269"/>
                  <a:ext cx="365756" cy="365756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2DA435EA-50BE-4516-9A9D-5646DBE00D82}"/>
                    </a:ext>
                  </a:extLst>
                </p:cNvPr>
                <p:cNvSpPr/>
                <p:nvPr/>
              </p:nvSpPr>
              <p:spPr>
                <a:xfrm rot="16200000">
                  <a:off x="6263622" y="1463061"/>
                  <a:ext cx="274317" cy="54863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A9A7E00-6552-4968-85E5-2FE41151240A}"/>
                    </a:ext>
                  </a:extLst>
                </p:cNvPr>
                <p:cNvSpPr txBox="1"/>
                <p:nvPr/>
              </p:nvSpPr>
              <p:spPr>
                <a:xfrm>
                  <a:off x="6675097" y="1600220"/>
                  <a:ext cx="6799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Arial" pitchFamily="34" charset="0"/>
                      <a:cs typeface="Arial" pitchFamily="34" charset="0"/>
                    </a:rPr>
                    <a:t>Shutter</a:t>
                  </a:r>
                </a:p>
              </p:txBody>
            </p: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E0B067E3-107B-4B3D-A3DB-B1BAFAC43F79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12256" y="1371622"/>
                  <a:ext cx="1828781" cy="45719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15C0AB-C7F8-4E56-9FBE-D1D7496A1D56}"/>
                    </a:ext>
                  </a:extLst>
                </p:cNvPr>
                <p:cNvSpPr txBox="1"/>
                <p:nvPr/>
              </p:nvSpPr>
              <p:spPr>
                <a:xfrm>
                  <a:off x="7882741" y="836353"/>
                  <a:ext cx="1615828" cy="7181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Arial" pitchFamily="34" charset="0"/>
                      <a:cs typeface="Arial" pitchFamily="34" charset="0"/>
                    </a:rPr>
                    <a:t>Rotatable Strained</a:t>
                  </a:r>
                </a:p>
                <a:p>
                  <a:pPr algn="ctr"/>
                  <a:r>
                    <a:rPr lang="en-US" sz="1200" dirty="0">
                      <a:latin typeface="Arial" pitchFamily="34" charset="0"/>
                      <a:cs typeface="Arial" pitchFamily="34" charset="0"/>
                    </a:rPr>
                    <a:t>Superlattice GaAs</a:t>
                  </a:r>
                </a:p>
                <a:p>
                  <a:pPr algn="ctr"/>
                  <a:r>
                    <a:rPr lang="en-US" sz="1200" dirty="0">
                      <a:latin typeface="Arial" pitchFamily="34" charset="0"/>
                      <a:cs typeface="Arial" pitchFamily="34" charset="0"/>
                    </a:rPr>
                    <a:t>Photocathode</a:t>
                  </a:r>
                </a:p>
              </p:txBody>
            </p: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86937C1A-BA9C-43DE-8978-E0EBE5009EA0}"/>
                    </a:ext>
                  </a:extLst>
                </p:cNvPr>
                <p:cNvCxnSpPr/>
                <p:nvPr/>
              </p:nvCxnSpPr>
              <p:spPr>
                <a:xfrm rot="5400000">
                  <a:off x="5436081" y="4567399"/>
                  <a:ext cx="4123935" cy="0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27CDBEC-3437-4ED7-9CB3-97292D9D7DD0}"/>
                    </a:ext>
                  </a:extLst>
                </p:cNvPr>
                <p:cNvSpPr txBox="1"/>
                <p:nvPr/>
              </p:nvSpPr>
              <p:spPr>
                <a:xfrm>
                  <a:off x="6492219" y="2697488"/>
                  <a:ext cx="73590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Arial" pitchFamily="34" charset="0"/>
                      <a:cs typeface="Arial" pitchFamily="34" charset="0"/>
                    </a:rPr>
                    <a:t>Vacuum</a:t>
                  </a:r>
                </a:p>
                <a:p>
                  <a:pPr algn="ctr"/>
                  <a:r>
                    <a:rPr lang="en-US" sz="1200" dirty="0">
                      <a:latin typeface="Arial" pitchFamily="34" charset="0"/>
                      <a:cs typeface="Arial" pitchFamily="34" charset="0"/>
                    </a:rPr>
                    <a:t>Window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D5A439F-913C-4B33-AD90-11CACB86933F}"/>
                    </a:ext>
                  </a:extLst>
                </p:cNvPr>
                <p:cNvSpPr txBox="1"/>
                <p:nvPr/>
              </p:nvSpPr>
              <p:spPr>
                <a:xfrm>
                  <a:off x="7680926" y="2231115"/>
                  <a:ext cx="89159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Arial" pitchFamily="34" charset="0"/>
                      <a:cs typeface="Arial" pitchFamily="34" charset="0"/>
                    </a:rPr>
                    <a:t>15° Dipole</a:t>
                  </a:r>
                </a:p>
              </p:txBody>
            </p: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DB44D82-AA0A-4E93-AC39-5195D6E9181F}"/>
                    </a:ext>
                  </a:extLst>
                </p:cNvPr>
                <p:cNvCxnSpPr/>
                <p:nvPr/>
              </p:nvCxnSpPr>
              <p:spPr>
                <a:xfrm>
                  <a:off x="6126463" y="6071553"/>
                  <a:ext cx="548634" cy="1828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66870616-D523-491F-8CF7-AA38E097A1F2}"/>
                    </a:ext>
                  </a:extLst>
                </p:cNvPr>
                <p:cNvCxnSpPr/>
                <p:nvPr/>
              </p:nvCxnSpPr>
              <p:spPr>
                <a:xfrm rot="900000">
                  <a:off x="6941625" y="3213848"/>
                  <a:ext cx="45719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692BF0AA-D4C1-4BB2-9B41-B1D95472222D}"/>
                    </a:ext>
                  </a:extLst>
                </p:cNvPr>
                <p:cNvCxnSpPr/>
                <p:nvPr/>
              </p:nvCxnSpPr>
              <p:spPr>
                <a:xfrm>
                  <a:off x="7589487" y="594391"/>
                  <a:ext cx="640073" cy="182878"/>
                </a:xfrm>
                <a:prstGeom prst="line">
                  <a:avLst/>
                </a:prstGeom>
                <a:ln w="76200"/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0D2E0BBD-F26E-4DD0-964C-272BEDB1B091}"/>
                    </a:ext>
                  </a:extLst>
                </p:cNvPr>
                <p:cNvSpPr txBox="1"/>
                <p:nvPr/>
              </p:nvSpPr>
              <p:spPr>
                <a:xfrm>
                  <a:off x="756644" y="6285611"/>
                  <a:ext cx="125506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i="1" dirty="0">
                      <a:latin typeface="Arial" pitchFamily="34" charset="0"/>
                      <a:cs typeface="Arial" pitchFamily="34" charset="0"/>
                    </a:rPr>
                    <a:t>g</a:t>
                  </a:r>
                  <a:r>
                    <a:rPr lang="en-US" sz="1200" i="1" baseline="-25000" dirty="0"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200" i="1" dirty="0">
                      <a:latin typeface="Arial" pitchFamily="34" charset="0"/>
                      <a:cs typeface="Arial" pitchFamily="34" charset="0"/>
                    </a:rPr>
                    <a:t>-2</a:t>
                  </a:r>
                  <a:r>
                    <a:rPr lang="en-US" sz="1200" dirty="0">
                      <a:latin typeface="Arial" pitchFamily="34" charset="0"/>
                      <a:cs typeface="Arial" pitchFamily="34" charset="0"/>
                    </a:rPr>
                    <a:t> Reversal</a:t>
                  </a:r>
                </a:p>
              </p:txBody>
            </p: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40ED1B3E-C6F1-479C-8B71-C72EBFC3BD56}"/>
                    </a:ext>
                  </a:extLst>
                </p:cNvPr>
                <p:cNvCxnSpPr/>
                <p:nvPr/>
              </p:nvCxnSpPr>
              <p:spPr>
                <a:xfrm rot="900000">
                  <a:off x="6575869" y="5764963"/>
                  <a:ext cx="457195" cy="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D928F65-A2F8-4E46-A252-6087E759A124}"/>
                    </a:ext>
                  </a:extLst>
                </p:cNvPr>
                <p:cNvSpPr txBox="1"/>
                <p:nvPr/>
              </p:nvSpPr>
              <p:spPr>
                <a:xfrm>
                  <a:off x="6711232" y="5888675"/>
                  <a:ext cx="58702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Arial" pitchFamily="34" charset="0"/>
                      <a:cs typeface="Arial" pitchFamily="34" charset="0"/>
                    </a:rPr>
                    <a:t>IHWP</a:t>
                  </a:r>
                </a:p>
              </p:txBody>
            </p: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BABE1F15-9A36-4F52-94D5-F4B8FBADF6E8}"/>
                    </a:ext>
                  </a:extLst>
                </p:cNvPr>
                <p:cNvCxnSpPr/>
                <p:nvPr/>
              </p:nvCxnSpPr>
              <p:spPr>
                <a:xfrm rot="900000">
                  <a:off x="6758747" y="3936183"/>
                  <a:ext cx="457195" cy="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5C210503-4973-44D6-9CF9-C9B0C7E9B118}"/>
                    </a:ext>
                  </a:extLst>
                </p:cNvPr>
                <p:cNvSpPr txBox="1"/>
                <p:nvPr/>
              </p:nvSpPr>
              <p:spPr>
                <a:xfrm>
                  <a:off x="6400780" y="3602700"/>
                  <a:ext cx="65434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Arial" pitchFamily="34" charset="0"/>
                      <a:cs typeface="Arial" pitchFamily="34" charset="0"/>
                    </a:rPr>
                    <a:t>RHWP</a:t>
                  </a:r>
                </a:p>
              </p:txBody>
            </p:sp>
            <p:sp>
              <p:nvSpPr>
                <p:cNvPr id="36" name="Rounded Rectangle 30">
                  <a:extLst>
                    <a:ext uri="{FF2B5EF4-FFF2-40B4-BE49-F238E27FC236}">
                      <a16:creationId xmlns:a16="http://schemas.microsoft.com/office/drawing/2014/main" id="{3CB2810C-51D9-4054-A1F3-9ADC18DC91F2}"/>
                    </a:ext>
                  </a:extLst>
                </p:cNvPr>
                <p:cNvSpPr/>
                <p:nvPr/>
              </p:nvSpPr>
              <p:spPr>
                <a:xfrm rot="900000">
                  <a:off x="6638150" y="4544801"/>
                  <a:ext cx="274317" cy="45719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18AE582-699D-4158-9121-21CA32B570FC}"/>
                    </a:ext>
                  </a:extLst>
                </p:cNvPr>
                <p:cNvSpPr txBox="1"/>
                <p:nvPr/>
              </p:nvSpPr>
              <p:spPr>
                <a:xfrm>
                  <a:off x="6827161" y="4974285"/>
                  <a:ext cx="64370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dirty="0">
                      <a:latin typeface="Arial" pitchFamily="34" charset="0"/>
                      <a:cs typeface="Arial" pitchFamily="34" charset="0"/>
                    </a:rPr>
                    <a:t>RTP </a:t>
                  </a:r>
                </a:p>
                <a:p>
                  <a:pPr algn="ctr"/>
                  <a:r>
                    <a:rPr lang="en-US" sz="1600" dirty="0">
                      <a:latin typeface="Arial" pitchFamily="34" charset="0"/>
                      <a:cs typeface="Arial" pitchFamily="34" charset="0"/>
                    </a:rPr>
                    <a:t>Cell</a:t>
                  </a:r>
                </a:p>
              </p:txBody>
            </p:sp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224E8E0C-C40A-426C-A336-576B13445863}"/>
                    </a:ext>
                  </a:extLst>
                </p:cNvPr>
                <p:cNvCxnSpPr/>
                <p:nvPr/>
              </p:nvCxnSpPr>
              <p:spPr>
                <a:xfrm rot="900000">
                  <a:off x="6577632" y="5661664"/>
                  <a:ext cx="365756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BC79BB03-0238-44B0-9294-9CEE74A7BBA9}"/>
                    </a:ext>
                  </a:extLst>
                </p:cNvPr>
                <p:cNvCxnSpPr/>
                <p:nvPr/>
              </p:nvCxnSpPr>
              <p:spPr>
                <a:xfrm>
                  <a:off x="2011708" y="6629365"/>
                  <a:ext cx="5486340" cy="0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24E0946E-E625-425A-AF9B-712709EEC7AB}"/>
                    </a:ext>
                  </a:extLst>
                </p:cNvPr>
                <p:cNvSpPr/>
                <p:nvPr/>
              </p:nvSpPr>
              <p:spPr>
                <a:xfrm>
                  <a:off x="4754878" y="2148854"/>
                  <a:ext cx="182878" cy="27431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6254CFC8-2DB1-4BFF-99B9-1E02D5A5F768}"/>
                    </a:ext>
                  </a:extLst>
                </p:cNvPr>
                <p:cNvSpPr/>
                <p:nvPr/>
              </p:nvSpPr>
              <p:spPr>
                <a:xfrm>
                  <a:off x="5394951" y="4800585"/>
                  <a:ext cx="182878" cy="27431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79071AF2-D182-4FFE-95BB-5504AA122FB7}"/>
                    </a:ext>
                  </a:extLst>
                </p:cNvPr>
                <p:cNvSpPr txBox="1"/>
                <p:nvPr/>
              </p:nvSpPr>
              <p:spPr>
                <a:xfrm>
                  <a:off x="1308316" y="2788927"/>
                  <a:ext cx="1190142" cy="5129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Delayed </a:t>
                  </a:r>
                </a:p>
                <a:p>
                  <a:pPr algn="ctr"/>
                  <a:r>
                    <a:rPr lang="en-US" sz="1200" dirty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Helicity Fiber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E62870E5-ED32-4047-BAB9-C337EE42A762}"/>
                    </a:ext>
                  </a:extLst>
                </p:cNvPr>
                <p:cNvSpPr txBox="1"/>
                <p:nvPr/>
              </p:nvSpPr>
              <p:spPr>
                <a:xfrm>
                  <a:off x="5029195" y="5074902"/>
                  <a:ext cx="90922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Arial" pitchFamily="34" charset="0"/>
                      <a:cs typeface="Arial" pitchFamily="34" charset="0"/>
                    </a:rPr>
                    <a:t>HV Supply</a:t>
                  </a:r>
                </a:p>
                <a:p>
                  <a:pPr algn="ctr"/>
                  <a:r>
                    <a:rPr lang="en-US" sz="1200" dirty="0">
                      <a:latin typeface="Arial" pitchFamily="34" charset="0"/>
                      <a:cs typeface="Arial" pitchFamily="34" charset="0"/>
                    </a:rPr>
                    <a:t>(0 – 4 kV)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E3AC930F-C3C8-4FE9-9883-E52416E15D4B}"/>
                    </a:ext>
                  </a:extLst>
                </p:cNvPr>
                <p:cNvSpPr txBox="1"/>
                <p:nvPr/>
              </p:nvSpPr>
              <p:spPr>
                <a:xfrm>
                  <a:off x="4937756" y="2240293"/>
                  <a:ext cx="90922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Arial" pitchFamily="34" charset="0"/>
                      <a:cs typeface="Arial" pitchFamily="34" charset="0"/>
                    </a:rPr>
                    <a:t>HV Supply</a:t>
                  </a:r>
                </a:p>
                <a:p>
                  <a:pPr algn="ctr"/>
                  <a:r>
                    <a:rPr lang="en-US" sz="1200" dirty="0">
                      <a:latin typeface="Arial" pitchFamily="34" charset="0"/>
                      <a:cs typeface="Arial" pitchFamily="34" charset="0"/>
                    </a:rPr>
                    <a:t>(0 – 90 V)</a:t>
                  </a:r>
                </a:p>
              </p:txBody>
            </p: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D70D8C24-5860-4E94-A352-EAE2DBEB8180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087281" y="4382572"/>
                  <a:ext cx="0" cy="10189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Rounded Rectangle 40">
                  <a:extLst>
                    <a:ext uri="{FF2B5EF4-FFF2-40B4-BE49-F238E27FC236}">
                      <a16:creationId xmlns:a16="http://schemas.microsoft.com/office/drawing/2014/main" id="{41C9E8DE-56F3-48A8-A98F-30E5192D2087}"/>
                    </a:ext>
                  </a:extLst>
                </p:cNvPr>
                <p:cNvSpPr/>
                <p:nvPr/>
              </p:nvSpPr>
              <p:spPr>
                <a:xfrm>
                  <a:off x="548684" y="5623536"/>
                  <a:ext cx="1645902" cy="1005829"/>
                </a:xfrm>
                <a:prstGeom prst="round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Arc 46">
                  <a:extLst>
                    <a:ext uri="{FF2B5EF4-FFF2-40B4-BE49-F238E27FC236}">
                      <a16:creationId xmlns:a16="http://schemas.microsoft.com/office/drawing/2014/main" id="{3183D033-5575-4A9A-9153-1B178566D6A5}"/>
                    </a:ext>
                  </a:extLst>
                </p:cNvPr>
                <p:cNvSpPr/>
                <p:nvPr/>
              </p:nvSpPr>
              <p:spPr>
                <a:xfrm>
                  <a:off x="1828830" y="5166340"/>
                  <a:ext cx="365756" cy="1005829"/>
                </a:xfrm>
                <a:prstGeom prst="arc">
                  <a:avLst>
                    <a:gd name="adj1" fmla="val 16739944"/>
                    <a:gd name="adj2" fmla="val 2994977"/>
                  </a:avLst>
                </a:prstGeom>
                <a:ln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E93BB963-69F8-4ADC-8D97-5438ECFD5584}"/>
                    </a:ext>
                  </a:extLst>
                </p:cNvPr>
                <p:cNvSpPr/>
                <p:nvPr/>
              </p:nvSpPr>
              <p:spPr>
                <a:xfrm>
                  <a:off x="457245" y="3611878"/>
                  <a:ext cx="1828779" cy="1828781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AF5E7EDD-5DD7-48BA-8B0B-B97F005F07C1}"/>
                    </a:ext>
                  </a:extLst>
                </p:cNvPr>
                <p:cNvSpPr txBox="1"/>
                <p:nvPr/>
              </p:nvSpPr>
              <p:spPr>
                <a:xfrm>
                  <a:off x="731562" y="5897853"/>
                  <a:ext cx="121058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Arial" pitchFamily="34" charset="0"/>
                      <a:cs typeface="Arial" pitchFamily="34" charset="0"/>
                    </a:rPr>
                    <a:t>CEBAF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0A3F29A2-D5E4-4AEE-A389-849AE1BE4629}"/>
                    </a:ext>
                  </a:extLst>
                </p:cNvPr>
                <p:cNvSpPr txBox="1"/>
                <p:nvPr/>
              </p:nvSpPr>
              <p:spPr>
                <a:xfrm>
                  <a:off x="182928" y="3429000"/>
                  <a:ext cx="71686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Arial" pitchFamily="34" charset="0"/>
                      <a:cs typeface="Arial" pitchFamily="34" charset="0"/>
                    </a:rPr>
                    <a:t>Hall</a:t>
                  </a:r>
                </a:p>
              </p:txBody>
            </p:sp>
            <p:cxnSp>
              <p:nvCxnSpPr>
                <p:cNvPr id="51" name="Straight Arrow Connector 50">
                  <a:extLst>
                    <a:ext uri="{FF2B5EF4-FFF2-40B4-BE49-F238E27FC236}">
                      <a16:creationId xmlns:a16="http://schemas.microsoft.com/office/drawing/2014/main" id="{4EB9A775-991E-4803-8A89-81CD936BABA7}"/>
                    </a:ext>
                  </a:extLst>
                </p:cNvPr>
                <p:cNvCxnSpPr/>
                <p:nvPr/>
              </p:nvCxnSpPr>
              <p:spPr>
                <a:xfrm rot="16200000" flipH="1">
                  <a:off x="1730193" y="3474719"/>
                  <a:ext cx="1737344" cy="1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>
                  <a:extLst>
                    <a:ext uri="{FF2B5EF4-FFF2-40B4-BE49-F238E27FC236}">
                      <a16:creationId xmlns:a16="http://schemas.microsoft.com/office/drawing/2014/main" id="{0685E14C-F22F-466D-9233-32E66AC9D8E0}"/>
                    </a:ext>
                  </a:extLst>
                </p:cNvPr>
                <p:cNvCxnSpPr/>
                <p:nvPr/>
              </p:nvCxnSpPr>
              <p:spPr>
                <a:xfrm rot="5400000">
                  <a:off x="1600232" y="3474720"/>
                  <a:ext cx="1737343" cy="1588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5B5F7AC8-1F4A-49EF-9144-4560B112DE00}"/>
                    </a:ext>
                  </a:extLst>
                </p:cNvPr>
                <p:cNvSpPr txBox="1"/>
                <p:nvPr/>
              </p:nvSpPr>
              <p:spPr>
                <a:xfrm>
                  <a:off x="2509666" y="3145115"/>
                  <a:ext cx="794236" cy="5129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T-Settle</a:t>
                  </a:r>
                </a:p>
                <a:p>
                  <a:pPr algn="ctr"/>
                  <a:r>
                    <a:rPr lang="en-US" sz="1200" dirty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Fiber</a:t>
                  </a:r>
                </a:p>
              </p:txBody>
            </p:sp>
            <p:cxnSp>
              <p:nvCxnSpPr>
                <p:cNvPr id="54" name="Straight Arrow Connector 53">
                  <a:extLst>
                    <a:ext uri="{FF2B5EF4-FFF2-40B4-BE49-F238E27FC236}">
                      <a16:creationId xmlns:a16="http://schemas.microsoft.com/office/drawing/2014/main" id="{867CF4A1-F918-4B53-A83E-7DB9E81849DC}"/>
                    </a:ext>
                  </a:extLst>
                </p:cNvPr>
                <p:cNvCxnSpPr/>
                <p:nvPr/>
              </p:nvCxnSpPr>
              <p:spPr>
                <a:xfrm>
                  <a:off x="2926098" y="2331732"/>
                  <a:ext cx="1828780" cy="1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Elbow Connector 49">
                  <a:extLst>
                    <a:ext uri="{FF2B5EF4-FFF2-40B4-BE49-F238E27FC236}">
                      <a16:creationId xmlns:a16="http://schemas.microsoft.com/office/drawing/2014/main" id="{52A4CED5-4150-455E-9985-FD680326E4C6}"/>
                    </a:ext>
                  </a:extLst>
                </p:cNvPr>
                <p:cNvCxnSpPr>
                  <a:endCxn id="41" idx="0"/>
                </p:cNvCxnSpPr>
                <p:nvPr/>
              </p:nvCxnSpPr>
              <p:spPr>
                <a:xfrm rot="16200000" flipH="1">
                  <a:off x="3703332" y="3017526"/>
                  <a:ext cx="2468851" cy="1097266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rgbClr val="0070C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80B1B17-0090-4208-85B5-60BDF5AE8AA7}"/>
                    </a:ext>
                  </a:extLst>
                </p:cNvPr>
                <p:cNvSpPr txBox="1"/>
                <p:nvPr/>
              </p:nvSpPr>
              <p:spPr>
                <a:xfrm>
                  <a:off x="3339365" y="4923570"/>
                  <a:ext cx="1747629" cy="5129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rgbClr val="00B050"/>
                      </a:solidFill>
                      <a:latin typeface="Arial" pitchFamily="34" charset="0"/>
                      <a:cs typeface="Arial" pitchFamily="34" charset="0"/>
                    </a:rPr>
                    <a:t>Charge and Position</a:t>
                  </a:r>
                </a:p>
                <a:p>
                  <a:pPr algn="ctr"/>
                  <a:r>
                    <a:rPr lang="en-US" sz="1200" dirty="0">
                      <a:solidFill>
                        <a:srgbClr val="00B050"/>
                      </a:solidFill>
                      <a:latin typeface="Arial" pitchFamily="34" charset="0"/>
                      <a:cs typeface="Arial" pitchFamily="34" charset="0"/>
                    </a:rPr>
                    <a:t>Feedback s</a:t>
                  </a: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13FF397E-407E-4A7A-A6C9-BD80FA97E166}"/>
                    </a:ext>
                  </a:extLst>
                </p:cNvPr>
                <p:cNvSpPr txBox="1"/>
                <p:nvPr/>
              </p:nvSpPr>
              <p:spPr>
                <a:xfrm>
                  <a:off x="-277799" y="1635893"/>
                  <a:ext cx="1735706" cy="9233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Laser</a:t>
                  </a:r>
                </a:p>
                <a:p>
                  <a:r>
                    <a:rPr lang="en-US" sz="1200" dirty="0">
                      <a:solidFill>
                        <a:srgbClr val="7030A0"/>
                      </a:solidFill>
                      <a:latin typeface="Arial" pitchFamily="34" charset="0"/>
                      <a:cs typeface="Arial" pitchFamily="34" charset="0"/>
                    </a:rPr>
                    <a:t>Electron Beam</a:t>
                  </a:r>
                </a:p>
                <a:p>
                  <a:r>
                    <a:rPr lang="en-US" sz="1200" dirty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Com. Fiber</a:t>
                  </a:r>
                </a:p>
                <a:p>
                  <a:r>
                    <a:rPr lang="en-US" sz="1200" dirty="0">
                      <a:solidFill>
                        <a:srgbClr val="00B050"/>
                      </a:solidFill>
                      <a:latin typeface="Arial" pitchFamily="34" charset="0"/>
                      <a:cs typeface="Arial" pitchFamily="34" charset="0"/>
                    </a:rPr>
                    <a:t>Controls</a:t>
                  </a: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2A11D9E0-72AF-44F6-9C12-BC69715DB1D4}"/>
                    </a:ext>
                  </a:extLst>
                </p:cNvPr>
                <p:cNvSpPr txBox="1"/>
                <p:nvPr/>
              </p:nvSpPr>
              <p:spPr>
                <a:xfrm>
                  <a:off x="3140909" y="2057415"/>
                  <a:ext cx="1190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Helicity Fiber</a:t>
                  </a:r>
                </a:p>
              </p:txBody>
            </p:sp>
            <p:cxnSp>
              <p:nvCxnSpPr>
                <p:cNvPr id="59" name="Elbow Connector 53">
                  <a:extLst>
                    <a:ext uri="{FF2B5EF4-FFF2-40B4-BE49-F238E27FC236}">
                      <a16:creationId xmlns:a16="http://schemas.microsoft.com/office/drawing/2014/main" id="{002D0ABE-9EAF-4A29-A40E-B449BC190A6B}"/>
                    </a:ext>
                  </a:extLst>
                </p:cNvPr>
                <p:cNvCxnSpPr>
                  <a:stCxn id="85" idx="0"/>
                  <a:endCxn id="41" idx="1"/>
                </p:cNvCxnSpPr>
                <p:nvPr/>
              </p:nvCxnSpPr>
              <p:spPr>
                <a:xfrm>
                  <a:off x="2834659" y="4571993"/>
                  <a:ext cx="2560292" cy="365751"/>
                </a:xfrm>
                <a:prstGeom prst="bentConnector3">
                  <a:avLst>
                    <a:gd name="adj1" fmla="val 17033"/>
                  </a:avLst>
                </a:prstGeom>
                <a:ln>
                  <a:solidFill>
                    <a:srgbClr val="00B050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Elbow Connector 54">
                  <a:extLst>
                    <a:ext uri="{FF2B5EF4-FFF2-40B4-BE49-F238E27FC236}">
                      <a16:creationId xmlns:a16="http://schemas.microsoft.com/office/drawing/2014/main" id="{E268A461-DF2A-494C-B113-25E0F3F4ECE8}"/>
                    </a:ext>
                  </a:extLst>
                </p:cNvPr>
                <p:cNvCxnSpPr>
                  <a:endCxn id="40" idx="2"/>
                </p:cNvCxnSpPr>
                <p:nvPr/>
              </p:nvCxnSpPr>
              <p:spPr>
                <a:xfrm rot="5400000" flipH="1" flipV="1">
                  <a:off x="3017537" y="2697489"/>
                  <a:ext cx="2103097" cy="1554463"/>
                </a:xfrm>
                <a:prstGeom prst="bentConnector3">
                  <a:avLst>
                    <a:gd name="adj1" fmla="val 30490"/>
                  </a:avLst>
                </a:prstGeom>
                <a:ln>
                  <a:solidFill>
                    <a:srgbClr val="00B050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6836DB41-0E82-4BCA-9334-C98E1A8C9B3D}"/>
                    </a:ext>
                  </a:extLst>
                </p:cNvPr>
                <p:cNvSpPr txBox="1"/>
                <p:nvPr/>
              </p:nvSpPr>
              <p:spPr>
                <a:xfrm>
                  <a:off x="3291854" y="3977634"/>
                  <a:ext cx="169469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rgbClr val="00B050"/>
                      </a:solidFill>
                      <a:latin typeface="Arial" pitchFamily="34" charset="0"/>
                      <a:cs typeface="Arial" pitchFamily="34" charset="0"/>
                    </a:rPr>
                    <a:t>Charge Feedback (IA)</a:t>
                  </a:r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0AD5E0EA-E831-4BE5-906A-631707DC6200}"/>
                    </a:ext>
                  </a:extLst>
                </p:cNvPr>
                <p:cNvSpPr/>
                <p:nvPr/>
              </p:nvSpPr>
              <p:spPr>
                <a:xfrm>
                  <a:off x="3291854" y="685831"/>
                  <a:ext cx="182878" cy="54863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7FECE6A6-BB5C-4088-B98D-F5A6A136D612}"/>
                    </a:ext>
                  </a:extLst>
                </p:cNvPr>
                <p:cNvSpPr txBox="1"/>
                <p:nvPr/>
              </p:nvSpPr>
              <p:spPr>
                <a:xfrm>
                  <a:off x="3108976" y="1234464"/>
                  <a:ext cx="108645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Arial" pitchFamily="34" charset="0"/>
                      <a:cs typeface="Arial" pitchFamily="34" charset="0"/>
                    </a:rPr>
                    <a:t>LP  HWP  LP</a:t>
                  </a:r>
                </a:p>
              </p:txBody>
            </p:sp>
            <p:sp>
              <p:nvSpPr>
                <p:cNvPr id="64" name="Rounded Rectangle 58">
                  <a:extLst>
                    <a:ext uri="{FF2B5EF4-FFF2-40B4-BE49-F238E27FC236}">
                      <a16:creationId xmlns:a16="http://schemas.microsoft.com/office/drawing/2014/main" id="{C1046667-9AFD-46A0-912D-1E6C367C77E4}"/>
                    </a:ext>
                  </a:extLst>
                </p:cNvPr>
                <p:cNvSpPr/>
                <p:nvPr/>
              </p:nvSpPr>
              <p:spPr>
                <a:xfrm>
                  <a:off x="4572000" y="822960"/>
                  <a:ext cx="548634" cy="274317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6E462F0B-D62B-4EDC-8820-B307BC25F2A0}"/>
                    </a:ext>
                  </a:extLst>
                </p:cNvPr>
                <p:cNvCxnSpPr/>
                <p:nvPr/>
              </p:nvCxnSpPr>
              <p:spPr>
                <a:xfrm rot="5400000">
                  <a:off x="5303512" y="868708"/>
                  <a:ext cx="548634" cy="182878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A8818694-E84D-4380-B4D4-FD02EF74579A}"/>
                    </a:ext>
                  </a:extLst>
                </p:cNvPr>
                <p:cNvCxnSpPr/>
                <p:nvPr/>
              </p:nvCxnSpPr>
              <p:spPr>
                <a:xfrm rot="5400000">
                  <a:off x="3657610" y="868708"/>
                  <a:ext cx="548634" cy="182878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BEA2F4A6-3984-4418-A039-A123C0B98DEC}"/>
                    </a:ext>
                  </a:extLst>
                </p:cNvPr>
                <p:cNvCxnSpPr/>
                <p:nvPr/>
              </p:nvCxnSpPr>
              <p:spPr>
                <a:xfrm rot="5400000">
                  <a:off x="3108976" y="868708"/>
                  <a:ext cx="548634" cy="182878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6F8C5B14-6163-4AAC-8D83-8CABB7BFF799}"/>
                    </a:ext>
                  </a:extLst>
                </p:cNvPr>
                <p:cNvCxnSpPr>
                  <a:stCxn id="64" idx="2"/>
                </p:cNvCxnSpPr>
                <p:nvPr/>
              </p:nvCxnSpPr>
              <p:spPr>
                <a:xfrm rot="16200000" flipH="1">
                  <a:off x="4331962" y="1611631"/>
                  <a:ext cx="1028711" cy="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B08F6A6A-7430-4047-A953-01FE2E521892}"/>
                    </a:ext>
                  </a:extLst>
                </p:cNvPr>
                <p:cNvSpPr txBox="1"/>
                <p:nvPr/>
              </p:nvSpPr>
              <p:spPr>
                <a:xfrm>
                  <a:off x="4937756" y="228635"/>
                  <a:ext cx="37863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dirty="0">
                      <a:latin typeface="Arial" pitchFamily="34" charset="0"/>
                      <a:cs typeface="Arial" pitchFamily="34" charset="0"/>
                    </a:rPr>
                    <a:t>IA</a:t>
                  </a:r>
                </a:p>
              </p:txBody>
            </p: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0192D7AF-4891-4A79-8770-648808A3CBE8}"/>
                    </a:ext>
                  </a:extLst>
                </p:cNvPr>
                <p:cNvCxnSpPr/>
                <p:nvPr/>
              </p:nvCxnSpPr>
              <p:spPr>
                <a:xfrm rot="16200000" flipH="1">
                  <a:off x="3389934" y="953506"/>
                  <a:ext cx="545952" cy="1060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C23E7017-8803-42AE-8DFE-7D52EA2CF3DB}"/>
                    </a:ext>
                  </a:extLst>
                </p:cNvPr>
                <p:cNvCxnSpPr/>
                <p:nvPr/>
              </p:nvCxnSpPr>
              <p:spPr>
                <a:xfrm rot="5400000">
                  <a:off x="5029195" y="960148"/>
                  <a:ext cx="548636" cy="1"/>
                </a:xfrm>
                <a:prstGeom prst="line">
                  <a:avLst/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72" name="Left Brace 71">
                  <a:extLst>
                    <a:ext uri="{FF2B5EF4-FFF2-40B4-BE49-F238E27FC236}">
                      <a16:creationId xmlns:a16="http://schemas.microsoft.com/office/drawing/2014/main" id="{B9B55020-BEC4-4C10-B6D4-E780F9A2ECD8}"/>
                    </a:ext>
                  </a:extLst>
                </p:cNvPr>
                <p:cNvSpPr/>
                <p:nvPr/>
              </p:nvSpPr>
              <p:spPr>
                <a:xfrm rot="5400000">
                  <a:off x="3579891" y="123476"/>
                  <a:ext cx="155448" cy="914400"/>
                </a:xfrm>
                <a:prstGeom prst="lef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Left Brace 72">
                  <a:extLst>
                    <a:ext uri="{FF2B5EF4-FFF2-40B4-BE49-F238E27FC236}">
                      <a16:creationId xmlns:a16="http://schemas.microsoft.com/office/drawing/2014/main" id="{9321F159-30B6-4AB6-90F2-9C2EB687E8F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5065318" y="9633"/>
                  <a:ext cx="202083" cy="1188720"/>
                </a:xfrm>
                <a:prstGeom prst="lef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ounded Rectangle 68">
                  <a:extLst>
                    <a:ext uri="{FF2B5EF4-FFF2-40B4-BE49-F238E27FC236}">
                      <a16:creationId xmlns:a16="http://schemas.microsoft.com/office/drawing/2014/main" id="{28CD54B6-7757-425D-8A83-D2E831480A8B}"/>
                    </a:ext>
                  </a:extLst>
                </p:cNvPr>
                <p:cNvSpPr/>
                <p:nvPr/>
              </p:nvSpPr>
              <p:spPr>
                <a:xfrm>
                  <a:off x="7315170" y="2057415"/>
                  <a:ext cx="365756" cy="73151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9398245E-85B4-4277-B451-AE2F1A93E644}"/>
                    </a:ext>
                  </a:extLst>
                </p:cNvPr>
                <p:cNvCxnSpPr>
                  <a:stCxn id="47" idx="0"/>
                  <a:endCxn id="48" idx="1"/>
                </p:cNvCxnSpPr>
                <p:nvPr/>
              </p:nvCxnSpPr>
              <p:spPr>
                <a:xfrm rot="10800000">
                  <a:off x="725065" y="3879698"/>
                  <a:ext cx="1359665" cy="1328473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3A0C5720-C6D8-4FB1-835B-2433D90EF850}"/>
                    </a:ext>
                  </a:extLst>
                </p:cNvPr>
                <p:cNvSpPr/>
                <p:nvPr/>
              </p:nvSpPr>
              <p:spPr>
                <a:xfrm>
                  <a:off x="1554513" y="4709146"/>
                  <a:ext cx="274317" cy="27431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06360EFD-05F1-47EB-82C5-D87D7EC0FA37}"/>
                    </a:ext>
                  </a:extLst>
                </p:cNvPr>
                <p:cNvSpPr txBox="1"/>
                <p:nvPr/>
              </p:nvSpPr>
              <p:spPr>
                <a:xfrm>
                  <a:off x="457245" y="4343390"/>
                  <a:ext cx="61164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Arial" pitchFamily="34" charset="0"/>
                      <a:cs typeface="Arial" pitchFamily="34" charset="0"/>
                    </a:rPr>
                    <a:t>Target</a:t>
                  </a:r>
                </a:p>
              </p:txBody>
            </p:sp>
            <p:sp>
              <p:nvSpPr>
                <p:cNvPr id="78" name="Can 72">
                  <a:extLst>
                    <a:ext uri="{FF2B5EF4-FFF2-40B4-BE49-F238E27FC236}">
                      <a16:creationId xmlns:a16="http://schemas.microsoft.com/office/drawing/2014/main" id="{8D89BF84-83E6-41DC-9611-80B284BB0EB1}"/>
                    </a:ext>
                  </a:extLst>
                </p:cNvPr>
                <p:cNvSpPr/>
                <p:nvPr/>
              </p:nvSpPr>
              <p:spPr>
                <a:xfrm rot="18900000">
                  <a:off x="908454" y="4049365"/>
                  <a:ext cx="365756" cy="393201"/>
                </a:xfrm>
                <a:prstGeom prst="can">
                  <a:avLst>
                    <a:gd name="adj" fmla="val 28111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95F69207-EF25-479A-8072-6E7A0024BFA2}"/>
                    </a:ext>
                  </a:extLst>
                </p:cNvPr>
                <p:cNvSpPr txBox="1"/>
                <p:nvPr/>
              </p:nvSpPr>
              <p:spPr>
                <a:xfrm>
                  <a:off x="784529" y="4617707"/>
                  <a:ext cx="60305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Arial" pitchFamily="34" charset="0"/>
                      <a:cs typeface="Arial" pitchFamily="34" charset="0"/>
                    </a:rPr>
                    <a:t>BCMs</a:t>
                  </a:r>
                </a:p>
              </p:txBody>
            </p:sp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28F697FC-185E-40ED-989D-B461CAB67B7B}"/>
                    </a:ext>
                  </a:extLst>
                </p:cNvPr>
                <p:cNvSpPr txBox="1"/>
                <p:nvPr/>
              </p:nvSpPr>
              <p:spPr>
                <a:xfrm>
                  <a:off x="1097318" y="4892024"/>
                  <a:ext cx="59503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Arial" pitchFamily="34" charset="0"/>
                      <a:cs typeface="Arial" pitchFamily="34" charset="0"/>
                    </a:rPr>
                    <a:t>BPMs</a:t>
                  </a:r>
                </a:p>
              </p:txBody>
            </p:sp>
            <p:sp>
              <p:nvSpPr>
                <p:cNvPr id="81" name="Isosceles Triangle 80">
                  <a:extLst>
                    <a:ext uri="{FF2B5EF4-FFF2-40B4-BE49-F238E27FC236}">
                      <a16:creationId xmlns:a16="http://schemas.microsoft.com/office/drawing/2014/main" id="{785DAD2C-5028-42B1-9903-92BC53573681}"/>
                    </a:ext>
                  </a:extLst>
                </p:cNvPr>
                <p:cNvSpPr/>
                <p:nvPr/>
              </p:nvSpPr>
              <p:spPr>
                <a:xfrm>
                  <a:off x="3108976" y="6355048"/>
                  <a:ext cx="365756" cy="365756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Isosceles Triangle 81">
                  <a:extLst>
                    <a:ext uri="{FF2B5EF4-FFF2-40B4-BE49-F238E27FC236}">
                      <a16:creationId xmlns:a16="http://schemas.microsoft.com/office/drawing/2014/main" id="{DD95B103-4B74-47AE-B078-6293BD39880A}"/>
                    </a:ext>
                  </a:extLst>
                </p:cNvPr>
                <p:cNvSpPr/>
                <p:nvPr/>
              </p:nvSpPr>
              <p:spPr>
                <a:xfrm flipV="1">
                  <a:off x="2926098" y="6355048"/>
                  <a:ext cx="365756" cy="365756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BFA2AE8D-B4BE-4967-BE1C-D3562527F6A3}"/>
                    </a:ext>
                  </a:extLst>
                </p:cNvPr>
                <p:cNvSpPr txBox="1"/>
                <p:nvPr/>
              </p:nvSpPr>
              <p:spPr>
                <a:xfrm>
                  <a:off x="3383293" y="5989292"/>
                  <a:ext cx="130997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Arial" pitchFamily="34" charset="0"/>
                      <a:cs typeface="Arial" pitchFamily="34" charset="0"/>
                    </a:rPr>
                    <a:t>5 MeV </a:t>
                  </a:r>
                </a:p>
                <a:p>
                  <a:pPr algn="ctr"/>
                  <a:r>
                    <a:rPr lang="en-US" sz="1200" dirty="0">
                      <a:latin typeface="Arial" pitchFamily="34" charset="0"/>
                      <a:cs typeface="Arial" pitchFamily="34" charset="0"/>
                    </a:rPr>
                    <a:t>Helicity Magnets</a:t>
                  </a:r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FD325F2C-AB9C-4A57-8C65-D64845EF8343}"/>
                    </a:ext>
                  </a:extLst>
                </p:cNvPr>
                <p:cNvSpPr/>
                <p:nvPr/>
              </p:nvSpPr>
              <p:spPr>
                <a:xfrm>
                  <a:off x="1280196" y="4434829"/>
                  <a:ext cx="274317" cy="27431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Hexagon 84">
                  <a:extLst>
                    <a:ext uri="{FF2B5EF4-FFF2-40B4-BE49-F238E27FC236}">
                      <a16:creationId xmlns:a16="http://schemas.microsoft.com/office/drawing/2014/main" id="{B032D467-D82E-4F9F-9C2C-F4217670A129}"/>
                    </a:ext>
                  </a:extLst>
                </p:cNvPr>
                <p:cNvSpPr/>
                <p:nvPr/>
              </p:nvSpPr>
              <p:spPr>
                <a:xfrm>
                  <a:off x="2286025" y="4343390"/>
                  <a:ext cx="548634" cy="457205"/>
                </a:xfrm>
                <a:prstGeom prst="hexago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E8C35653-BE8A-48AB-85E3-03B86133F21A}"/>
                    </a:ext>
                  </a:extLst>
                </p:cNvPr>
                <p:cNvSpPr txBox="1"/>
                <p:nvPr/>
              </p:nvSpPr>
              <p:spPr>
                <a:xfrm>
                  <a:off x="2320489" y="4434829"/>
                  <a:ext cx="51809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Arial" pitchFamily="34" charset="0"/>
                      <a:cs typeface="Arial" pitchFamily="34" charset="0"/>
                    </a:rPr>
                    <a:t>DAQ</a:t>
                  </a:r>
                </a:p>
              </p:txBody>
            </p:sp>
            <p:cxnSp>
              <p:nvCxnSpPr>
                <p:cNvPr id="87" name="Elbow Connector 81">
                  <a:extLst>
                    <a:ext uri="{FF2B5EF4-FFF2-40B4-BE49-F238E27FC236}">
                      <a16:creationId xmlns:a16="http://schemas.microsoft.com/office/drawing/2014/main" id="{7721B563-6B68-475F-B32B-1E4130DE2C5E}"/>
                    </a:ext>
                  </a:extLst>
                </p:cNvPr>
                <p:cNvCxnSpPr/>
                <p:nvPr/>
              </p:nvCxnSpPr>
              <p:spPr>
                <a:xfrm rot="5400000">
                  <a:off x="1280990" y="4434035"/>
                  <a:ext cx="3840438" cy="1588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rgbClr val="0070C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5FA8D2C8-E606-464D-A338-D2D7256896A6}"/>
                    </a:ext>
                  </a:extLst>
                </p:cNvPr>
                <p:cNvSpPr txBox="1"/>
                <p:nvPr/>
              </p:nvSpPr>
              <p:spPr>
                <a:xfrm>
                  <a:off x="3176769" y="2606049"/>
                  <a:ext cx="896258" cy="5129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nHelicity </a:t>
                  </a:r>
                </a:p>
                <a:p>
                  <a:pPr algn="ctr"/>
                  <a:r>
                    <a:rPr lang="en-US" sz="1200" dirty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Fiber</a:t>
                  </a:r>
                </a:p>
              </p:txBody>
            </p: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96478DF4-9E34-49FB-A3E9-0860FE94FE9F}"/>
                    </a:ext>
                  </a:extLst>
                </p:cNvPr>
                <p:cNvCxnSpPr>
                  <a:endCxn id="85" idx="3"/>
                </p:cNvCxnSpPr>
                <p:nvPr/>
              </p:nvCxnSpPr>
              <p:spPr>
                <a:xfrm flipV="1">
                  <a:off x="1828830" y="4571993"/>
                  <a:ext cx="457195" cy="22859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BFFD14D6-F8D6-47D2-AC1E-73823D7B4848}"/>
                    </a:ext>
                  </a:extLst>
                </p:cNvPr>
                <p:cNvCxnSpPr>
                  <a:endCxn id="85" idx="3"/>
                </p:cNvCxnSpPr>
                <p:nvPr/>
              </p:nvCxnSpPr>
              <p:spPr>
                <a:xfrm>
                  <a:off x="1554513" y="4571982"/>
                  <a:ext cx="731512" cy="1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C3E7809A-8FD2-41AC-8C66-2457822CD694}"/>
                    </a:ext>
                  </a:extLst>
                </p:cNvPr>
                <p:cNvCxnSpPr/>
                <p:nvPr/>
              </p:nvCxnSpPr>
              <p:spPr>
                <a:xfrm>
                  <a:off x="2926098" y="2514610"/>
                  <a:ext cx="274317" cy="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Elbow Connector 180">
                  <a:extLst>
                    <a:ext uri="{FF2B5EF4-FFF2-40B4-BE49-F238E27FC236}">
                      <a16:creationId xmlns:a16="http://schemas.microsoft.com/office/drawing/2014/main" id="{DC638F70-55DE-4435-BFF2-254B5191467D}"/>
                    </a:ext>
                  </a:extLst>
                </p:cNvPr>
                <p:cNvCxnSpPr/>
                <p:nvPr/>
              </p:nvCxnSpPr>
              <p:spPr>
                <a:xfrm>
                  <a:off x="3017537" y="4572000"/>
                  <a:ext cx="18943" cy="1781711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E766EBB2-82C7-47BF-8C16-09BAE255DD7C}"/>
                    </a:ext>
                  </a:extLst>
                </p:cNvPr>
                <p:cNvSpPr txBox="1"/>
                <p:nvPr/>
              </p:nvSpPr>
              <p:spPr>
                <a:xfrm>
                  <a:off x="2173892" y="4892024"/>
                  <a:ext cx="857927" cy="461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rgbClr val="00B050"/>
                      </a:solidFill>
                      <a:latin typeface="Arial" pitchFamily="34" charset="0"/>
                      <a:cs typeface="Arial" pitchFamily="34" charset="0"/>
                    </a:rPr>
                    <a:t>Position</a:t>
                  </a:r>
                </a:p>
                <a:p>
                  <a:pPr algn="ctr"/>
                  <a:r>
                    <a:rPr lang="en-US" sz="1200" dirty="0">
                      <a:solidFill>
                        <a:srgbClr val="00B050"/>
                      </a:solidFill>
                      <a:latin typeface="Arial" pitchFamily="34" charset="0"/>
                      <a:cs typeface="Arial" pitchFamily="34" charset="0"/>
                    </a:rPr>
                    <a:t>Feedback</a:t>
                  </a: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96FD89FC-97A1-4933-807F-BEA2DE7ACE40}"/>
                    </a:ext>
                  </a:extLst>
                </p:cNvPr>
                <p:cNvSpPr txBox="1"/>
                <p:nvPr/>
              </p:nvSpPr>
              <p:spPr>
                <a:xfrm>
                  <a:off x="2011708" y="2106521"/>
                  <a:ext cx="916243" cy="512961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/>
                    <a:t>Helicity Generator</a:t>
                  </a:r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7383D079-3CDE-4A60-9975-E4C45FAF3068}"/>
                    </a:ext>
                  </a:extLst>
                </p:cNvPr>
                <p:cNvSpPr/>
                <p:nvPr/>
              </p:nvSpPr>
              <p:spPr>
                <a:xfrm rot="16200000">
                  <a:off x="7450034" y="3934209"/>
                  <a:ext cx="96029" cy="54863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8FE4A481-4BDC-4F1F-A9B7-B8FEE5AF56FF}"/>
                    </a:ext>
                  </a:extLst>
                </p:cNvPr>
                <p:cNvSpPr txBox="1"/>
                <p:nvPr/>
              </p:nvSpPr>
              <p:spPr>
                <a:xfrm>
                  <a:off x="7863804" y="4069073"/>
                  <a:ext cx="106426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Arial" pitchFamily="34" charset="0"/>
                      <a:cs typeface="Arial" pitchFamily="34" charset="0"/>
                    </a:rPr>
                    <a:t>V-Wien Filter</a:t>
                  </a:r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9397BCED-9C9E-4EDA-9CDB-EC877AB2C3A2}"/>
                    </a:ext>
                  </a:extLst>
                </p:cNvPr>
                <p:cNvSpPr/>
                <p:nvPr/>
              </p:nvSpPr>
              <p:spPr>
                <a:xfrm rot="16200000">
                  <a:off x="7450034" y="4482843"/>
                  <a:ext cx="96029" cy="54863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EA1204FD-7D50-4669-8663-71A20AD5789F}"/>
                    </a:ext>
                  </a:extLst>
                </p:cNvPr>
                <p:cNvSpPr txBox="1"/>
                <p:nvPr/>
              </p:nvSpPr>
              <p:spPr>
                <a:xfrm>
                  <a:off x="7863804" y="4617707"/>
                  <a:ext cx="108074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Arial" pitchFamily="34" charset="0"/>
                      <a:cs typeface="Arial" pitchFamily="34" charset="0"/>
                    </a:rPr>
                    <a:t>H-Wien Filter</a:t>
                  </a:r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FBF27A20-9161-48B5-8C02-FEADC0D7217C}"/>
                    </a:ext>
                  </a:extLst>
                </p:cNvPr>
                <p:cNvSpPr/>
                <p:nvPr/>
              </p:nvSpPr>
              <p:spPr>
                <a:xfrm rot="16200000">
                  <a:off x="7475189" y="4274810"/>
                  <a:ext cx="45719" cy="54863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551F3FC3-2CA0-4AF9-9FBD-615AA876E4CF}"/>
                    </a:ext>
                  </a:extLst>
                </p:cNvPr>
                <p:cNvSpPr txBox="1"/>
                <p:nvPr/>
              </p:nvSpPr>
              <p:spPr>
                <a:xfrm>
                  <a:off x="7772365" y="4343390"/>
                  <a:ext cx="137163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Arial" pitchFamily="34" charset="0"/>
                      <a:cs typeface="Arial" pitchFamily="34" charset="0"/>
                    </a:rPr>
                    <a:t>Spin Solenoids</a:t>
                  </a:r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1106F15C-B92A-4A72-8D08-52B36B99BA8C}"/>
                    </a:ext>
                  </a:extLst>
                </p:cNvPr>
                <p:cNvSpPr/>
                <p:nvPr/>
              </p:nvSpPr>
              <p:spPr>
                <a:xfrm rot="16200000">
                  <a:off x="7475189" y="4183371"/>
                  <a:ext cx="45719" cy="54863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60B95ED8-05DD-4BC1-A77E-9F8C456C94DF}"/>
                    </a:ext>
                  </a:extLst>
                </p:cNvPr>
                <p:cNvSpPr txBox="1"/>
                <p:nvPr/>
              </p:nvSpPr>
              <p:spPr>
                <a:xfrm>
                  <a:off x="2107814" y="5440660"/>
                  <a:ext cx="91722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Arial" pitchFamily="34" charset="0"/>
                      <a:cs typeface="Arial" pitchFamily="34" charset="0"/>
                    </a:rPr>
                    <a:t>11.0 GeV</a:t>
                  </a:r>
                </a:p>
              </p:txBody>
            </p:sp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AAECDD1F-BBCF-4253-9C04-2A2AA61F8BB3}"/>
                    </a:ext>
                  </a:extLst>
                </p:cNvPr>
                <p:cNvSpPr txBox="1"/>
                <p:nvPr/>
              </p:nvSpPr>
              <p:spPr>
                <a:xfrm>
                  <a:off x="7422029" y="3324569"/>
                  <a:ext cx="94140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Arial" pitchFamily="34" charset="0"/>
                      <a:cs typeface="Arial" pitchFamily="34" charset="0"/>
                    </a:rPr>
                    <a:t>200 keV</a:t>
                  </a:r>
                </a:p>
              </p:txBody>
            </p:sp>
          </p:grp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E1CEE2D7-76D0-4B20-8520-A7CAE1D96BAE}"/>
                  </a:ext>
                </a:extLst>
              </p:cNvPr>
              <p:cNvCxnSpPr/>
              <p:nvPr/>
            </p:nvCxnSpPr>
            <p:spPr>
              <a:xfrm flipH="1">
                <a:off x="1317234" y="2123053"/>
                <a:ext cx="18288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76D8DF51-33EA-4CBA-ACBD-7C0FFD6875CC}"/>
                  </a:ext>
                </a:extLst>
              </p:cNvPr>
              <p:cNvCxnSpPr/>
              <p:nvPr/>
            </p:nvCxnSpPr>
            <p:spPr>
              <a:xfrm flipH="1">
                <a:off x="1315846" y="2314525"/>
                <a:ext cx="182880" cy="0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7BBC4343-3BA8-4C66-8480-640CB4D008E7}"/>
                  </a:ext>
                </a:extLst>
              </p:cNvPr>
              <p:cNvCxnSpPr/>
              <p:nvPr/>
            </p:nvCxnSpPr>
            <p:spPr>
              <a:xfrm flipH="1">
                <a:off x="1313779" y="2499170"/>
                <a:ext cx="182880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C14DCF87-3780-4332-84EE-173ACC067657}"/>
                  </a:ext>
                </a:extLst>
              </p:cNvPr>
              <p:cNvCxnSpPr/>
              <p:nvPr/>
            </p:nvCxnSpPr>
            <p:spPr>
              <a:xfrm flipH="1">
                <a:off x="1315395" y="2680529"/>
                <a:ext cx="18288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9F491FE2-B241-4C1D-9A11-FA95F1D9EB7F}"/>
                </a:ext>
              </a:extLst>
            </p:cNvPr>
            <p:cNvSpPr txBox="1"/>
            <p:nvPr/>
          </p:nvSpPr>
          <p:spPr>
            <a:xfrm>
              <a:off x="3732005" y="2030551"/>
              <a:ext cx="6799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Arial" pitchFamily="34" charset="0"/>
                  <a:cs typeface="Arial" pitchFamily="34" charset="0"/>
                </a:rPr>
                <a:t>ISB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6356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6B93F-4AD0-4AAD-947F-F976F1347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Helicity Generator Signals to DAQ – What user 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05AC6-669E-4B28-BDA9-8EED9BFF6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3" y="966055"/>
            <a:ext cx="2496407" cy="3084203"/>
          </a:xfrm>
        </p:spPr>
        <p:txBody>
          <a:bodyPr/>
          <a:lstStyle/>
          <a:p>
            <a:r>
              <a:rPr lang="en-US" dirty="0"/>
              <a:t>Example: Quarter Pattern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+--+ or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-++-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D58199-C694-480B-AD51-DF163978C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D09CF-7AC5-4BC0-A4BF-A9D0828DB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ectangle 139">
            <a:extLst>
              <a:ext uri="{FF2B5EF4-FFF2-40B4-BE49-F238E27FC236}">
                <a16:creationId xmlns:a16="http://schemas.microsoft.com/office/drawing/2014/main" id="{03EA3E17-8D75-4D50-8A75-1EA36E1D3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335" y="2560332"/>
            <a:ext cx="10058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5EBD0"/>
                </a:solidFill>
                <a:latin typeface="Arial" pitchFamily="34" charset="0"/>
                <a:cs typeface="Arial" pitchFamily="34" charset="0"/>
              </a:rPr>
              <a:t>Pair Sync </a:t>
            </a:r>
          </a:p>
        </p:txBody>
      </p:sp>
      <p:sp>
        <p:nvSpPr>
          <p:cNvPr id="8" name="Rectangle 139">
            <a:extLst>
              <a:ext uri="{FF2B5EF4-FFF2-40B4-BE49-F238E27FC236}">
                <a16:creationId xmlns:a16="http://schemas.microsoft.com/office/drawing/2014/main" id="{2A232A88-3EAE-4F6F-9A6C-61B7AC392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896" y="3657600"/>
            <a:ext cx="10972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AF018A"/>
                </a:solidFill>
                <a:latin typeface="Arial" pitchFamily="34" charset="0"/>
                <a:cs typeface="Arial" pitchFamily="34" charset="0"/>
              </a:rPr>
              <a:t>Helicity Pattern</a:t>
            </a:r>
          </a:p>
        </p:txBody>
      </p:sp>
      <p:sp>
        <p:nvSpPr>
          <p:cNvPr id="9" name="Rectangle 139">
            <a:extLst>
              <a:ext uri="{FF2B5EF4-FFF2-40B4-BE49-F238E27FC236}">
                <a16:creationId xmlns:a16="http://schemas.microsoft.com/office/drawing/2014/main" id="{0F399D83-BA66-47B6-A91A-34F645692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1" y="4480551"/>
            <a:ext cx="12090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Reported or Delayed Helicity</a:t>
            </a:r>
          </a:p>
        </p:txBody>
      </p:sp>
      <p:sp>
        <p:nvSpPr>
          <p:cNvPr id="10" name="Rectangle 139">
            <a:extLst>
              <a:ext uri="{FF2B5EF4-FFF2-40B4-BE49-F238E27FC236}">
                <a16:creationId xmlns:a16="http://schemas.microsoft.com/office/drawing/2014/main" id="{F279659B-BFB4-4360-9DF5-E6D0764F4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5014" y="1546452"/>
            <a:ext cx="12090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CF890B"/>
                </a:solidFill>
                <a:latin typeface="Arial" pitchFamily="34" charset="0"/>
                <a:cs typeface="Arial" pitchFamily="34" charset="0"/>
              </a:rPr>
              <a:t>T_Settle</a:t>
            </a:r>
          </a:p>
          <a:p>
            <a:pPr algn="ctr"/>
            <a:r>
              <a:rPr lang="en-US" sz="1600" b="1" dirty="0">
                <a:solidFill>
                  <a:srgbClr val="CF890B"/>
                </a:solidFill>
                <a:latin typeface="Arial" pitchFamily="34" charset="0"/>
                <a:cs typeface="Arial" pitchFamily="34" charset="0"/>
              </a:rPr>
              <a:t>or</a:t>
            </a:r>
          </a:p>
          <a:p>
            <a:pPr algn="ctr"/>
            <a:r>
              <a:rPr lang="en-US" sz="1600" b="1" dirty="0">
                <a:solidFill>
                  <a:srgbClr val="CF890B"/>
                </a:solidFill>
                <a:latin typeface="Arial" pitchFamily="34" charset="0"/>
                <a:cs typeface="Arial" pitchFamily="34" charset="0"/>
              </a:rPr>
              <a:t>T_Stable</a:t>
            </a:r>
          </a:p>
        </p:txBody>
      </p:sp>
      <p:pic>
        <p:nvPicPr>
          <p:cNvPr id="16" name="Picture 15" descr="TEK0197.BMP">
            <a:extLst>
              <a:ext uri="{FF2B5EF4-FFF2-40B4-BE49-F238E27FC236}">
                <a16:creationId xmlns:a16="http://schemas.microsoft.com/office/drawing/2014/main" id="{5E8ADA6B-178D-4A9A-9199-1CC26B4F140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4078" y="1197155"/>
            <a:ext cx="6105159" cy="457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97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6B93F-4AD0-4AAD-947F-F976F1347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Helicity Generator Signals – Real time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05AC6-669E-4B28-BDA9-8EED9BFF6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D58199-C694-480B-AD51-DF163978C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D09CF-7AC5-4BC0-A4BF-A9D0828DB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 descr="CIlogo.jpg">
            <a:extLst>
              <a:ext uri="{FF2B5EF4-FFF2-40B4-BE49-F238E27FC236}">
                <a16:creationId xmlns:a16="http://schemas.microsoft.com/office/drawing/2014/main" id="{6ACCBE73-1076-4821-A2D5-6BD34E18346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7603" y="1188747"/>
            <a:ext cx="6111350" cy="4572000"/>
          </a:xfrm>
          <a:prstGeom prst="rect">
            <a:avLst/>
          </a:prstGeom>
        </p:spPr>
      </p:pic>
      <p:sp>
        <p:nvSpPr>
          <p:cNvPr id="7" name="Rectangle 139">
            <a:extLst>
              <a:ext uri="{FF2B5EF4-FFF2-40B4-BE49-F238E27FC236}">
                <a16:creationId xmlns:a16="http://schemas.microsoft.com/office/drawing/2014/main" id="{03EA3E17-8D75-4D50-8A75-1EA36E1D3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335" y="2560332"/>
            <a:ext cx="10058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5EBD0"/>
                </a:solidFill>
                <a:latin typeface="Arial" pitchFamily="34" charset="0"/>
                <a:cs typeface="Arial" pitchFamily="34" charset="0"/>
              </a:rPr>
              <a:t>Helicity Flip</a:t>
            </a:r>
          </a:p>
        </p:txBody>
      </p:sp>
      <p:sp>
        <p:nvSpPr>
          <p:cNvPr id="8" name="Rectangle 139">
            <a:extLst>
              <a:ext uri="{FF2B5EF4-FFF2-40B4-BE49-F238E27FC236}">
                <a16:creationId xmlns:a16="http://schemas.microsoft.com/office/drawing/2014/main" id="{2A232A88-3EAE-4F6F-9A6C-61B7AC392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0496" y="3634131"/>
            <a:ext cx="10972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AF018A"/>
                </a:solidFill>
                <a:latin typeface="Arial" pitchFamily="34" charset="0"/>
                <a:cs typeface="Arial" pitchFamily="34" charset="0"/>
              </a:rPr>
              <a:t>nHelicity Flip</a:t>
            </a:r>
          </a:p>
        </p:txBody>
      </p:sp>
      <p:sp>
        <p:nvSpPr>
          <p:cNvPr id="9" name="Rectangle 139">
            <a:extLst>
              <a:ext uri="{FF2B5EF4-FFF2-40B4-BE49-F238E27FC236}">
                <a16:creationId xmlns:a16="http://schemas.microsoft.com/office/drawing/2014/main" id="{0F399D83-BA66-47B6-A91A-34F645692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1" y="4480551"/>
            <a:ext cx="12090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Reported or Delayed Helicity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540DC87-8B04-40E6-9E68-90EB5428C61D}"/>
              </a:ext>
            </a:extLst>
          </p:cNvPr>
          <p:cNvCxnSpPr/>
          <p:nvPr/>
        </p:nvCxnSpPr>
        <p:spPr>
          <a:xfrm rot="16200000" flipH="1">
            <a:off x="7327896" y="2651770"/>
            <a:ext cx="1737338" cy="155446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139">
            <a:extLst>
              <a:ext uri="{FF2B5EF4-FFF2-40B4-BE49-F238E27FC236}">
                <a16:creationId xmlns:a16="http://schemas.microsoft.com/office/drawing/2014/main" id="{913845E5-198B-4BD0-9CF6-AC59BC656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801" y="3268246"/>
            <a:ext cx="1706855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8– window delay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FE3892-5E3D-4360-8F1D-60FB08051FA1}"/>
              </a:ext>
            </a:extLst>
          </p:cNvPr>
          <p:cNvCxnSpPr/>
          <p:nvPr/>
        </p:nvCxnSpPr>
        <p:spPr>
          <a:xfrm>
            <a:off x="7419334" y="3657600"/>
            <a:ext cx="1463024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71F546-9233-49A7-A47B-AC648962028B}"/>
              </a:ext>
            </a:extLst>
          </p:cNvPr>
          <p:cNvCxnSpPr/>
          <p:nvPr/>
        </p:nvCxnSpPr>
        <p:spPr>
          <a:xfrm rot="5400000">
            <a:off x="8790919" y="3657600"/>
            <a:ext cx="18287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26136C-A50A-43C2-80C2-FE72C9B76EB8}"/>
              </a:ext>
            </a:extLst>
          </p:cNvPr>
          <p:cNvCxnSpPr/>
          <p:nvPr/>
        </p:nvCxnSpPr>
        <p:spPr>
          <a:xfrm rot="5400000">
            <a:off x="7327895" y="3657600"/>
            <a:ext cx="18287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9A20664E-DC5E-431C-BAFA-05CBD0B63806}"/>
              </a:ext>
            </a:extLst>
          </p:cNvPr>
          <p:cNvSpPr/>
          <p:nvPr/>
        </p:nvSpPr>
        <p:spPr>
          <a:xfrm>
            <a:off x="1765178" y="2568030"/>
            <a:ext cx="1719654" cy="584775"/>
          </a:xfrm>
          <a:prstGeom prst="wedgeRoundRectCallout">
            <a:avLst>
              <a:gd name="adj1" fmla="val 62126"/>
              <a:gd name="adj2" fmla="val -1617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To Pockels Cell (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 Time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2765D952-D49A-448C-8662-9B2B070B8BFF}"/>
              </a:ext>
            </a:extLst>
          </p:cNvPr>
          <p:cNvSpPr/>
          <p:nvPr/>
        </p:nvSpPr>
        <p:spPr>
          <a:xfrm>
            <a:off x="1313047" y="3634132"/>
            <a:ext cx="2171785" cy="584775"/>
          </a:xfrm>
          <a:prstGeom prst="wedgeRoundRectCallout">
            <a:avLst>
              <a:gd name="adj1" fmla="val 62126"/>
              <a:gd name="adj2" fmla="val -1617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To Helicity Magnets (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 Time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8" name="Rectangle 139">
            <a:extLst>
              <a:ext uri="{FF2B5EF4-FFF2-40B4-BE49-F238E27FC236}">
                <a16:creationId xmlns:a16="http://schemas.microsoft.com/office/drawing/2014/main" id="{6E5080C0-4C0B-4187-9228-BFDD2A5CD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1" y="1461385"/>
            <a:ext cx="12090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CF890B"/>
                </a:solidFill>
                <a:latin typeface="Arial" pitchFamily="34" charset="0"/>
                <a:cs typeface="Arial" pitchFamily="34" charset="0"/>
              </a:rPr>
              <a:t>T_Settle</a:t>
            </a:r>
          </a:p>
          <a:p>
            <a:pPr algn="ctr"/>
            <a:r>
              <a:rPr lang="en-US" sz="1600" b="1" dirty="0">
                <a:solidFill>
                  <a:srgbClr val="CF890B"/>
                </a:solidFill>
                <a:latin typeface="Arial" pitchFamily="34" charset="0"/>
                <a:cs typeface="Arial" pitchFamily="34" charset="0"/>
              </a:rPr>
              <a:t>or</a:t>
            </a:r>
          </a:p>
          <a:p>
            <a:pPr algn="ctr"/>
            <a:r>
              <a:rPr lang="en-US" sz="1600" b="1" dirty="0">
                <a:solidFill>
                  <a:srgbClr val="CF890B"/>
                </a:solidFill>
                <a:latin typeface="Arial" pitchFamily="34" charset="0"/>
                <a:cs typeface="Arial" pitchFamily="34" charset="0"/>
              </a:rPr>
              <a:t>T_Stable</a:t>
            </a:r>
          </a:p>
        </p:txBody>
      </p:sp>
    </p:spTree>
    <p:extLst>
      <p:ext uri="{BB962C8B-B14F-4D97-AF65-F5344CB8AC3E}">
        <p14:creationId xmlns:p14="http://schemas.microsoft.com/office/powerpoint/2010/main" val="2925826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53BFA-DA3C-4142-B927-3AF549917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Helicity Decoder 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EC208-6EF8-4A04-8A9B-32F39F767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MOLLER fast helicity reversal (1920 Hz, 10 µsec settle time, 64-window pattern, 128-window delay) could cause mis-identification of real helicity of some of events in counting mode (these are random events), diluting measured asymmetry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dirty="0"/>
              <a:t>Board to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be developed by: MOLLER collaboration (Ohio University), Jefferson Lab Fast Electronics Group and Accelerator Division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Will be used by data acquisition systems running in counting mode: Hall B, Hall C, Møller Polarimeters and Mott Polarimeter in CEBAF Injector</a:t>
            </a:r>
          </a:p>
          <a:p>
            <a:pPr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1" u="sng" dirty="0"/>
              <a:t>Board will not reconstruct real helicity or real </a:t>
            </a:r>
            <a:r>
              <a:rPr lang="en-US" altLang="en-US" sz="2000" b="1" u="sng" dirty="0">
                <a:latin typeface="Arial" panose="020B0604020202020204" pitchFamily="34" charset="0"/>
              </a:rPr>
              <a:t>30-Bit Shift Register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Board has four input signals: T_Settle, Delayed Helicity, Helicity Pattern, and Pair Sync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 each counting event: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0460" lvl="1" indent="-3429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1800" spc="-1" dirty="0">
                <a:uFill>
                  <a:solidFill>
                    <a:srgbClr val="FFFFFF"/>
                  </a:solidFill>
                </a:uFill>
                <a:latin typeface="Arial"/>
              </a:rPr>
              <a:t>Now: Delayed Helicity and Pattern are recorded in Rings of helicity-gated SIS3801 Scaler. Offline analysis then attempts to construct real helicity, a complicated process due to delay and randomness of events.</a:t>
            </a:r>
            <a:endParaRPr lang="en-US" sz="1800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0460" lvl="1" indent="-3429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New Board: board will keep records of helicities spanning last 30 patterns – to be able to construct 30-bit shift register seed of pseudo-random helicity generator – and position within pattern. And for each event, these records are read along with event. Offline analysis (anytime&gt;n-patterns) will calculate real helicity using helicity predictor. Will be able to correctly identify helicity of every event.</a:t>
            </a: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19EB7-EC9D-4DD0-935A-48910CBFA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F39699-F9C9-4092-A98E-981D6AFBE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341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53BFA-DA3C-4142-B927-3AF549917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Beam Travel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EC208-6EF8-4A04-8A9B-32F39F767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With 10 µs T_Settle time, travel time from photocathode (Pockels Cell) to Hall target becomes relevant. Also, </a:t>
            </a:r>
            <a:r>
              <a:rPr lang="en-US" sz="2000" dirty="0"/>
              <a:t>time it takes for helicity board signals to propagate to Laser Hut and to Halls.</a:t>
            </a:r>
          </a:p>
          <a:p>
            <a:pPr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dirty="0"/>
              <a:t>It takes beam about 4.3 µs per pass to reach Hall. </a:t>
            </a:r>
          </a:p>
          <a:p>
            <a:endParaRPr lang="en-US" sz="2000" dirty="0"/>
          </a:p>
          <a:p>
            <a:r>
              <a:rPr lang="en-US" sz="2000" dirty="0"/>
              <a:t>Fiber length from Injector Service Building (ISB) IN01B05 to Hall C was measured to be 1705 ft using “20 MHz Clock” fiber. With n=1.45, it takes 2.5 µs for helicity signals to travel in fibers to Hall.</a:t>
            </a:r>
          </a:p>
          <a:p>
            <a:endParaRPr lang="en-US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All these travel times will be accounted for in this new Helicity Decoder Board such that recorded events have correct helicity at Physics Interaction Time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19EB7-EC9D-4DD0-935A-48910CBFA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F39699-F9C9-4092-A98E-981D6AFBE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270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6CCE2-ED42-4B9A-9F31-C133A2805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Pseudo-Radom Helicity Generator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8F5BC-B366-49E4-A8B5-3DBB7D916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2" y="966055"/>
            <a:ext cx="3421621" cy="5381694"/>
          </a:xfrm>
        </p:spPr>
        <p:txBody>
          <a:bodyPr>
            <a:noAutofit/>
          </a:bodyPr>
          <a:lstStyle/>
          <a:p>
            <a:r>
              <a:rPr lang="en-US" altLang="en-US" sz="2000" dirty="0">
                <a:latin typeface="Arial" panose="020B0604020202020204" pitchFamily="34" charset="0"/>
              </a:rPr>
              <a:t>Determines helicity at start of pattern</a:t>
            </a:r>
          </a:p>
          <a:p>
            <a:r>
              <a:rPr lang="en-US" altLang="en-US" sz="2000" dirty="0">
                <a:latin typeface="Arial" panose="020B0604020202020204" pitchFamily="34" charset="0"/>
              </a:rPr>
              <a:t>Use 30-bit Shift Register</a:t>
            </a:r>
          </a:p>
          <a:p>
            <a:r>
              <a:rPr lang="en-US" altLang="en-US" sz="2000" dirty="0">
                <a:latin typeface="Arial" panose="020B0604020202020204" pitchFamily="34" charset="0"/>
              </a:rPr>
              <a:t>It is Pseudorandom, not “Random” because it is deterministic, once a sequence  of 30 helicity states is known, next states can be predicted, and it repeats its cycle.</a:t>
            </a:r>
          </a:p>
          <a:p>
            <a:r>
              <a:rPr lang="en-US" altLang="en-US" sz="2000" dirty="0">
                <a:latin typeface="Arial" panose="020B0604020202020204" pitchFamily="34" charset="0"/>
              </a:rPr>
              <a:t>For any initial seed, there are 2</a:t>
            </a:r>
            <a:r>
              <a:rPr lang="en-US" altLang="en-US" sz="2000" baseline="30000" dirty="0">
                <a:latin typeface="Arial" panose="020B0604020202020204" pitchFamily="34" charset="0"/>
              </a:rPr>
              <a:t>30</a:t>
            </a:r>
            <a:r>
              <a:rPr lang="en-US" altLang="en-US" sz="2000" dirty="0">
                <a:latin typeface="Arial" panose="020B0604020202020204" pitchFamily="34" charset="0"/>
              </a:rPr>
              <a:t> – 1 = 1,073,741,823  (maximal length) random </a:t>
            </a:r>
            <a:r>
              <a:rPr lang="en-US" alt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bits before sequence repeats, 50 days for 1000 Hz helicity reversal rate and a Quartet.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C8D490-D5C7-475E-9D34-3E41AB6E0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A5FA0-6B85-42A6-8515-77A0BB732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532A281-112E-4D07-A3D0-F31E02B006ED}"/>
              </a:ext>
            </a:extLst>
          </p:cNvPr>
          <p:cNvGrpSpPr/>
          <p:nvPr/>
        </p:nvGrpSpPr>
        <p:grpSpPr>
          <a:xfrm>
            <a:off x="3849033" y="1076545"/>
            <a:ext cx="7913641" cy="3612710"/>
            <a:chOff x="3709333" y="1076545"/>
            <a:chExt cx="7913641" cy="36127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C474017-F1B8-469E-8820-F9C9AA3E7D00}"/>
                </a:ext>
              </a:extLst>
            </p:cNvPr>
            <p:cNvGrpSpPr/>
            <p:nvPr/>
          </p:nvGrpSpPr>
          <p:grpSpPr>
            <a:xfrm>
              <a:off x="3709333" y="1076545"/>
              <a:ext cx="7913641" cy="3612710"/>
              <a:chOff x="3709333" y="1076545"/>
              <a:chExt cx="7913641" cy="3612710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147DD1C6-0886-4C91-A498-AFBFE200E8B0}"/>
                  </a:ext>
                </a:extLst>
              </p:cNvPr>
              <p:cNvGrpSpPr/>
              <p:nvPr/>
            </p:nvGrpSpPr>
            <p:grpSpPr>
              <a:xfrm>
                <a:off x="3709333" y="1076545"/>
                <a:ext cx="7913641" cy="3612710"/>
                <a:chOff x="890629" y="535526"/>
                <a:chExt cx="7913641" cy="3612710"/>
              </a:xfrm>
            </p:grpSpPr>
            <p:grpSp>
              <p:nvGrpSpPr>
                <p:cNvPr id="7" name="Group 602">
                  <a:extLst>
                    <a:ext uri="{FF2B5EF4-FFF2-40B4-BE49-F238E27FC236}">
                      <a16:creationId xmlns:a16="http://schemas.microsoft.com/office/drawing/2014/main" id="{ED7992CF-2D63-47EA-9822-F8B867A533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09030" y="3124200"/>
                  <a:ext cx="914400" cy="549275"/>
                  <a:chOff x="4955" y="3370"/>
                  <a:chExt cx="576" cy="346"/>
                </a:xfrm>
              </p:grpSpPr>
              <p:sp>
                <p:nvSpPr>
                  <p:cNvPr id="76" name="Line 593">
                    <a:extLst>
                      <a:ext uri="{FF2B5EF4-FFF2-40B4-BE49-F238E27FC236}">
                        <a16:creationId xmlns:a16="http://schemas.microsoft.com/office/drawing/2014/main" id="{6685BFE1-5A98-469B-84C1-8DCA4A915B0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416" y="3543"/>
                    <a:ext cx="115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" name="Line 594">
                    <a:extLst>
                      <a:ext uri="{FF2B5EF4-FFF2-40B4-BE49-F238E27FC236}">
                        <a16:creationId xmlns:a16="http://schemas.microsoft.com/office/drawing/2014/main" id="{F19B7EE9-5C27-4169-9360-FAC6EFC1338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956" y="3428"/>
                    <a:ext cx="11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" name="Line 595">
                    <a:extLst>
                      <a:ext uri="{FF2B5EF4-FFF2-40B4-BE49-F238E27FC236}">
                        <a16:creationId xmlns:a16="http://schemas.microsoft.com/office/drawing/2014/main" id="{561CC0F4-5D7F-4840-B2F8-D7C04F407EA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955" y="3658"/>
                    <a:ext cx="115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79" name="Group 597">
                    <a:extLst>
                      <a:ext uri="{FF2B5EF4-FFF2-40B4-BE49-F238E27FC236}">
                        <a16:creationId xmlns:a16="http://schemas.microsoft.com/office/drawing/2014/main" id="{52A59A2A-362F-4238-8D80-255922A8613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036" y="3370"/>
                    <a:ext cx="380" cy="346"/>
                    <a:chOff x="2477" y="3542"/>
                    <a:chExt cx="288" cy="346"/>
                  </a:xfrm>
                </p:grpSpPr>
                <p:sp>
                  <p:nvSpPr>
                    <p:cNvPr id="82" name="Freeform 598">
                      <a:extLst>
                        <a:ext uri="{FF2B5EF4-FFF2-40B4-BE49-F238E27FC236}">
                          <a16:creationId xmlns:a16="http://schemas.microsoft.com/office/drawing/2014/main" id="{A5EAADC1-46F3-45C1-A8A1-290460E15C6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477" y="3542"/>
                      <a:ext cx="288" cy="173"/>
                    </a:xfrm>
                    <a:custGeom>
                      <a:avLst/>
                      <a:gdLst>
                        <a:gd name="T0" fmla="*/ 0 w 173"/>
                        <a:gd name="T1" fmla="*/ 0 h 173"/>
                        <a:gd name="T2" fmla="*/ 191 w 173"/>
                        <a:gd name="T3" fmla="*/ 58 h 173"/>
                        <a:gd name="T4" fmla="*/ 288 w 173"/>
                        <a:gd name="T5" fmla="*/ 173 h 173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73" h="173">
                          <a:moveTo>
                            <a:pt x="0" y="0"/>
                          </a:moveTo>
                          <a:cubicBezTo>
                            <a:pt x="43" y="14"/>
                            <a:pt x="86" y="29"/>
                            <a:pt x="115" y="58"/>
                          </a:cubicBezTo>
                          <a:cubicBezTo>
                            <a:pt x="144" y="87"/>
                            <a:pt x="158" y="130"/>
                            <a:pt x="173" y="173"/>
                          </a:cubicBezTo>
                        </a:path>
                      </a:pathLst>
                    </a:custGeom>
                    <a:noFill/>
                    <a:ln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bg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3" name="Freeform 599">
                      <a:extLst>
                        <a:ext uri="{FF2B5EF4-FFF2-40B4-BE49-F238E27FC236}">
                          <a16:creationId xmlns:a16="http://schemas.microsoft.com/office/drawing/2014/main" id="{979BCCFF-983C-40E2-AB99-54C6F1FB87D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V="1">
                      <a:off x="2477" y="3715"/>
                      <a:ext cx="288" cy="173"/>
                    </a:xfrm>
                    <a:custGeom>
                      <a:avLst/>
                      <a:gdLst>
                        <a:gd name="T0" fmla="*/ 0 w 173"/>
                        <a:gd name="T1" fmla="*/ 0 h 173"/>
                        <a:gd name="T2" fmla="*/ 191 w 173"/>
                        <a:gd name="T3" fmla="*/ 58 h 173"/>
                        <a:gd name="T4" fmla="*/ 288 w 173"/>
                        <a:gd name="T5" fmla="*/ 173 h 173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73" h="173">
                          <a:moveTo>
                            <a:pt x="0" y="0"/>
                          </a:moveTo>
                          <a:cubicBezTo>
                            <a:pt x="43" y="14"/>
                            <a:pt x="86" y="29"/>
                            <a:pt x="115" y="58"/>
                          </a:cubicBezTo>
                          <a:cubicBezTo>
                            <a:pt x="144" y="87"/>
                            <a:pt x="158" y="130"/>
                            <a:pt x="173" y="173"/>
                          </a:cubicBezTo>
                        </a:path>
                      </a:pathLst>
                    </a:custGeom>
                    <a:noFill/>
                    <a:ln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bg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0" name="Freeform 600">
                    <a:extLst>
                      <a:ext uri="{FF2B5EF4-FFF2-40B4-BE49-F238E27FC236}">
                        <a16:creationId xmlns:a16="http://schemas.microsoft.com/office/drawing/2014/main" id="{BF79EA30-2909-47F7-AC1B-3945827532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36" y="3370"/>
                    <a:ext cx="64" cy="346"/>
                  </a:xfrm>
                  <a:custGeom>
                    <a:avLst/>
                    <a:gdLst>
                      <a:gd name="T0" fmla="*/ 0 w 58"/>
                      <a:gd name="T1" fmla="*/ 0 h 346"/>
                      <a:gd name="T2" fmla="*/ 64 w 58"/>
                      <a:gd name="T3" fmla="*/ 173 h 346"/>
                      <a:gd name="T4" fmla="*/ 0 w 58"/>
                      <a:gd name="T5" fmla="*/ 346 h 34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8" h="346">
                        <a:moveTo>
                          <a:pt x="0" y="0"/>
                        </a:moveTo>
                        <a:cubicBezTo>
                          <a:pt x="29" y="57"/>
                          <a:pt x="58" y="115"/>
                          <a:pt x="58" y="173"/>
                        </a:cubicBezTo>
                        <a:cubicBezTo>
                          <a:pt x="58" y="231"/>
                          <a:pt x="29" y="288"/>
                          <a:pt x="0" y="346"/>
                        </a:cubicBezTo>
                      </a:path>
                    </a:pathLst>
                  </a:custGeom>
                  <a:noFill/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601">
                    <a:extLst>
                      <a:ext uri="{FF2B5EF4-FFF2-40B4-BE49-F238E27FC236}">
                        <a16:creationId xmlns:a16="http://schemas.microsoft.com/office/drawing/2014/main" id="{1C32AD1D-9383-4C87-A94F-A9877FDB23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11" y="3370"/>
                    <a:ext cx="64" cy="346"/>
                  </a:xfrm>
                  <a:custGeom>
                    <a:avLst/>
                    <a:gdLst>
                      <a:gd name="T0" fmla="*/ 0 w 58"/>
                      <a:gd name="T1" fmla="*/ 0 h 346"/>
                      <a:gd name="T2" fmla="*/ 64 w 58"/>
                      <a:gd name="T3" fmla="*/ 173 h 346"/>
                      <a:gd name="T4" fmla="*/ 0 w 58"/>
                      <a:gd name="T5" fmla="*/ 346 h 34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8" h="346">
                        <a:moveTo>
                          <a:pt x="0" y="0"/>
                        </a:moveTo>
                        <a:cubicBezTo>
                          <a:pt x="29" y="57"/>
                          <a:pt x="58" y="115"/>
                          <a:pt x="58" y="173"/>
                        </a:cubicBezTo>
                        <a:cubicBezTo>
                          <a:pt x="58" y="231"/>
                          <a:pt x="29" y="288"/>
                          <a:pt x="0" y="346"/>
                        </a:cubicBezTo>
                      </a:path>
                    </a:pathLst>
                  </a:custGeom>
                  <a:noFill/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" name="Group 838">
                  <a:extLst>
                    <a:ext uri="{FF2B5EF4-FFF2-40B4-BE49-F238E27FC236}">
                      <a16:creationId xmlns:a16="http://schemas.microsoft.com/office/drawing/2014/main" id="{CBD3347A-F61B-4DBF-B6A5-42AEB86E41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283450" y="1772682"/>
                  <a:ext cx="917575" cy="549275"/>
                  <a:chOff x="3456" y="605"/>
                  <a:chExt cx="578" cy="346"/>
                </a:xfrm>
              </p:grpSpPr>
              <p:grpSp>
                <p:nvGrpSpPr>
                  <p:cNvPr id="66" name="Group 155">
                    <a:extLst>
                      <a:ext uri="{FF2B5EF4-FFF2-40B4-BE49-F238E27FC236}">
                        <a16:creationId xmlns:a16="http://schemas.microsoft.com/office/drawing/2014/main" id="{58FA8467-B1B1-42DA-A48A-FA63CCF4665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457" y="605"/>
                    <a:ext cx="577" cy="346"/>
                    <a:chOff x="4262" y="3715"/>
                    <a:chExt cx="577" cy="346"/>
                  </a:xfrm>
                </p:grpSpPr>
                <p:sp>
                  <p:nvSpPr>
                    <p:cNvPr id="68" name="Line 146">
                      <a:extLst>
                        <a:ext uri="{FF2B5EF4-FFF2-40B4-BE49-F238E27FC236}">
                          <a16:creationId xmlns:a16="http://schemas.microsoft.com/office/drawing/2014/main" id="{787944C1-55E9-45B7-87B4-8E03F49C798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24" y="3888"/>
                      <a:ext cx="115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" name="Line 147">
                      <a:extLst>
                        <a:ext uri="{FF2B5EF4-FFF2-40B4-BE49-F238E27FC236}">
                          <a16:creationId xmlns:a16="http://schemas.microsoft.com/office/drawing/2014/main" id="{E70526A3-8F38-48F2-84D2-B6088B487A0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62" y="3773"/>
                      <a:ext cx="116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" name="Line 148">
                      <a:extLst>
                        <a:ext uri="{FF2B5EF4-FFF2-40B4-BE49-F238E27FC236}">
                          <a16:creationId xmlns:a16="http://schemas.microsoft.com/office/drawing/2014/main" id="{E3595F88-E6C5-4255-8CBF-4372C12C322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63" y="4003"/>
                      <a:ext cx="115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71" name="Group 149">
                      <a:extLst>
                        <a:ext uri="{FF2B5EF4-FFF2-40B4-BE49-F238E27FC236}">
                          <a16:creationId xmlns:a16="http://schemas.microsoft.com/office/drawing/2014/main" id="{B4F10FEF-4E83-4C93-A5FD-AA7F5CC83C3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44" y="3715"/>
                      <a:ext cx="380" cy="346"/>
                      <a:chOff x="2419" y="3542"/>
                      <a:chExt cx="346" cy="346"/>
                    </a:xfrm>
                  </p:grpSpPr>
                  <p:grpSp>
                    <p:nvGrpSpPr>
                      <p:cNvPr id="72" name="Group 150">
                        <a:extLst>
                          <a:ext uri="{FF2B5EF4-FFF2-40B4-BE49-F238E27FC236}">
                            <a16:creationId xmlns:a16="http://schemas.microsoft.com/office/drawing/2014/main" id="{8B4EF62A-48D3-4728-B07D-BA38FF2BC55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19" y="3542"/>
                        <a:ext cx="346" cy="346"/>
                        <a:chOff x="2477" y="3542"/>
                        <a:chExt cx="288" cy="346"/>
                      </a:xfrm>
                    </p:grpSpPr>
                    <p:sp>
                      <p:nvSpPr>
                        <p:cNvPr id="74" name="Freeform 151">
                          <a:extLst>
                            <a:ext uri="{FF2B5EF4-FFF2-40B4-BE49-F238E27FC236}">
                              <a16:creationId xmlns:a16="http://schemas.microsoft.com/office/drawing/2014/main" id="{B6E61702-6FC9-417E-AB4A-9D6FB31A2112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77" y="3542"/>
                          <a:ext cx="288" cy="173"/>
                        </a:xfrm>
                        <a:custGeom>
                          <a:avLst/>
                          <a:gdLst>
                            <a:gd name="T0" fmla="*/ 0 w 173"/>
                            <a:gd name="T1" fmla="*/ 0 h 173"/>
                            <a:gd name="T2" fmla="*/ 191 w 173"/>
                            <a:gd name="T3" fmla="*/ 58 h 173"/>
                            <a:gd name="T4" fmla="*/ 288 w 173"/>
                            <a:gd name="T5" fmla="*/ 173 h 173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173" h="173">
                              <a:moveTo>
                                <a:pt x="0" y="0"/>
                              </a:moveTo>
                              <a:cubicBezTo>
                                <a:pt x="43" y="14"/>
                                <a:pt x="86" y="29"/>
                                <a:pt x="115" y="58"/>
                              </a:cubicBezTo>
                              <a:cubicBezTo>
                                <a:pt x="144" y="87"/>
                                <a:pt x="158" y="130"/>
                                <a:pt x="173" y="173"/>
                              </a:cubicBezTo>
                            </a:path>
                          </a:pathLst>
                        </a:custGeom>
                        <a:noFill/>
                        <a:ln w="1905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5" name="Freeform 152">
                          <a:extLst>
                            <a:ext uri="{FF2B5EF4-FFF2-40B4-BE49-F238E27FC236}">
                              <a16:creationId xmlns:a16="http://schemas.microsoft.com/office/drawing/2014/main" id="{288EF570-5662-43DD-B062-E01F7515298D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2477" y="3715"/>
                          <a:ext cx="288" cy="173"/>
                        </a:xfrm>
                        <a:custGeom>
                          <a:avLst/>
                          <a:gdLst>
                            <a:gd name="T0" fmla="*/ 0 w 173"/>
                            <a:gd name="T1" fmla="*/ 0 h 173"/>
                            <a:gd name="T2" fmla="*/ 191 w 173"/>
                            <a:gd name="T3" fmla="*/ 58 h 173"/>
                            <a:gd name="T4" fmla="*/ 288 w 173"/>
                            <a:gd name="T5" fmla="*/ 173 h 173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173" h="173">
                              <a:moveTo>
                                <a:pt x="0" y="0"/>
                              </a:moveTo>
                              <a:cubicBezTo>
                                <a:pt x="43" y="14"/>
                                <a:pt x="86" y="29"/>
                                <a:pt x="115" y="58"/>
                              </a:cubicBezTo>
                              <a:cubicBezTo>
                                <a:pt x="144" y="87"/>
                                <a:pt x="158" y="130"/>
                                <a:pt x="173" y="173"/>
                              </a:cubicBezTo>
                            </a:path>
                          </a:pathLst>
                        </a:custGeom>
                        <a:noFill/>
                        <a:ln w="1905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73" name="Freeform 153">
                        <a:extLst>
                          <a:ext uri="{FF2B5EF4-FFF2-40B4-BE49-F238E27FC236}">
                            <a16:creationId xmlns:a16="http://schemas.microsoft.com/office/drawing/2014/main" id="{4DEA761D-6D15-4734-BF6B-16AC7CC2506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19" y="3542"/>
                        <a:ext cx="58" cy="346"/>
                      </a:xfrm>
                      <a:custGeom>
                        <a:avLst/>
                        <a:gdLst>
                          <a:gd name="T0" fmla="*/ 0 w 58"/>
                          <a:gd name="T1" fmla="*/ 0 h 346"/>
                          <a:gd name="T2" fmla="*/ 58 w 58"/>
                          <a:gd name="T3" fmla="*/ 173 h 346"/>
                          <a:gd name="T4" fmla="*/ 0 w 58"/>
                          <a:gd name="T5" fmla="*/ 346 h 346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58" h="346">
                            <a:moveTo>
                              <a:pt x="0" y="0"/>
                            </a:moveTo>
                            <a:cubicBezTo>
                              <a:pt x="29" y="57"/>
                              <a:pt x="58" y="115"/>
                              <a:pt x="58" y="173"/>
                            </a:cubicBezTo>
                            <a:cubicBezTo>
                              <a:pt x="58" y="231"/>
                              <a:pt x="29" y="288"/>
                              <a:pt x="0" y="346"/>
                            </a:cubicBezTo>
                          </a:path>
                        </a:pathLst>
                      </a:custGeom>
                      <a:noFill/>
                      <a:ln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67" name="Freeform 837">
                    <a:extLst>
                      <a:ext uri="{FF2B5EF4-FFF2-40B4-BE49-F238E27FC236}">
                        <a16:creationId xmlns:a16="http://schemas.microsoft.com/office/drawing/2014/main" id="{6ADE70C9-1406-43FC-B68C-0ADAA4A5FF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56" y="662"/>
                    <a:ext cx="576" cy="231"/>
                  </a:xfrm>
                  <a:custGeom>
                    <a:avLst/>
                    <a:gdLst>
                      <a:gd name="T0" fmla="*/ 0 w 576"/>
                      <a:gd name="T1" fmla="*/ 0 h 231"/>
                      <a:gd name="T2" fmla="*/ 0 w 576"/>
                      <a:gd name="T3" fmla="*/ 231 h 231"/>
                      <a:gd name="T4" fmla="*/ 576 w 576"/>
                      <a:gd name="T5" fmla="*/ 116 h 231"/>
                      <a:gd name="T6" fmla="*/ 0 w 576"/>
                      <a:gd name="T7" fmla="*/ 0 h 23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6" h="231">
                        <a:moveTo>
                          <a:pt x="0" y="0"/>
                        </a:moveTo>
                        <a:lnTo>
                          <a:pt x="0" y="231"/>
                        </a:lnTo>
                        <a:lnTo>
                          <a:pt x="576" y="1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" name="Group 313">
                  <a:extLst>
                    <a:ext uri="{FF2B5EF4-FFF2-40B4-BE49-F238E27FC236}">
                      <a16:creationId xmlns:a16="http://schemas.microsoft.com/office/drawing/2014/main" id="{648ECDA2-0C46-4A05-ADCC-708C68A33F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5400000">
                  <a:off x="7579401" y="2795532"/>
                  <a:ext cx="914400" cy="312738"/>
                  <a:chOff x="288" y="1064"/>
                  <a:chExt cx="576" cy="197"/>
                </a:xfrm>
              </p:grpSpPr>
              <p:grpSp>
                <p:nvGrpSpPr>
                  <p:cNvPr id="57" name="Group 184">
                    <a:extLst>
                      <a:ext uri="{FF2B5EF4-FFF2-40B4-BE49-F238E27FC236}">
                        <a16:creationId xmlns:a16="http://schemas.microsoft.com/office/drawing/2014/main" id="{26C5F1AF-BADC-41D2-91C3-8DA4893C57F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8" y="1064"/>
                    <a:ext cx="576" cy="197"/>
                    <a:chOff x="403" y="665"/>
                    <a:chExt cx="576" cy="197"/>
                  </a:xfrm>
                </p:grpSpPr>
                <p:grpSp>
                  <p:nvGrpSpPr>
                    <p:cNvPr id="59" name="Group 185">
                      <a:extLst>
                        <a:ext uri="{FF2B5EF4-FFF2-40B4-BE49-F238E27FC236}">
                          <a16:creationId xmlns:a16="http://schemas.microsoft.com/office/drawing/2014/main" id="{2D4EC73E-8420-4903-BAA4-289371AA614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" y="720"/>
                      <a:ext cx="576" cy="142"/>
                      <a:chOff x="1152" y="893"/>
                      <a:chExt cx="576" cy="142"/>
                    </a:xfrm>
                  </p:grpSpPr>
                  <p:sp>
                    <p:nvSpPr>
                      <p:cNvPr id="61" name="Oval 186">
                        <a:extLst>
                          <a:ext uri="{FF2B5EF4-FFF2-40B4-BE49-F238E27FC236}">
                            <a16:creationId xmlns:a16="http://schemas.microsoft.com/office/drawing/2014/main" id="{30997368-87B7-42EA-B335-779C8FC92F6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67" y="977"/>
                        <a:ext cx="58" cy="58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  <p:sp>
                    <p:nvSpPr>
                      <p:cNvPr id="62" name="Line 187">
                        <a:extLst>
                          <a:ext uri="{FF2B5EF4-FFF2-40B4-BE49-F238E27FC236}">
                            <a16:creationId xmlns:a16="http://schemas.microsoft.com/office/drawing/2014/main" id="{51041F2B-85D2-4CB2-8FE4-93EDD37E68A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613" y="1008"/>
                        <a:ext cx="115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" name="Line 188">
                        <a:extLst>
                          <a:ext uri="{FF2B5EF4-FFF2-40B4-BE49-F238E27FC236}">
                            <a16:creationId xmlns:a16="http://schemas.microsoft.com/office/drawing/2014/main" id="{F5ABCFD1-1647-4FBA-B070-EB35CD8EBD5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152" y="1008"/>
                        <a:ext cx="115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 type="none" w="med" len="med"/>
                        <a:tailEnd type="arrow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4" name="Line 189">
                        <a:extLst>
                          <a:ext uri="{FF2B5EF4-FFF2-40B4-BE49-F238E27FC236}">
                            <a16:creationId xmlns:a16="http://schemas.microsoft.com/office/drawing/2014/main" id="{E176C345-E099-4578-9112-92B5E068B30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1353" y="893"/>
                        <a:ext cx="230" cy="115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5" name="Oval 190">
                        <a:extLst>
                          <a:ext uri="{FF2B5EF4-FFF2-40B4-BE49-F238E27FC236}">
                            <a16:creationId xmlns:a16="http://schemas.microsoft.com/office/drawing/2014/main" id="{888366EC-9892-4F9D-811B-4857FFE40A4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55" y="977"/>
                        <a:ext cx="58" cy="5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</p:grpSp>
                <p:sp>
                  <p:nvSpPr>
                    <p:cNvPr id="60" name="Text Box 191">
                      <a:extLst>
                        <a:ext uri="{FF2B5EF4-FFF2-40B4-BE49-F238E27FC236}">
                          <a16:creationId xmlns:a16="http://schemas.microsoft.com/office/drawing/2014/main" id="{5F396083-9439-4CAB-A6CF-C57CA8ADBF9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 rot="16200000">
                      <a:off x="807" y="668"/>
                      <a:ext cx="161" cy="15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9050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en-US" sz="1000" dirty="0"/>
                        <a:t>1</a:t>
                      </a:r>
                    </a:p>
                  </p:txBody>
                </p:sp>
              </p:grpSp>
              <p:sp>
                <p:nvSpPr>
                  <p:cNvPr id="58" name="Freeform 311">
                    <a:extLst>
                      <a:ext uri="{FF2B5EF4-FFF2-40B4-BE49-F238E27FC236}">
                        <a16:creationId xmlns:a16="http://schemas.microsoft.com/office/drawing/2014/main" id="{78D59CF0-DD08-4D4C-A62C-4A1753D1E4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8" y="1123"/>
                    <a:ext cx="576" cy="115"/>
                  </a:xfrm>
                  <a:custGeom>
                    <a:avLst/>
                    <a:gdLst>
                      <a:gd name="T0" fmla="*/ 0 w 576"/>
                      <a:gd name="T1" fmla="*/ 115 h 115"/>
                      <a:gd name="T2" fmla="*/ 230 w 576"/>
                      <a:gd name="T3" fmla="*/ 0 h 115"/>
                      <a:gd name="T4" fmla="*/ 576 w 576"/>
                      <a:gd name="T5" fmla="*/ 115 h 115"/>
                      <a:gd name="T6" fmla="*/ 0 w 576"/>
                      <a:gd name="T7" fmla="*/ 115 h 1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6" h="115">
                        <a:moveTo>
                          <a:pt x="0" y="115"/>
                        </a:moveTo>
                        <a:lnTo>
                          <a:pt x="230" y="0"/>
                        </a:lnTo>
                        <a:lnTo>
                          <a:pt x="576" y="11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" name="Group 602">
                  <a:extLst>
                    <a:ext uri="{FF2B5EF4-FFF2-40B4-BE49-F238E27FC236}">
                      <a16:creationId xmlns:a16="http://schemas.microsoft.com/office/drawing/2014/main" id="{4B5BB0F5-6C55-42E8-8A21-524D88F43C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86044" y="2405311"/>
                  <a:ext cx="923925" cy="549275"/>
                  <a:chOff x="4949" y="3370"/>
                  <a:chExt cx="582" cy="346"/>
                </a:xfrm>
              </p:grpSpPr>
              <p:sp>
                <p:nvSpPr>
                  <p:cNvPr id="49" name="Line 593">
                    <a:extLst>
                      <a:ext uri="{FF2B5EF4-FFF2-40B4-BE49-F238E27FC236}">
                        <a16:creationId xmlns:a16="http://schemas.microsoft.com/office/drawing/2014/main" id="{ABA9B026-726D-43E7-B29E-23FA011E5A6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416" y="3543"/>
                    <a:ext cx="115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" name="Line 594">
                    <a:extLst>
                      <a:ext uri="{FF2B5EF4-FFF2-40B4-BE49-F238E27FC236}">
                        <a16:creationId xmlns:a16="http://schemas.microsoft.com/office/drawing/2014/main" id="{C84AB05F-EE67-4E22-A70C-6524E20426B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949" y="3435"/>
                    <a:ext cx="117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" name="Line 595">
                    <a:extLst>
                      <a:ext uri="{FF2B5EF4-FFF2-40B4-BE49-F238E27FC236}">
                        <a16:creationId xmlns:a16="http://schemas.microsoft.com/office/drawing/2014/main" id="{B49A3A49-D90E-4E6E-8A84-73037D01A5A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955" y="3658"/>
                    <a:ext cx="115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52" name="Group 597">
                    <a:extLst>
                      <a:ext uri="{FF2B5EF4-FFF2-40B4-BE49-F238E27FC236}">
                        <a16:creationId xmlns:a16="http://schemas.microsoft.com/office/drawing/2014/main" id="{BB0FD408-92B5-47B1-A02A-2A97EC89FAC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036" y="3370"/>
                    <a:ext cx="380" cy="346"/>
                    <a:chOff x="2477" y="3542"/>
                    <a:chExt cx="288" cy="346"/>
                  </a:xfrm>
                </p:grpSpPr>
                <p:sp>
                  <p:nvSpPr>
                    <p:cNvPr id="55" name="Freeform 598">
                      <a:extLst>
                        <a:ext uri="{FF2B5EF4-FFF2-40B4-BE49-F238E27FC236}">
                          <a16:creationId xmlns:a16="http://schemas.microsoft.com/office/drawing/2014/main" id="{70248174-6C9A-4E18-8417-C7321B1F321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477" y="3542"/>
                      <a:ext cx="288" cy="173"/>
                    </a:xfrm>
                    <a:custGeom>
                      <a:avLst/>
                      <a:gdLst>
                        <a:gd name="T0" fmla="*/ 0 w 173"/>
                        <a:gd name="T1" fmla="*/ 0 h 173"/>
                        <a:gd name="T2" fmla="*/ 191 w 173"/>
                        <a:gd name="T3" fmla="*/ 58 h 173"/>
                        <a:gd name="T4" fmla="*/ 288 w 173"/>
                        <a:gd name="T5" fmla="*/ 173 h 173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73" h="173">
                          <a:moveTo>
                            <a:pt x="0" y="0"/>
                          </a:moveTo>
                          <a:cubicBezTo>
                            <a:pt x="43" y="14"/>
                            <a:pt x="86" y="29"/>
                            <a:pt x="115" y="58"/>
                          </a:cubicBezTo>
                          <a:cubicBezTo>
                            <a:pt x="144" y="87"/>
                            <a:pt x="158" y="130"/>
                            <a:pt x="173" y="173"/>
                          </a:cubicBezTo>
                        </a:path>
                      </a:pathLst>
                    </a:custGeom>
                    <a:noFill/>
                    <a:ln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bg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" name="Freeform 599">
                      <a:extLst>
                        <a:ext uri="{FF2B5EF4-FFF2-40B4-BE49-F238E27FC236}">
                          <a16:creationId xmlns:a16="http://schemas.microsoft.com/office/drawing/2014/main" id="{BE97F184-1BC3-4B76-B10E-4D742360269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V="1">
                      <a:off x="2477" y="3715"/>
                      <a:ext cx="288" cy="173"/>
                    </a:xfrm>
                    <a:custGeom>
                      <a:avLst/>
                      <a:gdLst>
                        <a:gd name="T0" fmla="*/ 0 w 173"/>
                        <a:gd name="T1" fmla="*/ 0 h 173"/>
                        <a:gd name="T2" fmla="*/ 191 w 173"/>
                        <a:gd name="T3" fmla="*/ 58 h 173"/>
                        <a:gd name="T4" fmla="*/ 288 w 173"/>
                        <a:gd name="T5" fmla="*/ 173 h 173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73" h="173">
                          <a:moveTo>
                            <a:pt x="0" y="0"/>
                          </a:moveTo>
                          <a:cubicBezTo>
                            <a:pt x="43" y="14"/>
                            <a:pt x="86" y="29"/>
                            <a:pt x="115" y="58"/>
                          </a:cubicBezTo>
                          <a:cubicBezTo>
                            <a:pt x="144" y="87"/>
                            <a:pt x="158" y="130"/>
                            <a:pt x="173" y="173"/>
                          </a:cubicBezTo>
                        </a:path>
                      </a:pathLst>
                    </a:custGeom>
                    <a:noFill/>
                    <a:ln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bg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3" name="Freeform 600">
                    <a:extLst>
                      <a:ext uri="{FF2B5EF4-FFF2-40B4-BE49-F238E27FC236}">
                        <a16:creationId xmlns:a16="http://schemas.microsoft.com/office/drawing/2014/main" id="{6A0DA2B2-EFB8-4369-90E9-463B5C2FAF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36" y="3370"/>
                    <a:ext cx="64" cy="346"/>
                  </a:xfrm>
                  <a:custGeom>
                    <a:avLst/>
                    <a:gdLst>
                      <a:gd name="T0" fmla="*/ 0 w 58"/>
                      <a:gd name="T1" fmla="*/ 0 h 346"/>
                      <a:gd name="T2" fmla="*/ 64 w 58"/>
                      <a:gd name="T3" fmla="*/ 173 h 346"/>
                      <a:gd name="T4" fmla="*/ 0 w 58"/>
                      <a:gd name="T5" fmla="*/ 346 h 34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8" h="346">
                        <a:moveTo>
                          <a:pt x="0" y="0"/>
                        </a:moveTo>
                        <a:cubicBezTo>
                          <a:pt x="29" y="57"/>
                          <a:pt x="58" y="115"/>
                          <a:pt x="58" y="173"/>
                        </a:cubicBezTo>
                        <a:cubicBezTo>
                          <a:pt x="58" y="231"/>
                          <a:pt x="29" y="288"/>
                          <a:pt x="0" y="346"/>
                        </a:cubicBezTo>
                      </a:path>
                    </a:pathLst>
                  </a:custGeom>
                  <a:noFill/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601">
                    <a:extLst>
                      <a:ext uri="{FF2B5EF4-FFF2-40B4-BE49-F238E27FC236}">
                        <a16:creationId xmlns:a16="http://schemas.microsoft.com/office/drawing/2014/main" id="{35ABFED4-2FF8-4137-B9EC-9FA40A89CC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11" y="3370"/>
                    <a:ext cx="64" cy="346"/>
                  </a:xfrm>
                  <a:custGeom>
                    <a:avLst/>
                    <a:gdLst>
                      <a:gd name="T0" fmla="*/ 0 w 58"/>
                      <a:gd name="T1" fmla="*/ 0 h 346"/>
                      <a:gd name="T2" fmla="*/ 64 w 58"/>
                      <a:gd name="T3" fmla="*/ 173 h 346"/>
                      <a:gd name="T4" fmla="*/ 0 w 58"/>
                      <a:gd name="T5" fmla="*/ 346 h 34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8" h="346">
                        <a:moveTo>
                          <a:pt x="0" y="0"/>
                        </a:moveTo>
                        <a:cubicBezTo>
                          <a:pt x="29" y="57"/>
                          <a:pt x="58" y="115"/>
                          <a:pt x="58" y="173"/>
                        </a:cubicBezTo>
                        <a:cubicBezTo>
                          <a:pt x="58" y="231"/>
                          <a:pt x="29" y="288"/>
                          <a:pt x="0" y="346"/>
                        </a:cubicBezTo>
                      </a:path>
                    </a:pathLst>
                  </a:custGeom>
                  <a:noFill/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" name="Group 602">
                  <a:extLst>
                    <a:ext uri="{FF2B5EF4-FFF2-40B4-BE49-F238E27FC236}">
                      <a16:creationId xmlns:a16="http://schemas.microsoft.com/office/drawing/2014/main" id="{4C95D965-3FFE-4E6A-B2BF-E95AD474AE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22082" y="2228295"/>
                  <a:ext cx="915988" cy="549275"/>
                  <a:chOff x="4954" y="3370"/>
                  <a:chExt cx="577" cy="346"/>
                </a:xfrm>
              </p:grpSpPr>
              <p:sp>
                <p:nvSpPr>
                  <p:cNvPr id="41" name="Line 593">
                    <a:extLst>
                      <a:ext uri="{FF2B5EF4-FFF2-40B4-BE49-F238E27FC236}">
                        <a16:creationId xmlns:a16="http://schemas.microsoft.com/office/drawing/2014/main" id="{CCED6A4B-3AC9-4B5E-B044-62BFFBEB488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416" y="3543"/>
                    <a:ext cx="115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" name="Line 594">
                    <a:extLst>
                      <a:ext uri="{FF2B5EF4-FFF2-40B4-BE49-F238E27FC236}">
                        <a16:creationId xmlns:a16="http://schemas.microsoft.com/office/drawing/2014/main" id="{9503B7EA-90D0-434B-BD33-1C0907D532E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954" y="3428"/>
                    <a:ext cx="11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" name="Line 595">
                    <a:extLst>
                      <a:ext uri="{FF2B5EF4-FFF2-40B4-BE49-F238E27FC236}">
                        <a16:creationId xmlns:a16="http://schemas.microsoft.com/office/drawing/2014/main" id="{EC528936-BA58-41F1-AFB4-7B0B28B89FB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955" y="3658"/>
                    <a:ext cx="115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44" name="Group 597">
                    <a:extLst>
                      <a:ext uri="{FF2B5EF4-FFF2-40B4-BE49-F238E27FC236}">
                        <a16:creationId xmlns:a16="http://schemas.microsoft.com/office/drawing/2014/main" id="{0241253A-A8AC-46EB-9465-F5FFCF88566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036" y="3370"/>
                    <a:ext cx="380" cy="346"/>
                    <a:chOff x="2477" y="3542"/>
                    <a:chExt cx="288" cy="346"/>
                  </a:xfrm>
                </p:grpSpPr>
                <p:sp>
                  <p:nvSpPr>
                    <p:cNvPr id="47" name="Freeform 598">
                      <a:extLst>
                        <a:ext uri="{FF2B5EF4-FFF2-40B4-BE49-F238E27FC236}">
                          <a16:creationId xmlns:a16="http://schemas.microsoft.com/office/drawing/2014/main" id="{F121F77B-C6E5-427C-931A-523199EA50E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477" y="3542"/>
                      <a:ext cx="288" cy="173"/>
                    </a:xfrm>
                    <a:custGeom>
                      <a:avLst/>
                      <a:gdLst>
                        <a:gd name="T0" fmla="*/ 0 w 173"/>
                        <a:gd name="T1" fmla="*/ 0 h 173"/>
                        <a:gd name="T2" fmla="*/ 191 w 173"/>
                        <a:gd name="T3" fmla="*/ 58 h 173"/>
                        <a:gd name="T4" fmla="*/ 288 w 173"/>
                        <a:gd name="T5" fmla="*/ 173 h 173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73" h="173">
                          <a:moveTo>
                            <a:pt x="0" y="0"/>
                          </a:moveTo>
                          <a:cubicBezTo>
                            <a:pt x="43" y="14"/>
                            <a:pt x="86" y="29"/>
                            <a:pt x="115" y="58"/>
                          </a:cubicBezTo>
                          <a:cubicBezTo>
                            <a:pt x="144" y="87"/>
                            <a:pt x="158" y="130"/>
                            <a:pt x="173" y="173"/>
                          </a:cubicBezTo>
                        </a:path>
                      </a:pathLst>
                    </a:custGeom>
                    <a:noFill/>
                    <a:ln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bg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" name="Freeform 599">
                      <a:extLst>
                        <a:ext uri="{FF2B5EF4-FFF2-40B4-BE49-F238E27FC236}">
                          <a16:creationId xmlns:a16="http://schemas.microsoft.com/office/drawing/2014/main" id="{04EEA6D2-A9DB-4FF3-92D8-8859936E607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V="1">
                      <a:off x="2477" y="3715"/>
                      <a:ext cx="288" cy="173"/>
                    </a:xfrm>
                    <a:custGeom>
                      <a:avLst/>
                      <a:gdLst>
                        <a:gd name="T0" fmla="*/ 0 w 173"/>
                        <a:gd name="T1" fmla="*/ 0 h 173"/>
                        <a:gd name="T2" fmla="*/ 191 w 173"/>
                        <a:gd name="T3" fmla="*/ 58 h 173"/>
                        <a:gd name="T4" fmla="*/ 288 w 173"/>
                        <a:gd name="T5" fmla="*/ 173 h 173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73" h="173">
                          <a:moveTo>
                            <a:pt x="0" y="0"/>
                          </a:moveTo>
                          <a:cubicBezTo>
                            <a:pt x="43" y="14"/>
                            <a:pt x="86" y="29"/>
                            <a:pt x="115" y="58"/>
                          </a:cubicBezTo>
                          <a:cubicBezTo>
                            <a:pt x="144" y="87"/>
                            <a:pt x="158" y="130"/>
                            <a:pt x="173" y="173"/>
                          </a:cubicBezTo>
                        </a:path>
                      </a:pathLst>
                    </a:custGeom>
                    <a:noFill/>
                    <a:ln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bg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5" name="Freeform 600">
                    <a:extLst>
                      <a:ext uri="{FF2B5EF4-FFF2-40B4-BE49-F238E27FC236}">
                        <a16:creationId xmlns:a16="http://schemas.microsoft.com/office/drawing/2014/main" id="{3387231A-7883-4704-A485-62F64441FA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36" y="3370"/>
                    <a:ext cx="64" cy="346"/>
                  </a:xfrm>
                  <a:custGeom>
                    <a:avLst/>
                    <a:gdLst>
                      <a:gd name="T0" fmla="*/ 0 w 58"/>
                      <a:gd name="T1" fmla="*/ 0 h 346"/>
                      <a:gd name="T2" fmla="*/ 64 w 58"/>
                      <a:gd name="T3" fmla="*/ 173 h 346"/>
                      <a:gd name="T4" fmla="*/ 0 w 58"/>
                      <a:gd name="T5" fmla="*/ 346 h 34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8" h="346">
                        <a:moveTo>
                          <a:pt x="0" y="0"/>
                        </a:moveTo>
                        <a:cubicBezTo>
                          <a:pt x="29" y="57"/>
                          <a:pt x="58" y="115"/>
                          <a:pt x="58" y="173"/>
                        </a:cubicBezTo>
                        <a:cubicBezTo>
                          <a:pt x="58" y="231"/>
                          <a:pt x="29" y="288"/>
                          <a:pt x="0" y="346"/>
                        </a:cubicBezTo>
                      </a:path>
                    </a:pathLst>
                  </a:custGeom>
                  <a:noFill/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" name="Freeform 601">
                    <a:extLst>
                      <a:ext uri="{FF2B5EF4-FFF2-40B4-BE49-F238E27FC236}">
                        <a16:creationId xmlns:a16="http://schemas.microsoft.com/office/drawing/2014/main" id="{4BB0789F-8265-4A2E-A98F-09BC11364B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11" y="3370"/>
                    <a:ext cx="64" cy="346"/>
                  </a:xfrm>
                  <a:custGeom>
                    <a:avLst/>
                    <a:gdLst>
                      <a:gd name="T0" fmla="*/ 0 w 58"/>
                      <a:gd name="T1" fmla="*/ 0 h 346"/>
                      <a:gd name="T2" fmla="*/ 64 w 58"/>
                      <a:gd name="T3" fmla="*/ 173 h 346"/>
                      <a:gd name="T4" fmla="*/ 0 w 58"/>
                      <a:gd name="T5" fmla="*/ 346 h 34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8" h="346">
                        <a:moveTo>
                          <a:pt x="0" y="0"/>
                        </a:moveTo>
                        <a:cubicBezTo>
                          <a:pt x="29" y="57"/>
                          <a:pt x="58" y="115"/>
                          <a:pt x="58" y="173"/>
                        </a:cubicBezTo>
                        <a:cubicBezTo>
                          <a:pt x="58" y="231"/>
                          <a:pt x="29" y="288"/>
                          <a:pt x="0" y="346"/>
                        </a:cubicBezTo>
                      </a:path>
                    </a:pathLst>
                  </a:custGeom>
                  <a:noFill/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8746F590-ACD6-4EA7-A55F-D2E4B9AD868E}"/>
                    </a:ext>
                  </a:extLst>
                </p:cNvPr>
                <p:cNvGrpSpPr/>
                <p:nvPr/>
              </p:nvGrpSpPr>
              <p:grpSpPr>
                <a:xfrm>
                  <a:off x="890629" y="1230868"/>
                  <a:ext cx="5395119" cy="369401"/>
                  <a:chOff x="890629" y="1230868"/>
                  <a:chExt cx="5395119" cy="369401"/>
                </a:xfrm>
              </p:grpSpPr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F3A10563-048D-47E0-96E3-A85C9F64BA7B}"/>
                      </a:ext>
                    </a:extLst>
                  </p:cNvPr>
                  <p:cNvSpPr/>
                  <p:nvPr/>
                </p:nvSpPr>
                <p:spPr>
                  <a:xfrm>
                    <a:off x="890629" y="1230868"/>
                    <a:ext cx="5395119" cy="3693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F2517DE3-5401-4980-8422-D5D911E3D3C0}"/>
                      </a:ext>
                    </a:extLst>
                  </p:cNvPr>
                  <p:cNvSpPr txBox="1"/>
                  <p:nvPr/>
                </p:nvSpPr>
                <p:spPr>
                  <a:xfrm>
                    <a:off x="890629" y="1230868"/>
                    <a:ext cx="418704" cy="36933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30</a:t>
                    </a:r>
                  </a:p>
                </p:txBody>
              </p:sp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0DDE628F-D648-4FE8-B9E9-D6DAF9F5001A}"/>
                      </a:ext>
                    </a:extLst>
                  </p:cNvPr>
                  <p:cNvSpPr txBox="1"/>
                  <p:nvPr/>
                </p:nvSpPr>
                <p:spPr>
                  <a:xfrm>
                    <a:off x="1315753" y="1230937"/>
                    <a:ext cx="418704" cy="36933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29</a:t>
                    </a:r>
                  </a:p>
                </p:txBody>
              </p:sp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6E58537C-EC0B-402D-ABC0-45F674B2F4A6}"/>
                      </a:ext>
                    </a:extLst>
                  </p:cNvPr>
                  <p:cNvSpPr txBox="1"/>
                  <p:nvPr/>
                </p:nvSpPr>
                <p:spPr>
                  <a:xfrm>
                    <a:off x="1734457" y="1230868"/>
                    <a:ext cx="418704" cy="36933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28</a:t>
                    </a:r>
                  </a:p>
                </p:txBody>
              </p:sp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394784C4-F222-49B7-945E-B6A4D00BDA32}"/>
                      </a:ext>
                    </a:extLst>
                  </p:cNvPr>
                  <p:cNvSpPr txBox="1"/>
                  <p:nvPr/>
                </p:nvSpPr>
                <p:spPr>
                  <a:xfrm>
                    <a:off x="2153404" y="1230868"/>
                    <a:ext cx="418704" cy="36933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27</a:t>
                    </a:r>
                  </a:p>
                </p:txBody>
              </p:sp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2C1C7FFE-08DB-442B-A606-409788FAF27A}"/>
                      </a:ext>
                    </a:extLst>
                  </p:cNvPr>
                  <p:cNvSpPr txBox="1"/>
                  <p:nvPr/>
                </p:nvSpPr>
                <p:spPr>
                  <a:xfrm>
                    <a:off x="2572106" y="1230937"/>
                    <a:ext cx="1875735" cy="36933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               …</a:t>
                    </a:r>
                  </a:p>
                </p:txBody>
              </p:sp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D9795041-18BC-436E-91C8-4C7B960044B8}"/>
                      </a:ext>
                    </a:extLst>
                  </p:cNvPr>
                  <p:cNvSpPr txBox="1"/>
                  <p:nvPr/>
                </p:nvSpPr>
                <p:spPr>
                  <a:xfrm>
                    <a:off x="4447843" y="1230937"/>
                    <a:ext cx="407484" cy="36933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  7</a:t>
                    </a:r>
                  </a:p>
                </p:txBody>
              </p:sp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D1E18802-A37F-4EF6-B6D0-8B55CE3550D4}"/>
                      </a:ext>
                    </a:extLst>
                  </p:cNvPr>
                  <p:cNvSpPr txBox="1"/>
                  <p:nvPr/>
                </p:nvSpPr>
                <p:spPr>
                  <a:xfrm>
                    <a:off x="4852141" y="1230937"/>
                    <a:ext cx="1016080" cy="36933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      …</a:t>
                    </a:r>
                  </a:p>
                </p:txBody>
              </p:sp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11E597CB-6213-43C7-80F8-9E03E0B680C9}"/>
                      </a:ext>
                    </a:extLst>
                  </p:cNvPr>
                  <p:cNvSpPr txBox="1"/>
                  <p:nvPr/>
                </p:nvSpPr>
                <p:spPr>
                  <a:xfrm>
                    <a:off x="5868221" y="1230868"/>
                    <a:ext cx="407484" cy="36933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  1</a:t>
                    </a:r>
                  </a:p>
                </p:txBody>
              </p:sp>
            </p:grp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59CCF909-1FE6-4D5C-8E91-4ACE574030D8}"/>
                    </a:ext>
                  </a:extLst>
                </p:cNvPr>
                <p:cNvCxnSpPr>
                  <a:cxnSpLocks/>
                  <a:stCxn id="33" idx="2"/>
                </p:cNvCxnSpPr>
                <p:nvPr/>
              </p:nvCxnSpPr>
              <p:spPr>
                <a:xfrm>
                  <a:off x="1099981" y="1600200"/>
                  <a:ext cx="0" cy="19710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8618042F-CB4F-4A85-A706-8CC7DCB2D5DA}"/>
                    </a:ext>
                  </a:extLst>
                </p:cNvPr>
                <p:cNvCxnSpPr/>
                <p:nvPr/>
              </p:nvCxnSpPr>
              <p:spPr>
                <a:xfrm>
                  <a:off x="1099981" y="3581400"/>
                  <a:ext cx="425124" cy="1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CA98D4C0-5D16-4F1F-A3E7-D186C3E9C850}"/>
                    </a:ext>
                  </a:extLst>
                </p:cNvPr>
                <p:cNvCxnSpPr>
                  <a:cxnSpLocks/>
                  <a:stCxn id="49" idx="1"/>
                  <a:endCxn id="43" idx="0"/>
                </p:cNvCxnSpPr>
                <p:nvPr/>
              </p:nvCxnSpPr>
              <p:spPr>
                <a:xfrm>
                  <a:off x="3509970" y="2679950"/>
                  <a:ext cx="1313700" cy="5545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E37026E7-D79E-4C3E-9A09-55D2E0C4B619}"/>
                    </a:ext>
                  </a:extLst>
                </p:cNvPr>
                <p:cNvCxnSpPr>
                  <a:cxnSpLocks/>
                  <a:stCxn id="41" idx="1"/>
                  <a:endCxn id="69" idx="0"/>
                </p:cNvCxnSpPr>
                <p:nvPr/>
              </p:nvCxnSpPr>
              <p:spPr>
                <a:xfrm>
                  <a:off x="5738070" y="2502934"/>
                  <a:ext cx="1821605" cy="1585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0943BBAC-9013-40E5-BECF-DB68E98921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937783" y="2506113"/>
                  <a:ext cx="651760" cy="3964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27A21A2E-04D5-4AB0-A14C-AD1157FFA824}"/>
                    </a:ext>
                  </a:extLst>
                </p:cNvPr>
                <p:cNvCxnSpPr>
                  <a:cxnSpLocks/>
                  <a:stCxn id="35" idx="2"/>
                </p:cNvCxnSpPr>
                <p:nvPr/>
              </p:nvCxnSpPr>
              <p:spPr>
                <a:xfrm>
                  <a:off x="1943809" y="1600200"/>
                  <a:ext cx="5853" cy="92081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E2C326CB-B6C3-4DCB-BB8E-796372A4E910}"/>
                    </a:ext>
                  </a:extLst>
                </p:cNvPr>
                <p:cNvCxnSpPr>
                  <a:cxnSpLocks/>
                  <a:endCxn id="51" idx="0"/>
                </p:cNvCxnSpPr>
                <p:nvPr/>
              </p:nvCxnSpPr>
              <p:spPr>
                <a:xfrm flipV="1">
                  <a:off x="2417409" y="2862511"/>
                  <a:ext cx="178160" cy="2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D903981B-E7CE-4B28-9B4E-0DD8386FCF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17409" y="2862511"/>
                  <a:ext cx="6026" cy="54305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4455370D-0BBF-4D28-BC5E-4F1AE37F9D24}"/>
                    </a:ext>
                  </a:extLst>
                </p:cNvPr>
                <p:cNvCxnSpPr>
                  <a:cxnSpLocks/>
                  <a:stCxn id="34" idx="2"/>
                  <a:endCxn id="77" idx="0"/>
                </p:cNvCxnSpPr>
                <p:nvPr/>
              </p:nvCxnSpPr>
              <p:spPr>
                <a:xfrm flipH="1">
                  <a:off x="1510618" y="1600269"/>
                  <a:ext cx="14487" cy="1616006"/>
                </a:xfrm>
                <a:prstGeom prst="line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41CAF73A-6B63-4E34-8351-F3BB069BA272}"/>
                    </a:ext>
                  </a:extLst>
                </p:cNvPr>
                <p:cNvCxnSpPr>
                  <a:cxnSpLocks/>
                  <a:stCxn id="38" idx="2"/>
                </p:cNvCxnSpPr>
                <p:nvPr/>
              </p:nvCxnSpPr>
              <p:spPr>
                <a:xfrm>
                  <a:off x="4651585" y="1600269"/>
                  <a:ext cx="0" cy="72351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69CFCF99-BBB8-4265-9DF3-B14C32D5A145}"/>
                    </a:ext>
                  </a:extLst>
                </p:cNvPr>
                <p:cNvCxnSpPr/>
                <p:nvPr/>
              </p:nvCxnSpPr>
              <p:spPr>
                <a:xfrm>
                  <a:off x="4644677" y="2320369"/>
                  <a:ext cx="210650" cy="0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CE1003B6-0CCF-4958-96A8-825132F780C7}"/>
                    </a:ext>
                  </a:extLst>
                </p:cNvPr>
                <p:cNvCxnSpPr/>
                <p:nvPr/>
              </p:nvCxnSpPr>
              <p:spPr>
                <a:xfrm flipH="1">
                  <a:off x="6285749" y="1383268"/>
                  <a:ext cx="1455695" cy="0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9B611122-428F-4DB1-BB99-FF2084E3DAE1}"/>
                    </a:ext>
                  </a:extLst>
                </p:cNvPr>
                <p:cNvCxnSpPr>
                  <a:cxnSpLocks/>
                  <a:endCxn id="67" idx="2"/>
                </p:cNvCxnSpPr>
                <p:nvPr/>
              </p:nvCxnSpPr>
              <p:spPr>
                <a:xfrm flipH="1">
                  <a:off x="7742238" y="1390912"/>
                  <a:ext cx="1" cy="20079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233597FF-3BB8-4DE1-A5EA-27C1B5676B06}"/>
                    </a:ext>
                  </a:extLst>
                </p:cNvPr>
                <p:cNvCxnSpPr>
                  <a:cxnSpLocks/>
                  <a:stCxn id="40" idx="0"/>
                  <a:endCxn id="29" idx="2"/>
                </p:cNvCxnSpPr>
                <p:nvPr/>
              </p:nvCxnSpPr>
              <p:spPr>
                <a:xfrm flipV="1">
                  <a:off x="6071963" y="904858"/>
                  <a:ext cx="1603" cy="32601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DA726A5-08E1-4074-B189-66355E256A36}"/>
                    </a:ext>
                  </a:extLst>
                </p:cNvPr>
                <p:cNvSpPr txBox="1"/>
                <p:nvPr/>
              </p:nvSpPr>
              <p:spPr>
                <a:xfrm>
                  <a:off x="5670399" y="3224906"/>
                  <a:ext cx="3133871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Switch</a:t>
                  </a:r>
                </a:p>
                <a:p>
                  <a:r>
                    <a:rPr lang="en-US" dirty="0"/>
                    <a:t>Open: Pseudo-random Patterns</a:t>
                  </a:r>
                </a:p>
                <a:p>
                  <a:r>
                    <a:rPr lang="en-US" dirty="0"/>
                    <a:t>Closed: Toggle Pattern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553A0B8-D5A5-4FDF-BF55-476C7490BA6E}"/>
                    </a:ext>
                  </a:extLst>
                </p:cNvPr>
                <p:cNvSpPr txBox="1"/>
                <p:nvPr/>
              </p:nvSpPr>
              <p:spPr>
                <a:xfrm>
                  <a:off x="2257958" y="729735"/>
                  <a:ext cx="20738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30-Bit Shift Register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B6BCECBB-2C9F-49D1-99B8-264CA71808CF}"/>
                    </a:ext>
                  </a:extLst>
                </p:cNvPr>
                <p:cNvSpPr txBox="1"/>
                <p:nvPr/>
              </p:nvSpPr>
              <p:spPr>
                <a:xfrm>
                  <a:off x="4894557" y="535526"/>
                  <a:ext cx="23580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Pseudo-random Bit out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ABA6422B-1F42-423A-96CA-C24DDDED7C7E}"/>
                    </a:ext>
                  </a:extLst>
                </p:cNvPr>
                <p:cNvSpPr txBox="1"/>
                <p:nvPr/>
              </p:nvSpPr>
              <p:spPr>
                <a:xfrm>
                  <a:off x="5497952" y="2532582"/>
                  <a:ext cx="203741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Pseudo-random Bit </a:t>
                  </a:r>
                </a:p>
                <a:p>
                  <a:pPr algn="ctr"/>
                  <a:r>
                    <a:rPr lang="en-US" dirty="0"/>
                    <a:t>(0 or 1)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A80CBBA-97B8-482A-99B8-75584EC42BBA}"/>
                    </a:ext>
                  </a:extLst>
                </p:cNvPr>
                <p:cNvSpPr txBox="1"/>
                <p:nvPr/>
              </p:nvSpPr>
              <p:spPr>
                <a:xfrm>
                  <a:off x="6538548" y="995823"/>
                  <a:ext cx="10241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Shift Left</a:t>
                  </a:r>
                </a:p>
              </p:txBody>
            </p:sp>
          </p:grp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CC8E04E-BA3E-4C46-A790-058D148044BE}"/>
                  </a:ext>
                </a:extLst>
              </p:cNvPr>
              <p:cNvSpPr txBox="1"/>
              <p:nvPr/>
            </p:nvSpPr>
            <p:spPr>
              <a:xfrm>
                <a:off x="10325943" y="2454364"/>
                <a:ext cx="4700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OR</a:t>
                </a:r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B9460A4-0BB6-494A-BB9D-9D167A1D1958}"/>
                </a:ext>
              </a:extLst>
            </p:cNvPr>
            <p:cNvSpPr txBox="1"/>
            <p:nvPr/>
          </p:nvSpPr>
          <p:spPr>
            <a:xfrm>
              <a:off x="7796351" y="2852056"/>
              <a:ext cx="5887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XOR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C4A76F9-1460-455A-BA34-0B048431018D}"/>
                </a:ext>
              </a:extLst>
            </p:cNvPr>
            <p:cNvSpPr txBox="1"/>
            <p:nvPr/>
          </p:nvSpPr>
          <p:spPr>
            <a:xfrm>
              <a:off x="4483565" y="3740389"/>
              <a:ext cx="5887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XOR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205444C-CEEA-4036-8173-569543E6F37B}"/>
                </a:ext>
              </a:extLst>
            </p:cNvPr>
            <p:cNvSpPr txBox="1"/>
            <p:nvPr/>
          </p:nvSpPr>
          <p:spPr>
            <a:xfrm>
              <a:off x="5573317" y="3038940"/>
              <a:ext cx="5887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XOR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0081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1A258-6863-4CBC-B83B-8A2D0DC89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Decoder Board I/O and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27EEA-326F-450B-8172-5DDAE3D6B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Input: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T_Settle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Delayed Helicity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Helicity Pattern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Pair Sync</a:t>
            </a:r>
            <a:endParaRPr lang="en-US" strike="sngStrike" dirty="0">
              <a:solidFill>
                <a:srgbClr val="FF000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External 250 MHz FADC Clock (ECL) – Board has 250 MHz internal clock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Trigger and Sync Signals</a:t>
            </a:r>
          </a:p>
          <a:p>
            <a:r>
              <a:rPr lang="en-US" sz="2400" dirty="0"/>
              <a:t>Output: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Four NIM helicity outputs (T_Settle, Delayed, Pattern and Pair) after common delay for timing check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20 Data words for each trigger event</a:t>
            </a:r>
          </a:p>
          <a:p>
            <a:r>
              <a:rPr lang="en-US" sz="2400" dirty="0"/>
              <a:t>Add programable common delay (0-30 µs) for input helicity signals:</a:t>
            </a:r>
          </a:p>
          <a:p>
            <a:pPr lvl="1"/>
            <a:r>
              <a:rPr lang="en-US" sz="2200" dirty="0"/>
              <a:t>To fix time delays due to beam travel time and helicity signal distribution to Hall</a:t>
            </a:r>
          </a:p>
          <a:p>
            <a:pPr lvl="1"/>
            <a:r>
              <a:rPr lang="en-US" sz="2200" dirty="0"/>
              <a:t>Will be measured for each board in a specific DAQ</a:t>
            </a:r>
            <a:endParaRPr lang="en-US" sz="2200" dirty="0">
              <a:solidFill>
                <a:srgbClr val="FF0000"/>
              </a:solidFill>
            </a:endParaRPr>
          </a:p>
          <a:p>
            <a:pPr lvl="1"/>
            <a:r>
              <a:rPr lang="en-US" sz="2200" dirty="0"/>
              <a:t>Will sync helicity of beam at Physics Interaction Time in Hall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D3EC22-F25E-4F5D-B146-63FCD8D8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4A8C7B-2264-42C0-B136-4EA9C40A1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7D1C2FF-BFE7-4CD3-9519-FA0052682037}"/>
              </a:ext>
            </a:extLst>
          </p:cNvPr>
          <p:cNvSpPr/>
          <p:nvPr/>
        </p:nvSpPr>
        <p:spPr>
          <a:xfrm>
            <a:off x="3856320" y="1739900"/>
            <a:ext cx="1709877" cy="660400"/>
          </a:xfrm>
          <a:prstGeom prst="wedgeRoundRectCallout">
            <a:avLst>
              <a:gd name="adj1" fmla="val -48355"/>
              <a:gd name="adj2" fmla="val 12214"/>
              <a:gd name="adj3" fmla="val 16667"/>
            </a:avLst>
          </a:prstGeom>
          <a:solidFill>
            <a:schemeClr val="bg1">
              <a:alpha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NIM or Fiber, programmable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B6C8211D-D0F9-49CC-B298-357A9B180B95}"/>
              </a:ext>
            </a:extLst>
          </p:cNvPr>
          <p:cNvSpPr/>
          <p:nvPr/>
        </p:nvSpPr>
        <p:spPr>
          <a:xfrm>
            <a:off x="3378200" y="1473200"/>
            <a:ext cx="333248" cy="1193800"/>
          </a:xfrm>
          <a:prstGeom prst="righ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89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1A258-6863-4CBC-B83B-8A2D0DC89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27EEA-326F-450B-8172-5DDAE3D6B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New scheme to readout delayed helicity for Physics Event Trigger:</a:t>
            </a:r>
          </a:p>
          <a:p>
            <a:r>
              <a:rPr lang="en-US" sz="2400" dirty="0"/>
              <a:t>Running in background in Helicity Decoder Board:</a:t>
            </a:r>
          </a:p>
          <a:p>
            <a:pPr lvl="1"/>
            <a:r>
              <a:rPr lang="en-US" dirty="0"/>
              <a:t>On Pattern Start: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600" dirty="0"/>
              <a:t>Increment pattern counter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600" dirty="0"/>
              <a:t>Grab delayed (or reported) helicity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600" dirty="0"/>
              <a:t>Push onto running Helicity Seed (</a:t>
            </a:r>
            <a:r>
              <a:rPr lang="en-US" sz="1600" b="1" u="sng" cap="all" dirty="0"/>
              <a:t>32 </a:t>
            </a:r>
            <a:r>
              <a:rPr lang="en-US" sz="1600" b="1" u="sng" dirty="0"/>
              <a:t>bits</a:t>
            </a:r>
            <a:r>
              <a:rPr lang="en-US" sz="1600" dirty="0"/>
              <a:t>)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600" dirty="0"/>
              <a:t>Clear pattern phase counter</a:t>
            </a:r>
          </a:p>
          <a:p>
            <a:pPr lvl="1"/>
            <a:r>
              <a:rPr lang="en-US" dirty="0"/>
              <a:t>On T_Settle Transition: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600" dirty="0"/>
              <a:t>Increment pattern phase counter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600" dirty="0"/>
              <a:t>Increment T_Settle counter</a:t>
            </a:r>
          </a:p>
          <a:p>
            <a:r>
              <a:rPr lang="en-US" dirty="0"/>
              <a:t>Then, when a physics event triggers DAQ, report Data Word of: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600" dirty="0"/>
              <a:t>Current seed value – to find true helicity for first window in pattern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600" dirty="0"/>
              <a:t>Counter of pattern phase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600" dirty="0"/>
              <a:t>Counters of pattern and T_Settle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600" dirty="0"/>
              <a:t>Status of T_Settle at time of trigger – to be used to veto event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600" dirty="0"/>
              <a:t>Event Polarity: XOR of delayed helicity and delayed helicity on Pattern Start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D3EC22-F25E-4F5D-B146-63FCD8D8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4A8C7B-2264-42C0-B136-4EA9C40A1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48D64CB-FBE1-4572-848C-80F492FA37A0}"/>
              </a:ext>
            </a:extLst>
          </p:cNvPr>
          <p:cNvSpPr/>
          <p:nvPr/>
        </p:nvSpPr>
        <p:spPr>
          <a:xfrm>
            <a:off x="5866180" y="2501202"/>
            <a:ext cx="3404820" cy="1042098"/>
          </a:xfrm>
          <a:prstGeom prst="wedgeRoundRectCallout">
            <a:avLst>
              <a:gd name="adj1" fmla="val -59854"/>
              <a:gd name="adj2" fmla="val -9324"/>
              <a:gd name="adj3" fmla="val 16667"/>
            </a:avLst>
          </a:prstGeom>
          <a:solidFill>
            <a:schemeClr val="bg1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Analysis will use last two delayed helicity windows to check 30-bit Shift Register</a:t>
            </a:r>
          </a:p>
        </p:txBody>
      </p:sp>
    </p:spTree>
    <p:extLst>
      <p:ext uri="{BB962C8B-B14F-4D97-AF65-F5344CB8AC3E}">
        <p14:creationId xmlns:p14="http://schemas.microsoft.com/office/powerpoint/2010/main" val="1744469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PowerPoint_widescreen [Read-Only]" id="{825518EF-9F4B-4259-AB9B-30A09776C76A}" vid="{5322435D-1806-4783-A6B0-EE1E080D2C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3161</TotalTime>
  <Words>1434</Words>
  <Application>Microsoft Office PowerPoint</Application>
  <PresentationFormat>Widescreen</PresentationFormat>
  <Paragraphs>254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.PingFangSC-Regular</vt:lpstr>
      <vt:lpstr>Arial</vt:lpstr>
      <vt:lpstr>Calibri</vt:lpstr>
      <vt:lpstr>Courier New</vt:lpstr>
      <vt:lpstr>PingFangSC-Regular</vt:lpstr>
      <vt:lpstr>Wingdings</vt:lpstr>
      <vt:lpstr>Office Theme</vt:lpstr>
      <vt:lpstr>Helicity Decoder Board</vt:lpstr>
      <vt:lpstr>CEBAF Helicity Controls</vt:lpstr>
      <vt:lpstr>Helicity Generator Signals to DAQ – What user gets</vt:lpstr>
      <vt:lpstr>Helicity Generator Signals – Real time signals</vt:lpstr>
      <vt:lpstr>Helicity Decoder Board</vt:lpstr>
      <vt:lpstr>Electron Beam Travel Time</vt:lpstr>
      <vt:lpstr>Pseudo-Radom Helicity Generator</vt:lpstr>
      <vt:lpstr>Decoder Board I/O and Features</vt:lpstr>
      <vt:lpstr>Scheme Outline</vt:lpstr>
      <vt:lpstr>Analysis – Realtime on Crate, Online, Offline</vt:lpstr>
      <vt:lpstr>Cross-Check</vt:lpstr>
      <vt:lpstr>Board Programmable Common Delay</vt:lpstr>
      <vt:lpstr>Required No. of Boards – 20 Boards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EDM Systematic Effects</dc:title>
  <dc:creator>Riad Suleiman</dc:creator>
  <cp:lastModifiedBy>Riad Suleiman</cp:lastModifiedBy>
  <cp:revision>554</cp:revision>
  <dcterms:created xsi:type="dcterms:W3CDTF">2020-07-30T15:47:04Z</dcterms:created>
  <dcterms:modified xsi:type="dcterms:W3CDTF">2020-12-01T17:15:29Z</dcterms:modified>
</cp:coreProperties>
</file>