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2" r:id="rId3"/>
    <p:sldId id="297" r:id="rId4"/>
    <p:sldId id="323" r:id="rId5"/>
    <p:sldId id="328" r:id="rId6"/>
    <p:sldId id="339" r:id="rId7"/>
    <p:sldId id="294" r:id="rId8"/>
    <p:sldId id="307" r:id="rId9"/>
    <p:sldId id="329" r:id="rId10"/>
    <p:sldId id="330" r:id="rId11"/>
    <p:sldId id="331" r:id="rId12"/>
    <p:sldId id="325" r:id="rId13"/>
    <p:sldId id="332" r:id="rId14"/>
    <p:sldId id="326" r:id="rId15"/>
    <p:sldId id="333" r:id="rId16"/>
    <p:sldId id="324" r:id="rId17"/>
    <p:sldId id="336" r:id="rId18"/>
    <p:sldId id="337" r:id="rId19"/>
    <p:sldId id="340" r:id="rId20"/>
    <p:sldId id="290" r:id="rId21"/>
    <p:sldId id="338" r:id="rId22"/>
    <p:sldId id="341" r:id="rId23"/>
    <p:sldId id="279" r:id="rId24"/>
    <p:sldId id="342" r:id="rId25"/>
    <p:sldId id="344" r:id="rId26"/>
    <p:sldId id="34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1" autoAdjust="0"/>
    <p:restoredTop sz="82439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Ch.</a:t>
            </a:r>
            <a:r>
              <a:rPr lang="en-US" baseline="0" dirty="0"/>
              <a:t> 2 (Top) Radiation vs. Voltage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23-Jun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Sheet3!$B$3:$B$7</c:f>
              <c:numCache>
                <c:formatCode>General</c:formatCode>
                <c:ptCount val="5"/>
                <c:pt idx="0">
                  <c:v>210</c:v>
                </c:pt>
                <c:pt idx="1">
                  <c:v>200</c:v>
                </c:pt>
                <c:pt idx="2">
                  <c:v>180</c:v>
                </c:pt>
                <c:pt idx="3">
                  <c:v>150</c:v>
                </c:pt>
                <c:pt idx="4">
                  <c:v>130</c:v>
                </c:pt>
              </c:numCache>
            </c:numRef>
          </c:xVal>
          <c:yVal>
            <c:numRef>
              <c:f>Sheet3!$G$3:$G$7</c:f>
              <c:numCache>
                <c:formatCode>General</c:formatCode>
                <c:ptCount val="5"/>
                <c:pt idx="0">
                  <c:v>0.58934299999999995</c:v>
                </c:pt>
                <c:pt idx="1">
                  <c:v>0.25969599999999998</c:v>
                </c:pt>
                <c:pt idx="2">
                  <c:v>0.141071</c:v>
                </c:pt>
                <c:pt idx="3">
                  <c:v>0.125807</c:v>
                </c:pt>
                <c:pt idx="4">
                  <c:v>0.158273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03-2448-A013-4DF2F8476A39}"/>
            </c:ext>
          </c:extLst>
        </c:ser>
        <c:ser>
          <c:idx val="1"/>
          <c:order val="1"/>
          <c:tx>
            <c:v>30-Jun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Sheet3!$B$20:$B$24</c:f>
              <c:numCache>
                <c:formatCode>General</c:formatCode>
                <c:ptCount val="5"/>
                <c:pt idx="0">
                  <c:v>210</c:v>
                </c:pt>
                <c:pt idx="1">
                  <c:v>200</c:v>
                </c:pt>
                <c:pt idx="2">
                  <c:v>180</c:v>
                </c:pt>
                <c:pt idx="3">
                  <c:v>150</c:v>
                </c:pt>
                <c:pt idx="4">
                  <c:v>130</c:v>
                </c:pt>
              </c:numCache>
            </c:numRef>
          </c:xVal>
          <c:yVal>
            <c:numRef>
              <c:f>Sheet3!$G$20:$G$24</c:f>
              <c:numCache>
                <c:formatCode>General</c:formatCode>
                <c:ptCount val="5"/>
                <c:pt idx="0">
                  <c:v>0.82728299999999999</c:v>
                </c:pt>
                <c:pt idx="1">
                  <c:v>0.27562599999999998</c:v>
                </c:pt>
                <c:pt idx="2">
                  <c:v>0.155337</c:v>
                </c:pt>
                <c:pt idx="3">
                  <c:v>0.14837700000000001</c:v>
                </c:pt>
                <c:pt idx="4">
                  <c:v>0.12890199999999999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03-2448-A013-4DF2F8476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450176"/>
        <c:axId val="2123700416"/>
      </c:scatterChart>
      <c:valAx>
        <c:axId val="2122450176"/>
        <c:scaling>
          <c:orientation val="minMax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  <a:r>
                  <a:rPr lang="en-US" baseline="0"/>
                  <a:t> (kV)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3700416"/>
        <c:crosses val="autoZero"/>
        <c:crossBetween val="midCat"/>
      </c:valAx>
      <c:valAx>
        <c:axId val="212370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Ch.</a:t>
                </a:r>
                <a:r>
                  <a:rPr lang="en-US" baseline="0"/>
                  <a:t> 2 Radiation (cps)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450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1T14:45:43.064" idx="1">
    <p:pos x="10" y="10"/>
    <p:text>I would put this one as backup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2/22/18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2/22/18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leave this slide for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2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3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2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1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(null)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/>
              <a:t>CEBAF Source/Injector Update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PREX/CREX Collaboration Meeting</a:t>
            </a:r>
            <a:br>
              <a:rPr lang="en-US" sz="2800" dirty="0"/>
            </a:br>
            <a:r>
              <a:rPr lang="en-US" sz="2800" dirty="0"/>
              <a:t>February 26,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/>
              <a:t>Joe Grames</a:t>
            </a:r>
          </a:p>
          <a:p>
            <a:r>
              <a:rPr lang="en-US" dirty="0"/>
              <a:t>Center for Injectors and 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:\Users\Source\Downloads\COMSOL pics\detailed_11_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92" y="2654797"/>
            <a:ext cx="3256311" cy="328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537991" y="2452966"/>
            <a:ext cx="2423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Black </a:t>
            </a:r>
            <a:r>
              <a:rPr lang="en-US" sz="1350" dirty="0"/>
              <a:t>Conductivity of 2E-12 S/m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294355" y="5230715"/>
            <a:ext cx="1581266" cy="52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indent="85725" algn="just"/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|E|=1.16 [V/m]</a:t>
            </a:r>
          </a:p>
          <a:p>
            <a:pPr indent="85725" algn="just"/>
            <a:r>
              <a:rPr lang="en-US" sz="15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Ey</a:t>
            </a:r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=-1.14 [V/m]</a:t>
            </a:r>
          </a:p>
          <a:p>
            <a:pPr indent="85725" algn="just"/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indent="85725" algn="just"/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5725" algn="just"/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5725" algn="just"/>
            <a:r>
              <a: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F0959E-C1C6-4A49-99D5-A66DDA0C5AC9}"/>
              </a:ext>
            </a:extLst>
          </p:cNvPr>
          <p:cNvGrpSpPr/>
          <p:nvPr/>
        </p:nvGrpSpPr>
        <p:grpSpPr>
          <a:xfrm>
            <a:off x="892183" y="2418835"/>
            <a:ext cx="3252693" cy="3517193"/>
            <a:chOff x="487805" y="2396752"/>
            <a:chExt cx="3252693" cy="3517193"/>
          </a:xfrm>
        </p:grpSpPr>
        <p:pic>
          <p:nvPicPr>
            <p:cNvPr id="15" name="Picture 14" descr="C:\Users\Source\Downloads\COMSOL pics\detailed_white_11_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05" y="2632714"/>
              <a:ext cx="3252693" cy="3281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74898" y="2396752"/>
              <a:ext cx="24808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White </a:t>
              </a:r>
              <a:r>
                <a:rPr lang="en-US" sz="1350" dirty="0"/>
                <a:t>Conductivity of 2E-14 S/m</a:t>
              </a:r>
              <a:endParaRPr lang="en-US" sz="1350" dirty="0">
                <a:solidFill>
                  <a:srgbClr val="FF0000"/>
                </a:solidFill>
              </a:endParaRPr>
            </a:p>
            <a:p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781304" y="5199501"/>
              <a:ext cx="1581266" cy="52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|E|=146.9 [V/m]</a:t>
              </a:r>
            </a:p>
            <a:p>
              <a:pPr indent="85725" algn="just"/>
              <a:r>
                <a:rPr lang="en-US" sz="1500" dirty="0" err="1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Ey</a:t>
              </a:r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=-139 [V/m]</a:t>
              </a:r>
            </a:p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</a:p>
            <a:p>
              <a:pPr indent="85725" algn="just"/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75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" name="5-Point Star 3"/>
            <p:cNvSpPr/>
            <p:nvPr/>
          </p:nvSpPr>
          <p:spPr>
            <a:xfrm>
              <a:off x="1987260" y="4925292"/>
              <a:ext cx="93518" cy="93518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3" name="5-Point Star 22"/>
          <p:cNvSpPr/>
          <p:nvPr/>
        </p:nvSpPr>
        <p:spPr>
          <a:xfrm>
            <a:off x="6573389" y="5050023"/>
            <a:ext cx="93518" cy="9351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718038-CB60-C044-94AB-56330C2D8784}"/>
              </a:ext>
            </a:extLst>
          </p:cNvPr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343938-353A-2A49-9B3E-2FAC36D930BC}"/>
              </a:ext>
            </a:extLst>
          </p:cNvPr>
          <p:cNvSpPr txBox="1"/>
          <p:nvPr/>
        </p:nvSpPr>
        <p:spPr>
          <a:xfrm>
            <a:off x="890135" y="2071037"/>
            <a:ext cx="29418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CEBAF Existing Gun @ 200 kV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87582A-DF97-734D-B00B-A562429E302D}"/>
              </a:ext>
            </a:extLst>
          </p:cNvPr>
          <p:cNvSpPr txBox="1"/>
          <p:nvPr/>
        </p:nvSpPr>
        <p:spPr>
          <a:xfrm>
            <a:off x="5575898" y="2068891"/>
            <a:ext cx="2978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CEBAF Upgrade Gun @ 200kV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DFE830-8467-5A47-8770-E2CE1AC83FD0}"/>
              </a:ext>
            </a:extLst>
          </p:cNvPr>
          <p:cNvSpPr/>
          <p:nvPr/>
        </p:nvSpPr>
        <p:spPr>
          <a:xfrm>
            <a:off x="1917874" y="974713"/>
            <a:ext cx="538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Triple point shielding minimizes E-field: important to prevent arcing along HV plug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49532D0-8D76-0E4A-BC21-2D27F783608F}"/>
              </a:ext>
            </a:extLst>
          </p:cNvPr>
          <p:cNvSpPr txBox="1">
            <a:spLocks/>
          </p:cNvSpPr>
          <p:nvPr/>
        </p:nvSpPr>
        <p:spPr>
          <a:xfrm>
            <a:off x="667321" y="122866"/>
            <a:ext cx="7886700" cy="444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COMSOL model of gun improvements</a:t>
            </a:r>
          </a:p>
        </p:txBody>
      </p:sp>
    </p:spTree>
    <p:extLst>
      <p:ext uri="{BB962C8B-B14F-4D97-AF65-F5344CB8AC3E}">
        <p14:creationId xmlns:p14="http://schemas.microsoft.com/office/powerpoint/2010/main" val="161707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090" y="400525"/>
            <a:ext cx="7886700" cy="62337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Potential is more linear along the rubber plug-insulator interface to </a:t>
            </a:r>
            <a:r>
              <a:rPr lang="en-US"/>
              <a:t>prevent arcing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23F17-FCC0-6E4E-AE09-2239FCDAA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46" y="1439135"/>
            <a:ext cx="6388924" cy="4190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3DD08-AAF2-5E48-8BA8-B7A06CCC1F20}"/>
              </a:ext>
            </a:extLst>
          </p:cNvPr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FDD09E-A286-EA48-86E3-E6CA64328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1" y="1594339"/>
            <a:ext cx="2367145" cy="3856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2656689" y="1851667"/>
            <a:ext cx="2859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CEBAF exiting gun @ 200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024255" y="3498016"/>
            <a:ext cx="30018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CEBAF upgrade gun @ 200kV </a:t>
            </a:r>
          </a:p>
        </p:txBody>
      </p:sp>
    </p:spTree>
    <p:extLst>
      <p:ext uri="{BB962C8B-B14F-4D97-AF65-F5344CB8AC3E}">
        <p14:creationId xmlns:p14="http://schemas.microsoft.com/office/powerpoint/2010/main" val="196162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18988"/>
          <a:stretch/>
        </p:blipFill>
        <p:spPr>
          <a:xfrm>
            <a:off x="182880" y="1101964"/>
            <a:ext cx="4145812" cy="494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845" y="1101964"/>
            <a:ext cx="4617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Gun assembled and baked successfully.</a:t>
            </a:r>
          </a:p>
          <a:p>
            <a:endParaRPr lang="en-US" sz="2000" dirty="0"/>
          </a:p>
          <a:p>
            <a:r>
              <a:rPr lang="en-US" sz="2000" dirty="0"/>
              <a:t>HV conditioned at the UITF using available with 225kV HVPS (Spellman) and SF6</a:t>
            </a:r>
          </a:p>
          <a:p>
            <a:endParaRPr lang="en-US" sz="2000" dirty="0"/>
          </a:p>
          <a:p>
            <a:r>
              <a:rPr lang="en-US" sz="2000" dirty="0"/>
              <a:t>Small, yet measurable on-set of field emission above 200kV – requires conditioning &gt; 225kV to process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Conditioning the 200 kV gun at UITF (June 2017)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546827"/>
              </p:ext>
            </p:extLst>
          </p:nvPr>
        </p:nvGraphicFramePr>
        <p:xfrm>
          <a:off x="4535424" y="3656509"/>
          <a:ext cx="4409372" cy="249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1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47E69-9B6A-C74E-A826-FC4EA1180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93F276-71B0-0F48-97C9-0610183830A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Conditioning w/ 350 kV HVPS (Nov-Dec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9600C-783F-DB49-B1F2-53E1AE305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1185" y="1698257"/>
            <a:ext cx="5269831" cy="3952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378A9D-0E34-F346-92E2-2B166B8B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80" y="3674444"/>
            <a:ext cx="4766098" cy="263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D16902-55AA-D34D-9EE5-371630946225}"/>
              </a:ext>
            </a:extLst>
          </p:cNvPr>
          <p:cNvSpPr txBox="1"/>
          <p:nvPr/>
        </p:nvSpPr>
        <p:spPr>
          <a:xfrm>
            <a:off x="4289080" y="1032096"/>
            <a:ext cx="4766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Moved HV chamber to gun table, baked and Kr gas conditioned to 227 kV (above the 225 kV Spellman!)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Reliable operation to 200 kV w/o signs of field emission.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Will move 200kV electrode to CEBAF HV chamber (better vacuum) in May 2018.</a:t>
            </a:r>
          </a:p>
        </p:txBody>
      </p:sp>
    </p:spTree>
    <p:extLst>
      <p:ext uri="{BB962C8B-B14F-4D97-AF65-F5344CB8AC3E}">
        <p14:creationId xmlns:p14="http://schemas.microsoft.com/office/powerpoint/2010/main" val="301041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823338"/>
            <a:ext cx="8752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Existing 150kV inadequate for upgraded gun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SF6 pressure vessel delivered + plumbing/sensors ready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Modifying stack for QE scans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Major installation (safety systems, engineering, software)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0FDC7-25C3-E74C-BA25-F953CE8A5E5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New Spellman 350 kV HVPS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A7792-8AFA-6341-9961-8D3A1F5F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4383" y="2728626"/>
            <a:ext cx="4162338" cy="3121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3F85A-AD9F-DF49-8C6E-E4920D44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9837" y="2729602"/>
            <a:ext cx="4170141" cy="31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/>
          <p:cNvGrpSpPr/>
          <p:nvPr/>
        </p:nvGrpSpPr>
        <p:grpSpPr>
          <a:xfrm>
            <a:off x="1" y="846717"/>
            <a:ext cx="4089830" cy="5113323"/>
            <a:chOff x="1" y="-14044"/>
            <a:chExt cx="5453107" cy="6817764"/>
          </a:xfrm>
        </p:grpSpPr>
        <p:sp>
          <p:nvSpPr>
            <p:cNvPr id="191" name="Rectangle 190"/>
            <p:cNvSpPr/>
            <p:nvPr/>
          </p:nvSpPr>
          <p:spPr>
            <a:xfrm>
              <a:off x="139460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0775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22331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3646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65416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96731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170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485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3565" y="3495975"/>
              <a:ext cx="4908883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3566" y="6475956"/>
              <a:ext cx="4878328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496335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3941" y="5321736"/>
              <a:ext cx="1941530" cy="1012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Little Oil Tank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09069" y="150312"/>
              <a:ext cx="1813379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565" y="1193266"/>
              <a:ext cx="2304792" cy="2148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       </a:t>
              </a:r>
              <a:r>
                <a:rPr lang="en-US" sz="1350" dirty="0" err="1"/>
                <a:t>Bue</a:t>
              </a:r>
              <a:r>
                <a:rPr lang="en-US" sz="1350" dirty="0"/>
                <a:t> Oil Tank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4751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229632" y="1508508"/>
              <a:ext cx="1377864" cy="71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0800000" flipV="1">
              <a:off x="1087806" y="903962"/>
              <a:ext cx="2472437" cy="303921"/>
            </a:xfrm>
            <a:prstGeom prst="bentConnector3">
              <a:avLst>
                <a:gd name="adj1" fmla="val 9964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56142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38616" y="2297590"/>
              <a:ext cx="2151633" cy="24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3673" y="2807917"/>
              <a:ext cx="2126576" cy="2108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Gun Switches (x3)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8617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HV Switch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8616" y="1327757"/>
              <a:ext cx="1665965" cy="2320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Ross Probe (1000:1)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38060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Bias Switch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690250" y="1963510"/>
              <a:ext cx="933946" cy="7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037223" y="3049008"/>
              <a:ext cx="14517" cy="22657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973615" y="5763796"/>
              <a:ext cx="1844742" cy="2236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1117753" y="3080488"/>
              <a:ext cx="22116" cy="22273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115861" y="154882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115861" y="203936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991639" y="2039365"/>
              <a:ext cx="0" cy="261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103335" y="2544461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252597" y="5400180"/>
              <a:ext cx="626308" cy="1882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Short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35477" y="5400179"/>
              <a:ext cx="782880" cy="1882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Resistor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1413595" y="5588433"/>
              <a:ext cx="65948" cy="167254"/>
              <a:chOff x="7155678" y="2544461"/>
              <a:chExt cx="75158" cy="2858672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2342177" y="5588433"/>
              <a:ext cx="65948" cy="167254"/>
              <a:chOff x="7155678" y="2544461"/>
              <a:chExt cx="75158" cy="2858672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Elbow Connector 108"/>
            <p:cNvCxnSpPr/>
            <p:nvPr/>
          </p:nvCxnSpPr>
          <p:spPr>
            <a:xfrm flipV="1">
              <a:off x="1507340" y="4977248"/>
              <a:ext cx="2093225" cy="356274"/>
            </a:xfrm>
            <a:prstGeom prst="bentConnector3">
              <a:avLst>
                <a:gd name="adj1" fmla="val 3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lbow Connector 118"/>
            <p:cNvCxnSpPr/>
            <p:nvPr/>
          </p:nvCxnSpPr>
          <p:spPr>
            <a:xfrm flipV="1">
              <a:off x="1441327" y="4893013"/>
              <a:ext cx="2131441" cy="456209"/>
            </a:xfrm>
            <a:prstGeom prst="bentConnector3">
              <a:avLst>
                <a:gd name="adj1" fmla="val 4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2368597" y="5085565"/>
              <a:ext cx="45719" cy="222310"/>
              <a:chOff x="7155678" y="2544461"/>
              <a:chExt cx="75158" cy="2858672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Rectangle 125"/>
            <p:cNvSpPr/>
            <p:nvPr/>
          </p:nvSpPr>
          <p:spPr>
            <a:xfrm>
              <a:off x="3624196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(150kV)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604431" y="1372259"/>
              <a:ext cx="1787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Ross Probe DVM</a:t>
              </a:r>
            </a:p>
            <a:p>
              <a:pPr marL="128588" indent="-128588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Slow Lock (software)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593196" y="1816423"/>
              <a:ext cx="185991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(cathode)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" y="-14044"/>
              <a:ext cx="2895470" cy="6517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NOW</a:t>
              </a: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5149007" y="857250"/>
            <a:ext cx="3714303" cy="5102790"/>
            <a:chOff x="6865342" y="0"/>
            <a:chExt cx="4952404" cy="6803720"/>
          </a:xfrm>
        </p:grpSpPr>
        <p:sp>
          <p:nvSpPr>
            <p:cNvPr id="193" name="Rectangle 192"/>
            <p:cNvSpPr/>
            <p:nvPr/>
          </p:nvSpPr>
          <p:spPr>
            <a:xfrm>
              <a:off x="878164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09479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059904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91219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34185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65500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023348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054663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65342" y="3483449"/>
              <a:ext cx="4952404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65342" y="6475956"/>
              <a:ext cx="4859019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9848112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960846" y="150312"/>
              <a:ext cx="1856900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0006527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9307919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/>
            <p:cNvSpPr/>
            <p:nvPr/>
          </p:nvSpPr>
          <p:spPr>
            <a:xfrm>
              <a:off x="9975973" y="548929"/>
              <a:ext cx="160268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(Control)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944973" y="1816423"/>
              <a:ext cx="1723121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(anode)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cxnSp>
          <p:nvCxnSpPr>
            <p:cNvPr id="171" name="Elbow Connector 170"/>
            <p:cNvCxnSpPr/>
            <p:nvPr/>
          </p:nvCxnSpPr>
          <p:spPr>
            <a:xfrm rot="5400000">
              <a:off x="6622175" y="1682288"/>
              <a:ext cx="4263050" cy="2375957"/>
            </a:xfrm>
            <a:prstGeom prst="bentConnector3">
              <a:avLst>
                <a:gd name="adj1" fmla="val -8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7073250" y="5034602"/>
              <a:ext cx="1053603" cy="1299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350kV</a:t>
              </a:r>
            </a:p>
            <a:p>
              <a:pPr algn="ctr"/>
              <a:r>
                <a:rPr lang="en-US" sz="1350" dirty="0"/>
                <a:t>HVPS</a:t>
              </a:r>
            </a:p>
            <a:p>
              <a:pPr algn="ctr"/>
              <a:r>
                <a:rPr lang="en-US" sz="1350" dirty="0"/>
                <a:t>SF6 Tank</a:t>
              </a:r>
            </a:p>
          </p:txBody>
        </p:sp>
        <p:cxnSp>
          <p:nvCxnSpPr>
            <p:cNvPr id="180" name="Elbow Connector 179"/>
            <p:cNvCxnSpPr/>
            <p:nvPr/>
          </p:nvCxnSpPr>
          <p:spPr>
            <a:xfrm rot="5400000">
              <a:off x="9625670" y="3599019"/>
              <a:ext cx="3231525" cy="268884"/>
            </a:xfrm>
            <a:prstGeom prst="bentConnector3">
              <a:avLst>
                <a:gd name="adj1" fmla="val 992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8437725" y="5588433"/>
              <a:ext cx="1178336" cy="7320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Resistor</a:t>
              </a:r>
            </a:p>
            <a:p>
              <a:pPr algn="ctr"/>
              <a:r>
                <a:rPr lang="en-US" sz="1350" dirty="0"/>
                <a:t>SF6 Tank</a:t>
              </a:r>
            </a:p>
          </p:txBody>
        </p:sp>
        <p:cxnSp>
          <p:nvCxnSpPr>
            <p:cNvPr id="196" name="Elbow Connector 195"/>
            <p:cNvCxnSpPr>
              <a:stCxn id="195" idx="0"/>
            </p:cNvCxnSpPr>
            <p:nvPr/>
          </p:nvCxnSpPr>
          <p:spPr>
            <a:xfrm rot="5400000" flipH="1" flipV="1">
              <a:off x="9335228" y="4957868"/>
              <a:ext cx="322231" cy="938901"/>
            </a:xfrm>
            <a:prstGeom prst="bentConnector2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endCxn id="134" idx="1"/>
            </p:cNvCxnSpPr>
            <p:nvPr/>
          </p:nvCxnSpPr>
          <p:spPr>
            <a:xfrm flipV="1">
              <a:off x="8126853" y="5191000"/>
              <a:ext cx="1919286" cy="57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8156623" y="5942096"/>
              <a:ext cx="258853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6866974" y="0"/>
              <a:ext cx="2895470" cy="6517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Upgrade</a:t>
              </a:r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7F71BD2A-4E57-7E42-A329-7C760888B1E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New gun HV system simpler</a:t>
            </a:r>
          </a:p>
        </p:txBody>
      </p:sp>
    </p:spTree>
    <p:extLst>
      <p:ext uri="{BB962C8B-B14F-4D97-AF65-F5344CB8AC3E}">
        <p14:creationId xmlns:p14="http://schemas.microsoft.com/office/powerpoint/2010/main" val="13751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16566" b="36903"/>
          <a:stretch/>
        </p:blipFill>
        <p:spPr>
          <a:xfrm>
            <a:off x="3725022" y="882136"/>
            <a:ext cx="5293256" cy="3277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380" y="1379738"/>
            <a:ext cx="3282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Replace NEG coated pipe w/ one including BPM’s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spot move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S/H for PQB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2</a:t>
            </a:r>
            <a:r>
              <a:rPr lang="en-US" sz="2000" baseline="30000" dirty="0"/>
              <a:t>nd</a:t>
            </a:r>
            <a:r>
              <a:rPr lang="en-US" sz="2000" dirty="0"/>
              <a:t> 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 flipH="1">
            <a:off x="0" y="4324851"/>
            <a:ext cx="9144000" cy="19358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DE0572-F774-CE40-A680-04CB29A6F72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 NEG coated BPM beam pipe</a:t>
            </a:r>
          </a:p>
        </p:txBody>
      </p:sp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C269B-9BEB-2F4F-912A-792520D17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4D9A4-CB64-7247-8E77-25CCA96C9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879848"/>
            <a:ext cx="4363761" cy="32728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398BC2-78A7-6546-BC04-9B1EF9EAB2F9}"/>
              </a:ext>
            </a:extLst>
          </p:cNvPr>
          <p:cNvGrpSpPr/>
          <p:nvPr/>
        </p:nvGrpSpPr>
        <p:grpSpPr>
          <a:xfrm>
            <a:off x="4591440" y="905562"/>
            <a:ext cx="4324882" cy="1768352"/>
            <a:chOff x="-302692" y="2982542"/>
            <a:chExt cx="5522124" cy="2005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7DB6B-A954-1648-8DBF-D244ED251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" t="32821" r="43302" b="33135"/>
            <a:stretch/>
          </p:blipFill>
          <p:spPr>
            <a:xfrm>
              <a:off x="-302692" y="2982542"/>
              <a:ext cx="5522124" cy="20050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9C9691-1451-6E45-8FDF-000B304CA539}"/>
                </a:ext>
              </a:extLst>
            </p:cNvPr>
            <p:cNvSpPr txBox="1"/>
            <p:nvPr/>
          </p:nvSpPr>
          <p:spPr>
            <a:xfrm>
              <a:off x="2295369" y="3013854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Modified M20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40D3489-81BA-2E46-ADD8-28A05C7004E0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Plan A : Modify M20 spares on shelf (last year)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6CA3A-F325-2240-A74B-67C2ECFD2051}"/>
              </a:ext>
            </a:extLst>
          </p:cNvPr>
          <p:cNvSpPr txBox="1"/>
          <p:nvPr/>
        </p:nvSpPr>
        <p:spPr>
          <a:xfrm>
            <a:off x="30771" y="793331"/>
            <a:ext cx="45029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Plan A</a:t>
            </a:r>
            <a:r>
              <a:rPr lang="en-US" sz="2000" dirty="0"/>
              <a:t> is happening, but repurposing existing M20’s w/ welded feedthroughs has proved cumbersome: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Bake limited to 450C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 fixture to repair leak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Shield antennae from NEG coating</a:t>
            </a:r>
          </a:p>
          <a:p>
            <a:r>
              <a:rPr lang="en-US" sz="2000" dirty="0"/>
              <a:t>Status: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Gabou</a:t>
            </a:r>
            <a:r>
              <a:rPr lang="en-US" sz="2000" dirty="0"/>
              <a:t> mapping (J. Musson)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Vacuum assembly test follows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443BD-8F9C-5A4F-8625-5D1E33D90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" t="7439" r="6948" b="26316"/>
          <a:stretch/>
        </p:blipFill>
        <p:spPr>
          <a:xfrm>
            <a:off x="250257" y="3893086"/>
            <a:ext cx="4100361" cy="22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41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49DED-1BDC-A34C-AF06-649C30B63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136EAE-D933-9D45-8CCE-47A923AA5D2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Plan B : New XHV M20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EDF11-AF66-EE44-BF26-B87FBBA8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1"/>
          <a:stretch/>
        </p:blipFill>
        <p:spPr>
          <a:xfrm rot="5400000">
            <a:off x="1153915" y="2766238"/>
            <a:ext cx="2423586" cy="4412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77B201-2347-504A-8B9A-EC4992A078F3}"/>
              </a:ext>
            </a:extLst>
          </p:cNvPr>
          <p:cNvSpPr txBox="1"/>
          <p:nvPr/>
        </p:nvSpPr>
        <p:spPr>
          <a:xfrm>
            <a:off x="158840" y="989795"/>
            <a:ext cx="8831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Plan B = Achieve best vacuum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Mini-CF antennae allow SS bake 900C and convenient to NEG coat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is robust to leaks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Machined tolerance to fixture antennae – yaw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Retains smaller pipe compatible w/ existing H/V correctors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ME model and field simulation complete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Vacuum chamber out for bid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97921-729B-B148-A922-75D192BC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60735"/>
            <a:ext cx="4417901" cy="2204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41EA3-F00E-1145-AD81-63F30BEC31E6}"/>
              </a:ext>
            </a:extLst>
          </p:cNvPr>
          <p:cNvSpPr txBox="1"/>
          <p:nvPr/>
        </p:nvSpPr>
        <p:spPr>
          <a:xfrm>
            <a:off x="4647558" y="6086968"/>
            <a:ext cx="434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D. </a:t>
            </a:r>
            <a:r>
              <a:rPr lang="en-US" dirty="0" err="1"/>
              <a:t>Machie</a:t>
            </a:r>
            <a:r>
              <a:rPr lang="en-US" dirty="0"/>
              <a:t>, K. Harding, 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9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Source performance</a:t>
            </a:r>
          </a:p>
          <a:p>
            <a:endParaRPr lang="en-US" sz="2400" dirty="0"/>
          </a:p>
          <a:p>
            <a:r>
              <a:rPr lang="en-US" sz="2400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b="1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200 </a:t>
            </a:r>
            <a:r>
              <a:rPr lang="en-US" sz="2400" b="1" dirty="0" err="1"/>
              <a:t>keV</a:t>
            </a:r>
            <a:r>
              <a:rPr lang="en-US" sz="2400" b="1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65475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Source performance</a:t>
            </a:r>
          </a:p>
          <a:p>
            <a:endParaRPr lang="en-US" sz="2400" dirty="0"/>
          </a:p>
          <a:p>
            <a:r>
              <a:rPr lang="en-US" sz="2400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keV</a:t>
            </a:r>
            <a:r>
              <a:rPr lang="en-US" sz="2400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231" y="940370"/>
            <a:ext cx="81054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Upgrade the existing 130 </a:t>
            </a:r>
            <a:r>
              <a:rPr lang="en-US" sz="2000" b="1" dirty="0" err="1">
                <a:latin typeface="Arial"/>
                <a:cs typeface="Arial"/>
              </a:rPr>
              <a:t>keV</a:t>
            </a:r>
            <a:r>
              <a:rPr lang="en-US" sz="2000" b="1" dirty="0">
                <a:latin typeface="Arial"/>
                <a:cs typeface="Arial"/>
              </a:rPr>
              <a:t> Wien filters for 200 </a:t>
            </a:r>
            <a:r>
              <a:rPr lang="en-US" sz="2000" b="1" dirty="0" err="1">
                <a:latin typeface="Arial"/>
                <a:cs typeface="Arial"/>
              </a:rPr>
              <a:t>keV</a:t>
            </a:r>
            <a:r>
              <a:rPr lang="en-US" sz="2000" b="1" dirty="0">
                <a:latin typeface="Arial"/>
                <a:cs typeface="Arial"/>
              </a:rPr>
              <a:t> operation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Barrel polished electrodes and successfully tested to 20kV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Replace 14 kV supplies with 30 kV power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Replace 10 A coils with 20 A coils (J. </a:t>
            </a:r>
            <a:r>
              <a:rPr lang="en-US" sz="2000" dirty="0" err="1">
                <a:latin typeface="Arial"/>
                <a:cs typeface="Arial"/>
              </a:rPr>
              <a:t>Benesch</a:t>
            </a:r>
            <a:r>
              <a:rPr lang="en-US" sz="2000" dirty="0">
                <a:latin typeface="Arial"/>
                <a:cs typeface="Arial"/>
              </a:rPr>
              <a:t>, JLAB-TN-15-032)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9" y="2571005"/>
            <a:ext cx="6302022" cy="31578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432448"/>
              </p:ext>
            </p:extLst>
          </p:nvPr>
        </p:nvGraphicFramePr>
        <p:xfrm>
          <a:off x="5711914" y="2478815"/>
          <a:ext cx="3075407" cy="1814092"/>
        </p:xfrm>
        <a:graphic>
          <a:graphicData uri="http://schemas.openxmlformats.org/drawingml/2006/table">
            <a:tbl>
              <a:tblPr/>
              <a:tblGrid>
                <a:gridCol w="1857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7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E0A89E9-8DC8-FC4F-A812-58F2E901B4AC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 200 </a:t>
            </a:r>
            <a:r>
              <a:rPr lang="en-US" sz="2800" dirty="0" err="1"/>
              <a:t>keV</a:t>
            </a:r>
            <a:r>
              <a:rPr lang="en-US" sz="2800" dirty="0"/>
              <a:t> Wien filter</a:t>
            </a:r>
          </a:p>
        </p:txBody>
      </p:sp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31E13-0079-CE49-A7FF-BD016E801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124C9F-F1D5-D648-A7C2-45808C27083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Under vacuum and magnet tested at UITF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24208-697A-2F48-B0CB-896F1C7F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b="8644"/>
          <a:stretch/>
        </p:blipFill>
        <p:spPr>
          <a:xfrm>
            <a:off x="1704331" y="2698748"/>
            <a:ext cx="5938128" cy="367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2F3A1-4D29-4247-AE41-325C451F5694}"/>
              </a:ext>
            </a:extLst>
          </p:cNvPr>
          <p:cNvSpPr/>
          <p:nvPr/>
        </p:nvSpPr>
        <p:spPr>
          <a:xfrm>
            <a:off x="294230" y="940370"/>
            <a:ext cx="8589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Prototype Wien filter installed at UITF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Successfully powered to 15A (200kV requirement)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Machine shop working on 6 more coil pairs (improved design)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Software is working on communication to +/- 30kV </a:t>
            </a:r>
            <a:r>
              <a:rPr lang="en-US" sz="2000" dirty="0" err="1">
                <a:latin typeface="Arial"/>
                <a:cs typeface="Arial"/>
              </a:rPr>
              <a:t>Matsusada</a:t>
            </a:r>
            <a:r>
              <a:rPr lang="en-US" sz="2000" dirty="0">
                <a:latin typeface="Arial"/>
                <a:cs typeface="Arial"/>
              </a:rPr>
              <a:t> HVPS’s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Working with safety group to assess x-ray potential (60keV)</a:t>
            </a:r>
          </a:p>
        </p:txBody>
      </p:sp>
    </p:spTree>
    <p:extLst>
      <p:ext uri="{BB962C8B-B14F-4D97-AF65-F5344CB8AC3E}">
        <p14:creationId xmlns:p14="http://schemas.microsoft.com/office/powerpoint/2010/main" val="398926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EFD2D-F37B-C54E-919D-C1C0816C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7D0EF-AC49-AF4A-B23B-34C6C48F7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0" r="19904"/>
          <a:stretch/>
        </p:blipFill>
        <p:spPr>
          <a:xfrm rot="5400000">
            <a:off x="2756286" y="-211374"/>
            <a:ext cx="3547878" cy="90604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897094-74D8-904D-A724-25B05B3F99F5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200 </a:t>
            </a:r>
            <a:r>
              <a:rPr lang="en-US" sz="2800" dirty="0" err="1"/>
              <a:t>keV</a:t>
            </a:r>
            <a:r>
              <a:rPr lang="en-US" sz="2800" dirty="0"/>
              <a:t> CEBAF : evaluating ME layout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148853A-AC18-214E-87F9-0C5C0795DBA1}"/>
              </a:ext>
            </a:extLst>
          </p:cNvPr>
          <p:cNvSpPr/>
          <p:nvPr/>
        </p:nvSpPr>
        <p:spPr>
          <a:xfrm>
            <a:off x="789272" y="1155032"/>
            <a:ext cx="1626669" cy="943275"/>
          </a:xfrm>
          <a:prstGeom prst="wedgeRectCallout">
            <a:avLst>
              <a:gd name="adj1" fmla="val 41297"/>
              <a:gd name="adj2" fmla="val 2400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 Gun</a:t>
            </a:r>
          </a:p>
          <a:p>
            <a:pPr algn="ctr"/>
            <a:r>
              <a:rPr lang="en-US" dirty="0"/>
              <a:t>NEG w/ BPM’s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3C83420C-C3D0-9849-82C5-6DE8122A5887}"/>
              </a:ext>
            </a:extLst>
          </p:cNvPr>
          <p:cNvSpPr/>
          <p:nvPr/>
        </p:nvSpPr>
        <p:spPr>
          <a:xfrm>
            <a:off x="2701425" y="948248"/>
            <a:ext cx="1626669" cy="943275"/>
          </a:xfrm>
          <a:prstGeom prst="wedgeRectCallout">
            <a:avLst>
              <a:gd name="adj1" fmla="val -12549"/>
              <a:gd name="adj2" fmla="val 3084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single gun Y-chamber</a:t>
            </a:r>
          </a:p>
          <a:p>
            <a:pPr algn="ctr"/>
            <a:r>
              <a:rPr lang="en-US" dirty="0"/>
              <a:t>(delivered)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4BD60AE3-B27F-BE4F-9BF6-C627DA289ECE}"/>
              </a:ext>
            </a:extLst>
          </p:cNvPr>
          <p:cNvSpPr/>
          <p:nvPr/>
        </p:nvSpPr>
        <p:spPr>
          <a:xfrm>
            <a:off x="4572001" y="1128618"/>
            <a:ext cx="1809548" cy="943275"/>
          </a:xfrm>
          <a:prstGeom prst="wedgeRectCallout">
            <a:avLst>
              <a:gd name="adj1" fmla="val -30102"/>
              <a:gd name="adj2" fmla="val 2727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Repurpose INJTWF</a:t>
            </a:r>
          </a:p>
          <a:p>
            <a:pPr algn="ctr"/>
            <a:r>
              <a:rPr lang="en-US" dirty="0"/>
              <a:t>(move </a:t>
            </a:r>
            <a:r>
              <a:rPr lang="en-US" dirty="0" err="1"/>
              <a:t>bfore</a:t>
            </a:r>
            <a:r>
              <a:rPr lang="en-US" dirty="0"/>
              <a:t> PB)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5DBCFE2B-185F-0249-A4BE-BD1CC4898EC8}"/>
              </a:ext>
            </a:extLst>
          </p:cNvPr>
          <p:cNvSpPr/>
          <p:nvPr/>
        </p:nvSpPr>
        <p:spPr>
          <a:xfrm>
            <a:off x="6553072" y="948248"/>
            <a:ext cx="1435896" cy="707297"/>
          </a:xfrm>
          <a:prstGeom prst="wedgeRectCallout">
            <a:avLst>
              <a:gd name="adj1" fmla="val -81625"/>
              <a:gd name="adj2" fmla="val 4206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Retain </a:t>
            </a:r>
            <a:r>
              <a:rPr lang="en-US" dirty="0" err="1"/>
              <a:t>Prebuncher</a:t>
            </a:r>
            <a:endParaRPr lang="en-US" dirty="0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6584E002-6621-5A42-9737-FF5C7AD85E00}"/>
              </a:ext>
            </a:extLst>
          </p:cNvPr>
          <p:cNvSpPr/>
          <p:nvPr/>
        </p:nvSpPr>
        <p:spPr>
          <a:xfrm>
            <a:off x="7379240" y="1967962"/>
            <a:ext cx="1435896" cy="707297"/>
          </a:xfrm>
          <a:prstGeom prst="wedgeRectCallout">
            <a:avLst>
              <a:gd name="adj1" fmla="val -54812"/>
              <a:gd name="adj2" fmla="val 2723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Simplify A1/A2 region</a:t>
            </a:r>
          </a:p>
        </p:txBody>
      </p:sp>
    </p:spTree>
    <p:extLst>
      <p:ext uri="{BB962C8B-B14F-4D97-AF65-F5344CB8AC3E}">
        <p14:creationId xmlns:p14="http://schemas.microsoft.com/office/powerpoint/2010/main" val="3335324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Upgrade </a:t>
            </a:r>
            <a:r>
              <a:rPr lang="en-US" sz="2400" b="1" dirty="0" err="1">
                <a:latin typeface="Arial"/>
                <a:cs typeface="Arial"/>
              </a:rPr>
              <a:t>Cryounit</a:t>
            </a:r>
            <a:r>
              <a:rPr lang="en-US" sz="2400" b="1" dirty="0">
                <a:latin typeface="Arial"/>
                <a:cs typeface="Arial"/>
              </a:rPr>
              <a:t> Commissioning at Test Lab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Nov 2017 – </a:t>
            </a:r>
            <a:r>
              <a:rPr lang="en-US" sz="2400" dirty="0" err="1">
                <a:latin typeface="Arial"/>
                <a:cs typeface="Arial"/>
              </a:rPr>
              <a:t>keV</a:t>
            </a:r>
            <a:r>
              <a:rPr lang="en-US" sz="2400" dirty="0">
                <a:latin typeface="Arial"/>
                <a:cs typeface="Arial"/>
              </a:rPr>
              <a:t> vacuum beam line connected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Feb 2018 – 80K shield cooldown in progress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March 2018 – application of klystron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7" y="2598821"/>
            <a:ext cx="6238499" cy="3732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16F78A-04BF-AF4B-9B79-0F79021CDD1C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new </a:t>
            </a:r>
            <a:r>
              <a:rPr lang="en-US" sz="2800" dirty="0" err="1"/>
              <a:t>cryounit</a:t>
            </a:r>
            <a:r>
              <a:rPr lang="en-US" sz="2800" dirty="0"/>
              <a:t> booster at UITF</a:t>
            </a:r>
          </a:p>
        </p:txBody>
      </p:sp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6205B-6AC0-B34C-9A87-BB3A13242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B5CBB-9369-E549-82BC-99EFAD104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9" t="18880" r="3369" b="1733"/>
          <a:stretch/>
        </p:blipFill>
        <p:spPr>
          <a:xfrm>
            <a:off x="0" y="2608446"/>
            <a:ext cx="9095790" cy="3609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E2D348-2D11-024F-AA7B-3427EEF85E58}"/>
              </a:ext>
            </a:extLst>
          </p:cNvPr>
          <p:cNvSpPr/>
          <p:nvPr/>
        </p:nvSpPr>
        <p:spPr>
          <a:xfrm>
            <a:off x="112343" y="800405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Preparing for MeV beam commissioning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Fabricating/installing immediate “straight” MeV section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Completing design of horizontal spectrometer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Planning to accelerate beam to MeV by ~August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6DC6F1-42B1-FB4A-A77E-A366D7E7977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new </a:t>
            </a:r>
            <a:r>
              <a:rPr lang="en-US" sz="2800" dirty="0" err="1"/>
              <a:t>cryounit</a:t>
            </a:r>
            <a:r>
              <a:rPr lang="en-US" sz="2800" dirty="0"/>
              <a:t> booster at UITF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870D349-34CE-3041-8A31-3E95A93468DF}"/>
              </a:ext>
            </a:extLst>
          </p:cNvPr>
          <p:cNvSpPr/>
          <p:nvPr/>
        </p:nvSpPr>
        <p:spPr>
          <a:xfrm>
            <a:off x="6025415" y="2608446"/>
            <a:ext cx="1684421" cy="875899"/>
          </a:xfrm>
          <a:prstGeom prst="wedgeRectCallout">
            <a:avLst>
              <a:gd name="adj1" fmla="val -39208"/>
              <a:gd name="adj2" fmla="val 2079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routinely running 200keV beam here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C28299E-1AFB-014B-B3B0-5D1B037FA037}"/>
              </a:ext>
            </a:extLst>
          </p:cNvPr>
          <p:cNvSpPr/>
          <p:nvPr/>
        </p:nvSpPr>
        <p:spPr>
          <a:xfrm>
            <a:off x="2010077" y="5342020"/>
            <a:ext cx="2032534" cy="875899"/>
          </a:xfrm>
          <a:prstGeom prst="wedgeRectCallout">
            <a:avLst>
              <a:gd name="adj1" fmla="val -3918"/>
              <a:gd name="adj2" fmla="val -142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Installing MeV vacuum beam line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41EBBEB8-7A33-0B48-BB7C-E408CE51C369}"/>
              </a:ext>
            </a:extLst>
          </p:cNvPr>
          <p:cNvSpPr/>
          <p:nvPr/>
        </p:nvSpPr>
        <p:spPr>
          <a:xfrm>
            <a:off x="112343" y="5177264"/>
            <a:ext cx="1504701" cy="1159846"/>
          </a:xfrm>
          <a:prstGeom prst="wedgeRectCallout">
            <a:avLst>
              <a:gd name="adj1" fmla="val 24119"/>
              <a:gd name="adj2" fmla="val -1350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MeV spectrometer</a:t>
            </a:r>
          </a:p>
        </p:txBody>
      </p:sp>
    </p:spTree>
    <p:extLst>
      <p:ext uri="{BB962C8B-B14F-4D97-AF65-F5344CB8AC3E}">
        <p14:creationId xmlns:p14="http://schemas.microsoft.com/office/powerpoint/2010/main" val="4052052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DC950-DB5C-AE4C-B75A-237258C7C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1DA1A-6744-9343-883A-21A3DEDFB1B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CEBAF upgrade gun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4E66B-CC5E-1947-9EFA-22AFA2083FBA}"/>
              </a:ext>
            </a:extLst>
          </p:cNvPr>
          <p:cNvSpPr/>
          <p:nvPr/>
        </p:nvSpPr>
        <p:spPr>
          <a:xfrm>
            <a:off x="112343" y="968766"/>
            <a:ext cx="9031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Testing new UITF beam line with 200 </a:t>
            </a:r>
            <a:r>
              <a:rPr lang="en-US" sz="2400" b="1" dirty="0" err="1">
                <a:latin typeface="Arial"/>
                <a:cs typeface="Arial"/>
              </a:rPr>
              <a:t>keV</a:t>
            </a:r>
            <a:r>
              <a:rPr lang="en-US" sz="2400" b="1" dirty="0">
                <a:latin typeface="Arial"/>
                <a:cs typeface="Arial"/>
              </a:rPr>
              <a:t> beam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Delivered beam to dumps (before MeV acceleration)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Commissioned 1497 MHz chopper (~CEBAF 499 MHz)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Fixing ~handful of PREP chamber issues, then ~100 </a:t>
            </a:r>
            <a:r>
              <a:rPr lang="en-US" sz="2400" dirty="0" err="1">
                <a:latin typeface="Arial"/>
                <a:cs typeface="Arial"/>
              </a:rPr>
              <a:t>uA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E2F52-F66A-134D-998F-F1BB2B95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2" y="2819405"/>
            <a:ext cx="4178664" cy="3305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E3974-3A12-3748-BC2B-02B32741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747" y="2819405"/>
            <a:ext cx="4216700" cy="33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4751E-683F-2742-9770-1CD13A61A3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C91B75-412B-234D-BEE7-1D5C4E419A1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Summer 2018 SAD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F1C4D-0E8E-514B-A1C5-20A9B4134E4F}"/>
              </a:ext>
            </a:extLst>
          </p:cNvPr>
          <p:cNvSpPr txBox="1"/>
          <p:nvPr/>
        </p:nvSpPr>
        <p:spPr>
          <a:xfrm>
            <a:off x="0" y="908986"/>
            <a:ext cx="91439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- May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PQB studies (RTP, Wien flipper + time permitting Helicity Quad, </a:t>
            </a:r>
            <a:r>
              <a:rPr lang="en-US" dirty="0" err="1"/>
              <a:t>PosDiff</a:t>
            </a:r>
            <a:r>
              <a:rPr lang="en-US" dirty="0"/>
              <a:t> vs. </a:t>
            </a:r>
            <a:r>
              <a:rPr lang="en-US" dirty="0" err="1"/>
              <a:t>CathPos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of spin resonant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Bubble chamber engineering run</a:t>
            </a:r>
          </a:p>
          <a:p>
            <a:endParaRPr lang="en-US" b="1" dirty="0"/>
          </a:p>
          <a:p>
            <a:r>
              <a:rPr lang="en-US" b="1" dirty="0"/>
              <a:t>May – June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Gun2 electrode one w/ shed + conductive insulator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and commission 350 kV HVPS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existing NEG tube w/ one that has two BPM’s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June – July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voltage condition gun for 200 kV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Make 200 </a:t>
            </a:r>
            <a:r>
              <a:rPr lang="en-US" dirty="0" err="1"/>
              <a:t>keV</a:t>
            </a:r>
            <a:r>
              <a:rPr lang="en-US" dirty="0"/>
              <a:t> beam, test beam line components and regulation of HVPS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Quantify 200 </a:t>
            </a:r>
            <a:r>
              <a:rPr lang="en-US" dirty="0" err="1"/>
              <a:t>keV</a:t>
            </a:r>
            <a:r>
              <a:rPr lang="en-US" dirty="0"/>
              <a:t> beam (transmission/space charge, emittance, </a:t>
            </a:r>
            <a:r>
              <a:rPr lang="en-US" u="sng" dirty="0"/>
              <a:t>PQB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July – August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Bubble run will use new </a:t>
            </a:r>
            <a:r>
              <a:rPr lang="en-US" dirty="0" err="1"/>
              <a:t>gun+HVPS</a:t>
            </a:r>
            <a:r>
              <a:rPr lang="en-US" dirty="0"/>
              <a:t> at 130 </a:t>
            </a:r>
            <a:r>
              <a:rPr lang="en-US" dirty="0" err="1"/>
              <a:t>keV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Any of the (electrode, HVPS, NEG tube) independently ‘backed out’ by Fall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Planning on success we operate new </a:t>
            </a:r>
            <a:r>
              <a:rPr lang="en-US" dirty="0" err="1"/>
              <a:t>gun+HVPS</a:t>
            </a:r>
            <a:r>
              <a:rPr lang="en-US" dirty="0"/>
              <a:t> at 130 </a:t>
            </a:r>
            <a:r>
              <a:rPr lang="en-US" dirty="0" err="1"/>
              <a:t>keV</a:t>
            </a:r>
            <a:r>
              <a:rPr lang="en-US" dirty="0"/>
              <a:t> for Fall run</a:t>
            </a:r>
          </a:p>
        </p:txBody>
      </p:sp>
    </p:spTree>
    <p:extLst>
      <p:ext uri="{BB962C8B-B14F-4D97-AF65-F5344CB8AC3E}">
        <p14:creationId xmlns:p14="http://schemas.microsoft.com/office/powerpoint/2010/main" val="260025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01129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4-Hall Operations &amp; D+3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All lasers now operating at 250 MHz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December : B (0-10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+ D (0-100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sharing </a:t>
            </a:r>
            <a:r>
              <a:rPr lang="en-US" sz="2000" b="1" dirty="0">
                <a:solidFill>
                  <a:prstClr val="black"/>
                </a:solidFill>
              </a:rPr>
              <a:t>narrow</a:t>
            </a:r>
            <a:r>
              <a:rPr lang="en-US" sz="2000" dirty="0">
                <a:solidFill>
                  <a:prstClr val="black"/>
                </a:solidFill>
              </a:rPr>
              <a:t> B-slit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January-Now : A (22.5 </a:t>
            </a:r>
            <a:r>
              <a:rPr lang="en-US" sz="2000" dirty="0" err="1">
                <a:solidFill>
                  <a:prstClr val="black"/>
                </a:solidFill>
              </a:rPr>
              <a:t>uA</a:t>
            </a:r>
            <a:r>
              <a:rPr lang="en-US" sz="2000" dirty="0">
                <a:solidFill>
                  <a:prstClr val="black"/>
                </a:solidFill>
              </a:rPr>
              <a:t>) + D (25-400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sharing </a:t>
            </a:r>
            <a:r>
              <a:rPr lang="en-US" sz="2000" b="1" dirty="0">
                <a:solidFill>
                  <a:prstClr val="black"/>
                </a:solidFill>
              </a:rPr>
              <a:t>open</a:t>
            </a:r>
            <a:r>
              <a:rPr lang="en-US" sz="2000" dirty="0">
                <a:solidFill>
                  <a:prstClr val="black"/>
                </a:solidFill>
              </a:rPr>
              <a:t> A-slit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Since January : D+3(ABC) at highest energy 5.5 + (555)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B46505-CF99-C64C-A378-AF9B777DA892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Recent CEBAF/Source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423BB-2871-EE4F-881B-DB26B1F3D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46" y="2440230"/>
            <a:ext cx="8032140" cy="40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E7577-6A1E-564C-95FB-5A78ED9D16C4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CEBAF Gun 2 (130kV)</a:t>
            </a:r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BCA255-0D89-1D4E-9D7C-74C4E3B892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F463-5D65-194C-82D6-D71D5809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0" y="2388489"/>
            <a:ext cx="7854950" cy="3959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BE6E7F-8C56-404C-AD7C-8956C169A88D}"/>
              </a:ext>
            </a:extLst>
          </p:cNvPr>
          <p:cNvSpPr/>
          <p:nvPr/>
        </p:nvSpPr>
        <p:spPr>
          <a:xfrm>
            <a:off x="811530" y="894746"/>
            <a:ext cx="7863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Photocathode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Strained </a:t>
            </a:r>
            <a:r>
              <a:rPr lang="en-US" sz="2000" dirty="0" err="1">
                <a:cs typeface="Arial"/>
              </a:rPr>
              <a:t>Superlattice</a:t>
            </a:r>
            <a:r>
              <a:rPr lang="en-US" sz="2000" dirty="0">
                <a:cs typeface="Arial"/>
              </a:rPr>
              <a:t> GaAs/</a:t>
            </a:r>
            <a:r>
              <a:rPr lang="en-US" sz="2000" dirty="0" err="1">
                <a:cs typeface="Arial"/>
              </a:rPr>
              <a:t>GaAsP</a:t>
            </a:r>
            <a:r>
              <a:rPr lang="en-US" sz="2000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Polarization 85-87% typical (Mott and Hall B Moller)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QE after activation typical (&gt;1%), lifetime very good (&gt;300 C)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217640-AF41-024F-914E-1AEC6BE285A6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Polarized source recent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221874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Source performance</a:t>
            </a:r>
          </a:p>
          <a:p>
            <a:endParaRPr lang="en-US" sz="2400" dirty="0"/>
          </a:p>
          <a:p>
            <a:r>
              <a:rPr lang="en-US" sz="2400" b="1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keV</a:t>
            </a:r>
            <a:r>
              <a:rPr lang="en-US" sz="2400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4562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Injector Upgrade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Increase gun voltage and Wien filters for 200kV operation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Locate Wien filters (energy filter) upstream of pre-</a:t>
            </a:r>
            <a:r>
              <a:rPr lang="en-US" sz="2000" dirty="0" err="1"/>
              <a:t>buncher</a:t>
            </a:r>
            <a:r>
              <a:rPr lang="en-US" sz="2000" dirty="0"/>
              <a:t> cavity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New SRF booster eliminates warm capture, RF deflection and x/y coupling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new “1/4 </a:t>
                </a:r>
                <a:r>
                  <a:rPr lang="en-US" dirty="0" err="1"/>
                  <a:t>cryomodule</a:t>
                </a:r>
                <a:r>
                  <a:rPr lang="en-US" dirty="0"/>
                  <a:t>”:</a:t>
                </a:r>
              </a:p>
              <a:p>
                <a:pPr algn="ctr"/>
                <a:r>
                  <a:rPr lang="en-US" dirty="0"/>
                  <a:t>2 cell capture section + 7 cell cavity,</a:t>
                </a:r>
              </a:p>
              <a:p>
                <a:pPr algn="ctr"/>
                <a:r>
                  <a:rPr lang="en-US" dirty="0"/>
                  <a:t>should provide 10 MeV beam and introduce no x/y coupling, allow better matching, more adiabatic damping </a:t>
                </a:r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</a:t>
            </a:r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Retain extreme high vacuum (XHV) 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Reliable 200 kV operation w/o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359302"/>
            <a:ext cx="4316049" cy="360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345186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333D40-9B6E-7B4F-80C0-F7B859AE4AD8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 kV Gun Design Goals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COMSOL model of gun improvements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8535F-E847-FE47-B1BA-22FF6E0F623D}"/>
              </a:ext>
            </a:extLst>
          </p:cNvPr>
          <p:cNvGrpSpPr/>
          <p:nvPr/>
        </p:nvGrpSpPr>
        <p:grpSpPr>
          <a:xfrm>
            <a:off x="1019908" y="1018468"/>
            <a:ext cx="3603642" cy="3717656"/>
            <a:chOff x="628650" y="2396752"/>
            <a:chExt cx="3387277" cy="3437390"/>
          </a:xfrm>
        </p:grpSpPr>
        <p:sp>
          <p:nvSpPr>
            <p:cNvPr id="10" name="TextBox 9"/>
            <p:cNvSpPr txBox="1"/>
            <p:nvPr/>
          </p:nvSpPr>
          <p:spPr>
            <a:xfrm>
              <a:off x="974898" y="2396752"/>
              <a:ext cx="24808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White </a:t>
              </a:r>
              <a:r>
                <a:rPr lang="en-US" sz="1350" dirty="0"/>
                <a:t>Conductivity of 2E-14 S/m</a:t>
              </a:r>
              <a:endParaRPr lang="en-US" sz="1350" dirty="0">
                <a:solidFill>
                  <a:srgbClr val="FF0000"/>
                </a:solidFill>
              </a:endParaRPr>
            </a:p>
            <a:p>
              <a:endParaRPr lang="en-US" sz="1350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8" descr="C:\Users\Source\Downloads\COMSOL pics\detailed_white_2_2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632714"/>
              <a:ext cx="3175617" cy="32014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728009" y="5116826"/>
              <a:ext cx="1434283" cy="42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4.83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75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114152" y="4882478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7.78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2177493" y="4266023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6.66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5F0ED-D3E8-1E40-B697-9EA6E3523C7F}"/>
              </a:ext>
            </a:extLst>
          </p:cNvPr>
          <p:cNvGrpSpPr/>
          <p:nvPr/>
        </p:nvGrpSpPr>
        <p:grpSpPr>
          <a:xfrm>
            <a:off x="5607934" y="1018469"/>
            <a:ext cx="3840174" cy="3717656"/>
            <a:chOff x="5122564" y="2421752"/>
            <a:chExt cx="3558624" cy="3500862"/>
          </a:xfrm>
        </p:grpSpPr>
        <p:sp>
          <p:nvSpPr>
            <p:cNvPr id="14" name="TextBox 13"/>
            <p:cNvSpPr txBox="1"/>
            <p:nvPr/>
          </p:nvSpPr>
          <p:spPr>
            <a:xfrm>
              <a:off x="5713838" y="2421752"/>
              <a:ext cx="24233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Black </a:t>
              </a:r>
              <a:r>
                <a:rPr lang="en-US" sz="1350" dirty="0"/>
                <a:t>Conductivity of 2E-12 S/m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 descr="C:\Users\Source\Downloads\COMSOL pics\detailed_2_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564" y="2624045"/>
              <a:ext cx="3271976" cy="3298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347753" y="5199501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4.81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6714834" y="4936304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7.75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842754" y="4338517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5.68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6C2064F-2724-5F4B-B779-F2AE695D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5185" r="53426" b="11111"/>
          <a:stretch/>
        </p:blipFill>
        <p:spPr>
          <a:xfrm rot="10800000">
            <a:off x="349476" y="1610717"/>
            <a:ext cx="1380784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1E355C-27C5-4C4C-A281-A8256359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t="15185" r="25555" b="11111"/>
          <a:stretch/>
        </p:blipFill>
        <p:spPr>
          <a:xfrm rot="10800000">
            <a:off x="4735262" y="1636475"/>
            <a:ext cx="1535521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6110373" y="6078083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1278649" y="859994"/>
            <a:ext cx="29418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CEBAF Existing Gun @ 200 kV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964412" y="857848"/>
            <a:ext cx="2978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CEBAF Upgrade Gun @ 200kV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1188496" y="4929719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Pure alumina insulator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 triple point shielding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4816699" y="4682873"/>
            <a:ext cx="404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Mildly conductive alumina insulator for charge dissipation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Triple point shielding to prevent arcing across HV plug</a:t>
            </a:r>
          </a:p>
        </p:txBody>
      </p:sp>
    </p:spTree>
    <p:extLst>
      <p:ext uri="{BB962C8B-B14F-4D97-AF65-F5344CB8AC3E}">
        <p14:creationId xmlns:p14="http://schemas.microsoft.com/office/powerpoint/2010/main" val="3605850510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9358</TotalTime>
  <Words>1480</Words>
  <Application>Microsoft Macintosh PowerPoint</Application>
  <PresentationFormat>On-screen Show (4:3)</PresentationFormat>
  <Paragraphs>334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JLabPowerPointMain-3</vt:lpstr>
      <vt:lpstr>CEBAF Source/Injector Update  PREX/CREX Collaboration Meeting February 26,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COMSOL model of gun improvements</vt:lpstr>
      <vt:lpstr>PowerPoint Presentation</vt:lpstr>
      <vt:lpstr>Potential is more linear along the rubber plug-insulator interface to prevent arcing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285</cp:revision>
  <dcterms:created xsi:type="dcterms:W3CDTF">2016-01-11T21:08:07Z</dcterms:created>
  <dcterms:modified xsi:type="dcterms:W3CDTF">2018-02-22T14:54:52Z</dcterms:modified>
</cp:coreProperties>
</file>