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71" r:id="rId12"/>
    <p:sldId id="269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7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0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5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3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7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8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9156A-09CE-4B73-8270-AD87CF29DAF4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25FFA-D972-48EE-B07C-EB2C83AB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5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GPT Routine to Simulate Secondary Electron Yield (SEY)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 Yoskowitz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GPT Simulation: Electron bunch incident on a GaAs plate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01166"/>
              </p:ext>
            </p:extLst>
          </p:nvPr>
        </p:nvGraphicFramePr>
        <p:xfrm>
          <a:off x="253074" y="2086495"/>
          <a:ext cx="3504278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139">
                  <a:extLst>
                    <a:ext uri="{9D8B030D-6E8A-4147-A177-3AD203B41FA5}">
                      <a16:colId xmlns:a16="http://schemas.microsoft.com/office/drawing/2014/main" val="2025467310"/>
                    </a:ext>
                  </a:extLst>
                </a:gridCol>
                <a:gridCol w="1752139">
                  <a:extLst>
                    <a:ext uri="{9D8B030D-6E8A-4147-A177-3AD203B41FA5}">
                      <a16:colId xmlns:a16="http://schemas.microsoft.com/office/drawing/2014/main" val="4052211503"/>
                    </a:ext>
                  </a:extLst>
                </a:gridCol>
              </a:tblGrid>
              <a:tr h="382385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790897"/>
                  </a:ext>
                </a:extLst>
              </a:tr>
              <a:tr h="648393"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of electron macro-particles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902419"/>
                  </a:ext>
                </a:extLst>
              </a:tr>
              <a:tr h="440575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568119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 ± 0.511)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49094"/>
                  </a:ext>
                </a:extLst>
              </a:tr>
              <a:tr h="399011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</a:t>
                      </a:r>
                      <a:r>
                        <a:rPr lang="en-US" baseline="0" dirty="0" smtClean="0"/>
                        <a:t>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547524"/>
                  </a:ext>
                </a:extLst>
              </a:tr>
              <a:tr h="407323">
                <a:tc>
                  <a:txBody>
                    <a:bodyPr/>
                    <a:lstStyle/>
                    <a:p>
                      <a:r>
                        <a:rPr lang="en-US" dirty="0" smtClean="0"/>
                        <a:t>Square Plate 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 = 0.5</a:t>
                      </a:r>
                      <a:r>
                        <a:rPr lang="en-US" baseline="0" dirty="0" smtClean="0"/>
                        <a:t> m (centered)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02071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r>
                        <a:rPr lang="en-US" dirty="0" smtClean="0"/>
                        <a:t>Square Plate</a:t>
                      </a:r>
                      <a:r>
                        <a:rPr lang="en-US" baseline="0" dirty="0" smtClean="0"/>
                        <a:t>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75012"/>
                  </a:ext>
                </a:extLst>
              </a:tr>
            </a:tbl>
          </a:graphicData>
        </a:graphic>
      </p:graphicFrame>
      <p:pic>
        <p:nvPicPr>
          <p:cNvPr id="8" name="SEYPl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583" y="2086495"/>
            <a:ext cx="7382380" cy="3023611"/>
          </a:xfrm>
        </p:spPr>
      </p:pic>
    </p:spTree>
    <p:extLst>
      <p:ext uri="{BB962C8B-B14F-4D97-AF65-F5344CB8AC3E}">
        <p14:creationId xmlns:p14="http://schemas.microsoft.com/office/powerpoint/2010/main" val="17957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091" y="152255"/>
            <a:ext cx="10515600" cy="1325563"/>
          </a:xfrm>
        </p:spPr>
        <p:txBody>
          <a:bodyPr/>
          <a:lstStyle/>
          <a:p>
            <a:r>
              <a:rPr lang="en-US" dirty="0" smtClean="0"/>
              <a:t>Analysis of electron bunch on GaAs plate GPT simulation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140055"/>
            <a:ext cx="3964709" cy="26280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65" y="1477818"/>
            <a:ext cx="4525855" cy="26046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314864"/>
              </p:ext>
            </p:extLst>
          </p:nvPr>
        </p:nvGraphicFramePr>
        <p:xfrm>
          <a:off x="1322138" y="2151950"/>
          <a:ext cx="4099608" cy="288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804">
                  <a:extLst>
                    <a:ext uri="{9D8B030D-6E8A-4147-A177-3AD203B41FA5}">
                      <a16:colId xmlns:a16="http://schemas.microsoft.com/office/drawing/2014/main" val="2870278112"/>
                    </a:ext>
                  </a:extLst>
                </a:gridCol>
                <a:gridCol w="2049804">
                  <a:extLst>
                    <a:ext uri="{9D8B030D-6E8A-4147-A177-3AD203B41FA5}">
                      <a16:colId xmlns:a16="http://schemas.microsoft.com/office/drawing/2014/main" val="11937716"/>
                    </a:ext>
                  </a:extLst>
                </a:gridCol>
              </a:tblGrid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Numerical 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228418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# primary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electrons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6.241×10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4722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#</a:t>
                      </a:r>
                      <a:r>
                        <a:rPr lang="en-US" baseline="0" dirty="0" smtClean="0"/>
                        <a:t> secondary electrons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6.444×10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547196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Net</a:t>
                      </a:r>
                      <a:r>
                        <a:rPr lang="en-US" baseline="0" dirty="0" smtClean="0"/>
                        <a:t> Electron 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2.023×10</a:t>
                      </a:r>
                      <a:r>
                        <a:rPr lang="en-US" baseline="30000" dirty="0" smtClean="0"/>
                        <a:t>8 </a:t>
                      </a:r>
                      <a:r>
                        <a:rPr lang="en-US" baseline="0" dirty="0" smtClean="0"/>
                        <a:t>(+3.2%)</a:t>
                      </a:r>
                      <a:endParaRPr lang="en-US" baseline="30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776593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baseline="0" dirty="0" smtClean="0"/>
                        <a:t> ± </a:t>
                      </a:r>
                      <a:r>
                        <a:rPr lang="el-G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baseline="0" dirty="0" smtClean="0">
                          <a:latin typeface="+mn-lt"/>
                          <a:cs typeface="Times New Roman" panose="02020603050405020304" pitchFamily="18" charset="0"/>
                        </a:rPr>
                        <a:t>SEY</a:t>
                      </a:r>
                      <a:r>
                        <a:rPr lang="en-US" baseline="0" dirty="0" smtClean="0"/>
                        <a:t> per single electron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1.032 </a:t>
                      </a:r>
                      <a:r>
                        <a:rPr lang="en-US" baseline="0" dirty="0" smtClean="0"/>
                        <a:t>± 0.045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32958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98560" y="1782618"/>
            <a:ext cx="354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Numerical Results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006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GPT Simulation: Electron bunch through an Aluminum pipe with Ionization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882766"/>
              </p:ext>
            </p:extLst>
          </p:nvPr>
        </p:nvGraphicFramePr>
        <p:xfrm>
          <a:off x="253074" y="2086495"/>
          <a:ext cx="3612344" cy="4000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172">
                  <a:extLst>
                    <a:ext uri="{9D8B030D-6E8A-4147-A177-3AD203B41FA5}">
                      <a16:colId xmlns:a16="http://schemas.microsoft.com/office/drawing/2014/main" val="2025467310"/>
                    </a:ext>
                  </a:extLst>
                </a:gridCol>
                <a:gridCol w="1806172">
                  <a:extLst>
                    <a:ext uri="{9D8B030D-6E8A-4147-A177-3AD203B41FA5}">
                      <a16:colId xmlns:a16="http://schemas.microsoft.com/office/drawing/2014/main" val="4052211503"/>
                    </a:ext>
                  </a:extLst>
                </a:gridCol>
              </a:tblGrid>
              <a:tr h="350408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790897"/>
                  </a:ext>
                </a:extLst>
              </a:tr>
              <a:tr h="594172"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of electron macro-particles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902419"/>
                  </a:ext>
                </a:extLst>
              </a:tr>
              <a:tr h="40373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568119"/>
                  </a:ext>
                </a:extLst>
              </a:tr>
              <a:tr h="380879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49094"/>
                  </a:ext>
                </a:extLst>
              </a:tr>
              <a:tr h="365644">
                <a:tc>
                  <a:txBody>
                    <a:bodyPr/>
                    <a:lstStyle/>
                    <a:p>
                      <a:r>
                        <a:rPr lang="en-US" dirty="0" smtClean="0"/>
                        <a:t>Initial</a:t>
                      </a:r>
                      <a:r>
                        <a:rPr lang="en-US" baseline="0" dirty="0" smtClean="0"/>
                        <a:t>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547524"/>
                  </a:ext>
                </a:extLst>
              </a:tr>
              <a:tr h="586554">
                <a:tc>
                  <a:txBody>
                    <a:bodyPr/>
                    <a:lstStyle/>
                    <a:p>
                      <a:r>
                        <a:rPr lang="en-US" dirty="0" smtClean="0"/>
                        <a:t>Pipe</a:t>
                      </a:r>
                      <a:r>
                        <a:rPr lang="en-US" baseline="0" dirty="0" smtClean="0"/>
                        <a:t> start/end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 m&lt;=Z&lt;=0.8</a:t>
                      </a:r>
                      <a:r>
                        <a:rPr lang="en-US" baseline="0" dirty="0" smtClean="0"/>
                        <a:t> m (centered)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02071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en-US" dirty="0" smtClean="0"/>
                        <a:t>Pipe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75012"/>
                  </a:ext>
                </a:extLst>
              </a:tr>
              <a:tr h="563701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density within pipe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14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30000" dirty="0" smtClean="0"/>
                        <a:t>-3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(≈3×10</a:t>
                      </a:r>
                      <a:r>
                        <a:rPr lang="en-US" baseline="30000" dirty="0" smtClean="0"/>
                        <a:t>-9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torr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36836"/>
                  </a:ext>
                </a:extLst>
              </a:tr>
            </a:tbl>
          </a:graphicData>
        </a:graphic>
      </p:graphicFrame>
      <p:pic>
        <p:nvPicPr>
          <p:cNvPr id="4" name="SEYPi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419" y="2086495"/>
            <a:ext cx="7963773" cy="3015269"/>
          </a:xfrm>
        </p:spPr>
      </p:pic>
    </p:spTree>
    <p:extLst>
      <p:ext uri="{BB962C8B-B14F-4D97-AF65-F5344CB8AC3E}">
        <p14:creationId xmlns:p14="http://schemas.microsoft.com/office/powerpoint/2010/main" val="26667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091" y="152255"/>
            <a:ext cx="10515600" cy="1325563"/>
          </a:xfrm>
        </p:spPr>
        <p:txBody>
          <a:bodyPr/>
          <a:lstStyle/>
          <a:p>
            <a:r>
              <a:rPr lang="en-US" dirty="0" smtClean="0"/>
              <a:t>Analysis of electron bunch </a:t>
            </a:r>
            <a:r>
              <a:rPr lang="en-US" dirty="0"/>
              <a:t>through an Aluminum pipe with Ionization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140055"/>
            <a:ext cx="3964709" cy="26280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94" y="1477818"/>
            <a:ext cx="4503996" cy="26046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421911"/>
              </p:ext>
            </p:extLst>
          </p:nvPr>
        </p:nvGraphicFramePr>
        <p:xfrm>
          <a:off x="1322138" y="2151950"/>
          <a:ext cx="4099608" cy="288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804">
                  <a:extLst>
                    <a:ext uri="{9D8B030D-6E8A-4147-A177-3AD203B41FA5}">
                      <a16:colId xmlns:a16="http://schemas.microsoft.com/office/drawing/2014/main" val="2870278112"/>
                    </a:ext>
                  </a:extLst>
                </a:gridCol>
                <a:gridCol w="2049804">
                  <a:extLst>
                    <a:ext uri="{9D8B030D-6E8A-4147-A177-3AD203B41FA5}">
                      <a16:colId xmlns:a16="http://schemas.microsoft.com/office/drawing/2014/main" val="11937716"/>
                    </a:ext>
                  </a:extLst>
                </a:gridCol>
              </a:tblGrid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Numerical 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228418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# primary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electrons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6.241×10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4722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#</a:t>
                      </a:r>
                      <a:r>
                        <a:rPr lang="en-US" baseline="0" dirty="0" smtClean="0"/>
                        <a:t> secondary electrons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6.444×10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547196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r>
                        <a:rPr lang="en-US" dirty="0" smtClean="0"/>
                        <a:t>Net</a:t>
                      </a:r>
                      <a:r>
                        <a:rPr lang="en-US" baseline="0" dirty="0" smtClean="0"/>
                        <a:t> Electron 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-3.369×10</a:t>
                      </a:r>
                      <a:r>
                        <a:rPr lang="en-US" baseline="30000" dirty="0" smtClean="0"/>
                        <a:t>9 </a:t>
                      </a:r>
                      <a:r>
                        <a:rPr lang="en-US" baseline="0" dirty="0" smtClean="0"/>
                        <a:t>(-54%)</a:t>
                      </a:r>
                      <a:endParaRPr lang="en-US" baseline="30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776593"/>
                  </a:ext>
                </a:extLst>
              </a:tr>
              <a:tr h="482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baseline="0" dirty="0" smtClean="0"/>
                        <a:t> ± </a:t>
                      </a:r>
                      <a:r>
                        <a:rPr lang="el-G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baseline="0" dirty="0" smtClean="0">
                          <a:latin typeface="+mn-lt"/>
                          <a:cs typeface="Times New Roman" panose="02020603050405020304" pitchFamily="18" charset="0"/>
                        </a:rPr>
                        <a:t>SEY</a:t>
                      </a:r>
                      <a:r>
                        <a:rPr lang="en-US" baseline="0" dirty="0" smtClean="0"/>
                        <a:t> per single electron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0.756 </a:t>
                      </a:r>
                      <a:r>
                        <a:rPr lang="en-US" baseline="0" dirty="0" smtClean="0"/>
                        <a:t>± </a:t>
                      </a:r>
                      <a:r>
                        <a:rPr lang="en-US" baseline="0" dirty="0" smtClean="0"/>
                        <a:t>0.107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32958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98560" y="1782618"/>
            <a:ext cx="354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Numerical Results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046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459" y="-55713"/>
            <a:ext cx="10515600" cy="1325563"/>
          </a:xfrm>
        </p:spPr>
        <p:txBody>
          <a:bodyPr/>
          <a:lstStyle/>
          <a:p>
            <a:r>
              <a:rPr lang="en-US" dirty="0" smtClean="0"/>
              <a:t>Theory: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57" y="1059657"/>
            <a:ext cx="5080691" cy="558029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A particle (in this case, an electron) is incident on a piece of material at an angle </a:t>
            </a:r>
            <a:r>
              <a:rPr lang="el-GR" sz="1800" dirty="0" smtClean="0"/>
              <a:t>θ</a:t>
            </a:r>
            <a:r>
              <a:rPr lang="en-US" sz="1800" dirty="0" smtClean="0"/>
              <a:t> with kinetic energy T. It will either back scatter from the material or penetrate it. We’ll focus on the latter case.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As the electron penetrates the material, it scatters off the material’s atoms/molecules loses energy.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Some of this lost energy is transferred to electrons (referred to here as secondary electrons) within the material.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Depending on the kinetic energy W and depth x of the secondary electrons, they may be able to reach the surface before they lose too much kinetic energy to collisions.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If the secondary electrons have sufficient kinetic energy, they will overcome the surface potential (i.e. work function </a:t>
            </a:r>
            <a:r>
              <a:rPr lang="el-GR" sz="1800" dirty="0" smtClean="0"/>
              <a:t>φ</a:t>
            </a:r>
            <a:r>
              <a:rPr lang="en-US" sz="1800" dirty="0" smtClean="0"/>
              <a:t>) of the material and leave the surface.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956015" y="127171"/>
            <a:ext cx="7125079" cy="5204484"/>
            <a:chOff x="4956015" y="127171"/>
            <a:chExt cx="7125079" cy="5204484"/>
          </a:xfrm>
        </p:grpSpPr>
        <p:grpSp>
          <p:nvGrpSpPr>
            <p:cNvPr id="40" name="Group 39"/>
            <p:cNvGrpSpPr/>
            <p:nvPr/>
          </p:nvGrpSpPr>
          <p:grpSpPr>
            <a:xfrm>
              <a:off x="4956015" y="127171"/>
              <a:ext cx="6382044" cy="4331642"/>
              <a:chOff x="5809957" y="158846"/>
              <a:chExt cx="6382044" cy="433164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808763" y="1825625"/>
                <a:ext cx="3615396" cy="2664863"/>
              </a:xfrm>
              <a:prstGeom prst="ellipse">
                <a:avLst/>
              </a:prstGeom>
              <a:solidFill>
                <a:schemeClr val="accent2"/>
              </a:solidFill>
              <a:effectLst>
                <a:reflection blurRad="6350" stA="50000" endA="295" endPos="92000" dist="101600" dir="5400000" sy="-100000" algn="bl" rotWithShape="0"/>
              </a:effectLst>
              <a:scene3d>
                <a:camera prst="perspectiveRelaxedModerately"/>
                <a:lightRig rig="threePt" dir="t"/>
              </a:scene3d>
              <a:sp3d extrusionH="539750" contourW="19050" prstMaterial="dkEdge">
                <a:bevelT w="165100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351563" y="570706"/>
                <a:ext cx="914400" cy="914400"/>
                <a:chOff x="6351563" y="570706"/>
                <a:chExt cx="914400" cy="91440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6351563" y="570706"/>
                  <a:ext cx="914400" cy="9144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prstMaterial="plastic">
                  <a:bevelT w="457200" h="457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6485206" y="766296"/>
                  <a:ext cx="6471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</a:rPr>
                    <a:t>e</a:t>
                  </a:r>
                  <a:r>
                    <a:rPr lang="en-US" sz="2800" b="1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0424159" y="570706"/>
                <a:ext cx="914400" cy="914400"/>
                <a:chOff x="6351563" y="570706"/>
                <a:chExt cx="914400" cy="91440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6351563" y="570706"/>
                  <a:ext cx="914400" cy="9144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prstMaterial="plastic">
                  <a:bevelT w="457200" h="457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485206" y="766296"/>
                  <a:ext cx="6471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</a:rPr>
                    <a:t>e</a:t>
                  </a:r>
                  <a:r>
                    <a:rPr lang="en-US" sz="2800" b="1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7033846" y="1424453"/>
                <a:ext cx="1291737" cy="1733603"/>
              </a:xfrm>
              <a:prstGeom prst="straightConnector1">
                <a:avLst/>
              </a:prstGeom>
              <a:ln w="85725">
                <a:solidFill>
                  <a:schemeClr val="accent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9279401" y="1424453"/>
                <a:ext cx="1369841" cy="1510537"/>
              </a:xfrm>
              <a:prstGeom prst="straightConnector1">
                <a:avLst/>
              </a:prstGeom>
              <a:ln w="85725">
                <a:solidFill>
                  <a:schemeClr val="accent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8721969" y="1027906"/>
                <a:ext cx="7033" cy="1929565"/>
              </a:xfrm>
              <a:prstGeom prst="straightConnector1">
                <a:avLst/>
              </a:prstGeom>
              <a:ln w="6032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Arc 25"/>
              <p:cNvSpPr/>
              <p:nvPr/>
            </p:nvSpPr>
            <p:spPr>
              <a:xfrm rot="16200000">
                <a:off x="7952099" y="1048118"/>
                <a:ext cx="1427203" cy="2391503"/>
              </a:xfrm>
              <a:prstGeom prst="arc">
                <a:avLst>
                  <a:gd name="adj1" fmla="val 16916121"/>
                  <a:gd name="adj2" fmla="val 156416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794966" y="1620341"/>
                <a:ext cx="5838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400" dirty="0" smtClean="0"/>
                  <a:t>θ</a:t>
                </a:r>
                <a:endParaRPr lang="en-US" sz="2400" dirty="0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10767352" y="1786669"/>
                <a:ext cx="914400" cy="914400"/>
                <a:chOff x="6351563" y="570706"/>
                <a:chExt cx="914400" cy="914400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6351563" y="570706"/>
                  <a:ext cx="914400" cy="9144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prstMaterial="plastic">
                  <a:bevelT w="457200" h="457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485206" y="766296"/>
                  <a:ext cx="6471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</a:rPr>
                    <a:t>e</a:t>
                  </a:r>
                  <a:r>
                    <a:rPr lang="en-US" sz="2800" b="1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431801" y="2505479"/>
                <a:ext cx="1317375" cy="581912"/>
              </a:xfrm>
              <a:prstGeom prst="straightConnector1">
                <a:avLst/>
              </a:prstGeom>
              <a:ln w="85725">
                <a:solidFill>
                  <a:schemeClr val="accent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5809957" y="160809"/>
                <a:ext cx="1985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Incident Electron</a:t>
                </a:r>
                <a:endParaRPr lang="en-US" sz="2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541027" y="158846"/>
                <a:ext cx="26509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Secondary Electrons</a:t>
                </a:r>
                <a:endParaRPr lang="en-US" sz="2000" dirty="0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H="1">
                <a:off x="6723477" y="2850194"/>
                <a:ext cx="14068" cy="615723"/>
              </a:xfrm>
              <a:prstGeom prst="straightConnector1">
                <a:avLst/>
              </a:prstGeom>
              <a:ln w="41275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224831" y="2896445"/>
                <a:ext cx="5405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accent2"/>
                    </a:solidFill>
                  </a:rPr>
                  <a:t>x</a:t>
                </a:r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570217" y="3735570"/>
              <a:ext cx="2510877" cy="1596085"/>
              <a:chOff x="9895234" y="3735570"/>
              <a:chExt cx="2053094" cy="142252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9895234" y="3735570"/>
                <a:ext cx="2053094" cy="14225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9913410" y="4276578"/>
                <a:ext cx="2001925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10756088" y="5034006"/>
              <a:ext cx="151819" cy="1548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10047053" y="4342584"/>
              <a:ext cx="194227" cy="191028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10185993" y="4537187"/>
              <a:ext cx="55287" cy="342135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0213636" y="4879322"/>
              <a:ext cx="415840" cy="0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0629476" y="4879322"/>
              <a:ext cx="152400" cy="152400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10582818" y="4708254"/>
              <a:ext cx="325089" cy="160815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10857056" y="4403120"/>
              <a:ext cx="50851" cy="337297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10907390" y="4126922"/>
              <a:ext cx="361417" cy="311176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9881836" y="4155353"/>
              <a:ext cx="151819" cy="1548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10213636" y="4322713"/>
              <a:ext cx="325089" cy="160815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 flipV="1">
              <a:off x="10402320" y="3984176"/>
              <a:ext cx="80004" cy="341021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10329662" y="3815384"/>
              <a:ext cx="151819" cy="1548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1297985" y="3967784"/>
              <a:ext cx="151819" cy="1548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8577859" y="3126380"/>
              <a:ext cx="992358" cy="54731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7471641" y="3238519"/>
              <a:ext cx="2084755" cy="206699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57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1"/>
            <a:ext cx="10515600" cy="1325563"/>
          </a:xfrm>
        </p:spPr>
        <p:txBody>
          <a:bodyPr/>
          <a:lstStyle/>
          <a:p>
            <a:r>
              <a:rPr lang="en-US" dirty="0" smtClean="0"/>
              <a:t>Theory: Derivation Sketch Pt.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2031" y="1139483"/>
                <a:ext cx="11619913" cy="545826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Following the derivation by Dionne (1973/1975), presented by Sims (1992).</a:t>
                </a:r>
              </a:p>
              <a:p>
                <a:r>
                  <a:rPr lang="en-US" dirty="0" smtClean="0"/>
                  <a:t>The general formula for the secondary electron yield (SEY)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 due to an electron with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that is </a:t>
                </a:r>
                <a:r>
                  <a:rPr lang="en-US" u="sng" dirty="0" smtClean="0"/>
                  <a:t>normally</a:t>
                </a:r>
                <a:r>
                  <a:rPr lang="en-US" dirty="0" smtClean="0"/>
                  <a:t> incident on a material is 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the average number of secondary electrons produced at a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the escape probability at this depth.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 smtClean="0"/>
                  <a:t> is related to the stopping power (i.e. energy loss per unit depth)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is the excitation energy of an electron in the material.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031" y="1139483"/>
                <a:ext cx="11619913" cy="5458265"/>
              </a:xfrm>
              <a:blipFill>
                <a:blip r:embed="rId2"/>
                <a:stretch>
                  <a:fillRect l="-1049" t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570"/>
            <a:ext cx="10515600" cy="1325563"/>
          </a:xfrm>
        </p:spPr>
        <p:txBody>
          <a:bodyPr/>
          <a:lstStyle/>
          <a:p>
            <a:r>
              <a:rPr lang="en-US" dirty="0" smtClean="0"/>
              <a:t>Theory: Derivation Sketch pt.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57" y="1083213"/>
                <a:ext cx="11577711" cy="547233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In order to calculate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, Dionne makes three main assumptions: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The stopping power can be expressed as a power law: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 smtClean="0"/>
                  <a:t> is a constant.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The energy loss rate is </a:t>
                </a:r>
                <a:r>
                  <a:rPr lang="en-US" u="sng" dirty="0" smtClean="0"/>
                  <a:t>constant</a:t>
                </a:r>
                <a:r>
                  <a:rPr lang="en-US" dirty="0" smtClean="0"/>
                  <a:t> as the primary electron penetrates the material (Young’s modification 1956).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smtClean="0"/>
                  <a:t>The migration and escape probability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decreases exponentially with depth: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where B is the escape probability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is the inverse mean free path of the secondary electron.</a:t>
                </a:r>
              </a:p>
              <a:p>
                <a:r>
                  <a:rPr lang="en-US" dirty="0" smtClean="0"/>
                  <a:t>Using these assumptions, we can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 as: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𝐴𝑛</m:t>
                        </m:r>
                      </m:den>
                    </m:f>
                  </m:oMath>
                </a14:m>
                <a:r>
                  <a:rPr lang="en-US" dirty="0" smtClean="0"/>
                  <a:t> is the maximum penetration depth.</a:t>
                </a:r>
              </a:p>
              <a:p>
                <a:r>
                  <a:rPr lang="en-US" dirty="0" smtClean="0"/>
                  <a:t>The above equation can be written in terms of the theoretical maximum yield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 and corresponding energy at maximum yield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. To do this, the above equation is differentiated with respect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 smtClean="0"/>
                  <a:t> and is set equal to zero, arriving at: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57" y="1083213"/>
                <a:ext cx="11577711" cy="5472332"/>
              </a:xfrm>
              <a:blipFill>
                <a:blip r:embed="rId2"/>
                <a:stretch>
                  <a:fillRect l="-790" t="-2564" r="-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7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99"/>
            <a:ext cx="10515600" cy="1325563"/>
          </a:xfrm>
        </p:spPr>
        <p:txBody>
          <a:bodyPr/>
          <a:lstStyle/>
          <a:p>
            <a:r>
              <a:rPr lang="en-US" dirty="0" smtClean="0"/>
              <a:t>Theory: Derivation Sketch pt. 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3218" y="1055077"/>
                <a:ext cx="11732456" cy="5802923"/>
              </a:xfrm>
              <a:solidFill>
                <a:schemeClr val="bg1"/>
              </a:solidFill>
            </p:spPr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 is set according to the primary kinetic energy range (see Dionne, 1973). For energies between 0.3-7.25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=1.35</m:t>
                    </m:r>
                  </m:oMath>
                </a14:m>
                <a:r>
                  <a:rPr lang="en-US" dirty="0" smtClean="0"/>
                  <a:t>. For energies between 7.25-40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=1.66</m:t>
                    </m:r>
                  </m:oMath>
                </a14:m>
                <a:r>
                  <a:rPr lang="en-US" dirty="0" smtClean="0"/>
                  <a:t>.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=1.35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we can extend our equation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 to encompass all incident angles by replacing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, resulting in our final equation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1.114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0.35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⁡(−2.28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1.35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Ono and </a:t>
                </a:r>
                <a:r>
                  <a:rPr lang="en-US" dirty="0" err="1" smtClean="0"/>
                  <a:t>Kanaya</a:t>
                </a:r>
                <a:r>
                  <a:rPr lang="en-US" dirty="0" smtClean="0"/>
                  <a:t> (1978) give equations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1+1.26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=57.9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1+5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(eV)</a:t>
                </a:r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 are the atomic number, ionization energy, and backscatter coefficient for a monoatomic target material. For semiconductor materials of the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like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GaAs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one can use: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(eV)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3218" y="1055077"/>
                <a:ext cx="11732456" cy="5802923"/>
              </a:xfrm>
              <a:blipFill>
                <a:blip r:embed="rId2"/>
                <a:stretch>
                  <a:fillRect l="-832" t="-2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7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SEY calculations for various materials using values from Ono and </a:t>
            </a:r>
            <a:r>
              <a:rPr lang="en-US" dirty="0" err="1" smtClean="0"/>
              <a:t>Kanaya</a:t>
            </a:r>
            <a:r>
              <a:rPr lang="en-US" dirty="0" smtClean="0"/>
              <a:t> (1978)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47511013"/>
                  </p:ext>
                </p:extLst>
              </p:nvPr>
            </p:nvGraphicFramePr>
            <p:xfrm>
              <a:off x="0" y="1825626"/>
              <a:ext cx="8032087" cy="4861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5684">
                      <a:extLst>
                        <a:ext uri="{9D8B030D-6E8A-4147-A177-3AD203B41FA5}">
                          <a16:colId xmlns:a16="http://schemas.microsoft.com/office/drawing/2014/main" val="870333739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2274079728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721158421"/>
                        </a:ext>
                      </a:extLst>
                    </a:gridCol>
                    <a:gridCol w="1403667">
                      <a:extLst>
                        <a:ext uri="{9D8B030D-6E8A-4147-A177-3AD203B41FA5}">
                          <a16:colId xmlns:a16="http://schemas.microsoft.com/office/drawing/2014/main" val="4141002551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3141574798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3259304573"/>
                        </a:ext>
                      </a:extLst>
                    </a:gridCol>
                  </a:tblGrid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Material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Z</a:t>
                          </a:r>
                          <a:r>
                            <a:rPr lang="en-US" sz="1800" baseline="0" dirty="0" smtClean="0"/>
                            <a:t> (Z</a:t>
                          </a:r>
                          <a:r>
                            <a:rPr lang="en-US" sz="1800" baseline="-25000" dirty="0" smtClean="0"/>
                            <a:t>1</a:t>
                          </a:r>
                          <a:r>
                            <a:rPr lang="en-US" sz="1800" baseline="0" dirty="0" smtClean="0"/>
                            <a:t>, Z</a:t>
                          </a:r>
                          <a:r>
                            <a:rPr lang="en-US" sz="1800" baseline="-25000" dirty="0" smtClean="0"/>
                            <a:t>2</a:t>
                          </a:r>
                          <a:r>
                            <a:rPr lang="en-US" sz="1800" baseline="0" dirty="0" smtClean="0"/>
                            <a:t>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I</a:t>
                          </a:r>
                          <a:r>
                            <a:rPr lang="en-US" sz="1800" baseline="0" dirty="0" smtClean="0"/>
                            <a:t> (I</a:t>
                          </a:r>
                          <a:r>
                            <a:rPr lang="en-US" sz="1800" baseline="-25000" dirty="0" smtClean="0"/>
                            <a:t>1</a:t>
                          </a:r>
                          <a:r>
                            <a:rPr lang="en-US" sz="1800" baseline="0" dirty="0" smtClean="0"/>
                            <a:t>, I</a:t>
                          </a:r>
                          <a:r>
                            <a:rPr lang="en-US" sz="1800" baseline="-25000" dirty="0" smtClean="0"/>
                            <a:t>2</a:t>
                          </a:r>
                          <a:r>
                            <a:rPr lang="en-US" sz="1800" baseline="0" dirty="0" smtClean="0"/>
                            <a:t>)</a:t>
                          </a:r>
                          <a:r>
                            <a:rPr lang="en-US" sz="1800" dirty="0" smtClean="0"/>
                            <a:t> (eV)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r</a:t>
                          </a:r>
                          <a:r>
                            <a:rPr lang="en-US" sz="1800" baseline="0" dirty="0" smtClean="0"/>
                            <a:t> (r</a:t>
                          </a:r>
                          <a:r>
                            <a:rPr lang="en-US" sz="1800" baseline="-25000" dirty="0" smtClean="0"/>
                            <a:t>1</a:t>
                          </a:r>
                          <a:r>
                            <a:rPr lang="en-US" sz="1800" baseline="0" dirty="0" smtClean="0"/>
                            <a:t>, r</a:t>
                          </a:r>
                          <a:r>
                            <a:rPr lang="en-US" sz="1800" baseline="-25000" dirty="0" smtClean="0"/>
                            <a:t>2</a:t>
                          </a:r>
                          <a:r>
                            <a:rPr lang="en-US" sz="1800" baseline="0" dirty="0" smtClean="0"/>
                            <a:t>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/>
                            <a:t>E</a:t>
                          </a:r>
                          <a:r>
                            <a:rPr lang="en-US" sz="1800" baseline="-25000" dirty="0" err="1" smtClean="0"/>
                            <a:t>m</a:t>
                          </a:r>
                          <a:r>
                            <a:rPr lang="en-US" sz="1800" baseline="-25000" dirty="0" smtClean="0"/>
                            <a:t> </a:t>
                          </a:r>
                          <a:r>
                            <a:rPr lang="en-US" sz="1800" baseline="0" dirty="0" smtClean="0"/>
                            <a:t>(eV)</a:t>
                          </a:r>
                          <a:endParaRPr lang="en-US" sz="18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aseline="0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e>
                                  <m:sub>
                                    <m:r>
                                      <a:rPr lang="en-US" sz="1800" baseline="0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2364180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Fe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26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7.8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0.33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400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1.10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761177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6770831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0526701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720227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128149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GaAs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31, 33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6.0,9.8</a:t>
                          </a:r>
                          <a:r>
                            <a:rPr lang="en-US" sz="2400" baseline="0" dirty="0" smtClean="0"/>
                            <a:t> 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0.35,0.36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562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1.14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067322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Al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4719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47511013"/>
                  </p:ext>
                </p:extLst>
              </p:nvPr>
            </p:nvGraphicFramePr>
            <p:xfrm>
              <a:off x="0" y="1825626"/>
              <a:ext cx="8032087" cy="4861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5684">
                      <a:extLst>
                        <a:ext uri="{9D8B030D-6E8A-4147-A177-3AD203B41FA5}">
                          <a16:colId xmlns:a16="http://schemas.microsoft.com/office/drawing/2014/main" val="870333739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2274079728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721158421"/>
                        </a:ext>
                      </a:extLst>
                    </a:gridCol>
                    <a:gridCol w="1403667">
                      <a:extLst>
                        <a:ext uri="{9D8B030D-6E8A-4147-A177-3AD203B41FA5}">
                          <a16:colId xmlns:a16="http://schemas.microsoft.com/office/drawing/2014/main" val="4141002551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3141574798"/>
                        </a:ext>
                      </a:extLst>
                    </a:gridCol>
                    <a:gridCol w="1325684">
                      <a:extLst>
                        <a:ext uri="{9D8B030D-6E8A-4147-A177-3AD203B41FA5}">
                          <a16:colId xmlns:a16="http://schemas.microsoft.com/office/drawing/2014/main" val="3259304573"/>
                        </a:ext>
                      </a:extLst>
                    </a:gridCol>
                  </a:tblGrid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Material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Z</a:t>
                          </a:r>
                          <a:r>
                            <a:rPr lang="en-US" sz="1800" baseline="0" dirty="0" smtClean="0"/>
                            <a:t> (Z</a:t>
                          </a:r>
                          <a:r>
                            <a:rPr lang="en-US" sz="1800" baseline="-25000" dirty="0" smtClean="0"/>
                            <a:t>1</a:t>
                          </a:r>
                          <a:r>
                            <a:rPr lang="en-US" sz="1800" baseline="0" dirty="0" smtClean="0"/>
                            <a:t>, Z</a:t>
                          </a:r>
                          <a:r>
                            <a:rPr lang="en-US" sz="1800" baseline="-25000" dirty="0" smtClean="0"/>
                            <a:t>2</a:t>
                          </a:r>
                          <a:r>
                            <a:rPr lang="en-US" sz="1800" baseline="0" dirty="0" smtClean="0"/>
                            <a:t>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I</a:t>
                          </a:r>
                          <a:r>
                            <a:rPr lang="en-US" sz="1800" baseline="0" dirty="0" smtClean="0"/>
                            <a:t> (I</a:t>
                          </a:r>
                          <a:r>
                            <a:rPr lang="en-US" sz="1800" baseline="-25000" dirty="0" smtClean="0"/>
                            <a:t>1</a:t>
                          </a:r>
                          <a:r>
                            <a:rPr lang="en-US" sz="1800" baseline="0" dirty="0" smtClean="0"/>
                            <a:t>, I</a:t>
                          </a:r>
                          <a:r>
                            <a:rPr lang="en-US" sz="1800" baseline="-25000" dirty="0" smtClean="0"/>
                            <a:t>2</a:t>
                          </a:r>
                          <a:r>
                            <a:rPr lang="en-US" sz="1800" baseline="0" dirty="0" smtClean="0"/>
                            <a:t>)</a:t>
                          </a:r>
                          <a:r>
                            <a:rPr lang="en-US" sz="1800" dirty="0" smtClean="0"/>
                            <a:t> (eV)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r</a:t>
                          </a:r>
                          <a:r>
                            <a:rPr lang="en-US" sz="1800" baseline="0" dirty="0" smtClean="0"/>
                            <a:t> (r</a:t>
                          </a:r>
                          <a:r>
                            <a:rPr lang="en-US" sz="1800" baseline="-25000" dirty="0" smtClean="0"/>
                            <a:t>1</a:t>
                          </a:r>
                          <a:r>
                            <a:rPr lang="en-US" sz="1800" baseline="0" dirty="0" smtClean="0"/>
                            <a:t>, r</a:t>
                          </a:r>
                          <a:r>
                            <a:rPr lang="en-US" sz="1800" baseline="-25000" dirty="0" smtClean="0"/>
                            <a:t>2</a:t>
                          </a:r>
                          <a:r>
                            <a:rPr lang="en-US" sz="1800" baseline="0" dirty="0" smtClean="0"/>
                            <a:t>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 smtClean="0"/>
                            <a:t>E</a:t>
                          </a:r>
                          <a:r>
                            <a:rPr lang="en-US" sz="1800" baseline="-25000" dirty="0" err="1" smtClean="0"/>
                            <a:t>m</a:t>
                          </a:r>
                          <a:r>
                            <a:rPr lang="en-US" sz="1800" baseline="-25000" dirty="0" smtClean="0"/>
                            <a:t> </a:t>
                          </a:r>
                          <a:r>
                            <a:rPr lang="en-US" sz="1800" baseline="0" dirty="0" smtClean="0"/>
                            <a:t>(eV)</a:t>
                          </a:r>
                          <a:endParaRPr lang="en-US" sz="18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5505" t="-5000" r="-1835" b="-70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2364180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Fe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26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7.8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0.33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400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1.10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761177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6770831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0526701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|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720227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V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128149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GaAs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31, 33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6.0,9.8</a:t>
                          </a:r>
                          <a:r>
                            <a:rPr lang="en-US" sz="2400" baseline="0" dirty="0" smtClean="0"/>
                            <a:t> 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0.35,0.36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562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1.14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067322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Al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47191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0281373"/>
                  </p:ext>
                </p:extLst>
              </p:nvPr>
            </p:nvGraphicFramePr>
            <p:xfrm>
              <a:off x="8032087" y="1825628"/>
              <a:ext cx="4159911" cy="484085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86637">
                      <a:extLst>
                        <a:ext uri="{9D8B030D-6E8A-4147-A177-3AD203B41FA5}">
                          <a16:colId xmlns:a16="http://schemas.microsoft.com/office/drawing/2014/main" val="1979501875"/>
                        </a:ext>
                      </a:extLst>
                    </a:gridCol>
                    <a:gridCol w="1386637">
                      <a:extLst>
                        <a:ext uri="{9D8B030D-6E8A-4147-A177-3AD203B41FA5}">
                          <a16:colId xmlns:a16="http://schemas.microsoft.com/office/drawing/2014/main" val="3923264396"/>
                        </a:ext>
                      </a:extLst>
                    </a:gridCol>
                    <a:gridCol w="1386637">
                      <a:extLst>
                        <a:ext uri="{9D8B030D-6E8A-4147-A177-3AD203B41FA5}">
                          <a16:colId xmlns:a16="http://schemas.microsoft.com/office/drawing/2014/main" val="1058878017"/>
                        </a:ext>
                      </a:extLst>
                    </a:gridCol>
                  </a:tblGrid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aseline="0" dirty="0" smtClean="0"/>
                            <a:t>T (</a:t>
                          </a:r>
                          <a:r>
                            <a:rPr lang="en-US" sz="2400" baseline="0" dirty="0" err="1" smtClean="0"/>
                            <a:t>keV</a:t>
                          </a:r>
                          <a:r>
                            <a:rPr lang="en-US" sz="2400" baseline="0" dirty="0" smtClean="0"/>
                            <a:t>)</a:t>
                          </a:r>
                          <a:endParaRPr lang="en-US" sz="24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baseline="0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oMath>
                          </a14:m>
                          <a:r>
                            <a:rPr lang="en-US" sz="2400" baseline="0" dirty="0" smtClean="0"/>
                            <a:t> (⁰)</a:t>
                          </a:r>
                          <a:endParaRPr lang="en-US" sz="24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aseline="0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sz="2400" baseline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aseline="0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2400" baseline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aseline="0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en-US" sz="2400" baseline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5125460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60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1.81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594176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30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1.11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461768"/>
                      </a:ext>
                    </a:extLst>
                  </a:tr>
                  <a:tr h="5872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0.46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485327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0.968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6344899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0.434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7206200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1.03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0513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4119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0281373"/>
                  </p:ext>
                </p:extLst>
              </p:nvPr>
            </p:nvGraphicFramePr>
            <p:xfrm>
              <a:off x="8032087" y="1825628"/>
              <a:ext cx="4159911" cy="484085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86637">
                      <a:extLst>
                        <a:ext uri="{9D8B030D-6E8A-4147-A177-3AD203B41FA5}">
                          <a16:colId xmlns:a16="http://schemas.microsoft.com/office/drawing/2014/main" val="1979501875"/>
                        </a:ext>
                      </a:extLst>
                    </a:gridCol>
                    <a:gridCol w="1386637">
                      <a:extLst>
                        <a:ext uri="{9D8B030D-6E8A-4147-A177-3AD203B41FA5}">
                          <a16:colId xmlns:a16="http://schemas.microsoft.com/office/drawing/2014/main" val="3923264396"/>
                        </a:ext>
                      </a:extLst>
                    </a:gridCol>
                    <a:gridCol w="1386637">
                      <a:extLst>
                        <a:ext uri="{9D8B030D-6E8A-4147-A177-3AD203B41FA5}">
                          <a16:colId xmlns:a16="http://schemas.microsoft.com/office/drawing/2014/main" val="1058878017"/>
                        </a:ext>
                      </a:extLst>
                    </a:gridCol>
                  </a:tblGrid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aseline="0" dirty="0" smtClean="0"/>
                            <a:t>T (</a:t>
                          </a:r>
                          <a:r>
                            <a:rPr lang="en-US" sz="2400" baseline="0" dirty="0" err="1" smtClean="0"/>
                            <a:t>keV</a:t>
                          </a:r>
                          <a:r>
                            <a:rPr lang="en-US" sz="2400" baseline="0" dirty="0" smtClean="0"/>
                            <a:t>)</a:t>
                          </a:r>
                          <a:endParaRPr lang="en-US" sz="24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881" t="-8000" r="-102643" b="-697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8000" r="-2193" b="-697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5125460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60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1.81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594176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30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1.11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461768"/>
                      </a:ext>
                    </a:extLst>
                  </a:tr>
                  <a:tr h="5872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0.46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4853272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0.968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6344899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0.434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7206200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1.03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0513"/>
                      </a:ext>
                    </a:extLst>
                  </a:tr>
                  <a:tr h="607665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411975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76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Graphs: Normal Incidence and 45⁰ Incidence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7" y="2766651"/>
            <a:ext cx="5799425" cy="29752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4" y="2766651"/>
            <a:ext cx="5992057" cy="3074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695" y="5702219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0.3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044872" y="5702218"/>
            <a:ext cx="837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7.25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11920" y="5747076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0.3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951284" y="5747076"/>
            <a:ext cx="837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7.25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1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Graphs: Fe and GaAs, Various </a:t>
            </a:r>
            <a:r>
              <a:rPr lang="en-US" dirty="0"/>
              <a:t>I</a:t>
            </a:r>
            <a:r>
              <a:rPr lang="en-US" dirty="0" smtClean="0"/>
              <a:t>ncident Angles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3" y="2766651"/>
            <a:ext cx="5707473" cy="29752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76" y="2766651"/>
            <a:ext cx="5897053" cy="3074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695" y="5702219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0.3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44872" y="5702218"/>
            <a:ext cx="837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7.25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011920" y="5747076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0.3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996979" y="5747076"/>
            <a:ext cx="837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7.25 </a:t>
            </a:r>
            <a:r>
              <a:rPr lang="en-US" sz="1200" dirty="0" err="1" smtClean="0"/>
              <a:t>keV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00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 SEY Routine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Surfaces (i.e. </a:t>
            </a:r>
            <a:r>
              <a:rPr lang="en-US" dirty="0" err="1" smtClean="0"/>
              <a:t>beampipe</a:t>
            </a:r>
            <a:r>
              <a:rPr lang="en-US" dirty="0" smtClean="0"/>
              <a:t>, photocathode, etc.) with corresponding SEY scattering model are set in the input file.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(Primary) electrons </a:t>
            </a:r>
            <a:r>
              <a:rPr lang="en-US" u="sng" dirty="0" smtClean="0"/>
              <a:t>with at least 300 eV</a:t>
            </a:r>
            <a:r>
              <a:rPr lang="en-US" dirty="0" smtClean="0"/>
              <a:t> that intersect the material boundary within a given </a:t>
            </a:r>
            <a:r>
              <a:rPr lang="en-US" dirty="0" err="1" smtClean="0"/>
              <a:t>timestep</a:t>
            </a:r>
            <a:r>
              <a:rPr lang="en-US" dirty="0" smtClean="0"/>
              <a:t> are eligible to create secondary electrons.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Using the primary electron’s parameters (i.e. energy, angle of incidence, etc.) and the type of boundary specified, the SEY is calculated.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Monte Carlo routine takes the decimal part of the SEY value and determines whether or not an additional secondary electron is created (i.e. if SEY = 1.34, one electron is created and there is a 34% chance of an additional electron being created in this time step.)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Since the SEY can be quite large for primary electron macro-particles, a single secondary electron macro-particle is created representing all secondary electrons emitted from the surface.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secondary electron is given kinetic energy based on a </a:t>
            </a:r>
            <a:r>
              <a:rPr lang="en-US" dirty="0" err="1" smtClean="0"/>
              <a:t>Maxwellian</a:t>
            </a:r>
            <a:r>
              <a:rPr lang="en-US" dirty="0" smtClean="0"/>
              <a:t> distribution with the most probable energy of 2 eV.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secondary electron macro-particle is added to the simulation and the incident particle is removed.</a:t>
            </a:r>
          </a:p>
        </p:txBody>
      </p:sp>
    </p:spTree>
    <p:extLst>
      <p:ext uri="{BB962C8B-B14F-4D97-AF65-F5344CB8AC3E}">
        <p14:creationId xmlns:p14="http://schemas.microsoft.com/office/powerpoint/2010/main" val="9668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6544</TotalTime>
  <Words>1533</Words>
  <Application>Microsoft Office PowerPoint</Application>
  <PresentationFormat>Widescreen</PresentationFormat>
  <Paragraphs>182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Times New Roman</vt:lpstr>
      <vt:lpstr>Office Theme</vt:lpstr>
      <vt:lpstr>GPT Routine to Simulate Secondary Electron Yield (SEY)</vt:lpstr>
      <vt:lpstr>Theory: Basics</vt:lpstr>
      <vt:lpstr>Theory: Derivation Sketch Pt. 1</vt:lpstr>
      <vt:lpstr>Theory: Derivation Sketch pt. 2</vt:lpstr>
      <vt:lpstr>Theory: Derivation Sketch pt. 3</vt:lpstr>
      <vt:lpstr>Sample SEY calculations for various materials using values from Ono and Kanaya (1978)</vt:lpstr>
      <vt:lpstr>SEY Graphs: Normal Incidence and 45⁰ Incidence</vt:lpstr>
      <vt:lpstr>SEY Graphs: Fe and GaAs, Various Incident Angles</vt:lpstr>
      <vt:lpstr>GPT SEY Routine Algorithm</vt:lpstr>
      <vt:lpstr>Example GPT Simulation: Electron bunch incident on a GaAs plate</vt:lpstr>
      <vt:lpstr>Analysis of electron bunch on GaAs plate GPT simulation</vt:lpstr>
      <vt:lpstr>Example GPT Simulation: Electron bunch through an Aluminum pipe with Ionization</vt:lpstr>
      <vt:lpstr>Analysis of electron bunch through an Aluminum pipe with Ionization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GPT Routine to Simulate Secondary Electron Yield (SEY)</dc:title>
  <dc:creator>Joshua Yoskowitz</dc:creator>
  <cp:lastModifiedBy>Joshua Yoskowitz</cp:lastModifiedBy>
  <cp:revision>103</cp:revision>
  <dcterms:created xsi:type="dcterms:W3CDTF">2020-07-01T15:04:50Z</dcterms:created>
  <dcterms:modified xsi:type="dcterms:W3CDTF">2020-07-09T22:30:51Z</dcterms:modified>
</cp:coreProperties>
</file>