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4" r:id="rId1"/>
  </p:sldMasterIdLst>
  <p:notesMasterIdLst>
    <p:notesMasterId r:id="rId14"/>
  </p:notesMasterIdLst>
  <p:handoutMasterIdLst>
    <p:handoutMasterId r:id="rId15"/>
  </p:handoutMasterIdLst>
  <p:sldIdLst>
    <p:sldId id="258" r:id="rId2"/>
    <p:sldId id="443" r:id="rId3"/>
    <p:sldId id="437" r:id="rId4"/>
    <p:sldId id="468" r:id="rId5"/>
    <p:sldId id="469" r:id="rId6"/>
    <p:sldId id="449" r:id="rId7"/>
    <p:sldId id="461" r:id="rId8"/>
    <p:sldId id="470" r:id="rId9"/>
    <p:sldId id="471" r:id="rId10"/>
    <p:sldId id="472" r:id="rId11"/>
    <p:sldId id="473" r:id="rId12"/>
    <p:sldId id="46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8F1DB3"/>
    <a:srgbClr val="33CCCC"/>
    <a:srgbClr val="33CCFF"/>
    <a:srgbClr val="00FFFF"/>
    <a:srgbClr val="FF9900"/>
    <a:srgbClr val="3333CC"/>
    <a:srgbClr val="3366FF"/>
    <a:srgbClr val="0000FF"/>
    <a:srgbClr val="BFF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43" autoAdjust="0"/>
    <p:restoredTop sz="86482" autoAdjust="0"/>
  </p:normalViewPr>
  <p:slideViewPr>
    <p:cSldViewPr snapToGrid="0">
      <p:cViewPr varScale="1">
        <p:scale>
          <a:sx n="74" d="100"/>
          <a:sy n="74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1" y="5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29967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1" y="8829967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7E05F9-F29D-4F1C-8D0D-49BEF7252C3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64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1" y="5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29967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1" y="8829967"/>
            <a:ext cx="303783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BD3DE7-FC57-4980-9591-3F478B9FE9D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3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22960"/>
            <a:ext cx="9144000" cy="552069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248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812"/>
            <a:ext cx="9144000" cy="55497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495800" cy="5410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7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8500"/>
            <a:ext cx="9144000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777875"/>
            <a:ext cx="9144000" cy="46038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698500"/>
            <a:ext cx="9144000" cy="185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777875"/>
            <a:ext cx="9144000" cy="46038"/>
          </a:xfrm>
          <a:prstGeom prst="rect">
            <a:avLst/>
          </a:prstGeom>
          <a:solidFill>
            <a:srgbClr val="0000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3333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6633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660066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99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969" y="1055077"/>
            <a:ext cx="7772400" cy="1383323"/>
          </a:xfrm>
        </p:spPr>
        <p:txBody>
          <a:bodyPr/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Injector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&amp; Commissioning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678722" y="5494703"/>
            <a:ext cx="4050324" cy="646331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800" b="1" dirty="0" smtClean="0">
                <a:latin typeface="Arial" charset="0"/>
              </a:rPr>
              <a:t>QWeak Collaboration Meeting</a:t>
            </a:r>
            <a:endParaRPr lang="en-US" sz="1800" b="1" dirty="0">
              <a:latin typeface="Arial" charset="0"/>
            </a:endParaRPr>
          </a:p>
          <a:p>
            <a:pPr algn="ctr"/>
            <a:r>
              <a:rPr lang="en-US" sz="1800" b="1" dirty="0" smtClean="0">
                <a:latin typeface="Arial" charset="0"/>
              </a:rPr>
              <a:t>May 24, 2010</a:t>
            </a:r>
            <a:endParaRPr lang="en-US" sz="18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88394" y="2772507"/>
            <a:ext cx="72571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P. Adderley, J. Clark,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S. Covert, J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. Grames, J. Hansknecht, </a:t>
            </a:r>
            <a:endParaRPr lang="en-US" sz="2000" dirty="0" smtClean="0">
              <a:solidFill>
                <a:srgbClr val="000000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M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r>
              <a:rPr lang="en-US" sz="2000" dirty="0" smtClean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Poelker, M</a:t>
            </a:r>
            <a:r>
              <a:rPr lang="en-US" sz="2000" dirty="0">
                <a:solidFill>
                  <a:srgbClr val="000000"/>
                </a:solidFill>
                <a:latin typeface="Comic Sans MS" pitchFamily="66" charset="0"/>
                <a:cs typeface="Times New Roman" pitchFamily="18" charset="0"/>
              </a:rPr>
              <a:t>. Stutzman, R. Suleiman, K. Surles-Law</a:t>
            </a:r>
            <a:endParaRPr 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7" name="Picture 4" descr="CI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3154" y="3698632"/>
            <a:ext cx="29289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Study beam phase-space when using Wien Flip. Quantify the difference between Vertical Wien and Solenoid method with beam to Hall and large position differences </a:t>
            </a:r>
            <a:r>
              <a:rPr lang="en-US" dirty="0" smtClean="0">
                <a:solidFill>
                  <a:srgbClr val="002060"/>
                </a:solidFill>
              </a:rPr>
              <a:t>(2 shifts)</a:t>
            </a: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After PREx ends, and before summer shutdown, run 180 µA using 100 kV gun to assess beam quality and for beamline and hydrogen target commissioning 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 smtClean="0"/>
              <a:t>Zero vertical polarization using 5 MeV Mott Polarimeter in Injector – requirement: P</a:t>
            </a:r>
            <a:r>
              <a:rPr lang="en-US" sz="2000" baseline="-25000" dirty="0" smtClean="0"/>
              <a:t>y</a:t>
            </a:r>
            <a:r>
              <a:rPr lang="en-US" sz="2000" dirty="0" smtClean="0"/>
              <a:t> &lt; 4% </a:t>
            </a:r>
            <a:r>
              <a:rPr lang="en-US" dirty="0" smtClean="0">
                <a:solidFill>
                  <a:srgbClr val="002060"/>
                </a:solidFill>
              </a:rPr>
              <a:t>(1 shift)</a:t>
            </a: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11"/>
            </a:pPr>
            <a:r>
              <a:rPr lang="en-US" dirty="0" smtClean="0"/>
              <a:t>Spin dance to zero transverse polarization using Hall C Polarimeter – requirement: P</a:t>
            </a:r>
            <a:r>
              <a:rPr lang="en-US" baseline="-25000" dirty="0" smtClean="0"/>
              <a:t>x</a:t>
            </a:r>
            <a:r>
              <a:rPr lang="en-US" sz="2000" dirty="0" smtClean="0"/>
              <a:t> &lt; 4% </a:t>
            </a:r>
            <a:endParaRPr lang="en-US" dirty="0" smtClean="0"/>
          </a:p>
          <a:p>
            <a:pPr marL="457200" indent="-457200">
              <a:buFont typeface="+mj-lt"/>
              <a:buAutoNum type="arabicPeriod" startAt="11"/>
            </a:pPr>
            <a:endParaRPr lang="en-US" dirty="0" smtClean="0"/>
          </a:p>
          <a:p>
            <a:pPr marL="457200" indent="-457200">
              <a:buFont typeface="+mj-lt"/>
              <a:buAutoNum type="arabicPeriod" startAt="11"/>
            </a:pPr>
            <a:r>
              <a:rPr lang="en-US" dirty="0" smtClean="0"/>
              <a:t>Optimize Helicity Board settings: T_Settle, T_Stable, and Pattern. Need hydrogen target and Lumi </a:t>
            </a:r>
            <a:r>
              <a:rPr lang="en-US" dirty="0" smtClean="0">
                <a:solidFill>
                  <a:srgbClr val="002060"/>
                </a:solidFill>
              </a:rPr>
              <a:t>(3 shifts)</a:t>
            </a:r>
          </a:p>
          <a:p>
            <a:pPr marL="457200" indent="-457200">
              <a:buFont typeface="+mj-lt"/>
              <a:buAutoNum type="arabicPeriod" startAt="11"/>
            </a:pPr>
            <a:endParaRPr lang="en-US" dirty="0" smtClean="0"/>
          </a:p>
          <a:p>
            <a:pPr marL="457200" indent="-457200">
              <a:buFont typeface="+mj-lt"/>
              <a:buAutoNum type="arabicPeriod" startAt="11"/>
            </a:pPr>
            <a:r>
              <a:rPr lang="en-US" dirty="0" smtClean="0"/>
              <a:t>Try 32 MHz beam for background studies and Moller Polarimeter in Hall C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Deferred To Summer Shutdown (August)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4-peak charge asymmetry feedback IA electronics: installation and commissioning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CEBAF Inverted Gun HV Conditioning to 150 kV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Injector setup with 125 kV gun (or higher) and commissioning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Modification to Beamline: New A1 Aperture assembly installation and beamline bake out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pPr marL="176213" indent="-176213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First Inverted Gun (with Stainless Steel Cathode) installed at CEBAF, operational since July 2009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Running at 100 kV.  Conditioned to 110 kV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Lifetime about 100 C at 50 µA average current</a:t>
            </a:r>
          </a:p>
          <a:p>
            <a:pPr marL="1257300" lvl="2" indent="-457200">
              <a:buFont typeface="Wingdings" pitchFamily="2" charset="2"/>
              <a:buChar char="Ø"/>
            </a:pPr>
            <a:r>
              <a:rPr lang="en-US" sz="1800" dirty="0" smtClean="0">
                <a:solidFill>
                  <a:schemeClr val="tx1"/>
                </a:solidFill>
              </a:rPr>
              <a:t>2 weeks between spot moves, 2-3 months between heat/activations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Maximum possible Gun Voltage is 150 kV (limited by Safety System and HV Power Supply)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Gun at CEBAF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pPr marL="176213" indent="-176213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Second Inverted Gun (with large grain Niobium Cathode) installed at Test Cave in November 2009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Conditioned to 200 kV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Inverted Gun at Test Cave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31190" y="2168770"/>
            <a:ext cx="2966381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7" descr="DSCF00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5543" y="3334850"/>
            <a:ext cx="3657600" cy="27432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119471" y="4243755"/>
            <a:ext cx="2966375" cy="2011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Measured lifetime at 100 kV </a:t>
            </a:r>
          </a:p>
          <a:p>
            <a:pPr marL="457200" indent="-457200">
              <a:buNone/>
            </a:pPr>
            <a:r>
              <a:rPr lang="en-US" dirty="0" smtClean="0"/>
              <a:t>              (Bulk GaAs, 2 mA, 532 nm, 0.35 mm laser spot)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930782" y="2426678"/>
            <a:ext cx="539341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Test Cave Plan (June – July):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914400" lvl="1" indent="-514350">
              <a:buFont typeface="+mj-lt"/>
              <a:buAutoNum type="romanUcPeriod"/>
            </a:pPr>
            <a:r>
              <a:rPr lang="en-US" dirty="0" smtClean="0">
                <a:solidFill>
                  <a:srgbClr val="002060"/>
                </a:solidFill>
              </a:rPr>
              <a:t>Measure lifetime at 140 kV</a:t>
            </a:r>
          </a:p>
          <a:p>
            <a:pPr marL="914400" lvl="1" indent="-514350">
              <a:buFont typeface="+mj-lt"/>
              <a:buAutoNum type="romanU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914400" lvl="1" indent="-514350">
              <a:buFont typeface="+mj-lt"/>
              <a:buAutoNum type="romanUcPeriod"/>
            </a:pPr>
            <a:r>
              <a:rPr lang="en-US" dirty="0" smtClean="0">
                <a:solidFill>
                  <a:srgbClr val="002060"/>
                </a:solidFill>
              </a:rPr>
              <a:t>Measure lifetime at 200 kV</a:t>
            </a:r>
          </a:p>
          <a:p>
            <a:pPr marL="914400" lvl="1" indent="-514350">
              <a:buFont typeface="+mj-lt"/>
              <a:buAutoNum type="romanU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914400" lvl="1" indent="-514350">
              <a:buFont typeface="+mj-lt"/>
              <a:buAutoNum type="romanUcPeriod"/>
            </a:pPr>
            <a:r>
              <a:rPr lang="en-US" dirty="0" smtClean="0">
                <a:solidFill>
                  <a:srgbClr val="002060"/>
                </a:solidFill>
              </a:rPr>
              <a:t>Re-condition to 225 kV  to reduce Field Emission (FE) at 200 kV</a:t>
            </a:r>
          </a:p>
          <a:p>
            <a:pPr marL="914400" lvl="1" indent="-514350">
              <a:buFont typeface="+mj-lt"/>
              <a:buAutoNum type="romanU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914400" lvl="1" indent="-514350">
              <a:buFont typeface="+mj-lt"/>
              <a:buAutoNum type="romanUcPeriod"/>
            </a:pPr>
            <a:r>
              <a:rPr lang="en-US" dirty="0" smtClean="0">
                <a:solidFill>
                  <a:srgbClr val="002060"/>
                </a:solidFill>
              </a:rPr>
              <a:t>Re-measure lifetime at 200 kV with smaller FE</a:t>
            </a:r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0" y="814811"/>
            <a:ext cx="9144000" cy="5562543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3333CC"/>
                </a:solidFill>
                <a:latin typeface="+mn-lt"/>
              </a:rPr>
              <a:t>Fast Pockels Cell (PC) Reversal: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="1" kern="0" dirty="0" smtClean="0">
              <a:solidFill>
                <a:srgbClr val="3333CC"/>
              </a:solidFill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="1" kern="0" dirty="0" smtClean="0">
              <a:solidFill>
                <a:srgbClr val="3333CC"/>
              </a:solidFill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="1" kern="0" dirty="0" smtClean="0">
              <a:solidFill>
                <a:srgbClr val="3333CC"/>
              </a:solidFill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3333CC"/>
                </a:solidFill>
                <a:latin typeface="+mn-lt"/>
              </a:rPr>
              <a:t>New Helicity Board commissioned during PREx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="1" kern="0" dirty="0" smtClean="0">
              <a:solidFill>
                <a:srgbClr val="3333CC"/>
              </a:solidFill>
              <a:latin typeface="+mn-lt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Slow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Wien Reversal commissioned during PREx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46385" y="1922582"/>
          <a:ext cx="4887597" cy="1811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1809"/>
                <a:gridCol w="1136651"/>
                <a:gridCol w="1193483"/>
                <a:gridCol w="795654"/>
              </a:tblGrid>
              <a:tr h="45133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Experiment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Rate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Clock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Arial" pitchFamily="34" charset="0"/>
                        </a:rPr>
                        <a:t>Pattern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</a:endParaRPr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HAPPEx</a:t>
                      </a:r>
                      <a:r>
                        <a:rPr lang="en-US" sz="1200" baseline="0" dirty="0" smtClean="0">
                          <a:latin typeface="Arial" pitchFamily="34" charset="0"/>
                        </a:rPr>
                        <a:t> III &amp; PVDIS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30 Hz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Free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Quartet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PREx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120 Hz</a:t>
                      </a:r>
                    </a:p>
                    <a:p>
                      <a:r>
                        <a:rPr lang="en-US" sz="1200" dirty="0" smtClean="0">
                          <a:latin typeface="Arial" pitchFamily="34" charset="0"/>
                        </a:rPr>
                        <a:t>240 Hz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Free</a:t>
                      </a:r>
                    </a:p>
                    <a:p>
                      <a:r>
                        <a:rPr lang="en-US" sz="1200" dirty="0" smtClean="0">
                          <a:latin typeface="Arial" pitchFamily="34" charset="0"/>
                        </a:rPr>
                        <a:t>Free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Quartet</a:t>
                      </a:r>
                    </a:p>
                    <a:p>
                      <a:r>
                        <a:rPr lang="en-US" sz="1200" dirty="0" smtClean="0">
                          <a:latin typeface="Arial" pitchFamily="34" charset="0"/>
                        </a:rPr>
                        <a:t>Octet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</a:tr>
              <a:tr h="451339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QWeak (Preliminary)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1 kHz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Free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</a:rPr>
                        <a:t>Quartet</a:t>
                      </a:r>
                      <a:endParaRPr lang="en-US" sz="1200" dirty="0">
                        <a:latin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76200"/>
            <a:ext cx="91440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Helicity Reversal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Coordinator: Suleiman</a:t>
            </a:r>
          </a:p>
          <a:p>
            <a:endParaRPr lang="en-US" dirty="0" smtClean="0"/>
          </a:p>
          <a:p>
            <a:r>
              <a:rPr lang="en-US" dirty="0" smtClean="0"/>
              <a:t>Members: Poelker, Grames, Hansknecht, King, Carlini, Paschke, Ramsay</a:t>
            </a:r>
          </a:p>
          <a:p>
            <a:endParaRPr lang="en-US" dirty="0" smtClean="0"/>
          </a:p>
          <a:p>
            <a:r>
              <a:rPr lang="en-US" dirty="0" smtClean="0"/>
              <a:t>A student and a postdoc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Injector 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Benchmark Hall C beam with PREx Injector setup.  Beam quality should be pretty good since C laser lies on top of A laser </a:t>
            </a:r>
            <a:r>
              <a:rPr lang="en-US" dirty="0" smtClean="0">
                <a:solidFill>
                  <a:srgbClr val="002060"/>
                </a:solidFill>
              </a:rPr>
              <a:t>(8 hours during Beam Studies before June 22)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Heat &amp; re-activate photocathode </a:t>
            </a:r>
            <a:r>
              <a:rPr lang="en-US" dirty="0" smtClean="0">
                <a:solidFill>
                  <a:srgbClr val="002060"/>
                </a:solidFill>
              </a:rPr>
              <a:t>(2 shifts)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Install hand-wound A1 corrector to improve steering through A1 and A2 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PC ringing (opto-coupler and HV Switch) and swap PC (if needed), then perform Pockels Cell re-alignment    </a:t>
            </a:r>
            <a:r>
              <a:rPr lang="en-US" dirty="0" smtClean="0">
                <a:solidFill>
                  <a:srgbClr val="002060"/>
                </a:solidFill>
              </a:rPr>
              <a:t>(2 shifts)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Commissioning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14811"/>
            <a:ext cx="9144000" cy="556254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Devise a means to quantify ringing on once a week basis.  An access to laser table can be made, but remote measurement preferable.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Rotate photocathode to reduce effect of vacuum window birefringence </a:t>
            </a:r>
            <a:r>
              <a:rPr lang="en-US" dirty="0" smtClean="0">
                <a:solidFill>
                  <a:srgbClr val="002060"/>
                </a:solidFill>
              </a:rPr>
              <a:t>(1 shift)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Wien Filter calibration, part II </a:t>
            </a:r>
            <a:r>
              <a:rPr lang="en-US" dirty="0" smtClean="0">
                <a:solidFill>
                  <a:srgbClr val="002060"/>
                </a:solidFill>
              </a:rPr>
              <a:t>(2 shifts during beam studies before June 22)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SA">
  <a:themeElements>
    <a:clrScheme name="JLab_PowerPoint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JLab_PowerPoint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9457</TotalTime>
  <Words>585</Words>
  <Application>Microsoft Office PowerPoint</Application>
  <PresentationFormat>On-screen Show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JSA</vt:lpstr>
      <vt:lpstr>Injector  Status &amp; Commissioning</vt:lpstr>
      <vt:lpstr>Inverted Gun at CEBAF</vt:lpstr>
      <vt:lpstr>Inverted Gun at Test Cave</vt:lpstr>
      <vt:lpstr>PowerPoint Presentation</vt:lpstr>
      <vt:lpstr>PowerPoint Presentation</vt:lpstr>
      <vt:lpstr>PowerPoint Presentation</vt:lpstr>
      <vt:lpstr>Injector Team</vt:lpstr>
      <vt:lpstr>Commissioning Plan</vt:lpstr>
      <vt:lpstr>PowerPoint Presentation</vt:lpstr>
      <vt:lpstr>PowerPoint Presentation</vt:lpstr>
      <vt:lpstr>PowerPoint Presentation</vt:lpstr>
      <vt:lpstr>Deferred To Summer Shutdown (August)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sthomas</dc:creator>
  <cp:lastModifiedBy>traveluser</cp:lastModifiedBy>
  <cp:revision>525</cp:revision>
  <dcterms:created xsi:type="dcterms:W3CDTF">2007-01-08T14:19:28Z</dcterms:created>
  <dcterms:modified xsi:type="dcterms:W3CDTF">2014-06-01T16:36:14Z</dcterms:modified>
</cp:coreProperties>
</file>