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714" r:id="rId3"/>
    <p:sldMasterId id="2147483750" r:id="rId4"/>
    <p:sldMasterId id="2147483762" r:id="rId5"/>
    <p:sldMasterId id="2147483814" r:id="rId6"/>
    <p:sldMasterId id="2147483839" r:id="rId7"/>
  </p:sldMasterIdLst>
  <p:notesMasterIdLst>
    <p:notesMasterId r:id="rId50"/>
  </p:notesMasterIdLst>
  <p:handoutMasterIdLst>
    <p:handoutMasterId r:id="rId51"/>
  </p:handoutMasterIdLst>
  <p:sldIdLst>
    <p:sldId id="447" r:id="rId8"/>
    <p:sldId id="570" r:id="rId9"/>
    <p:sldId id="571" r:id="rId10"/>
    <p:sldId id="480" r:id="rId11"/>
    <p:sldId id="481" r:id="rId12"/>
    <p:sldId id="482" r:id="rId13"/>
    <p:sldId id="500" r:id="rId14"/>
    <p:sldId id="509" r:id="rId15"/>
    <p:sldId id="510" r:id="rId16"/>
    <p:sldId id="511" r:id="rId17"/>
    <p:sldId id="513" r:id="rId18"/>
    <p:sldId id="514" r:id="rId19"/>
    <p:sldId id="457" r:id="rId20"/>
    <p:sldId id="501" r:id="rId21"/>
    <p:sldId id="453" r:id="rId22"/>
    <p:sldId id="502" r:id="rId23"/>
    <p:sldId id="470" r:id="rId24"/>
    <p:sldId id="459" r:id="rId25"/>
    <p:sldId id="539" r:id="rId26"/>
    <p:sldId id="541" r:id="rId27"/>
    <p:sldId id="456" r:id="rId28"/>
    <p:sldId id="547" r:id="rId29"/>
    <p:sldId id="572" r:id="rId30"/>
    <p:sldId id="573" r:id="rId31"/>
    <p:sldId id="574" r:id="rId32"/>
    <p:sldId id="575" r:id="rId33"/>
    <p:sldId id="450" r:id="rId34"/>
    <p:sldId id="499" r:id="rId35"/>
    <p:sldId id="550" r:id="rId36"/>
    <p:sldId id="563" r:id="rId37"/>
    <p:sldId id="576" r:id="rId38"/>
    <p:sldId id="565" r:id="rId39"/>
    <p:sldId id="475" r:id="rId40"/>
    <p:sldId id="567" r:id="rId41"/>
    <p:sldId id="478" r:id="rId42"/>
    <p:sldId id="568" r:id="rId43"/>
    <p:sldId id="569" r:id="rId44"/>
    <p:sldId id="557" r:id="rId45"/>
    <p:sldId id="561" r:id="rId46"/>
    <p:sldId id="562" r:id="rId47"/>
    <p:sldId id="564" r:id="rId48"/>
    <p:sldId id="412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accent2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CC"/>
    <a:srgbClr val="FFF8E1"/>
    <a:srgbClr val="339966"/>
    <a:srgbClr val="FFF1C5"/>
    <a:srgbClr val="FFEBAB"/>
    <a:srgbClr val="FFE389"/>
    <a:srgbClr val="FF5050"/>
    <a:srgbClr val="6600FF"/>
    <a:srgbClr val="339933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6179" autoAdjust="0"/>
    <p:restoredTop sz="94680" autoAdjust="0"/>
  </p:normalViewPr>
  <p:slideViewPr>
    <p:cSldViewPr>
      <p:cViewPr varScale="1">
        <p:scale>
          <a:sx n="101" d="100"/>
          <a:sy n="101" d="100"/>
        </p:scale>
        <p:origin x="72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2872"/>
    </p:cViewPr>
  </p:sorterViewPr>
  <p:notesViewPr>
    <p:cSldViewPr>
      <p:cViewPr varScale="1">
        <p:scale>
          <a:sx n="82" d="100"/>
          <a:sy n="82" d="100"/>
        </p:scale>
        <p:origin x="-1872" y="-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8" Type="http://schemas.openxmlformats.org/officeDocument/2006/relationships/slide" Target="slides/slide1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+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B9DA0A1C-B40A-4E54-B224-8C0A05112A55}" type="presOf" srcId="{E7DB4790-66F9-4FAE-B3A6-F5A89784EF34}" destId="{6E8ADBFD-1840-4149-A28A-32A73D667819}" srcOrd="0" destOrd="0" presId="urn:microsoft.com/office/officeart/2005/8/layout/radial3"/>
    <dgm:cxn modelId="{30010CB0-EE47-44E5-8BBA-B02DF563CED0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D553548-D284-4337-990C-466F5D7C53C0}" type="presParOf" srcId="{6E8ADBFD-1840-4149-A28A-32A73D667819}" destId="{BB00C0C8-536A-4B6F-941A-A000C4AEFC52}" srcOrd="0" destOrd="0" presId="urn:microsoft.com/office/officeart/2005/8/layout/radial3"/>
    <dgm:cxn modelId="{7D8BA2A1-D0E1-492E-93AF-CC19DDD830FC}" type="presParOf" srcId="{BB00C0C8-536A-4B6F-941A-A000C4AEFC52}" destId="{B4ACF52A-0C6C-4C74-9EA1-BAAFDB7CE6B3}" srcOrd="0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-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90F74381-E759-4A2B-B408-9CD421C65D73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99EE3BEF-F78D-42E0-88A3-E3DBCC671893}" type="presOf" srcId="{E7DB4790-66F9-4FAE-B3A6-F5A89784EF34}" destId="{6E8ADBFD-1840-4149-A28A-32A73D667819}" srcOrd="0" destOrd="0" presId="urn:microsoft.com/office/officeart/2005/8/layout/radial3"/>
    <dgm:cxn modelId="{CBA45EB1-6382-42F9-8DF7-36D8C4D5A385}" type="presParOf" srcId="{6E8ADBFD-1840-4149-A28A-32A73D667819}" destId="{BB00C0C8-536A-4B6F-941A-A000C4AEFC52}" srcOrd="0" destOrd="0" presId="urn:microsoft.com/office/officeart/2005/8/layout/radial3"/>
    <dgm:cxn modelId="{15277DD9-90AA-44B0-BCDB-41B4EA9493C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/>
            <a:t>-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/>
      <dgm:spPr/>
    </dgm:pt>
  </dgm:ptLst>
  <dgm:cxnLst>
    <dgm:cxn modelId="{9CA43727-558D-4493-8811-70B0846BC3D4}" type="presOf" srcId="{E7DB4790-66F9-4FAE-B3A6-F5A89784EF34}" destId="{6E8ADBFD-1840-4149-A28A-32A73D667819}" srcOrd="0" destOrd="0" presId="urn:microsoft.com/office/officeart/2005/8/layout/radial3"/>
    <dgm:cxn modelId="{D9DCFC9E-6923-4A64-A514-B897EA5EBF47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FA5AE5D4-32E0-43E8-AEB0-00FC5CF6B1AD}" type="presParOf" srcId="{6E8ADBFD-1840-4149-A28A-32A73D667819}" destId="{BB00C0C8-536A-4B6F-941A-A000C4AEFC52}" srcOrd="0" destOrd="0" presId="urn:microsoft.com/office/officeart/2005/8/layout/radial3"/>
    <dgm:cxn modelId="{C53C15B4-2CF5-4666-ACD8-95E1F2559A91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E8732A-F9F8-4520-BDE1-879FC66DD6CE}" type="doc">
      <dgm:prSet loTypeId="urn:microsoft.com/office/officeart/2005/8/layout/hProcess3" loCatId="process" qsTypeId="urn:microsoft.com/office/officeart/2005/8/quickstyle/3d2" qsCatId="3D" csTypeId="urn:microsoft.com/office/officeart/2005/8/colors/accent0_1" csCatId="mainScheme" phldr="1"/>
      <dgm:spPr/>
    </dgm:pt>
    <dgm:pt modelId="{6F93D793-8290-452B-BADC-04138B1233B7}">
      <dgm:prSet phldrT="[Text]" custT="1"/>
      <dgm:spPr/>
      <dgm:t>
        <a:bodyPr/>
        <a:lstStyle/>
        <a:p>
          <a:r>
            <a:rPr lang="en-US" sz="2000" dirty="0"/>
            <a:t>NEA Surface Activation</a:t>
          </a:r>
        </a:p>
      </dgm:t>
    </dgm:pt>
    <dgm:pt modelId="{635F0D7D-EFDD-42E7-8DFC-3A13BBD08338}" type="parTrans" cxnId="{B37D2BE8-F8EC-434F-9085-59D6B9A48F6C}">
      <dgm:prSet/>
      <dgm:spPr/>
      <dgm:t>
        <a:bodyPr/>
        <a:lstStyle/>
        <a:p>
          <a:endParaRPr lang="en-US"/>
        </a:p>
      </dgm:t>
    </dgm:pt>
    <dgm:pt modelId="{E70E79B2-31A2-4BED-8ABB-049C34094D57}" type="sibTrans" cxnId="{B37D2BE8-F8EC-434F-9085-59D6B9A48F6C}">
      <dgm:prSet/>
      <dgm:spPr/>
      <dgm:t>
        <a:bodyPr/>
        <a:lstStyle/>
        <a:p>
          <a:endParaRPr lang="en-US"/>
        </a:p>
      </dgm:t>
    </dgm:pt>
    <dgm:pt modelId="{6AA33476-1E25-49D6-8333-A4329E68A908}" type="pres">
      <dgm:prSet presAssocID="{2FE8732A-F9F8-4520-BDE1-879FC66DD6CE}" presName="Name0" presStyleCnt="0">
        <dgm:presLayoutVars>
          <dgm:dir/>
          <dgm:animLvl val="lvl"/>
          <dgm:resizeHandles val="exact"/>
        </dgm:presLayoutVars>
      </dgm:prSet>
      <dgm:spPr/>
    </dgm:pt>
    <dgm:pt modelId="{557B1103-050B-4035-9375-6474EEC0E124}" type="pres">
      <dgm:prSet presAssocID="{2FE8732A-F9F8-4520-BDE1-879FC66DD6CE}" presName="dummy" presStyleCnt="0"/>
      <dgm:spPr/>
    </dgm:pt>
    <dgm:pt modelId="{364EB4B5-0ADB-4220-9978-8CD5B053E6D9}" type="pres">
      <dgm:prSet presAssocID="{2FE8732A-F9F8-4520-BDE1-879FC66DD6CE}" presName="linH" presStyleCnt="0"/>
      <dgm:spPr/>
    </dgm:pt>
    <dgm:pt modelId="{0303F2A8-9E57-4D49-8D83-50E27A840C47}" type="pres">
      <dgm:prSet presAssocID="{2FE8732A-F9F8-4520-BDE1-879FC66DD6CE}" presName="padding1" presStyleCnt="0"/>
      <dgm:spPr/>
    </dgm:pt>
    <dgm:pt modelId="{F6A3549F-803A-4678-98E4-C47A95A75BAF}" type="pres">
      <dgm:prSet presAssocID="{6F93D793-8290-452B-BADC-04138B1233B7}" presName="linV" presStyleCnt="0"/>
      <dgm:spPr/>
    </dgm:pt>
    <dgm:pt modelId="{5076DCDF-352E-43B1-ABCC-C16810BC5018}" type="pres">
      <dgm:prSet presAssocID="{6F93D793-8290-452B-BADC-04138B1233B7}" presName="spVertical1" presStyleCnt="0"/>
      <dgm:spPr/>
    </dgm:pt>
    <dgm:pt modelId="{E8919A34-F569-456C-AC0E-A8B7D56B85ED}" type="pres">
      <dgm:prSet presAssocID="{6F93D793-8290-452B-BADC-04138B1233B7}" presName="parTx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6737E6F5-A6C1-4863-8C6E-4D96A4FB5B7C}" type="pres">
      <dgm:prSet presAssocID="{6F93D793-8290-452B-BADC-04138B1233B7}" presName="spVertical2" presStyleCnt="0"/>
      <dgm:spPr/>
    </dgm:pt>
    <dgm:pt modelId="{C904A36F-3F6A-4363-AA08-D57BE9AF4758}" type="pres">
      <dgm:prSet presAssocID="{6F93D793-8290-452B-BADC-04138B1233B7}" presName="spVertical3" presStyleCnt="0"/>
      <dgm:spPr/>
    </dgm:pt>
    <dgm:pt modelId="{A65CF6FF-A15D-4C76-9962-19D2C5E7E311}" type="pres">
      <dgm:prSet presAssocID="{2FE8732A-F9F8-4520-BDE1-879FC66DD6CE}" presName="padding2" presStyleCnt="0"/>
      <dgm:spPr/>
    </dgm:pt>
    <dgm:pt modelId="{0E3DF5A0-320B-4B40-9736-DB2B19FF054E}" type="pres">
      <dgm:prSet presAssocID="{2FE8732A-F9F8-4520-BDE1-879FC66DD6CE}" presName="negArrow" presStyleCnt="0"/>
      <dgm:spPr/>
    </dgm:pt>
    <dgm:pt modelId="{E548D243-FD8F-49D1-8B62-041CE16565FB}" type="pres">
      <dgm:prSet presAssocID="{2FE8732A-F9F8-4520-BDE1-879FC66DD6CE}" presName="backgroundArrow" presStyleLbl="node1" presStyleIdx="0" presStyleCnt="1"/>
      <dgm:spPr/>
    </dgm:pt>
  </dgm:ptLst>
  <dgm:cxnLst>
    <dgm:cxn modelId="{2CE6291A-B529-4A79-A994-2315912C473A}" type="presOf" srcId="{6F93D793-8290-452B-BADC-04138B1233B7}" destId="{E8919A34-F569-456C-AC0E-A8B7D56B85ED}" srcOrd="0" destOrd="0" presId="urn:microsoft.com/office/officeart/2005/8/layout/hProcess3"/>
    <dgm:cxn modelId="{F0DA49D6-CD8B-4DC3-8B21-2A9965A735B3}" type="presOf" srcId="{2FE8732A-F9F8-4520-BDE1-879FC66DD6CE}" destId="{6AA33476-1E25-49D6-8333-A4329E68A908}" srcOrd="0" destOrd="0" presId="urn:microsoft.com/office/officeart/2005/8/layout/hProcess3"/>
    <dgm:cxn modelId="{B37D2BE8-F8EC-434F-9085-59D6B9A48F6C}" srcId="{2FE8732A-F9F8-4520-BDE1-879FC66DD6CE}" destId="{6F93D793-8290-452B-BADC-04138B1233B7}" srcOrd="0" destOrd="0" parTransId="{635F0D7D-EFDD-42E7-8DFC-3A13BBD08338}" sibTransId="{E70E79B2-31A2-4BED-8ABB-049C34094D57}"/>
    <dgm:cxn modelId="{0B268091-E3E3-4272-AF08-249CB5EF4E06}" type="presParOf" srcId="{6AA33476-1E25-49D6-8333-A4329E68A908}" destId="{557B1103-050B-4035-9375-6474EEC0E124}" srcOrd="0" destOrd="0" presId="urn:microsoft.com/office/officeart/2005/8/layout/hProcess3"/>
    <dgm:cxn modelId="{90C39767-1DB4-4996-ACB4-B6F48424FF46}" type="presParOf" srcId="{6AA33476-1E25-49D6-8333-A4329E68A908}" destId="{364EB4B5-0ADB-4220-9978-8CD5B053E6D9}" srcOrd="1" destOrd="0" presId="urn:microsoft.com/office/officeart/2005/8/layout/hProcess3"/>
    <dgm:cxn modelId="{D8FA1640-93A2-41B2-B3B9-08390CD06979}" type="presParOf" srcId="{364EB4B5-0ADB-4220-9978-8CD5B053E6D9}" destId="{0303F2A8-9E57-4D49-8D83-50E27A840C47}" srcOrd="0" destOrd="0" presId="urn:microsoft.com/office/officeart/2005/8/layout/hProcess3"/>
    <dgm:cxn modelId="{FF9DB041-D60B-4B1D-B94A-3DCAA7067284}" type="presParOf" srcId="{364EB4B5-0ADB-4220-9978-8CD5B053E6D9}" destId="{F6A3549F-803A-4678-98E4-C47A95A75BAF}" srcOrd="1" destOrd="0" presId="urn:microsoft.com/office/officeart/2005/8/layout/hProcess3"/>
    <dgm:cxn modelId="{159F2F97-57E4-4036-8425-4D30BA1F36E6}" type="presParOf" srcId="{F6A3549F-803A-4678-98E4-C47A95A75BAF}" destId="{5076DCDF-352E-43B1-ABCC-C16810BC5018}" srcOrd="0" destOrd="0" presId="urn:microsoft.com/office/officeart/2005/8/layout/hProcess3"/>
    <dgm:cxn modelId="{D407CE2B-423F-4926-AD24-3E90A7CCDB8A}" type="presParOf" srcId="{F6A3549F-803A-4678-98E4-C47A95A75BAF}" destId="{E8919A34-F569-456C-AC0E-A8B7D56B85ED}" srcOrd="1" destOrd="0" presId="urn:microsoft.com/office/officeart/2005/8/layout/hProcess3"/>
    <dgm:cxn modelId="{915B8D63-0DF5-4D88-ABB5-8D9DEFF16325}" type="presParOf" srcId="{F6A3549F-803A-4678-98E4-C47A95A75BAF}" destId="{6737E6F5-A6C1-4863-8C6E-4D96A4FB5B7C}" srcOrd="2" destOrd="0" presId="urn:microsoft.com/office/officeart/2005/8/layout/hProcess3"/>
    <dgm:cxn modelId="{601B35E8-6F53-4DEB-A4F5-3A5D66A170CD}" type="presParOf" srcId="{F6A3549F-803A-4678-98E4-C47A95A75BAF}" destId="{C904A36F-3F6A-4363-AA08-D57BE9AF4758}" srcOrd="3" destOrd="0" presId="urn:microsoft.com/office/officeart/2005/8/layout/hProcess3"/>
    <dgm:cxn modelId="{A09222EB-5C6B-4FAC-A69F-FF23C7B67208}" type="presParOf" srcId="{364EB4B5-0ADB-4220-9978-8CD5B053E6D9}" destId="{A65CF6FF-A15D-4C76-9962-19D2C5E7E311}" srcOrd="2" destOrd="0" presId="urn:microsoft.com/office/officeart/2005/8/layout/hProcess3"/>
    <dgm:cxn modelId="{E3C9F3CF-C62A-4748-81AB-2CE7826FD3E5}" type="presParOf" srcId="{364EB4B5-0ADB-4220-9978-8CD5B053E6D9}" destId="{0E3DF5A0-320B-4B40-9736-DB2B19FF054E}" srcOrd="3" destOrd="0" presId="urn:microsoft.com/office/officeart/2005/8/layout/hProcess3"/>
    <dgm:cxn modelId="{6F5E4748-0BD7-4BC8-B3D1-1C54F1F05CC7}" type="presParOf" srcId="{364EB4B5-0ADB-4220-9978-8CD5B053E6D9}" destId="{E548D243-FD8F-49D1-8B62-041CE16565FB}" srcOrd="4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3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X="-20324" custLinFactNeighborY="14162"/>
      <dgm:spPr/>
    </dgm:pt>
  </dgm:ptLst>
  <dgm:cxnLst>
    <dgm:cxn modelId="{370B7420-8047-4E77-AF4F-935D620EB38A}" type="presOf" srcId="{E7DB4790-66F9-4FAE-B3A6-F5A89784EF34}" destId="{6E8ADBFD-1840-4149-A28A-32A73D667819}" srcOrd="0" destOrd="0" presId="urn:microsoft.com/office/officeart/2005/8/layout/radial3"/>
    <dgm:cxn modelId="{EA4C8D5D-07F0-4C56-8508-79B5BE351196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ED4C904A-28DE-4E28-A56D-D2F603B8D52B}" type="presParOf" srcId="{6E8ADBFD-1840-4149-A28A-32A73D667819}" destId="{BB00C0C8-536A-4B6F-941A-A000C4AEFC52}" srcOrd="0" destOrd="0" presId="urn:microsoft.com/office/officeart/2005/8/layout/radial3"/>
    <dgm:cxn modelId="{C4A60BF9-E8E8-49F5-B187-6D91300AFB6F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0000"/>
              </a:solidFill>
            </a:rPr>
            <a:t>1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Y="1495"/>
      <dgm:spPr/>
    </dgm:pt>
  </dgm:ptLst>
  <dgm:cxnLst>
    <dgm:cxn modelId="{821EB411-4AC3-43AD-B297-66A14596AA5F}" type="presOf" srcId="{E7DB4790-66F9-4FAE-B3A6-F5A89784EF34}" destId="{6E8ADBFD-1840-4149-A28A-32A73D667819}" srcOrd="0" destOrd="0" presId="urn:microsoft.com/office/officeart/2005/8/layout/radial3"/>
    <dgm:cxn modelId="{477DEC57-A4BA-499D-BCFE-7E51FA15C4E4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6659E769-B324-4389-8A2B-E0093A755F13}" type="presParOf" srcId="{6E8ADBFD-1840-4149-A28A-32A73D667819}" destId="{BB00C0C8-536A-4B6F-941A-A000C4AEFC52}" srcOrd="0" destOrd="0" presId="urn:microsoft.com/office/officeart/2005/8/layout/radial3"/>
    <dgm:cxn modelId="{C4D5C8A3-BDF6-4865-91DA-83875494F0BD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C000"/>
              </a:solidFill>
            </a:rPr>
            <a:t>3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X="3117" custLinFactNeighborY="-2284"/>
      <dgm:spPr/>
    </dgm:pt>
  </dgm:ptLst>
  <dgm:cxnLst>
    <dgm:cxn modelId="{8B682538-8498-E94C-A046-77BA33FC1AD9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E5551DA-F5D0-9448-B93C-7E249AAC2A05}" type="presOf" srcId="{E7DB4790-66F9-4FAE-B3A6-F5A89784EF34}" destId="{6E8ADBFD-1840-4149-A28A-32A73D667819}" srcOrd="0" destOrd="0" presId="urn:microsoft.com/office/officeart/2005/8/layout/radial3"/>
    <dgm:cxn modelId="{E2A08D52-6BEE-BC44-8E08-D318970EC6E4}" type="presParOf" srcId="{6E8ADBFD-1840-4149-A28A-32A73D667819}" destId="{BB00C0C8-536A-4B6F-941A-A000C4AEFC52}" srcOrd="0" destOrd="0" presId="urn:microsoft.com/office/officeart/2005/8/layout/radial3"/>
    <dgm:cxn modelId="{C328DB8A-05D3-D44F-A894-2E32281F13D6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2B379EE-C4C6-4DEB-BC6E-AA70418963DE}">
      <dgm:prSet phldrT="[Text]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>
          <a:solidFill>
            <a:schemeClr val="bg1"/>
          </a:solidFill>
        </a:ln>
        <a:effectLst/>
      </dgm:spPr>
      <dgm:t>
        <a:bodyPr/>
        <a:lstStyle/>
        <a:p>
          <a:r>
            <a:rPr lang="en-US" dirty="0">
              <a:solidFill>
                <a:srgbClr val="FFC000"/>
              </a:solidFill>
            </a:rPr>
            <a:t>1</a:t>
          </a:r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</dgm:pt>
    <dgm:pt modelId="{B4ACF52A-0C6C-4C74-9EA1-BAAFDB7CE6B3}" type="pres">
      <dgm:prSet presAssocID="{32B379EE-C4C6-4DEB-BC6E-AA70418963DE}" presName="centerShape" presStyleLbl="vennNode1" presStyleIdx="0" presStyleCnt="1" custLinFactNeighborY="1495"/>
      <dgm:spPr/>
    </dgm:pt>
  </dgm:ptLst>
  <dgm:cxnLst>
    <dgm:cxn modelId="{61BF7077-A332-9A4D-98C9-F78C6384C92A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A35EFCE1-1B76-D64B-A937-8E90287C36E9}" type="presOf" srcId="{E7DB4790-66F9-4FAE-B3A6-F5A89784EF34}" destId="{6E8ADBFD-1840-4149-A28A-32A73D667819}" srcOrd="0" destOrd="0" presId="urn:microsoft.com/office/officeart/2005/8/layout/radial3"/>
    <dgm:cxn modelId="{3709D9FF-DDA2-2E47-91C1-E2A429C8BDFA}" type="presParOf" srcId="{6E8ADBFD-1840-4149-A28A-32A73D667819}" destId="{BB00C0C8-536A-4B6F-941A-A000C4AEFC52}" srcOrd="0" destOrd="0" presId="urn:microsoft.com/office/officeart/2005/8/layout/radial3"/>
    <dgm:cxn modelId="{36C870E2-C665-B047-AE46-AEE21048B5B8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+</a:t>
          </a:r>
        </a:p>
      </dsp:txBody>
      <dsp:txXfrm>
        <a:off x="71162" y="82370"/>
        <a:ext cx="343603" cy="34360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</a:t>
          </a:r>
        </a:p>
      </dsp:txBody>
      <dsp:txXfrm>
        <a:off x="71162" y="82370"/>
        <a:ext cx="343603" cy="3436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7" cy="48592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-</a:t>
          </a:r>
        </a:p>
      </dsp:txBody>
      <dsp:txXfrm>
        <a:off x="71162" y="82370"/>
        <a:ext cx="343603" cy="3436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8D243-FD8F-49D1-8B62-041CE16565FB}">
      <dsp:nvSpPr>
        <dsp:cNvPr id="0" name=""/>
        <dsp:cNvSpPr/>
      </dsp:nvSpPr>
      <dsp:spPr>
        <a:xfrm>
          <a:off x="0" y="13716"/>
          <a:ext cx="2122026" cy="1512000"/>
        </a:xfrm>
        <a:prstGeom prst="rightArrow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19A34-F569-456C-AC0E-A8B7D56B85ED}">
      <dsp:nvSpPr>
        <dsp:cNvPr id="0" name=""/>
        <dsp:cNvSpPr/>
      </dsp:nvSpPr>
      <dsp:spPr>
        <a:xfrm>
          <a:off x="171171" y="391716"/>
          <a:ext cx="1738652" cy="7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NEA Surface Activation</a:t>
          </a:r>
        </a:p>
      </dsp:txBody>
      <dsp:txXfrm>
        <a:off x="171171" y="391716"/>
        <a:ext cx="1738652" cy="756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0000"/>
              </a:solidFill>
            </a:rPr>
            <a:t>3</a:t>
          </a:r>
        </a:p>
      </dsp:txBody>
      <dsp:txXfrm>
        <a:off x="65778" y="65778"/>
        <a:ext cx="317606" cy="3176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0000"/>
              </a:solidFill>
            </a:rPr>
            <a:t>1</a:t>
          </a:r>
        </a:p>
      </dsp:txBody>
      <dsp:txXfrm>
        <a:off x="69796" y="65778"/>
        <a:ext cx="317606" cy="3176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8037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C000"/>
              </a:solidFill>
            </a:rPr>
            <a:t>3</a:t>
          </a:r>
        </a:p>
      </dsp:txBody>
      <dsp:txXfrm>
        <a:off x="73815" y="65778"/>
        <a:ext cx="317606" cy="3176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4018" y="0"/>
          <a:ext cx="449162" cy="449162"/>
        </a:xfrm>
        <a:prstGeom prst="ellipse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FFC000"/>
              </a:solidFill>
            </a:rPr>
            <a:t>1</a:t>
          </a:r>
        </a:p>
      </dsp:txBody>
      <dsp:txXfrm>
        <a:off x="69796" y="65778"/>
        <a:ext cx="317606" cy="3176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11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14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00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982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468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3AD4B4-E55B-42E4-B3D5-FADB02D19EAD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2297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818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Interior Page Design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FE1DE24-5F93-414B-B4BB-D5F83469514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405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4B9E482C-80B8-49B1-97B8-127D3B1F17BD}" type="slidenum">
              <a:rPr lang="en-US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68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322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5421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244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7109175-74D6-4AC9-9F6A-85E22522CCB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00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7109175-74D6-4AC9-9F6A-85E22522CCB1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421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C53AD4B4-E55B-42E4-B3D5-FADB02D19EA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00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8669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26071C-58E2-4639-9468-9ED4C873A94C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50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19909"/>
            <a:ext cx="7772400" cy="25805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906" y="922323"/>
            <a:ext cx="8897440" cy="4367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7341" y="921434"/>
            <a:ext cx="420501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517" y="921434"/>
            <a:ext cx="4111283" cy="4114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682" y="907366"/>
            <a:ext cx="4135145" cy="72630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05650" y="907366"/>
            <a:ext cx="4181150" cy="72630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303682" y="1633673"/>
            <a:ext cx="4135145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4505651" y="1633673"/>
            <a:ext cx="4181150" cy="384569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93213"/>
            <a:ext cx="3008313" cy="97095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893213"/>
            <a:ext cx="5111750" cy="531735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864165"/>
            <a:ext cx="3008313" cy="39809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81831"/>
            <a:ext cx="5486400" cy="391876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2271890" y="-1104270"/>
            <a:ext cx="4417342" cy="84124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67286" y="893298"/>
            <a:ext cx="8190914" cy="4705729"/>
          </a:xfrm>
        </p:spPr>
        <p:txBody>
          <a:bodyPr/>
          <a:lstStyle/>
          <a:p>
            <a:pPr lvl="0"/>
            <a:r>
              <a:rPr lang="en-US" noProof="0" dirty="0"/>
              <a:t>Click icon to add table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41905" y="970672"/>
            <a:ext cx="4093642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70672"/>
            <a:ext cx="3810000" cy="255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523959"/>
            <a:ext cx="3810000" cy="25251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Operations Review, July 19-21, 2010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srgbClr val="000000">
                    <a:tint val="75000"/>
                  </a:srgbClr>
                </a:solidFill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algn="ctr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 userDrawn="1"/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sz="3600" b="1" kern="0" dirty="0">
                <a:solidFill>
                  <a:srgbClr val="000000"/>
                </a:solidFill>
                <a:latin typeface="Arial"/>
              </a:rPr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C8E3C3F-DBF8-46B2-AB8A-F1157E347456}" type="datetimeFigureOut">
              <a:rPr lang="en-US" sz="1800">
                <a:solidFill>
                  <a:srgbClr val="000000"/>
                </a:solidFill>
                <a:latin typeface="Arial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7/5/18</a:t>
            </a:fld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230960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4348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4740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998379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494752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305764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2653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189617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5523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9195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385274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4327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7849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380803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46738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8094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383438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99214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79915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93238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666298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72825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84450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95682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52368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472244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6247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64336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79367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333874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12086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387203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7/5/18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546289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866389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9477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674017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73918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398360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95768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63123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06460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688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718731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57801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187397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58384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07864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090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830"/>
            <a:ext cx="8229600" cy="515733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7DF197-BEA6-9248-A2A7-85EBFEF9EF14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TextBox 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1937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6" name="Rectangle 15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6351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7042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0" name="Rectangle 9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9333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93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811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Operations Review, July 19-21, 2010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</a:rPr>
              <a:t>Slide </a:t>
            </a:r>
            <a:fld id="{2170E7E5-D759-E44D-99F5-2114FE40D2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1622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Slide </a:t>
            </a:r>
            <a:fld id="{2170E7E5-D759-E44D-99F5-2114FE40D28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algn="ctr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67251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C0272D"/>
                </a:solidFill>
                <a:latin typeface="Calibri"/>
              </a:rPr>
              <a:t>Marcy </a:t>
            </a:r>
            <a:r>
              <a:rPr lang="en-US" sz="1200" dirty="0" err="1">
                <a:solidFill>
                  <a:srgbClr val="C0272D"/>
                </a:solidFill>
                <a:latin typeface="Calibri"/>
              </a:rPr>
              <a:t>Stutzman</a:t>
            </a:r>
            <a:r>
              <a:rPr lang="en-US" sz="1200" dirty="0">
                <a:solidFill>
                  <a:srgbClr val="C0272D"/>
                </a:solidFill>
                <a:latin typeface="Calibri"/>
              </a:rPr>
              <a:t> 15 May 2014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9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640513" y="6500813"/>
            <a:ext cx="2503487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6500813"/>
            <a:ext cx="2830513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5126" name="Picture 11" descr="new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363" y="6207125"/>
            <a:ext cx="1676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2805113" y="6410325"/>
            <a:ext cx="385127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400" b="1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b="1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1906" y="922323"/>
            <a:ext cx="8897440" cy="517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"/>
              </a:rPr>
              <a:t>Operations Review, July 19-21, 2010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>
                    <a:tint val="75000"/>
                  </a:srgbClr>
                </a:solidFill>
                <a:latin typeface="Arial"/>
              </a:rPr>
              <a:t>Slide </a:t>
            </a:r>
            <a:fld id="{2170E7E5-D759-E44D-99F5-2114FE40D280}" type="slidenum">
              <a:rPr lang="en-US" smtClean="0">
                <a:solidFill>
                  <a:srgbClr val="000000">
                    <a:tint val="75000"/>
                  </a:srgbClr>
                </a:solidFill>
                <a:latin typeface="Arial"/>
              </a:rPr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9" r:id="rId1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996600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3399FF"/>
        </a:buClr>
        <a:buFont typeface="Arial" pitchFamily="34" charset="0"/>
        <a:buChar char="•"/>
        <a:defRPr sz="22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3CC33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66FF"/>
        </a:buClr>
        <a:buFont typeface="Arial" pitchFamily="34" charset="0"/>
        <a:buChar char="•"/>
        <a:defRPr sz="18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CC0000"/>
        </a:buClr>
        <a:buFont typeface="Arial" pitchFamily="34" charset="0"/>
        <a:buChar char="•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5526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655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5C4DE78-4096-4237-8CFC-9CD68067F74F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7/5/18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6F7605E-E691-4FC9-816A-5E294128B4F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8721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2" name="Line 8"/>
          <p:cNvSpPr>
            <a:spLocks noChangeShapeType="1"/>
          </p:cNvSpPr>
          <p:nvPr userDrawn="1"/>
        </p:nvSpPr>
        <p:spPr bwMode="auto">
          <a:xfrm>
            <a:off x="6640513" y="6500813"/>
            <a:ext cx="2503487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4" name="Line 10"/>
          <p:cNvSpPr>
            <a:spLocks noChangeShapeType="1"/>
          </p:cNvSpPr>
          <p:nvPr userDrawn="1"/>
        </p:nvSpPr>
        <p:spPr bwMode="auto">
          <a:xfrm>
            <a:off x="0" y="6500813"/>
            <a:ext cx="2830513" cy="0"/>
          </a:xfrm>
          <a:prstGeom prst="line">
            <a:avLst/>
          </a:prstGeom>
          <a:noFill/>
          <a:ln w="92075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pic>
        <p:nvPicPr>
          <p:cNvPr id="5126" name="Picture 11" descr="new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33363" y="6207125"/>
            <a:ext cx="1676400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2805113" y="6410325"/>
            <a:ext cx="3851275" cy="16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  <a:defRPr/>
            </a:pPr>
            <a:r>
              <a:rPr lang="en-US" sz="1400" b="1">
                <a:solidFill>
                  <a:srgbClr val="339966"/>
                </a:solidFill>
                <a:latin typeface="Century Schoolbook" pitchFamily="18" charset="0"/>
              </a:rPr>
              <a:t> </a:t>
            </a:r>
            <a:r>
              <a:rPr lang="en-US" sz="1200" b="1">
                <a:solidFill>
                  <a:srgbClr val="339966"/>
                </a:solidFill>
                <a:latin typeface="Century Schoolbook" pitchFamily="18" charset="0"/>
              </a:rPr>
              <a:t>Thomas Jefferson National Accelerator Facility</a:t>
            </a:r>
          </a:p>
        </p:txBody>
      </p:sp>
      <p:sp>
        <p:nvSpPr>
          <p:cNvPr id="1038" name="Line 14"/>
          <p:cNvSpPr>
            <a:spLocks noChangeShapeType="1"/>
          </p:cNvSpPr>
          <p:nvPr userDrawn="1"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38100">
            <a:solidFill>
              <a:srgbClr val="0066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3333CC"/>
              </a:solidFill>
            </a:endParaRPr>
          </a:p>
        </p:txBody>
      </p:sp>
      <p:sp>
        <p:nvSpPr>
          <p:cNvPr id="1039" name="Text Box 15"/>
          <p:cNvSpPr txBox="1">
            <a:spLocks noChangeArrowheads="1"/>
          </p:cNvSpPr>
          <p:nvPr userDrawn="1"/>
        </p:nvSpPr>
        <p:spPr bwMode="auto">
          <a:xfrm>
            <a:off x="5029200" y="6629400"/>
            <a:ext cx="322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900">
                <a:solidFill>
                  <a:srgbClr val="000000"/>
                </a:solidFill>
                <a:latin typeface="Comic Sans MS" pitchFamily="66" charset="0"/>
              </a:rPr>
              <a:t>J. Grames – JLab Summer Detector Series, July 7, 2008</a:t>
            </a:r>
          </a:p>
        </p:txBody>
      </p:sp>
    </p:spTree>
    <p:extLst>
      <p:ext uri="{BB962C8B-B14F-4D97-AF65-F5344CB8AC3E}">
        <p14:creationId xmlns:p14="http://schemas.microsoft.com/office/powerpoint/2010/main" val="293804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9F7DF197-BEA6-9248-A2A7-85EBFEF9EF1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2273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1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image" Target="../media/image39.png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diagramColors" Target="../diagrams/colors6.xml"/><Relationship Id="rId18" Type="http://schemas.openxmlformats.org/officeDocument/2006/relationships/diagramColors" Target="../diagrams/colors7.xml"/><Relationship Id="rId3" Type="http://schemas.openxmlformats.org/officeDocument/2006/relationships/oleObject" Target="../embeddings/oleObject2.bin"/><Relationship Id="rId21" Type="http://schemas.openxmlformats.org/officeDocument/2006/relationships/diagramLayout" Target="../diagrams/layout8.xml"/><Relationship Id="rId7" Type="http://schemas.openxmlformats.org/officeDocument/2006/relationships/diagramQuickStyle" Target="../diagrams/quickStyle5.xml"/><Relationship Id="rId12" Type="http://schemas.openxmlformats.org/officeDocument/2006/relationships/diagramQuickStyle" Target="../diagrams/quickStyle6.xml"/><Relationship Id="rId17" Type="http://schemas.openxmlformats.org/officeDocument/2006/relationships/diagramQuickStyle" Target="../diagrams/quickStyle7.xml"/><Relationship Id="rId2" Type="http://schemas.openxmlformats.org/officeDocument/2006/relationships/slideLayout" Target="../slideLayouts/slideLayout25.xml"/><Relationship Id="rId16" Type="http://schemas.openxmlformats.org/officeDocument/2006/relationships/diagramLayout" Target="../diagrams/layout7.xml"/><Relationship Id="rId20" Type="http://schemas.openxmlformats.org/officeDocument/2006/relationships/diagramData" Target="../diagrams/data8.xml"/><Relationship Id="rId1" Type="http://schemas.openxmlformats.org/officeDocument/2006/relationships/vmlDrawing" Target="../drawings/vmlDrawing2.vml"/><Relationship Id="rId6" Type="http://schemas.openxmlformats.org/officeDocument/2006/relationships/diagramLayout" Target="../diagrams/layout5.xml"/><Relationship Id="rId11" Type="http://schemas.openxmlformats.org/officeDocument/2006/relationships/diagramLayout" Target="../diagrams/layout6.xml"/><Relationship Id="rId24" Type="http://schemas.microsoft.com/office/2007/relationships/diagramDrawing" Target="../diagrams/drawing8.xml"/><Relationship Id="rId5" Type="http://schemas.openxmlformats.org/officeDocument/2006/relationships/diagramData" Target="../diagrams/data5.xml"/><Relationship Id="rId15" Type="http://schemas.openxmlformats.org/officeDocument/2006/relationships/diagramData" Target="../diagrams/data7.xml"/><Relationship Id="rId23" Type="http://schemas.openxmlformats.org/officeDocument/2006/relationships/diagramColors" Target="../diagrams/colors8.xml"/><Relationship Id="rId10" Type="http://schemas.openxmlformats.org/officeDocument/2006/relationships/diagramData" Target="../diagrams/data6.xml"/><Relationship Id="rId19" Type="http://schemas.microsoft.com/office/2007/relationships/diagramDrawing" Target="../diagrams/drawing7.xml"/><Relationship Id="rId4" Type="http://schemas.openxmlformats.org/officeDocument/2006/relationships/image" Target="../media/image41.wmf"/><Relationship Id="rId9" Type="http://schemas.microsoft.com/office/2007/relationships/diagramDrawing" Target="../diagrams/drawing5.xml"/><Relationship Id="rId14" Type="http://schemas.microsoft.com/office/2007/relationships/diagramDrawing" Target="../diagrams/drawing6.xml"/><Relationship Id="rId22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pn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pn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0"/>
            <a:ext cx="7848600" cy="909145"/>
          </a:xfrm>
        </p:spPr>
        <p:txBody>
          <a:bodyPr/>
          <a:lstStyle/>
          <a:p>
            <a:pPr algn="ctr"/>
            <a:r>
              <a:rPr lang="en-US" b="0" dirty="0">
                <a:solidFill>
                  <a:schemeClr val="tx1"/>
                </a:solidFill>
                <a:latin typeface="+mn-lt"/>
              </a:rPr>
              <a:t>CEBAF Polarized Electron Source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5891" y="6096000"/>
            <a:ext cx="4544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i="1" dirty="0" err="1">
                <a:solidFill>
                  <a:srgbClr val="000000"/>
                </a:solidFill>
                <a:latin typeface="Arial"/>
              </a:rPr>
              <a:t>JLab</a:t>
            </a:r>
            <a:r>
              <a:rPr lang="en-US" sz="1800" i="1" dirty="0">
                <a:solidFill>
                  <a:srgbClr val="000000"/>
                </a:solidFill>
                <a:latin typeface="Arial"/>
              </a:rPr>
              <a:t> Summer Lecture Series, July 5, 2018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98113" y="883313"/>
            <a:ext cx="387157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+mn-lt"/>
              </a:rPr>
              <a:t>Joe Grames</a:t>
            </a:r>
          </a:p>
          <a:p>
            <a:pPr algn="ctr"/>
            <a:r>
              <a:rPr lang="en-US" sz="2000" dirty="0">
                <a:solidFill>
                  <a:schemeClr val="tx1"/>
                </a:solidFill>
                <a:latin typeface="+mn-lt"/>
              </a:rPr>
              <a:t>Center for Injectors and Sources</a:t>
            </a:r>
          </a:p>
          <a:p>
            <a:pPr algn="ctr"/>
            <a:r>
              <a:rPr lang="en-US" sz="2000" dirty="0" err="1">
                <a:solidFill>
                  <a:schemeClr val="tx1"/>
                </a:solidFill>
                <a:latin typeface="+mn-lt"/>
              </a:rPr>
              <a:t>wiki.jlab.org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/</a:t>
            </a:r>
            <a:r>
              <a:rPr lang="en-US" sz="2000" dirty="0" err="1">
                <a:solidFill>
                  <a:schemeClr val="tx1"/>
                </a:solidFill>
                <a:latin typeface="+mn-lt"/>
              </a:rPr>
              <a:t>ciswiki</a:t>
            </a: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8" name="Picture 7" descr="400px-GroupPhoto_July2014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4"/>
          <a:stretch/>
        </p:blipFill>
        <p:spPr>
          <a:xfrm>
            <a:off x="1500465" y="2147158"/>
            <a:ext cx="6066868" cy="361626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/>
              <a:t>Field Emitter Sources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47999" y="882884"/>
            <a:ext cx="5825337" cy="1938992"/>
          </a:xfrm>
          <a:prstGeom prst="rect">
            <a:avLst/>
          </a:prstGeom>
          <a:solidFill>
            <a:srgbClr val="FFF1C5"/>
          </a:solidFill>
        </p:spPr>
        <p:txBody>
          <a:bodyPr wrap="square" rtlCol="0">
            <a:spAutoFit/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Explained by Fowler and </a:t>
            </a:r>
            <a:r>
              <a:rPr lang="en-US" sz="2400" dirty="0" err="1">
                <a:solidFill>
                  <a:prstClr val="black"/>
                </a:solidFill>
                <a:latin typeface="Calibri"/>
              </a:rPr>
              <a:t>Nordheim</a:t>
            </a:r>
            <a:r>
              <a:rPr lang="en-US" sz="2400" dirty="0">
                <a:solidFill>
                  <a:prstClr val="black"/>
                </a:solidFill>
                <a:latin typeface="Calibri"/>
              </a:rPr>
              <a:t> (1928):  a quantum mechanical tunneling effect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endParaRPr lang="en-US" sz="2400" dirty="0">
              <a:solidFill>
                <a:prstClr val="black"/>
              </a:solidFill>
              <a:latin typeface="Calibri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Wingdings" charset="2"/>
              <a:buChar char="ü"/>
            </a:pPr>
            <a:r>
              <a:rPr lang="en-US" sz="2400" dirty="0">
                <a:solidFill>
                  <a:prstClr val="black"/>
                </a:solidFill>
                <a:latin typeface="Calibri"/>
              </a:rPr>
              <a:t>Small emission area makes for a very “bright” beam, good for surface science</a:t>
            </a:r>
          </a:p>
        </p:txBody>
      </p:sp>
      <p:grpSp>
        <p:nvGrpSpPr>
          <p:cNvPr id="3" name="Group 19"/>
          <p:cNvGrpSpPr/>
          <p:nvPr/>
        </p:nvGrpSpPr>
        <p:grpSpPr>
          <a:xfrm>
            <a:off x="0" y="838200"/>
            <a:ext cx="2849946" cy="3193197"/>
            <a:chOff x="304800" y="3352800"/>
            <a:chExt cx="2849946" cy="3193197"/>
          </a:xfrm>
        </p:grpSpPr>
        <p:pic>
          <p:nvPicPr>
            <p:cNvPr id="8" name="Picture 7" descr="http://courseware.phys.unm.edu/ce/lab8-midterm_files/lab8-1.jp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800" y="3352800"/>
              <a:ext cx="2743200" cy="23120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85800" y="5715000"/>
              <a:ext cx="2468946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I = BV</a:t>
              </a:r>
              <a:r>
                <a:rPr lang="en-US" sz="2000" baseline="44000" dirty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 exp(-C/V)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Vacuum diode</a:t>
              </a:r>
            </a:p>
          </p:txBody>
        </p:sp>
      </p:grpSp>
      <p:grpSp>
        <p:nvGrpSpPr>
          <p:cNvPr id="4" name="Group 22"/>
          <p:cNvGrpSpPr/>
          <p:nvPr/>
        </p:nvGrpSpPr>
        <p:grpSpPr>
          <a:xfrm>
            <a:off x="2667000" y="4081562"/>
            <a:ext cx="5867400" cy="2690862"/>
            <a:chOff x="1079871" y="3962400"/>
            <a:chExt cx="3217345" cy="2690862"/>
          </a:xfrm>
        </p:grpSpPr>
        <p:grpSp>
          <p:nvGrpSpPr>
            <p:cNvPr id="5" name="Group 20"/>
            <p:cNvGrpSpPr/>
            <p:nvPr/>
          </p:nvGrpSpPr>
          <p:grpSpPr>
            <a:xfrm>
              <a:off x="3048000" y="3962400"/>
              <a:ext cx="1249216" cy="2644300"/>
              <a:chOff x="426834" y="378939"/>
              <a:chExt cx="1249216" cy="2644300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697497" y="1045219"/>
                <a:ext cx="697479" cy="707923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Trapezoid 14"/>
              <p:cNvSpPr/>
              <p:nvPr/>
            </p:nvSpPr>
            <p:spPr>
              <a:xfrm>
                <a:off x="426834" y="1420003"/>
                <a:ext cx="1249216" cy="1603236"/>
              </a:xfrm>
              <a:prstGeom prst="trapezoid">
                <a:avLst>
                  <a:gd name="adj" fmla="val 21748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rot="5400000" flipH="1" flipV="1">
                <a:off x="520490" y="930712"/>
                <a:ext cx="1457488" cy="374765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16200000" flipV="1">
                <a:off x="93675" y="899480"/>
                <a:ext cx="1467900" cy="42681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780778" y="566331"/>
                <a:ext cx="496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prstClr val="black"/>
                    </a:solidFill>
                    <a:latin typeface="Calibri"/>
                  </a:rPr>
                  <a:t>60°</a:t>
                </a: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9871" y="4167494"/>
              <a:ext cx="1637794" cy="2485768"/>
            </a:xfrm>
            <a:prstGeom prst="rect">
              <a:avLst/>
            </a:prstGeom>
          </p:spPr>
        </p:pic>
      </p:grpSp>
      <p:graphicFrame>
        <p:nvGraphicFramePr>
          <p:cNvPr id="3481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962236"/>
              </p:ext>
            </p:extLst>
          </p:nvPr>
        </p:nvGraphicFramePr>
        <p:xfrm>
          <a:off x="3608301" y="2858281"/>
          <a:ext cx="44894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96" name="Equation" r:id="rId5" imgW="2666880" imgH="583920" progId="Equation.3">
                  <p:embed/>
                </p:oleObj>
              </mc:Choice>
              <mc:Fallback>
                <p:oleObj name="Equation" r:id="rId5" imgW="266688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8301" y="2858281"/>
                        <a:ext cx="44894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362732" y="5250081"/>
            <a:ext cx="12250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Comic Sans MS" pitchFamily="66" charset="0"/>
              </a:rPr>
              <a:t>human hair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984918" y="4747842"/>
            <a:ext cx="823471" cy="484136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76617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/>
              <a:t>Thermionic Emission</a:t>
            </a:r>
          </a:p>
        </p:txBody>
      </p: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2552218" y="1232775"/>
            <a:ext cx="6334590" cy="1528880"/>
          </a:xfrm>
          <a:solidFill>
            <a:srgbClr val="FFF8E1"/>
          </a:solidFill>
        </p:spPr>
        <p:txBody>
          <a:bodyPr>
            <a:noAutofit/>
          </a:bodyPr>
          <a:lstStyle/>
          <a:p>
            <a:pPr>
              <a:buFont typeface="Wingdings" charset="2"/>
              <a:buChar char="ü"/>
            </a:pPr>
            <a:r>
              <a:rPr lang="en-US" sz="2000" dirty="0"/>
              <a:t>Studied  since early 1800’s and perfected over </a:t>
            </a:r>
            <a:r>
              <a:rPr lang="en-US" sz="2000"/>
              <a:t>100 years</a:t>
            </a:r>
          </a:p>
          <a:p>
            <a:pPr>
              <a:buFont typeface="Wingdings" charset="2"/>
              <a:buChar char="ü"/>
            </a:pPr>
            <a:r>
              <a:rPr lang="en-US" sz="2000" dirty="0"/>
              <a:t>Thermionic emission from Tungsten filaments and metalloids like LaB6 operating at &gt;1000K are common </a:t>
            </a:r>
          </a:p>
          <a:p>
            <a:pPr>
              <a:buFont typeface="Wingdings" charset="2"/>
              <a:buChar char="ü"/>
            </a:pPr>
            <a:r>
              <a:rPr lang="en-US" sz="2000" dirty="0"/>
              <a:t>&gt;90% of consumed power simply generates heat</a:t>
            </a:r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3548436"/>
            <a:ext cx="5138737" cy="3309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1"/>
          <p:cNvGrpSpPr/>
          <p:nvPr/>
        </p:nvGrpSpPr>
        <p:grpSpPr>
          <a:xfrm>
            <a:off x="147577" y="580706"/>
            <a:ext cx="2438400" cy="3149025"/>
            <a:chOff x="304800" y="1676400"/>
            <a:chExt cx="2153282" cy="2856131"/>
          </a:xfrm>
        </p:grpSpPr>
        <p:pic>
          <p:nvPicPr>
            <p:cNvPr id="675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4691" y="1676400"/>
              <a:ext cx="1333500" cy="2324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304800" y="3886200"/>
              <a:ext cx="21532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Edison’s patent,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Long-lasting filament</a:t>
              </a:r>
            </a:p>
          </p:txBody>
        </p:sp>
      </p:grpSp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74276" y="4312630"/>
            <a:ext cx="2585004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7772400" y="3671500"/>
            <a:ext cx="1114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Comic Sans MS" pitchFamily="66" charset="0"/>
              </a:rPr>
              <a:t>Melts 3695K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543800" y="3924300"/>
            <a:ext cx="609600" cy="6477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4379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762000"/>
          </a:xfrm>
        </p:spPr>
        <p:txBody>
          <a:bodyPr>
            <a:normAutofit/>
          </a:bodyPr>
          <a:lstStyle/>
          <a:p>
            <a:r>
              <a:rPr lang="en-US" dirty="0"/>
              <a:t>Thermionic Emission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3196" t="3030" r="15314" b="24242"/>
          <a:stretch>
            <a:fillRect/>
          </a:stretch>
        </p:blipFill>
        <p:spPr bwMode="auto">
          <a:xfrm flipH="1">
            <a:off x="5257800" y="4191000"/>
            <a:ext cx="38862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38080" y="863025"/>
            <a:ext cx="4586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Used to make x-ray light….</a:t>
            </a:r>
          </a:p>
        </p:txBody>
      </p:sp>
      <p:grpSp>
        <p:nvGrpSpPr>
          <p:cNvPr id="3" name="Group 10"/>
          <p:cNvGrpSpPr/>
          <p:nvPr/>
        </p:nvGrpSpPr>
        <p:grpSpPr>
          <a:xfrm>
            <a:off x="381000" y="2057400"/>
            <a:ext cx="1076325" cy="2000250"/>
            <a:chOff x="762000" y="1295400"/>
            <a:chExt cx="1076325" cy="2000250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0" y="16764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914401" y="1295400"/>
              <a:ext cx="762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alibri"/>
                </a:rPr>
                <a:t>1880s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800" y="914400"/>
            <a:ext cx="3556000" cy="2286000"/>
          </a:xfrm>
          <a:prstGeom prst="rect">
            <a:avLst/>
          </a:prstGeom>
        </p:spPr>
      </p:pic>
      <p:grpSp>
        <p:nvGrpSpPr>
          <p:cNvPr id="4" name="Group 14"/>
          <p:cNvGrpSpPr/>
          <p:nvPr/>
        </p:nvGrpSpPr>
        <p:grpSpPr>
          <a:xfrm>
            <a:off x="1981200" y="2209800"/>
            <a:ext cx="3429000" cy="2209800"/>
            <a:chOff x="2438400" y="2514600"/>
            <a:chExt cx="3429000" cy="22098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2144" t="62069" r="1363"/>
            <a:stretch>
              <a:fillRect/>
            </a:stretch>
          </p:blipFill>
          <p:spPr bwMode="auto">
            <a:xfrm>
              <a:off x="2438400" y="3886200"/>
              <a:ext cx="3429000" cy="838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4288" r="1363" b="37931"/>
            <a:stretch>
              <a:fillRect/>
            </a:stretch>
          </p:blipFill>
          <p:spPr bwMode="auto">
            <a:xfrm flipH="1">
              <a:off x="2438400" y="2514600"/>
              <a:ext cx="3352800" cy="137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52400" y="5029200"/>
            <a:ext cx="5029200" cy="1676400"/>
          </a:xfrm>
          <a:solidFill>
            <a:srgbClr val="FFFF00"/>
          </a:solidFill>
          <a:ln>
            <a:noFill/>
          </a:ln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/>
              <a:t>X-rays are generated when a DC electron beam, typically a few </a:t>
            </a:r>
            <a:r>
              <a:rPr lang="en-US" sz="2400" dirty="0" err="1"/>
              <a:t>mA</a:t>
            </a:r>
            <a:r>
              <a:rPr lang="en-US" sz="2400" dirty="0"/>
              <a:t>, strikes a tungsten target at 60-200 </a:t>
            </a:r>
            <a:r>
              <a:rPr lang="en-US" sz="2400" dirty="0" err="1"/>
              <a:t>keV</a:t>
            </a:r>
            <a:r>
              <a:rPr lang="en-US" sz="2400" dirty="0"/>
              <a:t>.  e-Beam quality is not a big concern</a:t>
            </a:r>
          </a:p>
        </p:txBody>
      </p:sp>
      <p:sp>
        <p:nvSpPr>
          <p:cNvPr id="19" name="Curved Down Arrow 18"/>
          <p:cNvSpPr/>
          <p:nvPr/>
        </p:nvSpPr>
        <p:spPr>
          <a:xfrm>
            <a:off x="1524000" y="2057400"/>
            <a:ext cx="1295400" cy="5334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086600" y="3505200"/>
            <a:ext cx="190499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Rotating anode to distribute heat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086600" y="4191000"/>
            <a:ext cx="9144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543800" y="5715000"/>
            <a:ext cx="113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prstClr val="black"/>
                </a:solidFill>
                <a:latin typeface="Calibri"/>
              </a:rPr>
              <a:t>1930’s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371600" y="1752600"/>
            <a:ext cx="1594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bias at high voltage</a:t>
            </a:r>
          </a:p>
        </p:txBody>
      </p:sp>
    </p:spTree>
    <p:extLst>
      <p:ext uri="{BB962C8B-B14F-4D97-AF65-F5344CB8AC3E}">
        <p14:creationId xmlns:p14="http://schemas.microsoft.com/office/powerpoint/2010/main" val="301761638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>
          <a:xfrm>
            <a:off x="60697" y="0"/>
            <a:ext cx="7208254" cy="683172"/>
          </a:xfrm>
        </p:spPr>
        <p:txBody>
          <a:bodyPr/>
          <a:lstStyle/>
          <a:p>
            <a:r>
              <a:rPr lang="en-US" b="0" dirty="0">
                <a:solidFill>
                  <a:schemeClr val="tx1"/>
                </a:solidFill>
              </a:rPr>
              <a:t>Photo-Emission from bulk GaAs</a:t>
            </a:r>
          </a:p>
        </p:txBody>
      </p:sp>
      <p:sp>
        <p:nvSpPr>
          <p:cNvPr id="71" name="Rounded Rectangular Callout 70"/>
          <p:cNvSpPr/>
          <p:nvPr/>
        </p:nvSpPr>
        <p:spPr bwMode="auto">
          <a:xfrm>
            <a:off x="104172" y="1088020"/>
            <a:ext cx="3365475" cy="1451955"/>
          </a:xfrm>
          <a:prstGeom prst="wedgeRoundRectCallout">
            <a:avLst>
              <a:gd name="adj1" fmla="val 34866"/>
              <a:gd name="adj2" fmla="val 102265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FF0000"/>
                </a:solidFill>
                <a:latin typeface="Arial"/>
              </a:rPr>
              <a:t>Bare GaAs surface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rial"/>
              </a:rPr>
              <a:t>Large Work Function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FF0000"/>
                </a:solidFill>
                <a:latin typeface="Arial"/>
              </a:rPr>
              <a:t>Positive Electron Affinity (PEA)</a:t>
            </a:r>
          </a:p>
        </p:txBody>
      </p:sp>
      <p:grpSp>
        <p:nvGrpSpPr>
          <p:cNvPr id="2" name="Group 93"/>
          <p:cNvGrpSpPr/>
          <p:nvPr/>
        </p:nvGrpSpPr>
        <p:grpSpPr>
          <a:xfrm>
            <a:off x="1279860" y="3279539"/>
            <a:ext cx="3089331" cy="2743203"/>
            <a:chOff x="-688" y="2743130"/>
            <a:chExt cx="3089331" cy="2743203"/>
          </a:xfrm>
        </p:grpSpPr>
        <p:grpSp>
          <p:nvGrpSpPr>
            <p:cNvPr id="3" name="Group 71"/>
            <p:cNvGrpSpPr/>
            <p:nvPr/>
          </p:nvGrpSpPr>
          <p:grpSpPr>
            <a:xfrm>
              <a:off x="-688" y="2743130"/>
              <a:ext cx="3089331" cy="2743203"/>
              <a:chOff x="1051125" y="2500132"/>
              <a:chExt cx="3089331" cy="2743203"/>
            </a:xfrm>
          </p:grpSpPr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1382954" y="2822217"/>
                <a:ext cx="1574150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PEA=4.07 eV</a:t>
                </a:r>
              </a:p>
            </p:txBody>
          </p:sp>
          <p:grpSp>
            <p:nvGrpSpPr>
              <p:cNvPr id="4" name="Group 39"/>
              <p:cNvGrpSpPr/>
              <p:nvPr/>
            </p:nvGrpSpPr>
            <p:grpSpPr>
              <a:xfrm>
                <a:off x="1979271" y="3414532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0" name="Freeform 29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</p:grpSp>
          <p:grpSp>
            <p:nvGrpSpPr>
              <p:cNvPr id="5" name="Group 42"/>
              <p:cNvGrpSpPr/>
              <p:nvPr/>
            </p:nvGrpSpPr>
            <p:grpSpPr>
              <a:xfrm>
                <a:off x="1966600" y="4330861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9" name="Freeform 48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 bwMode="auto">
              <a:xfrm rot="5400000" flipH="1" flipV="1">
                <a:off x="1792623" y="3876066"/>
                <a:ext cx="2734537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1805651" y="3414532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805651" y="4330861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3159889" y="2508797"/>
                <a:ext cx="21991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rot="5400000">
                <a:off x="1348451" y="3871732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5" name="Rectangle 64"/>
              <p:cNvSpPr/>
              <p:nvPr/>
            </p:nvSpPr>
            <p:spPr>
              <a:xfrm>
                <a:off x="1051125" y="3648075"/>
                <a:ext cx="75373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cs typeface="Times New Roman" pitchFamily="18" charset="0"/>
                  </a:rPr>
                  <a:t>E</a:t>
                </a:r>
                <a:r>
                  <a:rPr lang="en-US" sz="2400" baseline="-25000" dirty="0">
                    <a:solidFill>
                      <a:srgbClr val="000000"/>
                    </a:solidFill>
                    <a:cs typeface="Times New Roman" pitchFamily="18" charset="0"/>
                  </a:rPr>
                  <a:t>gap</a:t>
                </a:r>
                <a:endParaRPr lang="en-US" sz="20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66" name="Straight Arrow Connector 65"/>
              <p:cNvCxnSpPr/>
              <p:nvPr/>
            </p:nvCxnSpPr>
            <p:spPr bwMode="auto">
              <a:xfrm rot="5400000">
                <a:off x="2500698" y="2956538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7" name="Rectangle 14"/>
              <p:cNvSpPr>
                <a:spLocks noChangeArrowheads="1"/>
              </p:cNvSpPr>
              <p:nvPr/>
            </p:nvSpPr>
            <p:spPr bwMode="auto">
              <a:xfrm>
                <a:off x="1804022" y="3461301"/>
                <a:ext cx="1218283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Conduction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Band</a:t>
                </a:r>
              </a:p>
            </p:txBody>
          </p:sp>
          <p:sp>
            <p:nvSpPr>
              <p:cNvPr id="68" name="Rectangle 14"/>
              <p:cNvSpPr>
                <a:spLocks noChangeArrowheads="1"/>
              </p:cNvSpPr>
              <p:nvPr/>
            </p:nvSpPr>
            <p:spPr bwMode="auto">
              <a:xfrm>
                <a:off x="1966600" y="4377630"/>
                <a:ext cx="906468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Valence</a:t>
                </a:r>
              </a:p>
              <a:p>
                <a:pPr algn="ctr" eaLnBrk="0" hangingPunct="0">
                  <a:lnSpc>
                    <a:spcPct val="85000"/>
                  </a:lnSpc>
                </a:pPr>
                <a:r>
                  <a:rPr lang="en-US" sz="1600" dirty="0">
                    <a:solidFill>
                      <a:srgbClr val="000000"/>
                    </a:solidFill>
                    <a:latin typeface="Arial"/>
                  </a:rPr>
                  <a:t>Band</a:t>
                </a:r>
              </a:p>
            </p:txBody>
          </p:sp>
          <p:sp>
            <p:nvSpPr>
              <p:cNvPr id="69" name="Rectangle 14"/>
              <p:cNvSpPr>
                <a:spLocks noChangeArrowheads="1"/>
              </p:cNvSpPr>
              <p:nvPr/>
            </p:nvSpPr>
            <p:spPr bwMode="auto">
              <a:xfrm>
                <a:off x="2262481" y="4918118"/>
                <a:ext cx="759824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GaAs</a:t>
                </a:r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3128447" y="4918118"/>
                <a:ext cx="1012009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FF0000"/>
                    </a:solidFill>
                    <a:latin typeface="Arial"/>
                  </a:rPr>
                  <a:t>Vacuum</a:t>
                </a:r>
              </a:p>
            </p:txBody>
          </p:sp>
        </p:grpSp>
        <p:cxnSp>
          <p:nvCxnSpPr>
            <p:cNvPr id="73" name="Straight Connector 72"/>
            <p:cNvCxnSpPr/>
            <p:nvPr/>
          </p:nvCxnSpPr>
          <p:spPr bwMode="auto">
            <a:xfrm>
              <a:off x="715993" y="2760460"/>
              <a:ext cx="1828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4" name="Rounded Rectangular Callout 73"/>
          <p:cNvSpPr/>
          <p:nvPr/>
        </p:nvSpPr>
        <p:spPr bwMode="auto">
          <a:xfrm>
            <a:off x="5693092" y="856527"/>
            <a:ext cx="3323587" cy="2106592"/>
          </a:xfrm>
          <a:prstGeom prst="wedgeRoundRectCallout">
            <a:avLst>
              <a:gd name="adj1" fmla="val -26197"/>
              <a:gd name="adj2" fmla="val 65411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r>
              <a:rPr lang="en-US" sz="2000" b="1" kern="0" dirty="0">
                <a:solidFill>
                  <a:srgbClr val="339933"/>
                </a:solidFill>
                <a:latin typeface="Arial"/>
              </a:rPr>
              <a:t>Dipole layers of </a:t>
            </a:r>
          </a:p>
          <a:p>
            <a:pPr algn="ctr">
              <a:defRPr/>
            </a:pPr>
            <a:r>
              <a:rPr lang="en-US" sz="2000" b="1" kern="0" dirty="0">
                <a:solidFill>
                  <a:srgbClr val="339933"/>
                </a:solidFill>
                <a:latin typeface="Arial"/>
              </a:rPr>
              <a:t>Cesium + NF</a:t>
            </a:r>
            <a:r>
              <a:rPr lang="en-US" sz="2000" b="1" kern="0" baseline="-25000" dirty="0">
                <a:solidFill>
                  <a:srgbClr val="339933"/>
                </a:solidFill>
                <a:latin typeface="Arial"/>
              </a:rPr>
              <a:t>3</a:t>
            </a:r>
            <a:endParaRPr lang="en-US" sz="2000" b="1" kern="0" dirty="0">
              <a:solidFill>
                <a:srgbClr val="339933"/>
              </a:solidFill>
              <a:latin typeface="Arial"/>
            </a:endParaRP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339933"/>
                </a:solidFill>
                <a:latin typeface="Arial"/>
              </a:rPr>
              <a:t>Reduces Work Function</a:t>
            </a:r>
          </a:p>
          <a:p>
            <a:pPr marL="514350" indent="-514350">
              <a:buFont typeface="Arial" pitchFamily="34" charset="0"/>
              <a:buChar char="•"/>
              <a:defRPr/>
            </a:pPr>
            <a:r>
              <a:rPr lang="en-US" sz="2000" kern="0" dirty="0">
                <a:solidFill>
                  <a:srgbClr val="339933"/>
                </a:solidFill>
                <a:latin typeface="Arial"/>
              </a:rPr>
              <a:t>Negative Electron Affinity (NEA)</a:t>
            </a:r>
          </a:p>
        </p:txBody>
      </p:sp>
      <p:grpSp>
        <p:nvGrpSpPr>
          <p:cNvPr id="6" name="Group 120"/>
          <p:cNvGrpSpPr/>
          <p:nvPr/>
        </p:nvGrpSpPr>
        <p:grpSpPr>
          <a:xfrm>
            <a:off x="5051067" y="3279539"/>
            <a:ext cx="3965612" cy="2743201"/>
            <a:chOff x="5051067" y="3279539"/>
            <a:chExt cx="3965612" cy="2743201"/>
          </a:xfrm>
        </p:grpSpPr>
        <p:grpSp>
          <p:nvGrpSpPr>
            <p:cNvPr id="7" name="Group 118"/>
            <p:cNvGrpSpPr/>
            <p:nvPr/>
          </p:nvGrpSpPr>
          <p:grpSpPr>
            <a:xfrm>
              <a:off x="5051067" y="3279539"/>
              <a:ext cx="3965612" cy="2743201"/>
              <a:chOff x="5051067" y="3279539"/>
              <a:chExt cx="3965612" cy="2743201"/>
            </a:xfrm>
          </p:grpSpPr>
          <p:graphicFrame>
            <p:nvGraphicFramePr>
              <p:cNvPr id="104" name="Diagram 103"/>
              <p:cNvGraphicFramePr/>
              <p:nvPr/>
            </p:nvGraphicFramePr>
            <p:xfrm>
              <a:off x="5283707" y="5101603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cxnSp>
            <p:nvCxnSpPr>
              <p:cNvPr id="106" name="Straight Arrow Connector 105"/>
              <p:cNvCxnSpPr/>
              <p:nvPr/>
            </p:nvCxnSpPr>
            <p:spPr bwMode="auto">
              <a:xfrm rot="10800000">
                <a:off x="5726572" y="5364666"/>
                <a:ext cx="1659300" cy="1588"/>
              </a:xfrm>
              <a:prstGeom prst="straightConnector1">
                <a:avLst/>
              </a:prstGeom>
              <a:ln>
                <a:solidFill>
                  <a:srgbClr val="FF7C80"/>
                </a:solidFill>
                <a:headEnd type="none" w="med" len="med"/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graphicFrame>
            <p:nvGraphicFramePr>
              <p:cNvPr id="111" name="Diagram 110"/>
              <p:cNvGraphicFramePr/>
              <p:nvPr/>
            </p:nvGraphicFramePr>
            <p:xfrm>
              <a:off x="6560780" y="4144762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graphicFrame>
            <p:nvGraphicFramePr>
              <p:cNvPr id="110" name="Diagram 109"/>
              <p:cNvGraphicFramePr/>
              <p:nvPr/>
            </p:nvGraphicFramePr>
            <p:xfrm>
              <a:off x="5285637" y="3668271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grpSp>
            <p:nvGrpSpPr>
              <p:cNvPr id="8" name="Group 101"/>
              <p:cNvGrpSpPr/>
              <p:nvPr/>
            </p:nvGrpSpPr>
            <p:grpSpPr>
              <a:xfrm>
                <a:off x="5051067" y="3279539"/>
                <a:ext cx="3965612" cy="2743201"/>
                <a:chOff x="6690771" y="2751795"/>
                <a:chExt cx="3965612" cy="2743201"/>
              </a:xfrm>
            </p:grpSpPr>
            <p:grpSp>
              <p:nvGrpSpPr>
                <p:cNvPr id="9" name="Group 74"/>
                <p:cNvGrpSpPr/>
                <p:nvPr/>
              </p:nvGrpSpPr>
              <p:grpSpPr>
                <a:xfrm>
                  <a:off x="6690771" y="2751795"/>
                  <a:ext cx="3965612" cy="2734538"/>
                  <a:chOff x="1805651" y="2508797"/>
                  <a:chExt cx="3965612" cy="2734538"/>
                </a:xfrm>
              </p:grpSpPr>
              <p:grpSp>
                <p:nvGrpSpPr>
                  <p:cNvPr id="10" name="Group 39"/>
                  <p:cNvGrpSpPr/>
                  <p:nvPr/>
                </p:nvGrpSpPr>
                <p:grpSpPr>
                  <a:xfrm>
                    <a:off x="1979271" y="3414532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2" name="Straight Connector 91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3" name="Freeform 92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hangingPunct="0"/>
                      <a:endParaRPr lang="en-US" sz="2400">
                        <a:solidFill>
                          <a:srgbClr val="000000"/>
                        </a:solidFill>
                        <a:latin typeface="Times" pitchFamily="18" charset="0"/>
                      </a:endParaRPr>
                    </a:p>
                  </p:txBody>
                </p:sp>
              </p:grpSp>
              <p:grpSp>
                <p:nvGrpSpPr>
                  <p:cNvPr id="11" name="Group 42"/>
                  <p:cNvGrpSpPr/>
                  <p:nvPr/>
                </p:nvGrpSpPr>
                <p:grpSpPr>
                  <a:xfrm>
                    <a:off x="1966600" y="4330861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0" name="Straight Connector 89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1" name="Freeform 90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eaLnBrk="0" hangingPunct="0"/>
                      <a:endParaRPr lang="en-US" sz="2400">
                        <a:solidFill>
                          <a:srgbClr val="000000"/>
                        </a:solidFill>
                        <a:latin typeface="Times" pitchFamily="18" charset="0"/>
                      </a:endParaRPr>
                    </a:p>
                  </p:txBody>
                </p:sp>
              </p:grpSp>
              <p:cxnSp>
                <p:nvCxnSpPr>
                  <p:cNvPr id="79" name="Straight Connector 78"/>
                  <p:cNvCxnSpPr/>
                  <p:nvPr/>
                </p:nvCxnSpPr>
                <p:spPr bwMode="auto">
                  <a:xfrm rot="5400000" flipH="1" flipV="1">
                    <a:off x="1792623" y="3876066"/>
                    <a:ext cx="2734537" cy="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 bwMode="auto">
                  <a:xfrm>
                    <a:off x="2001817" y="3414532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1" name="Straight Connector 80"/>
                  <p:cNvCxnSpPr/>
                  <p:nvPr/>
                </p:nvCxnSpPr>
                <p:spPr bwMode="auto">
                  <a:xfrm>
                    <a:off x="1805651" y="4330861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2" name="Straight Connector 81"/>
                  <p:cNvCxnSpPr/>
                  <p:nvPr/>
                </p:nvCxnSpPr>
                <p:spPr bwMode="auto">
                  <a:xfrm rot="16200000" flipH="1">
                    <a:off x="2572584" y="3096101"/>
                    <a:ext cx="1394530" cy="219922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Arrow Connector 82"/>
                  <p:cNvCxnSpPr/>
                  <p:nvPr/>
                </p:nvCxnSpPr>
                <p:spPr bwMode="auto">
                  <a:xfrm rot="5400000">
                    <a:off x="3659093" y="3565099"/>
                    <a:ext cx="324282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84" name="Rectangle 83"/>
                  <p:cNvSpPr/>
                  <p:nvPr/>
                </p:nvSpPr>
                <p:spPr>
                  <a:xfrm>
                    <a:off x="4023535" y="3359684"/>
                    <a:ext cx="1747728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l-GR" sz="2000" dirty="0">
                        <a:solidFill>
                          <a:srgbClr val="40911F"/>
                        </a:solidFill>
                        <a:cs typeface="Times New Roman" pitchFamily="18" charset="0"/>
                      </a:rPr>
                      <a:t>χ</a:t>
                    </a:r>
                    <a:r>
                      <a:rPr lang="en-US" sz="2000" baseline="30000" dirty="0">
                        <a:solidFill>
                          <a:srgbClr val="40911F"/>
                        </a:solidFill>
                        <a:latin typeface="Arial"/>
                        <a:cs typeface="Times New Roman" pitchFamily="18" charset="0"/>
                      </a:rPr>
                      <a:t>NEA</a:t>
                    </a:r>
                    <a:r>
                      <a:rPr lang="en-US" sz="2000" dirty="0">
                        <a:solidFill>
                          <a:srgbClr val="40911F"/>
                        </a:solidFill>
                        <a:latin typeface="Arial"/>
                        <a:cs typeface="Times New Roman" pitchFamily="18" charset="0"/>
                      </a:rPr>
                      <a:t> ~ 0.2 eV</a:t>
                    </a:r>
                    <a:endParaRPr lang="en-US" sz="2000" dirty="0">
                      <a:solidFill>
                        <a:srgbClr val="40911F"/>
                      </a:solidFill>
                      <a:latin typeface="Arial"/>
                    </a:endParaRPr>
                  </a:p>
                </p:txBody>
              </p:sp>
              <p:sp>
                <p:nvSpPr>
                  <p:cNvPr id="8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262481" y="4918118"/>
                    <a:ext cx="759824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eaLnBrk="0" hangingPunct="0">
                      <a:lnSpc>
                        <a:spcPct val="85000"/>
                      </a:lnSpc>
                    </a:pPr>
                    <a:r>
                      <a:rPr lang="en-US" sz="1800" dirty="0">
                        <a:solidFill>
                          <a:srgbClr val="FF0000"/>
                        </a:solidFill>
                        <a:latin typeface="Arial"/>
                      </a:rPr>
                      <a:t>GaAs</a:t>
                    </a:r>
                  </a:p>
                </p:txBody>
              </p:sp>
              <p:sp>
                <p:nvSpPr>
                  <p:cNvPr id="89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128447" y="4918118"/>
                    <a:ext cx="1012009" cy="325217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eaLnBrk="0" hangingPunct="0">
                      <a:lnSpc>
                        <a:spcPct val="85000"/>
                      </a:lnSpc>
                    </a:pPr>
                    <a:r>
                      <a:rPr lang="en-US" sz="1800" dirty="0">
                        <a:solidFill>
                          <a:srgbClr val="FF0000"/>
                        </a:solidFill>
                        <a:latin typeface="Arial"/>
                      </a:rPr>
                      <a:t>Vacuum</a:t>
                    </a:r>
                  </a:p>
                </p:txBody>
              </p:sp>
            </p:grpSp>
            <p:sp>
              <p:nvSpPr>
                <p:cNvPr id="96" name="Freeform 95"/>
                <p:cNvSpPr/>
                <p:nvPr/>
              </p:nvSpPr>
              <p:spPr bwMode="auto">
                <a:xfrm>
                  <a:off x="8264931" y="3958471"/>
                  <a:ext cx="451413" cy="206415"/>
                </a:xfrm>
                <a:custGeom>
                  <a:avLst/>
                  <a:gdLst>
                    <a:gd name="connsiteX0" fmla="*/ 0 w 451413"/>
                    <a:gd name="connsiteY0" fmla="*/ 206415 h 206415"/>
                    <a:gd name="connsiteX1" fmla="*/ 127322 w 451413"/>
                    <a:gd name="connsiteY1" fmla="*/ 32795 h 206415"/>
                    <a:gd name="connsiteX2" fmla="*/ 451413 w 451413"/>
                    <a:gd name="connsiteY2" fmla="*/ 9646 h 206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1413" h="206415">
                      <a:moveTo>
                        <a:pt x="0" y="206415"/>
                      </a:moveTo>
                      <a:cubicBezTo>
                        <a:pt x="26043" y="136002"/>
                        <a:pt x="52086" y="65590"/>
                        <a:pt x="127322" y="32795"/>
                      </a:cubicBezTo>
                      <a:cubicBezTo>
                        <a:pt x="202558" y="0"/>
                        <a:pt x="326985" y="4823"/>
                        <a:pt x="451413" y="9646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srgbClr val="000000"/>
                    </a:solidFill>
                    <a:latin typeface="Times" pitchFamily="18" charset="0"/>
                  </a:endParaRPr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 bwMode="auto">
                <a:xfrm rot="5400000" flipH="1" flipV="1">
                  <a:off x="6702552" y="4127728"/>
                  <a:ext cx="2734537" cy="0"/>
                </a:xfrm>
                <a:prstGeom prst="line">
                  <a:avLst/>
                </a:prstGeom>
                <a:ln>
                  <a:solidFill>
                    <a:srgbClr val="40911F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Straight Arrow Connector 111"/>
              <p:cNvCxnSpPr/>
              <p:nvPr/>
            </p:nvCxnSpPr>
            <p:spPr bwMode="auto">
              <a:xfrm rot="16200000" flipV="1">
                <a:off x="4890306" y="4600936"/>
                <a:ext cx="1215341" cy="4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 bwMode="auto">
              <a:xfrm>
                <a:off x="5602147" y="3970116"/>
                <a:ext cx="1134319" cy="381965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Rectangle 14"/>
            <p:cNvSpPr>
              <a:spLocks noChangeArrowheads="1"/>
            </p:cNvSpPr>
            <p:nvPr/>
          </p:nvSpPr>
          <p:spPr bwMode="auto">
            <a:xfrm>
              <a:off x="7350584" y="5193077"/>
              <a:ext cx="682880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800" dirty="0">
                  <a:solidFill>
                    <a:srgbClr val="FF7C80"/>
                  </a:solidFill>
                  <a:latin typeface="Arial"/>
                </a:rPr>
                <a:t>Light</a:t>
              </a:r>
            </a:p>
          </p:txBody>
        </p:sp>
      </p:grpSp>
      <p:graphicFrame>
        <p:nvGraphicFramePr>
          <p:cNvPr id="122" name="Diagram 121"/>
          <p:cNvGraphicFramePr/>
          <p:nvPr/>
        </p:nvGraphicFramePr>
        <p:xfrm>
          <a:off x="3561144" y="1099594"/>
          <a:ext cx="2122026" cy="1539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34000"/>
            <a:ext cx="1622112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2040473" y="6288524"/>
            <a:ext cx="5863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Quantum Efficiency ~ 10% (1e-/10 photons)</a:t>
            </a:r>
            <a:endParaRPr lang="en-US" sz="2400" baseline="-25000" dirty="0">
              <a:latin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4365168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the probing with spin ?</a:t>
            </a:r>
          </a:p>
        </p:txBody>
      </p:sp>
      <p:sp>
        <p:nvSpPr>
          <p:cNvPr id="3" name="Explosion 2 2"/>
          <p:cNvSpPr/>
          <p:nvPr/>
        </p:nvSpPr>
        <p:spPr bwMode="auto">
          <a:xfrm>
            <a:off x="4495800" y="2438400"/>
            <a:ext cx="2286000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Target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304800" y="2819400"/>
            <a:ext cx="2514600" cy="1219200"/>
            <a:chOff x="685800" y="2971800"/>
            <a:chExt cx="2514600" cy="1219200"/>
          </a:xfrm>
        </p:grpSpPr>
        <p:grpSp>
          <p:nvGrpSpPr>
            <p:cNvPr id="17" name="Group 16"/>
            <p:cNvGrpSpPr/>
            <p:nvPr/>
          </p:nvGrpSpPr>
          <p:grpSpPr>
            <a:xfrm>
              <a:off x="1905000" y="3657600"/>
              <a:ext cx="457200" cy="152400"/>
              <a:chOff x="1752600" y="4572000"/>
              <a:chExt cx="457200" cy="152400"/>
            </a:xfrm>
          </p:grpSpPr>
          <p:cxnSp>
            <p:nvCxnSpPr>
              <p:cNvPr id="16" name="Straight Arrow Connector 15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1" name="Oval 1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sp>
          <p:nvSpPr>
            <p:cNvPr id="14" name="Oval 13"/>
            <p:cNvSpPr/>
            <p:nvPr/>
          </p:nvSpPr>
          <p:spPr bwMode="auto">
            <a:xfrm>
              <a:off x="685800" y="2971800"/>
              <a:ext cx="2514600" cy="1219200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990600" y="3581400"/>
              <a:ext cx="457200" cy="152400"/>
              <a:chOff x="1752600" y="4572000"/>
              <a:chExt cx="457200" cy="152400"/>
            </a:xfrm>
          </p:grpSpPr>
          <p:cxnSp>
            <p:nvCxnSpPr>
              <p:cNvPr id="19" name="Straight Arrow Connector 18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0" name="Oval 19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14478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22" name="Straight Arrow Connector 21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3" name="Oval 22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286000" y="3505200"/>
              <a:ext cx="457200" cy="152400"/>
              <a:chOff x="1752600" y="4572000"/>
              <a:chExt cx="457200" cy="152400"/>
            </a:xfrm>
          </p:grpSpPr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6" name="Oval 25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2514600" y="3352800"/>
              <a:ext cx="457200" cy="152400"/>
              <a:chOff x="1752600" y="4572000"/>
              <a:chExt cx="457200" cy="152400"/>
            </a:xfrm>
          </p:grpSpPr>
          <p:cxnSp>
            <p:nvCxnSpPr>
              <p:cNvPr id="28" name="Straight Arrow Connector 27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9" name="Oval 28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143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31" name="Straight Arrow Connector 30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2" name="Oval 31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524000" y="3124200"/>
              <a:ext cx="457200" cy="152400"/>
              <a:chOff x="1752600" y="4572000"/>
              <a:chExt cx="457200" cy="152400"/>
            </a:xfrm>
          </p:grpSpPr>
          <p:cxnSp>
            <p:nvCxnSpPr>
              <p:cNvPr id="34" name="Straight Arrow Connector 33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5" name="Oval 34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1524000" y="3429000"/>
              <a:ext cx="457200" cy="152400"/>
              <a:chOff x="1752600" y="4572000"/>
              <a:chExt cx="457200" cy="152400"/>
            </a:xfrm>
          </p:grpSpPr>
          <p:cxnSp>
            <p:nvCxnSpPr>
              <p:cNvPr id="37" name="Straight Arrow Connector 36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8" name="Oval 37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1905000" y="3276600"/>
              <a:ext cx="457200" cy="152400"/>
              <a:chOff x="1752600" y="4572000"/>
              <a:chExt cx="457200" cy="152400"/>
            </a:xfrm>
          </p:grpSpPr>
          <p:cxnSp>
            <p:nvCxnSpPr>
              <p:cNvPr id="40" name="Straight Arrow Connector 39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1" name="Oval 40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2286000" y="3810000"/>
              <a:ext cx="457200" cy="152400"/>
              <a:chOff x="1752600" y="4572000"/>
              <a:chExt cx="457200" cy="152400"/>
            </a:xfrm>
          </p:grpSpPr>
          <p:cxnSp>
            <p:nvCxnSpPr>
              <p:cNvPr id="43" name="Straight Arrow Connector 42"/>
              <p:cNvCxnSpPr/>
              <p:nvPr/>
            </p:nvCxnSpPr>
            <p:spPr bwMode="auto">
              <a:xfrm>
                <a:off x="1752600" y="4648200"/>
                <a:ext cx="4572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4" name="Oval 43"/>
              <p:cNvSpPr/>
              <p:nvPr/>
            </p:nvSpPr>
            <p:spPr bwMode="auto">
              <a:xfrm>
                <a:off x="1905000" y="457200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" pitchFamily="18" charset="0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2590800" y="4876800"/>
            <a:ext cx="457200" cy="152400"/>
            <a:chOff x="1752600" y="4572000"/>
            <a:chExt cx="457200" cy="152400"/>
          </a:xfrm>
        </p:grpSpPr>
        <p:cxnSp>
          <p:nvCxnSpPr>
            <p:cNvPr id="46" name="Straight Arrow Connector 45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7" name="Oval 46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209800" y="2057400"/>
            <a:ext cx="457200" cy="152400"/>
            <a:chOff x="1752600" y="4572000"/>
            <a:chExt cx="457200" cy="152400"/>
          </a:xfrm>
        </p:grpSpPr>
        <p:cxnSp>
          <p:nvCxnSpPr>
            <p:cNvPr id="49" name="Straight Arrow Connector 48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0" name="Oval 49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667000" y="2286000"/>
            <a:ext cx="457200" cy="152400"/>
            <a:chOff x="1752600" y="4572000"/>
            <a:chExt cx="457200" cy="152400"/>
          </a:xfrm>
        </p:grpSpPr>
        <p:cxnSp>
          <p:nvCxnSpPr>
            <p:cNvPr id="52" name="Straight Arrow Connector 51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3" name="Oval 52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971800" y="4724400"/>
            <a:ext cx="457200" cy="152400"/>
            <a:chOff x="1752600" y="4572000"/>
            <a:chExt cx="457200" cy="152400"/>
          </a:xfrm>
        </p:grpSpPr>
        <p:cxnSp>
          <p:nvCxnSpPr>
            <p:cNvPr id="55" name="Straight Arrow Connector 54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6" name="Oval 55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124200" y="2133600"/>
            <a:ext cx="457200" cy="152400"/>
            <a:chOff x="1752600" y="4572000"/>
            <a:chExt cx="457200" cy="152400"/>
          </a:xfrm>
        </p:grpSpPr>
        <p:cxnSp>
          <p:nvCxnSpPr>
            <p:cNvPr id="58" name="Straight Arrow Connector 57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9" name="Oval 58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362200" y="1752600"/>
            <a:ext cx="457200" cy="152400"/>
            <a:chOff x="1752600" y="4572000"/>
            <a:chExt cx="457200" cy="152400"/>
          </a:xfrm>
        </p:grpSpPr>
        <p:cxnSp>
          <p:nvCxnSpPr>
            <p:cNvPr id="61" name="Straight Arrow Connector 60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2" name="Oval 61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2743200" y="1600200"/>
            <a:ext cx="457200" cy="152400"/>
            <a:chOff x="1752600" y="4572000"/>
            <a:chExt cx="457200" cy="152400"/>
          </a:xfrm>
        </p:grpSpPr>
        <p:cxnSp>
          <p:nvCxnSpPr>
            <p:cNvPr id="64" name="Straight Arrow Connector 63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5" name="Oval 64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743200" y="1905000"/>
            <a:ext cx="457200" cy="152400"/>
            <a:chOff x="1752600" y="4572000"/>
            <a:chExt cx="457200" cy="152400"/>
          </a:xfrm>
        </p:grpSpPr>
        <p:cxnSp>
          <p:nvCxnSpPr>
            <p:cNvPr id="67" name="Straight Arrow Connector 66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8" name="Oval 67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3124200" y="1752600"/>
            <a:ext cx="457200" cy="152400"/>
            <a:chOff x="1752600" y="4572000"/>
            <a:chExt cx="457200" cy="152400"/>
          </a:xfrm>
        </p:grpSpPr>
        <p:cxnSp>
          <p:nvCxnSpPr>
            <p:cNvPr id="70" name="Straight Arrow Connector 69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1" name="Oval 70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2971800" y="5029200"/>
            <a:ext cx="457200" cy="152400"/>
            <a:chOff x="1752600" y="4572000"/>
            <a:chExt cx="457200" cy="152400"/>
          </a:xfrm>
        </p:grpSpPr>
        <p:cxnSp>
          <p:nvCxnSpPr>
            <p:cNvPr id="73" name="Straight Arrow Connector 72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74" name="Oval 73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77" name="Striped Right Arrow 76"/>
          <p:cNvSpPr/>
          <p:nvPr/>
        </p:nvSpPr>
        <p:spPr bwMode="auto">
          <a:xfrm>
            <a:off x="3048000" y="3200400"/>
            <a:ext cx="12192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8" name="Striped Right Arrow 77"/>
          <p:cNvSpPr/>
          <p:nvPr/>
        </p:nvSpPr>
        <p:spPr bwMode="auto">
          <a:xfrm rot="11903730">
            <a:off x="3457967" y="2392440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79" name="Striped Right Arrow 78"/>
          <p:cNvSpPr/>
          <p:nvPr/>
        </p:nvSpPr>
        <p:spPr bwMode="auto">
          <a:xfrm rot="9300402">
            <a:off x="3528604" y="4202124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096000" y="4495800"/>
            <a:ext cx="28184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You measure</a:t>
            </a:r>
          </a:p>
          <a:p>
            <a:r>
              <a:rPr lang="en-US" dirty="0"/>
              <a:t>an experimental</a:t>
            </a:r>
          </a:p>
          <a:p>
            <a:r>
              <a:rPr lang="en-US" dirty="0"/>
              <a:t>asymmetry</a:t>
            </a:r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90953">
            <a:off x="1338852" y="4844053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47143">
            <a:off x="1198719" y="893919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755641" cy="808806"/>
          </a:xfrm>
        </p:spPr>
        <p:txBody>
          <a:bodyPr/>
          <a:lstStyle/>
          <a:p>
            <a:r>
              <a:rPr lang="en-US" dirty="0"/>
              <a:t>Parity Violation Experiments at CEBAF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46454" y="729349"/>
          <a:ext cx="8651092" cy="53993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603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3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11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18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2540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89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254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3718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115257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Experiment</a:t>
                      </a:r>
                      <a:r>
                        <a:rPr lang="en-US" sz="1400" b="1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Energy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(GeV)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(µA)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Target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</a:t>
                      </a:r>
                      <a:r>
                        <a:rPr lang="en-US" sz="1400" b="1" baseline="-25000" dirty="0">
                          <a:solidFill>
                            <a:schemeClr val="tx1"/>
                          </a:solidFill>
                        </a:rPr>
                        <a:t>pv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(ppb)</a:t>
                      </a:r>
                      <a:endParaRPr lang="en-US" sz="1400" b="1" baseline="-25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Maximum Charge Asym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(ppb)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Position Diff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(nm)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Angle Diff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(nrad)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Maximum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Size Diff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(δ</a:t>
                      </a:r>
                      <a:r>
                        <a:rPr lang="el-GR" sz="1400" b="1" dirty="0">
                          <a:solidFill>
                            <a:schemeClr val="tx1"/>
                          </a:solidFill>
                        </a:rPr>
                        <a:t>σ/σ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HAPPEx-II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(Achieved)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3.0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55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30000" dirty="0"/>
                        <a:t>1</a:t>
                      </a:r>
                      <a:r>
                        <a:rPr lang="en-US" sz="1400" dirty="0"/>
                        <a:t>H</a:t>
                      </a:r>
                    </a:p>
                    <a:p>
                      <a:pPr algn="ctr"/>
                      <a:r>
                        <a:rPr lang="en-US" sz="1400" dirty="0"/>
                        <a:t> (20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1400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>
                          <a:sym typeface="Wingdings"/>
                        </a:rPr>
                        <a:t>400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0.2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aseline="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0" dirty="0"/>
                        <a:t>Was not specified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52399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HAPPEx-III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(Achieved)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3.484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30000" dirty="0"/>
                        <a:t>1</a:t>
                      </a:r>
                      <a:r>
                        <a:rPr lang="en-US" sz="1400" dirty="0"/>
                        <a:t>H</a:t>
                      </a:r>
                    </a:p>
                    <a:p>
                      <a:pPr algn="ctr"/>
                      <a:r>
                        <a:rPr lang="en-US" sz="1400" dirty="0"/>
                        <a:t> (25 cm)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16900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ym typeface="Wingdings"/>
                      </a:endParaRPr>
                    </a:p>
                    <a:p>
                      <a:pPr algn="ctr"/>
                      <a:r>
                        <a:rPr lang="en-US" sz="1400" dirty="0">
                          <a:sym typeface="Wingdings"/>
                        </a:rPr>
                        <a:t>200±100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ym typeface="Wingdings"/>
                        </a:rPr>
                        <a:t>3±3</a:t>
                      </a:r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ym typeface="Wingdings"/>
                        </a:rPr>
                        <a:t>0.5±0.1</a:t>
                      </a:r>
                      <a:endParaRPr lang="en-US" sz="1400" dirty="0"/>
                    </a:p>
                  </a:txBody>
                  <a:tcPr>
                    <a:solidFill>
                      <a:srgbClr val="E0FF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-3</a:t>
                      </a:r>
                    </a:p>
                  </a:txBody>
                  <a:tcPr>
                    <a:solidFill>
                      <a:srgbClr val="E0FF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8017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PREx</a:t>
                      </a:r>
                    </a:p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1.063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30000" dirty="0"/>
                        <a:t>208</a:t>
                      </a:r>
                      <a:r>
                        <a:rPr lang="en-US" sz="1400" dirty="0"/>
                        <a:t>Pb</a:t>
                      </a:r>
                    </a:p>
                    <a:p>
                      <a:pPr algn="ctr"/>
                      <a:r>
                        <a:rPr lang="en-US" sz="1400" dirty="0"/>
                        <a:t>(0.5 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500</a:t>
                      </a:r>
                    </a:p>
                    <a:p>
                      <a:pPr algn="ctr"/>
                      <a:r>
                        <a:rPr lang="en-US" sz="1400" dirty="0"/>
                        <a:t> 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100±10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2</a:t>
                      </a:r>
                      <a:r>
                        <a:rPr lang="en-US" sz="1400" dirty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0.3±0.1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QWeak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1.162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180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30000" dirty="0"/>
                        <a:t>1</a:t>
                      </a:r>
                      <a:r>
                        <a:rPr lang="en-US" sz="1400" dirty="0"/>
                        <a:t>H</a:t>
                      </a:r>
                    </a:p>
                    <a:p>
                      <a:pPr algn="ctr"/>
                      <a:r>
                        <a:rPr lang="en-US" sz="1400" dirty="0"/>
                        <a:t>(35 cm)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234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100±10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2</a:t>
                      </a:r>
                      <a:r>
                        <a:rPr lang="en-US" sz="1400" dirty="0">
                          <a:sym typeface="Wingdings"/>
                        </a:rPr>
                        <a:t>±1</a:t>
                      </a:r>
                      <a:endParaRPr lang="en-US" sz="1400" dirty="0"/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30±3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</a:t>
                      </a:r>
                      <a:r>
                        <a:rPr lang="en-US" sz="1400" baseline="30000" dirty="0"/>
                        <a:t>-4</a:t>
                      </a:r>
                    </a:p>
                  </a:txBody>
                  <a:tcP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76957"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Møller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11.0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75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baseline="30000" dirty="0"/>
                        <a:t>1</a:t>
                      </a:r>
                      <a:r>
                        <a:rPr lang="en-US" sz="1400" dirty="0"/>
                        <a:t>H</a:t>
                      </a:r>
                    </a:p>
                    <a:p>
                      <a:pPr algn="ctr"/>
                      <a:r>
                        <a:rPr lang="en-US" sz="1400" dirty="0"/>
                        <a:t>(150 cm)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35.6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/>
                        <a:t>10±10</a:t>
                      </a:r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>
                          <a:sym typeface="Wingdings"/>
                        </a:rPr>
                        <a:t>0.5±0.5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>
                          <a:sym typeface="Wingdings"/>
                        </a:rPr>
                        <a:t>0.05±0.05</a:t>
                      </a:r>
                      <a:endParaRPr lang="en-US" sz="14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r>
                        <a:rPr lang="en-US" sz="1400" dirty="0">
                          <a:sym typeface="Wingdings"/>
                        </a:rPr>
                        <a:t>10</a:t>
                      </a:r>
                      <a:r>
                        <a:rPr lang="en-US" sz="1400" baseline="30000" dirty="0">
                          <a:sym typeface="Wingdings"/>
                        </a:rPr>
                        <a:t>-4</a:t>
                      </a:r>
                      <a:endParaRPr lang="en-US" sz="1400" baseline="30000" dirty="0"/>
                    </a:p>
                  </a:txBody>
                  <a:tcP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ounded Rectangular Callout 4"/>
          <p:cNvSpPr/>
          <p:nvPr/>
        </p:nvSpPr>
        <p:spPr bwMode="auto">
          <a:xfrm>
            <a:off x="2150355" y="6385984"/>
            <a:ext cx="5905625" cy="472016"/>
          </a:xfrm>
          <a:prstGeom prst="wedgeRoundRectCallout">
            <a:avLst>
              <a:gd name="adj1" fmla="val -14303"/>
              <a:gd name="adj2" fmla="val -106339"/>
              <a:gd name="adj3" fmla="val 16667"/>
            </a:avLst>
          </a:prstGeom>
          <a:solidFill>
            <a:srgbClr val="CCEC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PV experiments motivate polarized e-source R&amp;D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733800" y="4572000"/>
            <a:ext cx="1066800" cy="7620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“234 ppb” even mean?</a:t>
            </a:r>
          </a:p>
        </p:txBody>
      </p:sp>
      <p:sp>
        <p:nvSpPr>
          <p:cNvPr id="4" name="Explosion 2 3"/>
          <p:cNvSpPr/>
          <p:nvPr/>
        </p:nvSpPr>
        <p:spPr bwMode="auto">
          <a:xfrm>
            <a:off x="4495800" y="2438400"/>
            <a:ext cx="2286000" cy="1828800"/>
          </a:xfrm>
          <a:prstGeom prst="irregularSeal2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rPr>
              <a:t>Target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304800" y="2819400"/>
            <a:ext cx="2514600" cy="121920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2590800" y="4876800"/>
            <a:ext cx="457200" cy="152400"/>
            <a:chOff x="1752600" y="4572000"/>
            <a:chExt cx="457200" cy="152400"/>
          </a:xfrm>
        </p:grpSpPr>
        <p:cxnSp>
          <p:nvCxnSpPr>
            <p:cNvPr id="38" name="Straight Arrow Connector 37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9" name="Oval 38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209800" y="2057400"/>
            <a:ext cx="457200" cy="152400"/>
            <a:chOff x="1752600" y="4572000"/>
            <a:chExt cx="457200" cy="152400"/>
          </a:xfrm>
        </p:grpSpPr>
        <p:cxnSp>
          <p:nvCxnSpPr>
            <p:cNvPr id="41" name="Straight Arrow Connector 40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2" name="Oval 41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667000" y="2286000"/>
            <a:ext cx="457200" cy="152400"/>
            <a:chOff x="1752600" y="4572000"/>
            <a:chExt cx="457200" cy="152400"/>
          </a:xfrm>
        </p:grpSpPr>
        <p:cxnSp>
          <p:nvCxnSpPr>
            <p:cNvPr id="44" name="Straight Arrow Connector 43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5" name="Oval 44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971800" y="4724400"/>
            <a:ext cx="457200" cy="152400"/>
            <a:chOff x="1752600" y="4572000"/>
            <a:chExt cx="457200" cy="152400"/>
          </a:xfrm>
        </p:grpSpPr>
        <p:cxnSp>
          <p:nvCxnSpPr>
            <p:cNvPr id="47" name="Straight Arrow Connector 46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48" name="Oval 47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24200" y="2133600"/>
            <a:ext cx="457200" cy="152400"/>
            <a:chOff x="1752600" y="4572000"/>
            <a:chExt cx="457200" cy="152400"/>
          </a:xfrm>
        </p:grpSpPr>
        <p:cxnSp>
          <p:nvCxnSpPr>
            <p:cNvPr id="50" name="Straight Arrow Connector 49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1" name="Oval 50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362200" y="1752600"/>
            <a:ext cx="457200" cy="152400"/>
            <a:chOff x="1752600" y="4572000"/>
            <a:chExt cx="457200" cy="152400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4" name="Oval 53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743200" y="1600200"/>
            <a:ext cx="457200" cy="152400"/>
            <a:chOff x="1752600" y="4572000"/>
            <a:chExt cx="457200" cy="152400"/>
          </a:xfrm>
        </p:grpSpPr>
        <p:cxnSp>
          <p:nvCxnSpPr>
            <p:cNvPr id="56" name="Straight Arrow Connector 55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57" name="Oval 56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743200" y="1905000"/>
            <a:ext cx="457200" cy="152400"/>
            <a:chOff x="1752600" y="4572000"/>
            <a:chExt cx="457200" cy="152400"/>
          </a:xfrm>
        </p:grpSpPr>
        <p:cxnSp>
          <p:nvCxnSpPr>
            <p:cNvPr id="59" name="Straight Arrow Connector 58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0" name="Oval 59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124200" y="1752600"/>
            <a:ext cx="457200" cy="152400"/>
            <a:chOff x="1752600" y="4572000"/>
            <a:chExt cx="457200" cy="152400"/>
          </a:xfrm>
        </p:grpSpPr>
        <p:cxnSp>
          <p:nvCxnSpPr>
            <p:cNvPr id="62" name="Straight Arrow Connector 61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3" name="Oval 62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971800" y="5029200"/>
            <a:ext cx="457200" cy="152400"/>
            <a:chOff x="1752600" y="4572000"/>
            <a:chExt cx="457200" cy="152400"/>
          </a:xfrm>
        </p:grpSpPr>
        <p:cxnSp>
          <p:nvCxnSpPr>
            <p:cNvPr id="65" name="Straight Arrow Connector 64"/>
            <p:cNvCxnSpPr/>
            <p:nvPr/>
          </p:nvCxnSpPr>
          <p:spPr bwMode="auto">
            <a:xfrm>
              <a:off x="1752600" y="4648200"/>
              <a:ext cx="457200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66" name="Oval 65"/>
            <p:cNvSpPr/>
            <p:nvPr/>
          </p:nvSpPr>
          <p:spPr bwMode="auto">
            <a:xfrm>
              <a:off x="1905000" y="4572000"/>
              <a:ext cx="152400" cy="152400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67" name="Striped Right Arrow 66"/>
          <p:cNvSpPr/>
          <p:nvPr/>
        </p:nvSpPr>
        <p:spPr bwMode="auto">
          <a:xfrm>
            <a:off x="3048000" y="3200400"/>
            <a:ext cx="1219200" cy="381000"/>
          </a:xfrm>
          <a:prstGeom prst="striped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8" name="Striped Right Arrow 67"/>
          <p:cNvSpPr/>
          <p:nvPr/>
        </p:nvSpPr>
        <p:spPr bwMode="auto">
          <a:xfrm rot="11903730">
            <a:off x="3457967" y="2392440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69" name="Striped Right Arrow 68"/>
          <p:cNvSpPr/>
          <p:nvPr/>
        </p:nvSpPr>
        <p:spPr bwMode="auto">
          <a:xfrm rot="9300402">
            <a:off x="3528604" y="4202124"/>
            <a:ext cx="1219200" cy="381000"/>
          </a:xfrm>
          <a:prstGeom prst="stripedRight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990953">
            <a:off x="1338852" y="4844053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947143">
            <a:off x="1198719" y="893919"/>
            <a:ext cx="1240891" cy="1240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" name="TextBox 71"/>
          <p:cNvSpPr txBox="1"/>
          <p:nvPr/>
        </p:nvSpPr>
        <p:spPr>
          <a:xfrm>
            <a:off x="457200" y="3200400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1,000,000,000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1371600" y="1143000"/>
            <a:ext cx="409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447800" y="533400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B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5181967" y="990600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 - B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4419600" y="1524000"/>
            <a:ext cx="2265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1,000,000,000</a:t>
            </a:r>
          </a:p>
        </p:txBody>
      </p:sp>
      <p:cxnSp>
        <p:nvCxnSpPr>
          <p:cNvPr id="78" name="Straight Connector 77"/>
          <p:cNvCxnSpPr/>
          <p:nvPr/>
        </p:nvCxnSpPr>
        <p:spPr bwMode="auto">
          <a:xfrm>
            <a:off x="4419600" y="1447800"/>
            <a:ext cx="2286000" cy="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9" name="TextBox 78"/>
          <p:cNvSpPr txBox="1"/>
          <p:nvPr/>
        </p:nvSpPr>
        <p:spPr>
          <a:xfrm>
            <a:off x="5105400" y="4953000"/>
            <a:ext cx="25763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A = 500,000,117</a:t>
            </a:r>
          </a:p>
          <a:p>
            <a:r>
              <a:rPr lang="en-US" sz="2400" dirty="0">
                <a:solidFill>
                  <a:srgbClr val="FF0000"/>
                </a:solidFill>
                <a:latin typeface="Comic Sans MS" pitchFamily="66" charset="0"/>
              </a:rPr>
              <a:t>B = 499,999,883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762000" y="152400"/>
            <a:ext cx="7772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Comic Sans MS" pitchFamily="66" charset="0"/>
              </a:rPr>
              <a:t>Electron Bunch Spin &amp; Polarization</a:t>
            </a:r>
          </a:p>
        </p:txBody>
      </p:sp>
      <p:sp>
        <p:nvSpPr>
          <p:cNvPr id="11267" name="Oval 5"/>
          <p:cNvSpPr>
            <a:spLocks noChangeArrowheads="1"/>
          </p:cNvSpPr>
          <p:nvPr/>
        </p:nvSpPr>
        <p:spPr bwMode="auto">
          <a:xfrm>
            <a:off x="3581400" y="1371600"/>
            <a:ext cx="4724400" cy="1905000"/>
          </a:xfrm>
          <a:prstGeom prst="ellipse">
            <a:avLst/>
          </a:prstGeom>
          <a:solidFill>
            <a:schemeClr val="accent1">
              <a:alpha val="74901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69" name="Line 8"/>
          <p:cNvSpPr>
            <a:spLocks noChangeShapeType="1"/>
          </p:cNvSpPr>
          <p:nvPr/>
        </p:nvSpPr>
        <p:spPr bwMode="auto">
          <a:xfrm rot="5400000" flipV="1">
            <a:off x="5486400" y="1600200"/>
            <a:ext cx="0" cy="762000"/>
          </a:xfrm>
          <a:prstGeom prst="line">
            <a:avLst/>
          </a:prstGeom>
          <a:noFill/>
          <a:ln w="76200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Line 10"/>
          <p:cNvSpPr>
            <a:spLocks noChangeShapeType="1"/>
          </p:cNvSpPr>
          <p:nvPr/>
        </p:nvSpPr>
        <p:spPr bwMode="auto">
          <a:xfrm rot="5400000">
            <a:off x="6858000" y="1905000"/>
            <a:ext cx="0" cy="762000"/>
          </a:xfrm>
          <a:prstGeom prst="line">
            <a:avLst/>
          </a:prstGeom>
          <a:noFill/>
          <a:ln w="76200">
            <a:solidFill>
              <a:srgbClr val="66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5" name="Text Box 15"/>
          <p:cNvSpPr txBox="1">
            <a:spLocks noChangeArrowheads="1"/>
          </p:cNvSpPr>
          <p:nvPr/>
        </p:nvSpPr>
        <p:spPr bwMode="auto">
          <a:xfrm>
            <a:off x="319942" y="1578114"/>
            <a:ext cx="2816797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  <a:r>
              <a:rPr lang="en-US">
                <a:solidFill>
                  <a:schemeClr val="tx1"/>
                </a:solidFill>
              </a:rPr>
              <a:t>% Polarization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sz="5400" dirty="0">
                <a:solidFill>
                  <a:schemeClr val="tx1"/>
                </a:solidFill>
                <a:sym typeface="Wingdings" pitchFamily="2" charset="2"/>
              </a:rPr>
              <a:t></a:t>
            </a:r>
            <a:endParaRPr lang="en-US" sz="5400" dirty="0">
              <a:solidFill>
                <a:schemeClr val="tx1"/>
              </a:solidFill>
            </a:endParaRP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 rot="5400000">
            <a:off x="4648200" y="1981200"/>
            <a:ext cx="152400" cy="762000"/>
            <a:chOff x="3024" y="1056"/>
            <a:chExt cx="96" cy="480"/>
          </a:xfrm>
        </p:grpSpPr>
        <p:sp>
          <p:nvSpPr>
            <p:cNvPr id="11289" name="Line 7"/>
            <p:cNvSpPr>
              <a:spLocks noChangeShapeType="1"/>
            </p:cNvSpPr>
            <p:nvPr/>
          </p:nvSpPr>
          <p:spPr bwMode="auto">
            <a:xfrm flipV="1">
              <a:off x="3072" y="1056"/>
              <a:ext cx="0" cy="48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0" name="Oval 17"/>
            <p:cNvSpPr>
              <a:spLocks noChangeArrowheads="1"/>
            </p:cNvSpPr>
            <p:nvPr/>
          </p:nvSpPr>
          <p:spPr bwMode="auto">
            <a:xfrm>
              <a:off x="3024" y="1296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278" name="Oval 18"/>
          <p:cNvSpPr>
            <a:spLocks noChangeArrowheads="1"/>
          </p:cNvSpPr>
          <p:nvPr/>
        </p:nvSpPr>
        <p:spPr bwMode="auto">
          <a:xfrm rot="5400000">
            <a:off x="5334000" y="1905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27"/>
          <p:cNvGrpSpPr>
            <a:grpSpLocks/>
          </p:cNvGrpSpPr>
          <p:nvPr/>
        </p:nvGrpSpPr>
        <p:grpSpPr bwMode="auto">
          <a:xfrm rot="5400000">
            <a:off x="5791200" y="2362200"/>
            <a:ext cx="152400" cy="762000"/>
            <a:chOff x="3648" y="1488"/>
            <a:chExt cx="96" cy="480"/>
          </a:xfrm>
        </p:grpSpPr>
        <p:sp>
          <p:nvSpPr>
            <p:cNvPr id="11287" name="Line 9"/>
            <p:cNvSpPr>
              <a:spLocks noChangeShapeType="1"/>
            </p:cNvSpPr>
            <p:nvPr/>
          </p:nvSpPr>
          <p:spPr bwMode="auto">
            <a:xfrm>
              <a:off x="3696" y="1488"/>
              <a:ext cx="0" cy="480"/>
            </a:xfrm>
            <a:prstGeom prst="line">
              <a:avLst/>
            </a:prstGeom>
            <a:noFill/>
            <a:ln w="76200">
              <a:solidFill>
                <a:srgbClr val="66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88" name="Oval 19"/>
            <p:cNvSpPr>
              <a:spLocks noChangeArrowheads="1"/>
            </p:cNvSpPr>
            <p:nvPr/>
          </p:nvSpPr>
          <p:spPr bwMode="auto">
            <a:xfrm>
              <a:off x="3648" y="1632"/>
              <a:ext cx="96" cy="9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280" name="Oval 20"/>
          <p:cNvSpPr>
            <a:spLocks noChangeArrowheads="1"/>
          </p:cNvSpPr>
          <p:nvPr/>
        </p:nvSpPr>
        <p:spPr bwMode="auto">
          <a:xfrm rot="5400000">
            <a:off x="6858000" y="2209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85" name="AutoShape 25"/>
          <p:cNvSpPr>
            <a:spLocks noChangeArrowheads="1"/>
          </p:cNvSpPr>
          <p:nvPr/>
        </p:nvSpPr>
        <p:spPr bwMode="auto">
          <a:xfrm>
            <a:off x="7848600" y="1828800"/>
            <a:ext cx="1066800" cy="838200"/>
          </a:xfrm>
          <a:custGeom>
            <a:avLst/>
            <a:gdLst>
              <a:gd name="T0" fmla="*/ 800100 w 21600"/>
              <a:gd name="T1" fmla="*/ 0 h 21600"/>
              <a:gd name="T2" fmla="*/ 0 w 21600"/>
              <a:gd name="T3" fmla="*/ 419100 h 21600"/>
              <a:gd name="T4" fmla="*/ 800100 w 21600"/>
              <a:gd name="T5" fmla="*/ 838200 h 21600"/>
              <a:gd name="T6" fmla="*/ 1066800 w 21600"/>
              <a:gd name="T7" fmla="*/ 4191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8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solidFill>
                  <a:schemeClr val="bg1"/>
                </a:solidFill>
                <a:latin typeface="Comic Sans MS" pitchFamily="66" charset="0"/>
              </a:rPr>
              <a:t>v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28600" y="3962400"/>
            <a:ext cx="8610600" cy="1905000"/>
            <a:chOff x="228600" y="3962400"/>
            <a:chExt cx="8610600" cy="1905000"/>
          </a:xfrm>
        </p:grpSpPr>
        <p:sp>
          <p:nvSpPr>
            <p:cNvPr id="11268" name="Oval 6"/>
            <p:cNvSpPr>
              <a:spLocks noChangeArrowheads="1"/>
            </p:cNvSpPr>
            <p:nvPr/>
          </p:nvSpPr>
          <p:spPr bwMode="auto">
            <a:xfrm>
              <a:off x="3505200" y="3962400"/>
              <a:ext cx="4724400" cy="1905000"/>
            </a:xfrm>
            <a:prstGeom prst="ellipse">
              <a:avLst/>
            </a:prstGeom>
            <a:solidFill>
              <a:schemeClr val="accent1">
                <a:alpha val="74901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271" name="Line 11"/>
            <p:cNvSpPr>
              <a:spLocks noChangeShapeType="1"/>
            </p:cNvSpPr>
            <p:nvPr/>
          </p:nvSpPr>
          <p:spPr bwMode="auto">
            <a:xfrm rot="5400000">
              <a:off x="6781800" y="4267200"/>
              <a:ext cx="0" cy="762000"/>
            </a:xfrm>
            <a:prstGeom prst="line">
              <a:avLst/>
            </a:prstGeom>
            <a:noFill/>
            <a:ln w="76200">
              <a:solidFill>
                <a:srgbClr val="6600FF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2" name="Line 12"/>
            <p:cNvSpPr>
              <a:spLocks noChangeShapeType="1"/>
            </p:cNvSpPr>
            <p:nvPr/>
          </p:nvSpPr>
          <p:spPr bwMode="auto">
            <a:xfrm rot="5400000" flipV="1">
              <a:off x="4724400" y="4495800"/>
              <a:ext cx="0" cy="76200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3" name="Line 13"/>
            <p:cNvSpPr>
              <a:spLocks noChangeShapeType="1"/>
            </p:cNvSpPr>
            <p:nvPr/>
          </p:nvSpPr>
          <p:spPr bwMode="auto">
            <a:xfrm rot="5400000" flipV="1">
              <a:off x="5410200" y="4191000"/>
              <a:ext cx="0" cy="76200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4" name="Line 14"/>
            <p:cNvSpPr>
              <a:spLocks noChangeShapeType="1"/>
            </p:cNvSpPr>
            <p:nvPr/>
          </p:nvSpPr>
          <p:spPr bwMode="auto">
            <a:xfrm rot="5400000" flipV="1">
              <a:off x="5791200" y="4953000"/>
              <a:ext cx="0" cy="762000"/>
            </a:xfrm>
            <a:prstGeom prst="line">
              <a:avLst/>
            </a:prstGeom>
            <a:noFill/>
            <a:ln w="76200">
              <a:solidFill>
                <a:srgbClr val="FF505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76" name="Text Box 16"/>
            <p:cNvSpPr txBox="1">
              <a:spLocks noChangeArrowheads="1"/>
            </p:cNvSpPr>
            <p:nvPr/>
          </p:nvSpPr>
          <p:spPr bwMode="auto">
            <a:xfrm>
              <a:off x="228600" y="4419600"/>
              <a:ext cx="2994025" cy="1401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50% Polarization</a:t>
              </a:r>
            </a:p>
            <a:p>
              <a:pPr algn="ctr"/>
              <a:r>
                <a:rPr lang="en-US" sz="5400" dirty="0">
                  <a:solidFill>
                    <a:schemeClr val="tx1"/>
                  </a:solidFill>
                  <a:sym typeface="Wingdings" pitchFamily="2" charset="2"/>
                </a:rPr>
                <a:t></a:t>
              </a:r>
              <a:endParaRPr lang="en-US" sz="5400" dirty="0">
                <a:solidFill>
                  <a:schemeClr val="tx1"/>
                </a:solidFill>
              </a:endParaRPr>
            </a:p>
          </p:txBody>
        </p:sp>
        <p:sp>
          <p:nvSpPr>
            <p:cNvPr id="11281" name="Oval 21"/>
            <p:cNvSpPr>
              <a:spLocks noChangeArrowheads="1"/>
            </p:cNvSpPr>
            <p:nvPr/>
          </p:nvSpPr>
          <p:spPr bwMode="auto">
            <a:xfrm rot="5400000">
              <a:off x="5638800" y="52578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2" name="Oval 22"/>
            <p:cNvSpPr>
              <a:spLocks noChangeArrowheads="1"/>
            </p:cNvSpPr>
            <p:nvPr/>
          </p:nvSpPr>
          <p:spPr bwMode="auto">
            <a:xfrm rot="5400000">
              <a:off x="5257800" y="44958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3" name="Oval 23"/>
            <p:cNvSpPr>
              <a:spLocks noChangeArrowheads="1"/>
            </p:cNvSpPr>
            <p:nvPr/>
          </p:nvSpPr>
          <p:spPr bwMode="auto">
            <a:xfrm rot="5400000">
              <a:off x="4572000" y="48006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4" name="Oval 24"/>
            <p:cNvSpPr>
              <a:spLocks noChangeArrowheads="1"/>
            </p:cNvSpPr>
            <p:nvPr/>
          </p:nvSpPr>
          <p:spPr bwMode="auto">
            <a:xfrm rot="5400000">
              <a:off x="6781800" y="4572000"/>
              <a:ext cx="152400" cy="152400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286" name="AutoShape 53"/>
            <p:cNvSpPr>
              <a:spLocks noChangeArrowheads="1"/>
            </p:cNvSpPr>
            <p:nvPr/>
          </p:nvSpPr>
          <p:spPr bwMode="auto">
            <a:xfrm>
              <a:off x="7772400" y="4495800"/>
              <a:ext cx="1066800" cy="838200"/>
            </a:xfrm>
            <a:custGeom>
              <a:avLst/>
              <a:gdLst>
                <a:gd name="T0" fmla="*/ 800100 w 21600"/>
                <a:gd name="T1" fmla="*/ 0 h 21600"/>
                <a:gd name="T2" fmla="*/ 0 w 21600"/>
                <a:gd name="T3" fmla="*/ 419100 h 21600"/>
                <a:gd name="T4" fmla="*/ 800100 w 21600"/>
                <a:gd name="T5" fmla="*/ 838200 h 21600"/>
                <a:gd name="T6" fmla="*/ 1066800 w 21600"/>
                <a:gd name="T7" fmla="*/ 4191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800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Comic Sans MS" pitchFamily="66" charset="0"/>
                </a:rPr>
                <a:t>v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7"/>
          <p:cNvSpPr>
            <a:spLocks noChangeArrowheads="1"/>
          </p:cNvSpPr>
          <p:nvPr/>
        </p:nvSpPr>
        <p:spPr bwMode="auto">
          <a:xfrm>
            <a:off x="36513" y="0"/>
            <a:ext cx="8116888" cy="43392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Arial"/>
              </a:rPr>
              <a:t>Spin Polarized Photoemission from Bulk GaAs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067956" y="4685613"/>
            <a:ext cx="7386054" cy="1382430"/>
            <a:chOff x="198786" y="736600"/>
            <a:chExt cx="8044673" cy="1382430"/>
          </a:xfrm>
          <a:solidFill>
            <a:srgbClr val="FFF1C5"/>
          </a:solidFill>
        </p:grpSpPr>
        <p:sp>
          <p:nvSpPr>
            <p:cNvPr id="50" name="TextBox 49"/>
            <p:cNvSpPr txBox="1"/>
            <p:nvPr/>
          </p:nvSpPr>
          <p:spPr>
            <a:xfrm>
              <a:off x="198786" y="736600"/>
              <a:ext cx="8044673" cy="138243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Laser excitation from P</a:t>
              </a:r>
              <a:r>
                <a:rPr lang="en-US" sz="2000" baseline="-25000" dirty="0">
                  <a:solidFill>
                    <a:srgbClr val="000000"/>
                  </a:solidFill>
                  <a:latin typeface="Arial"/>
                </a:rPr>
                <a:t>3/2</a:t>
              </a: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 to S</a:t>
              </a:r>
              <a:r>
                <a:rPr lang="en-US" sz="2000" baseline="-25000" dirty="0">
                  <a:solidFill>
                    <a:srgbClr val="000000"/>
                  </a:solidFill>
                  <a:latin typeface="Arial"/>
                </a:rPr>
                <a:t>1/2</a:t>
              </a: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 :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2000" baseline="-25000" dirty="0">
                  <a:solidFill>
                    <a:srgbClr val="000000"/>
                  </a:solidFill>
                  <a:cs typeface="Times New Roman" pitchFamily="18" charset="0"/>
                </a:rPr>
                <a:t>gap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</a:rPr>
                <a:t>&lt; E</a:t>
              </a:r>
              <a:r>
                <a:rPr lang="en-US" sz="2000" b="1" baseline="-25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</a:t>
              </a:r>
              <a:r>
                <a:rPr lang="en-US" sz="2000" b="1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 &lt; 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r>
                <a:rPr lang="en-US" sz="2000" baseline="-25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gap</a:t>
              </a:r>
              <a:r>
                <a:rPr lang="en-US" sz="2000" b="1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+</a:t>
              </a:r>
              <a:r>
                <a:rPr lang="en-US" sz="20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Δ</a:t>
              </a: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endParaRPr lang="en-US" sz="2000" baseline="-25000" dirty="0">
                <a:solidFill>
                  <a:srgbClr val="000000"/>
                </a:solidFill>
                <a:cs typeface="Times New Roman" pitchFamily="18" charset="0"/>
              </a:endParaRP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 pitchFamily="34" charset="0"/>
                </a:rPr>
                <a:t>Electron Polarization:</a:t>
              </a: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endParaRPr lang="en-US" sz="1050" dirty="0">
                <a:solidFill>
                  <a:srgbClr val="000000"/>
                </a:solidFill>
                <a:latin typeface="Arial" pitchFamily="34" charset="0"/>
              </a:endParaRPr>
            </a:p>
            <a:p>
              <a:pPr marL="514350" indent="-514350" defTabSz="457200" fontAlgn="auto">
                <a:spcBef>
                  <a:spcPts val="0"/>
                </a:spcBef>
                <a:spcAft>
                  <a:spcPts val="0"/>
                </a:spcAft>
                <a:buFont typeface="Wingdings" pitchFamily="2" charset="2"/>
                <a:buChar char="Ø"/>
              </a:pPr>
              <a:r>
                <a:rPr lang="en-US" sz="2000" dirty="0">
                  <a:solidFill>
                    <a:srgbClr val="000000"/>
                  </a:solidFill>
                  <a:latin typeface="Arial"/>
                </a:rPr>
                <a:t>Reverse electron polarization by reversing light polarization</a:t>
              </a:r>
            </a:p>
          </p:txBody>
        </p:sp>
        <p:graphicFrame>
          <p:nvGraphicFramePr>
            <p:cNvPr id="19763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245227"/>
                </p:ext>
              </p:extLst>
            </p:nvPr>
          </p:nvGraphicFramePr>
          <p:xfrm>
            <a:off x="3557655" y="1111248"/>
            <a:ext cx="1941050" cy="6558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8173" name="Equation" r:id="rId3" imgW="1066680" imgH="393480" progId="Equation.3">
                    <p:embed/>
                  </p:oleObj>
                </mc:Choice>
                <mc:Fallback>
                  <p:oleObj name="Equation" r:id="rId3" imgW="1066680" imgH="393480" progId="Equation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7655" y="1111248"/>
                          <a:ext cx="1941050" cy="65581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5" name="TextBox 104"/>
          <p:cNvSpPr txBox="1"/>
          <p:nvPr/>
        </p:nvSpPr>
        <p:spPr>
          <a:xfrm>
            <a:off x="4351428" y="3751279"/>
            <a:ext cx="3577147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0000"/>
                </a:solidFill>
                <a:cs typeface="Times New Roman" pitchFamily="18" charset="0"/>
              </a:rPr>
              <a:t>σ+</a:t>
            </a:r>
            <a:r>
              <a:rPr lang="en-US" sz="1600" dirty="0">
                <a:solidFill>
                  <a:srgbClr val="FF0000"/>
                </a:solidFill>
                <a:cs typeface="Times New Roman" pitchFamily="18" charset="0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Arial"/>
                <a:cs typeface="Times New Roman" pitchFamily="18" charset="0"/>
              </a:rPr>
              <a:t>Right circularly polarized light</a:t>
            </a:r>
            <a:endParaRPr lang="en-US" sz="1600" dirty="0">
              <a:solidFill>
                <a:srgbClr val="FF0000"/>
              </a:solidFill>
              <a:latin typeface="Arial"/>
            </a:endParaRPr>
          </a:p>
          <a:p>
            <a:pPr marL="514350" indent="-514350"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C000"/>
                </a:solidFill>
                <a:cs typeface="Times New Roman" pitchFamily="18" charset="0"/>
              </a:rPr>
              <a:t>σ-</a:t>
            </a:r>
            <a:r>
              <a:rPr lang="en-US" sz="16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1600" dirty="0">
                <a:solidFill>
                  <a:srgbClr val="FFC000"/>
                </a:solidFill>
                <a:latin typeface="Arial"/>
              </a:rPr>
              <a:t>: Left circularly polarized light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949643" y="886288"/>
            <a:ext cx="4834557" cy="3229603"/>
            <a:chOff x="4112941" y="2639425"/>
            <a:chExt cx="4834557" cy="3229603"/>
          </a:xfrm>
        </p:grpSpPr>
        <p:grpSp>
          <p:nvGrpSpPr>
            <p:cNvPr id="2" name="Group 108"/>
            <p:cNvGrpSpPr/>
            <p:nvPr/>
          </p:nvGrpSpPr>
          <p:grpSpPr>
            <a:xfrm>
              <a:off x="4112941" y="2639425"/>
              <a:ext cx="4834557" cy="3229603"/>
              <a:chOff x="4140601" y="2500926"/>
              <a:chExt cx="4834557" cy="3229603"/>
            </a:xfrm>
          </p:grpSpPr>
          <p:cxnSp>
            <p:nvCxnSpPr>
              <p:cNvPr id="53" name="Straight Arrow Connector 52"/>
              <p:cNvCxnSpPr/>
              <p:nvPr/>
            </p:nvCxnSpPr>
            <p:spPr bwMode="auto">
              <a:xfrm rot="5400000" flipH="1" flipV="1">
                <a:off x="3191207" y="3883307"/>
                <a:ext cx="2766349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5" name="Straight Arrow Connector 54"/>
              <p:cNvCxnSpPr/>
              <p:nvPr/>
            </p:nvCxnSpPr>
            <p:spPr bwMode="auto">
              <a:xfrm flipV="1">
                <a:off x="4573588" y="5267276"/>
                <a:ext cx="4049551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9" name="Rectangle 58"/>
              <p:cNvSpPr/>
              <p:nvPr/>
            </p:nvSpPr>
            <p:spPr>
              <a:xfrm>
                <a:off x="8127490" y="5268864"/>
                <a:ext cx="49564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latin typeface="Arial"/>
                  </a:rPr>
                  <a:t> </a:t>
                </a:r>
                <a:r>
                  <a:rPr lang="en-US" sz="1800" dirty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000000"/>
                    </a:solidFill>
                    <a:latin typeface="Arial"/>
                    <a:cs typeface="Times New Roman" pitchFamily="18" charset="0"/>
                  </a:rPr>
                  <a:t>j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140601" y="2500929"/>
                <a:ext cx="3257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cs typeface="Times New Roman" pitchFamily="18" charset="0"/>
                    <a:sym typeface="Symbol" pitchFamily="18" charset="2"/>
                  </a:rPr>
                  <a:t>E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cxnSp>
            <p:nvCxnSpPr>
              <p:cNvPr id="62" name="Straight Connector 61"/>
              <p:cNvCxnSpPr/>
              <p:nvPr/>
            </p:nvCxnSpPr>
            <p:spPr bwMode="auto">
              <a:xfrm>
                <a:off x="5579114" y="4803497"/>
                <a:ext cx="520861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 bwMode="auto">
              <a:xfrm>
                <a:off x="6805500" y="4803497"/>
                <a:ext cx="520861" cy="0"/>
              </a:xfrm>
              <a:prstGeom prst="line">
                <a:avLst/>
              </a:prstGeom>
              <a:ln>
                <a:solidFill>
                  <a:srgbClr val="7030A0"/>
                </a:solidFill>
                <a:headEnd type="none" w="med" len="med"/>
                <a:tailEnd type="none" w="med" len="med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5" name="Rectangle 64"/>
              <p:cNvSpPr/>
              <p:nvPr/>
            </p:nvSpPr>
            <p:spPr>
              <a:xfrm>
                <a:off x="5517764" y="4803497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7030A0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7030A0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751372" y="4803497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7030A0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7030A0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cxnSp>
            <p:nvCxnSpPr>
              <p:cNvPr id="68" name="Straight Arrow Connector 67"/>
              <p:cNvCxnSpPr/>
              <p:nvPr/>
            </p:nvCxnSpPr>
            <p:spPr bwMode="auto">
              <a:xfrm rot="5400000" flipH="1" flipV="1">
                <a:off x="6855736" y="3884895"/>
                <a:ext cx="2766349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69" name="Rectangle 68"/>
              <p:cNvSpPr/>
              <p:nvPr/>
            </p:nvSpPr>
            <p:spPr>
              <a:xfrm>
                <a:off x="8239705" y="2502514"/>
                <a:ext cx="2744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00000"/>
                    </a:solidFill>
                    <a:cs typeface="Times New Roman" pitchFamily="18" charset="0"/>
                    <a:sym typeface="Symbol" pitchFamily="18" charset="2"/>
                  </a:rPr>
                  <a:t>J</a:t>
                </a: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8239704" y="4714408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7030A0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7030A0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7030A0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7030A0"/>
                  </a:solidFill>
                  <a:latin typeface="Arial"/>
                </a:endParaRPr>
              </a:p>
            </p:txBody>
          </p:sp>
          <p:cxnSp>
            <p:nvCxnSpPr>
              <p:cNvPr id="74" name="Straight Connector 73"/>
              <p:cNvCxnSpPr/>
              <p:nvPr/>
            </p:nvCxnSpPr>
            <p:spPr bwMode="auto">
              <a:xfrm>
                <a:off x="4872942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78" name="Rectangle 77"/>
              <p:cNvSpPr/>
              <p:nvPr/>
            </p:nvSpPr>
            <p:spPr>
              <a:xfrm>
                <a:off x="4872942" y="4109013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-3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cxnSp>
            <p:nvCxnSpPr>
              <p:cNvPr id="81" name="Straight Connector 80"/>
              <p:cNvCxnSpPr/>
              <p:nvPr/>
            </p:nvCxnSpPr>
            <p:spPr bwMode="auto">
              <a:xfrm>
                <a:off x="5803966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2" name="Rectangle 81"/>
              <p:cNvSpPr/>
              <p:nvPr/>
            </p:nvSpPr>
            <p:spPr>
              <a:xfrm>
                <a:off x="5803966" y="4109013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cxnSp>
            <p:nvCxnSpPr>
              <p:cNvPr id="84" name="Straight Connector 83"/>
              <p:cNvCxnSpPr/>
              <p:nvPr/>
            </p:nvCxnSpPr>
            <p:spPr bwMode="auto">
              <a:xfrm>
                <a:off x="6690023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 bwMode="auto">
              <a:xfrm>
                <a:off x="7538066" y="4109013"/>
                <a:ext cx="587114" cy="0"/>
              </a:xfrm>
              <a:prstGeom prst="line">
                <a:avLst/>
              </a:prstGeom>
              <a:ln>
                <a:solidFill>
                  <a:srgbClr val="40911F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88" name="Rectangle 87"/>
              <p:cNvSpPr/>
              <p:nvPr/>
            </p:nvSpPr>
            <p:spPr>
              <a:xfrm>
                <a:off x="7538066" y="4109013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+3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6690023" y="4109013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1" name="Rectangle 90"/>
              <p:cNvSpPr/>
              <p:nvPr/>
            </p:nvSpPr>
            <p:spPr>
              <a:xfrm>
                <a:off x="8257289" y="3996607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40911F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40911F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40911F"/>
                    </a:solidFill>
                    <a:cs typeface="Times New Roman" pitchFamily="18" charset="0"/>
                  </a:rPr>
                  <a:t>3/2</a:t>
                </a:r>
                <a:endParaRPr lang="en-US" sz="24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5821830" y="2722700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</a:rPr>
                  <a:t>-1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cxnSp>
            <p:nvCxnSpPr>
              <p:cNvPr id="93" name="Straight Connector 92"/>
              <p:cNvCxnSpPr/>
              <p:nvPr/>
            </p:nvCxnSpPr>
            <p:spPr bwMode="auto">
              <a:xfrm>
                <a:off x="5799063" y="3092029"/>
                <a:ext cx="587114" cy="0"/>
              </a:xfrm>
              <a:prstGeom prst="line">
                <a:avLst/>
              </a:prstGeom>
              <a:ln>
                <a:solidFill>
                  <a:srgbClr val="034ABD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 bwMode="auto">
              <a:xfrm>
                <a:off x="6704837" y="3092032"/>
                <a:ext cx="587114" cy="0"/>
              </a:xfrm>
              <a:prstGeom prst="line">
                <a:avLst/>
              </a:prstGeom>
              <a:ln>
                <a:solidFill>
                  <a:srgbClr val="034ABD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5" name="Rectangle 94"/>
              <p:cNvSpPr/>
              <p:nvPr/>
            </p:nvSpPr>
            <p:spPr>
              <a:xfrm>
                <a:off x="6637218" y="2722700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8271119" y="2824091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34ABD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34ABD"/>
                    </a:solidFill>
                    <a:cs typeface="Times New Roman" pitchFamily="18" charset="0"/>
                  </a:rPr>
                  <a:t>S</a:t>
                </a:r>
                <a:r>
                  <a:rPr lang="en-US" sz="2400" baseline="-25000" dirty="0">
                    <a:solidFill>
                      <a:srgbClr val="034ABD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cxnSp>
            <p:nvCxnSpPr>
              <p:cNvPr id="97" name="Straight Arrow Connector 96"/>
              <p:cNvCxnSpPr/>
              <p:nvPr/>
            </p:nvCxnSpPr>
            <p:spPr bwMode="auto">
              <a:xfrm rot="5400000" flipH="1" flipV="1">
                <a:off x="5122091" y="3131131"/>
                <a:ext cx="1016982" cy="9387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98"/>
              <p:cNvCxnSpPr/>
              <p:nvPr/>
            </p:nvCxnSpPr>
            <p:spPr bwMode="auto">
              <a:xfrm rot="5400000" flipH="1" flipV="1">
                <a:off x="6060877" y="3131127"/>
                <a:ext cx="1016982" cy="9387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/>
              <p:cNvSpPr/>
              <p:nvPr/>
            </p:nvSpPr>
            <p:spPr>
              <a:xfrm>
                <a:off x="4775331" y="3138857"/>
                <a:ext cx="6094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σ+</a:t>
                </a:r>
                <a:endParaRPr lang="en-US" sz="2400" b="1" dirty="0">
                  <a:solidFill>
                    <a:srgbClr val="FF0000"/>
                  </a:solidFill>
                  <a:latin typeface="Arial"/>
                </a:endParaRPr>
              </a:p>
            </p:txBody>
          </p:sp>
          <p:cxnSp>
            <p:nvCxnSpPr>
              <p:cNvPr id="101" name="Straight Arrow Connector 100"/>
              <p:cNvCxnSpPr/>
              <p:nvPr/>
            </p:nvCxnSpPr>
            <p:spPr bwMode="auto">
              <a:xfrm rot="16200000" flipV="1">
                <a:off x="6031324" y="3173644"/>
                <a:ext cx="1016983" cy="85375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Arrow Connector 102"/>
              <p:cNvCxnSpPr/>
              <p:nvPr/>
            </p:nvCxnSpPr>
            <p:spPr bwMode="auto">
              <a:xfrm rot="16200000" flipV="1">
                <a:off x="6957149" y="3173640"/>
                <a:ext cx="1016983" cy="853759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Rectangle 103"/>
              <p:cNvSpPr/>
              <p:nvPr/>
            </p:nvSpPr>
            <p:spPr>
              <a:xfrm>
                <a:off x="7639055" y="3056810"/>
                <a:ext cx="5389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C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C000"/>
                    </a:solidFill>
                    <a:cs typeface="Times New Roman" pitchFamily="18" charset="0"/>
                  </a:rPr>
                  <a:t>σ-</a:t>
                </a:r>
                <a:endParaRPr lang="en-US" sz="2400" b="1" dirty="0">
                  <a:solidFill>
                    <a:srgbClr val="FFC000"/>
                  </a:solidFill>
                  <a:latin typeface="Arial"/>
                </a:endParaRPr>
              </a:p>
            </p:txBody>
          </p:sp>
          <p:graphicFrame>
            <p:nvGraphicFramePr>
              <p:cNvPr id="106" name="Diagram 105"/>
              <p:cNvGraphicFramePr/>
              <p:nvPr>
                <p:extLst>
                  <p:ext uri="{D42A27DB-BD31-4B8C-83A1-F6EECF244321}">
                    <p14:modId xmlns:p14="http://schemas.microsoft.com/office/powerpoint/2010/main" val="1854033037"/>
                  </p:ext>
                </p:extLst>
              </p:nvPr>
            </p:nvGraphicFramePr>
            <p:xfrm>
              <a:off x="5170966" y="3565294"/>
              <a:ext cx="457200" cy="449162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</p:grpSp>
        <p:graphicFrame>
          <p:nvGraphicFramePr>
            <p:cNvPr id="140" name="Diagram 139"/>
            <p:cNvGraphicFramePr/>
            <p:nvPr>
              <p:extLst>
                <p:ext uri="{D42A27DB-BD31-4B8C-83A1-F6EECF244321}">
                  <p14:modId xmlns:p14="http://schemas.microsoft.com/office/powerpoint/2010/main" val="745534889"/>
                </p:ext>
              </p:extLst>
            </p:nvPr>
          </p:nvGraphicFramePr>
          <p:xfrm>
            <a:off x="6033113" y="3700110"/>
            <a:ext cx="457200" cy="4491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0" r:lo="rId11" r:qs="rId12" r:cs="rId13"/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387456" y="736600"/>
            <a:ext cx="3667308" cy="3044479"/>
            <a:chOff x="198786" y="2500926"/>
            <a:chExt cx="3667308" cy="3044479"/>
          </a:xfrm>
        </p:grpSpPr>
        <p:sp>
          <p:nvSpPr>
            <p:cNvPr id="113" name="Freeform 112"/>
            <p:cNvSpPr/>
            <p:nvPr/>
          </p:nvSpPr>
          <p:spPr bwMode="auto">
            <a:xfrm>
              <a:off x="795528" y="2500926"/>
              <a:ext cx="1159397" cy="784829"/>
            </a:xfrm>
            <a:custGeom>
              <a:avLst/>
              <a:gdLst>
                <a:gd name="connsiteX0" fmla="*/ 0 w 995422"/>
                <a:gd name="connsiteY0" fmla="*/ 0 h 532435"/>
                <a:gd name="connsiteX1" fmla="*/ 509286 w 995422"/>
                <a:gd name="connsiteY1" fmla="*/ 532435 h 532435"/>
                <a:gd name="connsiteX2" fmla="*/ 995422 w 995422"/>
                <a:gd name="connsiteY2" fmla="*/ 0 h 532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95422" h="532435">
                  <a:moveTo>
                    <a:pt x="0" y="0"/>
                  </a:moveTo>
                  <a:cubicBezTo>
                    <a:pt x="171691" y="266217"/>
                    <a:pt x="343382" y="532435"/>
                    <a:pt x="509286" y="532435"/>
                  </a:cubicBezTo>
                  <a:cubicBezTo>
                    <a:pt x="675190" y="532435"/>
                    <a:pt x="835306" y="266217"/>
                    <a:pt x="995422" y="0"/>
                  </a:cubicBezTo>
                </a:path>
              </a:pathLst>
            </a:cu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 dirty="0">
                <a:solidFill>
                  <a:srgbClr val="034ABD"/>
                </a:solidFill>
                <a:latin typeface="Times" pitchFamily="18" charset="0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902825" y="4327003"/>
              <a:ext cx="925975" cy="395468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902825" y="4339845"/>
              <a:ext cx="925975" cy="567066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902825" y="4873396"/>
              <a:ext cx="925975" cy="395468"/>
            </a:xfrm>
            <a:custGeom>
              <a:avLst/>
              <a:gdLst>
                <a:gd name="connsiteX0" fmla="*/ 0 w 925975"/>
                <a:gd name="connsiteY0" fmla="*/ 383893 h 395468"/>
                <a:gd name="connsiteX1" fmla="*/ 462988 w 925975"/>
                <a:gd name="connsiteY1" fmla="*/ 1929 h 395468"/>
                <a:gd name="connsiteX2" fmla="*/ 925975 w 925975"/>
                <a:gd name="connsiteY2" fmla="*/ 395468 h 395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25975" h="395468">
                  <a:moveTo>
                    <a:pt x="0" y="383893"/>
                  </a:moveTo>
                  <a:cubicBezTo>
                    <a:pt x="154329" y="191946"/>
                    <a:pt x="308659" y="0"/>
                    <a:pt x="462988" y="1929"/>
                  </a:cubicBezTo>
                  <a:cubicBezTo>
                    <a:pt x="617317" y="3858"/>
                    <a:pt x="771646" y="199663"/>
                    <a:pt x="925975" y="395468"/>
                  </a:cubicBezTo>
                </a:path>
              </a:pathLst>
            </a:custGeom>
            <a:ln>
              <a:solidFill>
                <a:srgbClr val="7030A0"/>
              </a:solidFill>
              <a:headEnd type="none" w="med" len="med"/>
              <a:tailEnd type="none" w="med" len="med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240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198786" y="2962590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34ABD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34ABD"/>
                  </a:solidFill>
                  <a:cs typeface="Times New Roman" pitchFamily="18" charset="0"/>
                </a:rPr>
                <a:t>S</a:t>
              </a:r>
              <a:r>
                <a:rPr lang="en-US" sz="2400" baseline="-25000" dirty="0">
                  <a:solidFill>
                    <a:srgbClr val="034ABD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034ABD"/>
                </a:solidFill>
                <a:latin typeface="Arial"/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198786" y="4165963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40911F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40911F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40911F"/>
                  </a:solidFill>
                  <a:cs typeface="Times New Roman" pitchFamily="18" charset="0"/>
                </a:rPr>
                <a:t>3/2</a:t>
              </a:r>
              <a:endParaRPr lang="en-US" sz="2400" dirty="0">
                <a:solidFill>
                  <a:srgbClr val="40911F"/>
                </a:solidFill>
                <a:latin typeface="Arial"/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198786" y="4906911"/>
              <a:ext cx="704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7030A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7030A0"/>
                  </a:solidFill>
                  <a:cs typeface="Times New Roman" pitchFamily="18" charset="0"/>
                </a:rPr>
                <a:t>P</a:t>
              </a:r>
              <a:r>
                <a:rPr lang="en-US" sz="2400" baseline="-25000" dirty="0">
                  <a:solidFill>
                    <a:srgbClr val="7030A0"/>
                  </a:solidFill>
                  <a:cs typeface="Times New Roman" pitchFamily="18" charset="0"/>
                </a:rPr>
                <a:t>1/2</a:t>
              </a:r>
              <a:endParaRPr lang="en-US" sz="2400" dirty="0">
                <a:solidFill>
                  <a:srgbClr val="7030A0"/>
                </a:solidFill>
                <a:latin typeface="Arial"/>
              </a:endParaRPr>
            </a:p>
          </p:txBody>
        </p:sp>
        <p:cxnSp>
          <p:nvCxnSpPr>
            <p:cNvPr id="120" name="Straight Arrow Connector 119"/>
            <p:cNvCxnSpPr/>
            <p:nvPr/>
          </p:nvCxnSpPr>
          <p:spPr bwMode="auto">
            <a:xfrm rot="5400000">
              <a:off x="1643944" y="3806379"/>
              <a:ext cx="1041248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cxnSp>
          <p:nvCxnSpPr>
            <p:cNvPr id="121" name="Straight Arrow Connector 120"/>
            <p:cNvCxnSpPr/>
            <p:nvPr/>
          </p:nvCxnSpPr>
          <p:spPr bwMode="auto">
            <a:xfrm rot="5400000">
              <a:off x="1897196" y="4606820"/>
              <a:ext cx="531568" cy="1589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>
              <a:off x="1382380" y="3286549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>
              <a:off x="1382380" y="4327003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Straight Connector 126"/>
            <p:cNvCxnSpPr/>
            <p:nvPr/>
          </p:nvCxnSpPr>
          <p:spPr bwMode="auto">
            <a:xfrm>
              <a:off x="1387501" y="4873399"/>
              <a:ext cx="12934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9" name="Rectangle 128"/>
            <p:cNvSpPr/>
            <p:nvPr/>
          </p:nvSpPr>
          <p:spPr>
            <a:xfrm>
              <a:off x="2055983" y="3534942"/>
              <a:ext cx="181011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2400" baseline="-25000" dirty="0">
                  <a:solidFill>
                    <a:srgbClr val="000000"/>
                  </a:solidFill>
                  <a:cs typeface="Times New Roman" pitchFamily="18" charset="0"/>
                </a:rPr>
                <a:t>gap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=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1.42 eV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2165362" y="4341832"/>
              <a:ext cx="152317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Δ=</a:t>
              </a:r>
              <a:r>
                <a:rPr lang="en-US" sz="2000" dirty="0">
                  <a:solidFill>
                    <a:srgbClr val="000000"/>
                  </a:solidFill>
                  <a:latin typeface="Arial"/>
                  <a:cs typeface="Times New Roman" pitchFamily="18" charset="0"/>
                </a:rPr>
                <a:t>0.34 eV</a:t>
              </a:r>
              <a:endParaRPr lang="en-US" sz="20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131" name="Straight Arrow Connector 130"/>
            <p:cNvCxnSpPr/>
            <p:nvPr/>
          </p:nvCxnSpPr>
          <p:spPr bwMode="auto">
            <a:xfrm rot="5400000" flipH="1" flipV="1">
              <a:off x="0" y="3984608"/>
              <a:ext cx="2766349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2" name="Straight Arrow Connector 131"/>
            <p:cNvCxnSpPr/>
            <p:nvPr/>
          </p:nvCxnSpPr>
          <p:spPr bwMode="auto">
            <a:xfrm>
              <a:off x="1387501" y="5366988"/>
              <a:ext cx="1293494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35" name="Rectangle 134"/>
            <p:cNvSpPr/>
            <p:nvPr/>
          </p:nvSpPr>
          <p:spPr>
            <a:xfrm>
              <a:off x="1414982" y="2639425"/>
              <a:ext cx="3257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E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2680995" y="5176073"/>
              <a:ext cx="3000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  <a:sym typeface="Symbol" pitchFamily="18" charset="2"/>
                </a:rPr>
                <a:t>k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902825" y="4062848"/>
              <a:ext cx="41069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srgbClr val="000000"/>
                  </a:solidFill>
                  <a:cs typeface="Times New Roman" pitchFamily="18" charset="0"/>
                </a:rPr>
                <a:t>E</a:t>
              </a:r>
              <a:r>
                <a:rPr lang="en-US" sz="1800" baseline="-25000" dirty="0">
                  <a:solidFill>
                    <a:srgbClr val="000000"/>
                  </a:solidFill>
                  <a:cs typeface="Times New Roman" pitchFamily="18" charset="0"/>
                </a:rPr>
                <a:t>F</a:t>
              </a: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</p:grpSp>
      <p:graphicFrame>
        <p:nvGraphicFramePr>
          <p:cNvPr id="67" name="Diagram 66"/>
          <p:cNvGraphicFramePr/>
          <p:nvPr>
            <p:extLst>
              <p:ext uri="{D42A27DB-BD31-4B8C-83A1-F6EECF244321}">
                <p14:modId xmlns:p14="http://schemas.microsoft.com/office/powerpoint/2010/main" val="694571869"/>
              </p:ext>
            </p:extLst>
          </p:nvPr>
        </p:nvGraphicFramePr>
        <p:xfrm>
          <a:off x="7180438" y="1946798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71" name="Diagram 70"/>
          <p:cNvGraphicFramePr/>
          <p:nvPr>
            <p:extLst>
              <p:ext uri="{D42A27DB-BD31-4B8C-83A1-F6EECF244321}">
                <p14:modId xmlns:p14="http://schemas.microsoft.com/office/powerpoint/2010/main" val="821367255"/>
              </p:ext>
            </p:extLst>
          </p:nvPr>
        </p:nvGraphicFramePr>
        <p:xfrm>
          <a:off x="6368469" y="1946798"/>
          <a:ext cx="457200" cy="449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2" y="19097"/>
            <a:ext cx="7526438" cy="515164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First Observation of Polarization from GaAs</a:t>
            </a: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9316" y="2362200"/>
            <a:ext cx="3810592" cy="446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62" y="2912296"/>
            <a:ext cx="5181600" cy="3359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t="1961" b="58824"/>
          <a:stretch/>
        </p:blipFill>
        <p:spPr bwMode="auto">
          <a:xfrm>
            <a:off x="134937" y="609600"/>
            <a:ext cx="9009063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559009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36982" y="-381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Where do we find energetic electrons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0" y="914400"/>
            <a:ext cx="91440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Storage batteries, power generators, wall-plug power, Nature, movies and</a:t>
            </a:r>
            <a:r>
              <a:rPr kumimoji="0" lang="is-I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…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"/>
                <a:cs typeface=""/>
              </a:rPr>
              <a:t> in particle accelerators!!!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"/>
              <a:cs typeface=""/>
            </a:endParaRPr>
          </a:p>
        </p:txBody>
      </p:sp>
      <p:grpSp>
        <p:nvGrpSpPr>
          <p:cNvPr id="14" name="Group 10"/>
          <p:cNvGrpSpPr/>
          <p:nvPr/>
        </p:nvGrpSpPr>
        <p:grpSpPr>
          <a:xfrm>
            <a:off x="573911" y="2286000"/>
            <a:ext cx="7781925" cy="4191000"/>
            <a:chOff x="304800" y="1981200"/>
            <a:chExt cx="7781925" cy="4191000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2133600"/>
              <a:ext cx="1619250" cy="1571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81200" y="2057400"/>
              <a:ext cx="1619250" cy="1295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114800" y="1981200"/>
              <a:ext cx="2178106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010400" y="19812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295400" y="4038600"/>
              <a:ext cx="1076325" cy="1619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971800" y="4038600"/>
              <a:ext cx="2197554" cy="1447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15000" y="3886200"/>
              <a:ext cx="2000250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6923098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762000"/>
            <a:ext cx="8305800" cy="1200329"/>
          </a:xfrm>
          <a:prstGeom prst="rect">
            <a:avLst/>
          </a:prstGeom>
          <a:solidFill>
            <a:srgbClr val="FFF8E1"/>
          </a:solidFill>
        </p:spPr>
        <p:txBody>
          <a:bodyPr wrap="square" rtlCol="0">
            <a:spAutoFit/>
          </a:bodyPr>
          <a:lstStyle/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Built for SLAC parity-violation experiment E122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December 1977 - Polarized electrons accelerated at SLAC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Char char="•"/>
            </a:pPr>
            <a:r>
              <a:rPr lang="en-US" sz="2400" dirty="0">
                <a:solidFill>
                  <a:srgbClr val="FF5050"/>
                </a:solidFill>
                <a:latin typeface="Calibri"/>
              </a:rPr>
              <a:t>June 1978 - E122 announces parity violation (Standard Model)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9531" t="27420" r="17969" b="6989"/>
          <a:stretch>
            <a:fillRect/>
          </a:stretch>
        </p:blipFill>
        <p:spPr bwMode="auto">
          <a:xfrm>
            <a:off x="1976871" y="2362200"/>
            <a:ext cx="5418857" cy="4131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prstClr val="black"/>
                </a:solidFill>
                <a:latin typeface="Calibri"/>
              </a:rPr>
              <a:t>First HV GaAs </a:t>
            </a:r>
            <a:r>
              <a:rPr lang="en-US" sz="3600" b="1" dirty="0" err="1">
                <a:solidFill>
                  <a:prstClr val="black"/>
                </a:solidFill>
                <a:latin typeface="Calibri"/>
              </a:rPr>
              <a:t>photogun</a:t>
            </a:r>
            <a:r>
              <a:rPr lang="en-US" sz="3600" b="1" dirty="0">
                <a:solidFill>
                  <a:prstClr val="black"/>
                </a:solidFill>
                <a:latin typeface="Calibri"/>
              </a:rPr>
              <a:t> used on an accelerator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3600" y="2895600"/>
            <a:ext cx="45719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Symbol" charset="2"/>
                <a:cs typeface="Symbol" charset="2"/>
              </a:rPr>
              <a:t>mA</a:t>
            </a:r>
            <a:endParaRPr lang="en-US" sz="1200" dirty="0">
              <a:solidFill>
                <a:srgbClr val="FF0000"/>
              </a:solidFill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158765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424809" cy="762000"/>
          </a:xfrm>
        </p:spPr>
        <p:txBody>
          <a:bodyPr/>
          <a:lstStyle/>
          <a:p>
            <a:r>
              <a:rPr lang="en-US" sz="3200" b="0" dirty="0">
                <a:latin typeface="+mn-lt"/>
              </a:rPr>
              <a:t>The CEBAF polarized source “Big Three”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33843" y="1219200"/>
            <a:ext cx="2810694" cy="4637679"/>
            <a:chOff x="2943182" y="1048135"/>
            <a:chExt cx="2810694" cy="463767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 cstate="print">
              <a:lum contrast="36000"/>
            </a:blip>
            <a:srcRect l="8299" r="8299"/>
            <a:stretch>
              <a:fillRect/>
            </a:stretch>
          </p:blipFill>
          <p:spPr bwMode="auto">
            <a:xfrm>
              <a:off x="2943182" y="3186239"/>
              <a:ext cx="2810694" cy="2499575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435032" y="1741876"/>
              <a:ext cx="2073675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High frequency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High power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Polarization</a:t>
              </a:r>
            </a:p>
          </p:txBody>
        </p:sp>
        <p:sp>
          <p:nvSpPr>
            <p:cNvPr id="458853" name="Text Box 101"/>
            <p:cNvSpPr txBox="1">
              <a:spLocks noChangeArrowheads="1"/>
            </p:cNvSpPr>
            <p:nvPr/>
          </p:nvSpPr>
          <p:spPr bwMode="auto">
            <a:xfrm>
              <a:off x="3107925" y="1048135"/>
              <a:ext cx="2438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charset="0"/>
                </a:rPr>
                <a:t>Laser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3192" y="1219200"/>
            <a:ext cx="2555239" cy="4221161"/>
            <a:chOff x="6202101" y="1066711"/>
            <a:chExt cx="2555239" cy="4221161"/>
          </a:xfrm>
        </p:grpSpPr>
        <p:sp>
          <p:nvSpPr>
            <p:cNvPr id="458850" name="Text Box 98"/>
            <p:cNvSpPr txBox="1">
              <a:spLocks noChangeArrowheads="1"/>
            </p:cNvSpPr>
            <p:nvPr/>
          </p:nvSpPr>
          <p:spPr bwMode="auto">
            <a:xfrm>
              <a:off x="6202101" y="1753455"/>
              <a:ext cx="233269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Very high voltage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Ultra high vacuum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No field emission</a:t>
              </a:r>
            </a:p>
          </p:txBody>
        </p:sp>
        <p:sp>
          <p:nvSpPr>
            <p:cNvPr id="458851" name="Text Box 99"/>
            <p:cNvSpPr txBox="1">
              <a:spLocks noChangeArrowheads="1"/>
            </p:cNvSpPr>
            <p:nvPr/>
          </p:nvSpPr>
          <p:spPr bwMode="auto">
            <a:xfrm>
              <a:off x="6248400" y="1066711"/>
              <a:ext cx="217640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FF0000"/>
                  </a:solidFill>
                  <a:latin typeface="Arial" charset="0"/>
                </a:rPr>
                <a:t>Gun</a:t>
              </a:r>
            </a:p>
          </p:txBody>
        </p:sp>
        <p:pic>
          <p:nvPicPr>
            <p:cNvPr id="39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248400" y="3199992"/>
              <a:ext cx="2508940" cy="2087880"/>
            </a:xfrm>
            <a:prstGeom prst="rect">
              <a:avLst/>
            </a:prstGeom>
            <a:noFill/>
          </p:spPr>
        </p:pic>
      </p:grpSp>
      <p:grpSp>
        <p:nvGrpSpPr>
          <p:cNvPr id="2" name="Group 1"/>
          <p:cNvGrpSpPr/>
          <p:nvPr/>
        </p:nvGrpSpPr>
        <p:grpSpPr>
          <a:xfrm>
            <a:off x="6284785" y="1248380"/>
            <a:ext cx="2877860" cy="4208202"/>
            <a:chOff x="29901" y="1048135"/>
            <a:chExt cx="2877860" cy="4208202"/>
          </a:xfrm>
        </p:grpSpPr>
        <p:sp>
          <p:nvSpPr>
            <p:cNvPr id="458852" name="Text Box 100"/>
            <p:cNvSpPr txBox="1">
              <a:spLocks noChangeArrowheads="1"/>
            </p:cNvSpPr>
            <p:nvPr/>
          </p:nvSpPr>
          <p:spPr bwMode="auto">
            <a:xfrm>
              <a:off x="194599" y="1048135"/>
              <a:ext cx="20858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charset="0"/>
                </a:rPr>
                <a:t>Photocathode</a:t>
              </a:r>
            </a:p>
          </p:txBody>
        </p:sp>
        <p:sp>
          <p:nvSpPr>
            <p:cNvPr id="31" name="Text Box 72"/>
            <p:cNvSpPr txBox="1">
              <a:spLocks noChangeArrowheads="1"/>
            </p:cNvSpPr>
            <p:nvPr/>
          </p:nvSpPr>
          <p:spPr bwMode="auto">
            <a:xfrm>
              <a:off x="29901" y="1741876"/>
              <a:ext cx="287786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Many electrons/photon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High polarization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Fast response time</a:t>
              </a: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1" y="3503737"/>
              <a:ext cx="1865428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lectrode_composite3.png"/>
          <p:cNvPicPr>
            <a:picLocks noChangeAspect="1"/>
          </p:cNvPicPr>
          <p:nvPr/>
        </p:nvPicPr>
        <p:blipFill rotWithShape="1">
          <a:blip r:embed="rId3" cstate="print"/>
          <a:srcRect l="51111" t="3069" b="2924"/>
          <a:stretch/>
        </p:blipFill>
        <p:spPr>
          <a:xfrm>
            <a:off x="2294152" y="4265278"/>
            <a:ext cx="2828162" cy="2450235"/>
          </a:xfrm>
          <a:prstGeom prst="rect">
            <a:avLst/>
          </a:prstGeo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9454" y="1469239"/>
            <a:ext cx="3821683" cy="450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279232" y="533401"/>
            <a:ext cx="4843081" cy="3612226"/>
            <a:chOff x="3910149" y="3468719"/>
            <a:chExt cx="4636596" cy="3124200"/>
          </a:xfrm>
        </p:grpSpPr>
        <p:grpSp>
          <p:nvGrpSpPr>
            <p:cNvPr id="7" name="Group 6"/>
            <p:cNvGrpSpPr/>
            <p:nvPr/>
          </p:nvGrpSpPr>
          <p:grpSpPr>
            <a:xfrm>
              <a:off x="3910149" y="3468719"/>
              <a:ext cx="4636596" cy="3124200"/>
              <a:chOff x="3652974" y="3449669"/>
              <a:chExt cx="4636596" cy="3124200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3652974" y="3449669"/>
                <a:ext cx="3505200" cy="3124200"/>
                <a:chOff x="3352800" y="1371600"/>
                <a:chExt cx="3505200" cy="3124200"/>
              </a:xfrm>
            </p:grpSpPr>
            <p:grpSp>
              <p:nvGrpSpPr>
                <p:cNvPr id="15" name="Group 11"/>
                <p:cNvGrpSpPr/>
                <p:nvPr/>
              </p:nvGrpSpPr>
              <p:grpSpPr>
                <a:xfrm>
                  <a:off x="3352800" y="1371600"/>
                  <a:ext cx="3505200" cy="3124200"/>
                  <a:chOff x="3352800" y="1371600"/>
                  <a:chExt cx="3505200" cy="3124200"/>
                </a:xfrm>
              </p:grpSpPr>
              <p:grpSp>
                <p:nvGrpSpPr>
                  <p:cNvPr id="17" name="Group 20"/>
                  <p:cNvGrpSpPr/>
                  <p:nvPr/>
                </p:nvGrpSpPr>
                <p:grpSpPr>
                  <a:xfrm>
                    <a:off x="3352800" y="1371600"/>
                    <a:ext cx="3505200" cy="3124200"/>
                    <a:chOff x="5257800" y="3505200"/>
                    <a:chExt cx="3505200" cy="3124200"/>
                  </a:xfrm>
                </p:grpSpPr>
                <p:pic>
                  <p:nvPicPr>
                    <p:cNvPr id="19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screen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5257800" y="3505200"/>
                      <a:ext cx="3505200" cy="307873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</p:pic>
                <p:sp>
                  <p:nvSpPr>
                    <p:cNvPr id="20" name="Rectangle 19"/>
                    <p:cNvSpPr/>
                    <p:nvPr/>
                  </p:nvSpPr>
                  <p:spPr>
                    <a:xfrm>
                      <a:off x="8153400" y="6248400"/>
                      <a:ext cx="533400" cy="38100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 defTabSz="4572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solidFill>
                          <a:prstClr val="white"/>
                        </a:solidFill>
                        <a:latin typeface="Calibri"/>
                      </a:endParaRPr>
                    </a:p>
                  </p:txBody>
                </p:sp>
              </p:grp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4391968" y="2384809"/>
                    <a:ext cx="697627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4572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sz="1400" dirty="0">
                        <a:solidFill>
                          <a:srgbClr val="0070C0"/>
                        </a:solidFill>
                        <a:latin typeface="Calibri" pitchFamily="34" charset="0"/>
                      </a:rPr>
                      <a:t>-130kV</a:t>
                    </a:r>
                  </a:p>
                </p:txBody>
              </p:sp>
            </p:grpSp>
            <p:sp>
              <p:nvSpPr>
                <p:cNvPr id="16" name="Right Arrow 15"/>
                <p:cNvSpPr/>
                <p:nvPr/>
              </p:nvSpPr>
              <p:spPr bwMode="auto">
                <a:xfrm>
                  <a:off x="5638800" y="2895600"/>
                  <a:ext cx="1066800" cy="152400"/>
                </a:xfrm>
                <a:prstGeom prst="rightArrow">
                  <a:avLst/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9525" cap="flat" cmpd="sng" algn="ctr">
                  <a:solidFill>
                    <a:schemeClr val="accent2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eaLnBrk="0" hangingPunct="0"/>
                  <a:endParaRPr lang="en-US" sz="2400">
                    <a:solidFill>
                      <a:prstClr val="black"/>
                    </a:solidFill>
                    <a:latin typeface="Times"/>
                  </a:endParaRPr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7219134" y="4743023"/>
                <a:ext cx="69762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FF0000"/>
                    </a:solidFill>
                    <a:latin typeface="Calibri" pitchFamily="34" charset="0"/>
                  </a:rPr>
                  <a:t>light in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7121237" y="4896534"/>
                <a:ext cx="11683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9BBB59">
                        <a:lumMod val="50000"/>
                      </a:srgbClr>
                    </a:solidFill>
                    <a:latin typeface="Calibri" pitchFamily="34" charset="0"/>
                  </a:rPr>
                  <a:t>electrons out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6855047" y="6072336"/>
                <a:ext cx="12318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1" dirty="0">
                    <a:solidFill>
                      <a:srgbClr val="7030A0"/>
                    </a:solidFill>
                    <a:latin typeface="Calibri" pitchFamily="34" charset="0"/>
                  </a:rPr>
                  <a:t>photocathode</a:t>
                </a:r>
              </a:p>
            </p:txBody>
          </p:sp>
        </p:grpSp>
        <p:cxnSp>
          <p:nvCxnSpPr>
            <p:cNvPr id="8" name="Straight Arrow Connector 7"/>
            <p:cNvCxnSpPr/>
            <p:nvPr/>
          </p:nvCxnSpPr>
          <p:spPr bwMode="auto">
            <a:xfrm flipH="1">
              <a:off x="6229602" y="4930994"/>
              <a:ext cx="1315264" cy="759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>
            <a:xfrm>
              <a:off x="6155125" y="4922591"/>
              <a:ext cx="0" cy="162449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urved Connector 9"/>
            <p:cNvCxnSpPr/>
            <p:nvPr/>
          </p:nvCxnSpPr>
          <p:spPr>
            <a:xfrm rot="10800000">
              <a:off x="6196151" y="5145120"/>
              <a:ext cx="1415382" cy="946266"/>
            </a:xfrm>
            <a:prstGeom prst="curvedConnector3">
              <a:avLst/>
            </a:prstGeom>
            <a:ln w="9525">
              <a:solidFill>
                <a:srgbClr val="7030A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0" y="0"/>
            <a:ext cx="8424809" cy="533401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3200" b="0" kern="0" dirty="0">
                <a:latin typeface="+mn-lt"/>
              </a:rPr>
              <a:t>DC High Voltage Electron Gun</a:t>
            </a:r>
          </a:p>
        </p:txBody>
      </p:sp>
    </p:spTree>
    <p:extLst>
      <p:ext uri="{BB962C8B-B14F-4D97-AF65-F5344CB8AC3E}">
        <p14:creationId xmlns:p14="http://schemas.microsoft.com/office/powerpoint/2010/main" val="31206507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76200" y="-4580"/>
            <a:ext cx="8229600" cy="581024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4000" b="0" kern="0">
                <a:latin typeface="+mn-lt"/>
              </a:rPr>
              <a:t>Vacuum conditions </a:t>
            </a:r>
            <a:r>
              <a:rPr lang="en-US" sz="4000" b="0" kern="0" dirty="0">
                <a:latin typeface="+mn-lt"/>
              </a:rPr>
              <a:t>at CEBAF</a:t>
            </a:r>
          </a:p>
        </p:txBody>
      </p:sp>
      <p:graphicFrame>
        <p:nvGraphicFramePr>
          <p:cNvPr id="3" name="Group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4859023"/>
              </p:ext>
            </p:extLst>
          </p:nvPr>
        </p:nvGraphicFramePr>
        <p:xfrm>
          <a:off x="457200" y="838200"/>
          <a:ext cx="8458200" cy="4905376"/>
        </p:xfrm>
        <a:graphic>
          <a:graphicData uri="http://schemas.openxmlformats.org/drawingml/2006/table">
            <a:tbl>
              <a:tblPr/>
              <a:tblGrid>
                <a:gridCol w="1684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640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Application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Pressure Range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Location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Vacuum Regime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Beamline to dumps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-5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Target  to dump line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Medium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Insulating vacuum for cryogens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-4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Cryomodules, transfer lines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Medium to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Targets, Scattering Chambers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-6 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Experimental Halls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RF waveguide warm to cold windows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-9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Between warm and cold RF windows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Warm beamline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-7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-8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Arcs, Hall beamline, BSY, some injector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 to very 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8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Warm region girders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-9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or better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Girders adjacent to cryomodules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Very high to ultrahigh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95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Differential pumps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Below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Ends of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linacs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, isolate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cryomodules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Baked beamline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-10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-11</a:t>
                      </a: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Y chamber, Wien filter, Pcup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Ultra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Polarized guns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-11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 to 10</a:t>
                      </a:r>
                      <a:r>
                        <a:rPr kumimoji="0" lang="en-US" sz="1400" b="1" i="0" u="none" strike="noStrike" cap="none" normalizeH="0" baseline="3000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-12 </a:t>
                      </a:r>
                      <a:r>
                        <a:rPr kumimoji="0" lang="en-US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Photoguns</a:t>
                      </a:r>
                      <a:endParaRPr kumimoji="0" lang="en-US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itchFamily="18" charset="0"/>
                        </a:rPr>
                        <a:t>Ultra to Extreme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8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SRF cavity vacuum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&lt; 10</a:t>
                      </a:r>
                      <a:r>
                        <a:rPr kumimoji="0" lang="en-US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-12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Torr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Inside SRF cavities with walls at 2K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Extreme high vacuum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38400" y="6019800"/>
            <a:ext cx="508023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1 Atmosphere ~ 760 </a:t>
            </a:r>
            <a:r>
              <a:rPr lang="en-US" dirty="0" err="1">
                <a:solidFill>
                  <a:srgbClr val="C00000"/>
                </a:solidFill>
                <a:latin typeface="Comic Sans MS" pitchFamily="66" charset="0"/>
              </a:rPr>
              <a:t>Torr</a:t>
            </a:r>
            <a:endParaRPr lang="en-US" baseline="300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666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381000" y="0"/>
            <a:ext cx="44958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4000" b="0" kern="0" dirty="0">
                <a:latin typeface="+mn-lt"/>
              </a:rPr>
              <a:t>Vacuum regimes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679776" y="1752600"/>
            <a:ext cx="6394048" cy="48768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kern="0" dirty="0"/>
              <a:t>Low, Medium Vacuum (&gt;10</a:t>
            </a:r>
            <a:r>
              <a:rPr lang="en-US" kern="0" baseline="30000" dirty="0"/>
              <a:t>-3</a:t>
            </a:r>
            <a:r>
              <a:rPr lang="en-US" kern="0" dirty="0"/>
              <a:t> </a:t>
            </a:r>
            <a:r>
              <a:rPr lang="en-US" kern="0" dirty="0" err="1"/>
              <a:t>Torr</a:t>
            </a:r>
            <a:r>
              <a:rPr lang="en-US" kern="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Viscous flow </a:t>
            </a:r>
          </a:p>
          <a:p>
            <a:pPr lvl="2">
              <a:lnSpc>
                <a:spcPct val="80000"/>
              </a:lnSpc>
            </a:pPr>
            <a:r>
              <a:rPr lang="en-US" sz="1700" kern="0" dirty="0"/>
              <a:t>interactions between particles are significant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Mean free path less than 1 mm</a:t>
            </a:r>
          </a:p>
          <a:p>
            <a:pPr>
              <a:lnSpc>
                <a:spcPct val="80000"/>
              </a:lnSpc>
            </a:pPr>
            <a:r>
              <a:rPr lang="en-US" kern="0" dirty="0"/>
              <a:t>High, Very High Vacuum (10</a:t>
            </a:r>
            <a:r>
              <a:rPr lang="en-US" kern="0" baseline="30000" dirty="0"/>
              <a:t>-3</a:t>
            </a:r>
            <a:r>
              <a:rPr lang="en-US" kern="0" dirty="0"/>
              <a:t> to 10</a:t>
            </a:r>
            <a:r>
              <a:rPr lang="en-US" kern="0" baseline="30000" dirty="0"/>
              <a:t>-9</a:t>
            </a:r>
            <a:r>
              <a:rPr lang="en-US" kern="0" dirty="0"/>
              <a:t> </a:t>
            </a:r>
            <a:r>
              <a:rPr lang="en-US" kern="0" dirty="0" err="1"/>
              <a:t>Torr</a:t>
            </a:r>
            <a:r>
              <a:rPr lang="en-US" kern="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Transition region</a:t>
            </a:r>
          </a:p>
          <a:p>
            <a:pPr>
              <a:lnSpc>
                <a:spcPct val="80000"/>
              </a:lnSpc>
            </a:pPr>
            <a:r>
              <a:rPr lang="en-US" kern="0" dirty="0">
                <a:solidFill>
                  <a:srgbClr val="C00000"/>
                </a:solidFill>
              </a:rPr>
              <a:t>Ultra High Vacuum (10</a:t>
            </a:r>
            <a:r>
              <a:rPr lang="en-US" kern="0" baseline="30000" dirty="0">
                <a:solidFill>
                  <a:srgbClr val="C00000"/>
                </a:solidFill>
              </a:rPr>
              <a:t>-9 </a:t>
            </a:r>
            <a:r>
              <a:rPr lang="en-US" kern="0" dirty="0">
                <a:solidFill>
                  <a:srgbClr val="C00000"/>
                </a:solidFill>
              </a:rPr>
              <a:t>- 10</a:t>
            </a:r>
            <a:r>
              <a:rPr lang="en-US" kern="0" baseline="30000" dirty="0">
                <a:solidFill>
                  <a:srgbClr val="C00000"/>
                </a:solidFill>
              </a:rPr>
              <a:t>-12</a:t>
            </a:r>
            <a:r>
              <a:rPr lang="en-US" kern="0" dirty="0">
                <a:solidFill>
                  <a:srgbClr val="C00000"/>
                </a:solidFill>
              </a:rPr>
              <a:t> </a:t>
            </a:r>
            <a:r>
              <a:rPr lang="en-US" kern="0" dirty="0" err="1">
                <a:solidFill>
                  <a:srgbClr val="C00000"/>
                </a:solidFill>
              </a:rPr>
              <a:t>Torr</a:t>
            </a:r>
            <a:r>
              <a:rPr lang="en-US" kern="0" dirty="0">
                <a:solidFill>
                  <a:srgbClr val="C00000"/>
                </a:solidFill>
              </a:rPr>
              <a:t>)</a:t>
            </a:r>
          </a:p>
          <a:p>
            <a:pPr lvl="1">
              <a:lnSpc>
                <a:spcPct val="80000"/>
              </a:lnSpc>
            </a:pPr>
            <a:r>
              <a:rPr lang="en-US" kern="0" dirty="0">
                <a:solidFill>
                  <a:srgbClr val="C00000"/>
                </a:solidFill>
              </a:rPr>
              <a:t>Molecular flow </a:t>
            </a:r>
          </a:p>
          <a:p>
            <a:pPr lvl="2">
              <a:lnSpc>
                <a:spcPct val="80000"/>
              </a:lnSpc>
            </a:pPr>
            <a:r>
              <a:rPr lang="en-US" sz="1700" kern="0" dirty="0">
                <a:solidFill>
                  <a:srgbClr val="C00000"/>
                </a:solidFill>
              </a:rPr>
              <a:t>interactions between particles are negligible </a:t>
            </a:r>
          </a:p>
          <a:p>
            <a:pPr lvl="2">
              <a:lnSpc>
                <a:spcPct val="80000"/>
              </a:lnSpc>
            </a:pPr>
            <a:r>
              <a:rPr lang="en-US" sz="1700" kern="0" dirty="0">
                <a:solidFill>
                  <a:srgbClr val="C00000"/>
                </a:solidFill>
              </a:rPr>
              <a:t>interactions primarily with chamber walls</a:t>
            </a:r>
          </a:p>
          <a:p>
            <a:pPr lvl="1">
              <a:lnSpc>
                <a:spcPct val="80000"/>
              </a:lnSpc>
            </a:pPr>
            <a:r>
              <a:rPr lang="en-US" kern="0" dirty="0">
                <a:solidFill>
                  <a:srgbClr val="C00000"/>
                </a:solidFill>
              </a:rPr>
              <a:t>Mean free path 100-10,000 km</a:t>
            </a:r>
          </a:p>
          <a:p>
            <a:pPr>
              <a:lnSpc>
                <a:spcPct val="80000"/>
              </a:lnSpc>
            </a:pPr>
            <a:r>
              <a:rPr lang="en-US" kern="0" dirty="0"/>
              <a:t>Extreme High (&lt;10</a:t>
            </a:r>
            <a:r>
              <a:rPr lang="en-US" kern="0" baseline="30000" dirty="0"/>
              <a:t>-12</a:t>
            </a:r>
            <a:r>
              <a:rPr lang="en-US" kern="0" dirty="0"/>
              <a:t> </a:t>
            </a:r>
            <a:r>
              <a:rPr lang="en-US" kern="0" dirty="0" err="1"/>
              <a:t>Torr</a:t>
            </a:r>
            <a:r>
              <a:rPr lang="en-US" kern="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Molecular flow </a:t>
            </a:r>
          </a:p>
          <a:p>
            <a:pPr lvl="1">
              <a:lnSpc>
                <a:spcPct val="80000"/>
              </a:lnSpc>
            </a:pPr>
            <a:r>
              <a:rPr lang="en-US" kern="0" dirty="0"/>
              <a:t>Mean free path 100,000 km or greater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286000" y="941086"/>
            <a:ext cx="4229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Air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16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/ Torr-cm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52852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52400" y="4823"/>
            <a:ext cx="48006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4000" b="0" kern="0">
                <a:latin typeface="+mn-lt"/>
              </a:rPr>
              <a:t>Ultra High Vacuum</a:t>
            </a: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55294" y="1066800"/>
            <a:ext cx="5791200" cy="495300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6600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Font typeface="Arial" pitchFamily="34" charset="0"/>
              <a:buChar char="•"/>
              <a:defRPr sz="22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3CC33"/>
              </a:buClr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800" b="1" kern="0" dirty="0">
                <a:solidFill>
                  <a:srgbClr val="C00000"/>
                </a:solidFill>
                <a:latin typeface="Arial" pitchFamily="34" charset="0"/>
              </a:rPr>
              <a:t>Avoid contamination by oils due to roughing pumps, fingerprints, machining.</a:t>
            </a:r>
          </a:p>
          <a:p>
            <a:pPr>
              <a:lnSpc>
                <a:spcPct val="80000"/>
              </a:lnSpc>
            </a:pPr>
            <a:endParaRPr lang="en-US" sz="1900" b="1" kern="0" dirty="0">
              <a:solidFill>
                <a:srgbClr val="C00000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Baking used to get pressures below 10</a:t>
            </a:r>
            <a:r>
              <a:rPr lang="en-US" sz="1900" b="1" kern="0" baseline="30000" dirty="0">
                <a:solidFill>
                  <a:srgbClr val="C00000"/>
                </a:solidFill>
                <a:latin typeface="Arial" pitchFamily="34" charset="0"/>
              </a:rPr>
              <a:t>-10</a:t>
            </a: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900" b="1" kern="0" dirty="0" err="1">
                <a:solidFill>
                  <a:srgbClr val="C00000"/>
                </a:solidFill>
                <a:latin typeface="Arial" pitchFamily="34" charset="0"/>
              </a:rPr>
              <a:t>Torr</a:t>
            </a: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250</a:t>
            </a:r>
            <a:r>
              <a:rPr lang="en-US" sz="1600" kern="0" dirty="0">
                <a:latin typeface="Arial" pitchFamily="34" charset="0"/>
                <a:cs typeface="Arial" pitchFamily="34" charset="0"/>
              </a:rPr>
              <a:t>°</a:t>
            </a:r>
            <a:r>
              <a:rPr lang="en-US" sz="1600" kern="0" dirty="0">
                <a:latin typeface="Arial" pitchFamily="34" charset="0"/>
              </a:rPr>
              <a:t>C for 30 hours removes water vapor bonded to surface that otherwise limits pressure</a:t>
            </a:r>
          </a:p>
          <a:p>
            <a:pPr>
              <a:lnSpc>
                <a:spcPct val="80000"/>
              </a:lnSpc>
            </a:pPr>
            <a:endParaRPr lang="en-US" sz="1900" b="1" kern="0" dirty="0">
              <a:solidFill>
                <a:srgbClr val="C00000"/>
              </a:solidFill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Getter Pumps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Chemically active surface 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Titanium sublimed from hot filament 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Non-Evaporative Getters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Molecules stick when they hit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Does not work well for inert gasses such as Argon, Helium or for methane</a:t>
            </a:r>
          </a:p>
          <a:p>
            <a:pPr lvl="2">
              <a:lnSpc>
                <a:spcPct val="80000"/>
              </a:lnSpc>
              <a:buFontTx/>
              <a:buNone/>
            </a:pPr>
            <a:endParaRPr lang="en-US" sz="1400" kern="0" dirty="0">
              <a:latin typeface="Arial" pitchFamily="34" charset="0"/>
            </a:endParaRPr>
          </a:p>
          <a:p>
            <a:pPr>
              <a:lnSpc>
                <a:spcPct val="80000"/>
              </a:lnSpc>
            </a:pPr>
            <a:r>
              <a:rPr lang="en-US" sz="1900" b="1" kern="0" dirty="0">
                <a:solidFill>
                  <a:srgbClr val="C00000"/>
                </a:solidFill>
                <a:latin typeface="Arial" pitchFamily="34" charset="0"/>
              </a:rPr>
              <a:t>Ion Pumps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Electric field to ionize gasses</a:t>
            </a:r>
          </a:p>
          <a:p>
            <a:pPr lvl="1">
              <a:lnSpc>
                <a:spcPct val="80000"/>
              </a:lnSpc>
            </a:pPr>
            <a:r>
              <a:rPr lang="en-US" sz="1600" kern="0" dirty="0">
                <a:latin typeface="Arial" pitchFamily="34" charset="0"/>
              </a:rPr>
              <a:t>Magnetic field to direct gasses into cathodes where they are trapped</a:t>
            </a:r>
          </a:p>
          <a:p>
            <a:pPr lvl="2">
              <a:lnSpc>
                <a:spcPct val="80000"/>
              </a:lnSpc>
            </a:pPr>
            <a:r>
              <a:rPr lang="en-US" sz="1400" kern="0" dirty="0">
                <a:latin typeface="Arial" pitchFamily="34" charset="0"/>
              </a:rPr>
              <a:t>Has some pumping capability for noble gasses</a:t>
            </a:r>
          </a:p>
        </p:txBody>
      </p:sp>
      <p:pic>
        <p:nvPicPr>
          <p:cNvPr id="4" name="Picture 5" descr="ion pu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897312"/>
            <a:ext cx="274320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6629400" y="3287712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C00000"/>
                </a:solidFill>
                <a:latin typeface="Arial" pitchFamily="34" charset="0"/>
              </a:rPr>
              <a:t>NEG pump array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6991350" y="5954712"/>
            <a:ext cx="12366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Ion Pump</a:t>
            </a:r>
          </a:p>
        </p:txBody>
      </p:sp>
      <p:pic>
        <p:nvPicPr>
          <p:cNvPr id="7" name="Picture 9" descr="DSCF0101"/>
          <p:cNvPicPr>
            <a:picLocks noChangeAspect="1" noChangeArrowheads="1"/>
          </p:cNvPicPr>
          <p:nvPr/>
        </p:nvPicPr>
        <p:blipFill rotWithShape="1">
          <a:blip r:embed="rId3" cstate="print"/>
          <a:srcRect l="23684" t="7751" r="15789"/>
          <a:stretch/>
        </p:blipFill>
        <p:spPr bwMode="auto">
          <a:xfrm>
            <a:off x="6553200" y="810732"/>
            <a:ext cx="2133600" cy="243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2558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424809" cy="762000"/>
          </a:xfrm>
        </p:spPr>
        <p:txBody>
          <a:bodyPr/>
          <a:lstStyle/>
          <a:p>
            <a:r>
              <a:rPr lang="en-US" sz="3200" b="0" dirty="0">
                <a:latin typeface="+mn-lt"/>
              </a:rPr>
              <a:t>The CEBAF polarized source “Big Three”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33843" y="1219200"/>
            <a:ext cx="2810694" cy="4637679"/>
            <a:chOff x="2943182" y="1048135"/>
            <a:chExt cx="2810694" cy="463767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 cstate="print">
              <a:lum contrast="36000"/>
            </a:blip>
            <a:srcRect l="8299" r="8299"/>
            <a:stretch>
              <a:fillRect/>
            </a:stretch>
          </p:blipFill>
          <p:spPr bwMode="auto">
            <a:xfrm>
              <a:off x="2943182" y="3186239"/>
              <a:ext cx="2810694" cy="2499575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314540" y="1741876"/>
              <a:ext cx="2439336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High frequency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High power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Define Polarization</a:t>
              </a:r>
            </a:p>
          </p:txBody>
        </p:sp>
        <p:sp>
          <p:nvSpPr>
            <p:cNvPr id="458853" name="Text Box 101"/>
            <p:cNvSpPr txBox="1">
              <a:spLocks noChangeArrowheads="1"/>
            </p:cNvSpPr>
            <p:nvPr/>
          </p:nvSpPr>
          <p:spPr bwMode="auto">
            <a:xfrm>
              <a:off x="3107925" y="1048135"/>
              <a:ext cx="2438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FF0000"/>
                  </a:solidFill>
                  <a:latin typeface="Arial" charset="0"/>
                </a:rPr>
                <a:t>Laser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3192" y="1219200"/>
            <a:ext cx="2555239" cy="4221161"/>
            <a:chOff x="6202101" y="1066711"/>
            <a:chExt cx="2555239" cy="4221161"/>
          </a:xfrm>
        </p:grpSpPr>
        <p:sp>
          <p:nvSpPr>
            <p:cNvPr id="458850" name="Text Box 98"/>
            <p:cNvSpPr txBox="1">
              <a:spLocks noChangeArrowheads="1"/>
            </p:cNvSpPr>
            <p:nvPr/>
          </p:nvSpPr>
          <p:spPr bwMode="auto">
            <a:xfrm>
              <a:off x="6202101" y="1753455"/>
              <a:ext cx="233269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Very high voltage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Ultra high vacuum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No field emission</a:t>
              </a:r>
            </a:p>
          </p:txBody>
        </p:sp>
        <p:sp>
          <p:nvSpPr>
            <p:cNvPr id="458851" name="Text Box 99"/>
            <p:cNvSpPr txBox="1">
              <a:spLocks noChangeArrowheads="1"/>
            </p:cNvSpPr>
            <p:nvPr/>
          </p:nvSpPr>
          <p:spPr bwMode="auto">
            <a:xfrm>
              <a:off x="6248400" y="1066711"/>
              <a:ext cx="217640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charset="0"/>
                </a:rPr>
                <a:t>Gun</a:t>
              </a:r>
            </a:p>
          </p:txBody>
        </p:sp>
        <p:pic>
          <p:nvPicPr>
            <p:cNvPr id="39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248400" y="3199992"/>
              <a:ext cx="2508940" cy="2087880"/>
            </a:xfrm>
            <a:prstGeom prst="rect">
              <a:avLst/>
            </a:prstGeom>
            <a:noFill/>
          </p:spPr>
        </p:pic>
      </p:grpSp>
      <p:grpSp>
        <p:nvGrpSpPr>
          <p:cNvPr id="2" name="Group 1"/>
          <p:cNvGrpSpPr/>
          <p:nvPr/>
        </p:nvGrpSpPr>
        <p:grpSpPr>
          <a:xfrm>
            <a:off x="6284785" y="1248380"/>
            <a:ext cx="2877860" cy="4208202"/>
            <a:chOff x="29901" y="1048135"/>
            <a:chExt cx="2877860" cy="4208202"/>
          </a:xfrm>
        </p:grpSpPr>
        <p:sp>
          <p:nvSpPr>
            <p:cNvPr id="458852" name="Text Box 100"/>
            <p:cNvSpPr txBox="1">
              <a:spLocks noChangeArrowheads="1"/>
            </p:cNvSpPr>
            <p:nvPr/>
          </p:nvSpPr>
          <p:spPr bwMode="auto">
            <a:xfrm>
              <a:off x="194599" y="1048135"/>
              <a:ext cx="20858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charset="0"/>
                </a:rPr>
                <a:t>Photocathode</a:t>
              </a:r>
            </a:p>
          </p:txBody>
        </p:sp>
        <p:sp>
          <p:nvSpPr>
            <p:cNvPr id="31" name="Text Box 72"/>
            <p:cNvSpPr txBox="1">
              <a:spLocks noChangeArrowheads="1"/>
            </p:cNvSpPr>
            <p:nvPr/>
          </p:nvSpPr>
          <p:spPr bwMode="auto">
            <a:xfrm>
              <a:off x="29901" y="1741876"/>
              <a:ext cx="287786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Many electrons/photon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High polarization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Fast response time</a:t>
              </a: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1" y="3503737"/>
              <a:ext cx="1865428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280353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" name="Rectangle 323"/>
          <p:cNvSpPr>
            <a:spLocks noChangeArrowheads="1"/>
          </p:cNvSpPr>
          <p:nvPr/>
        </p:nvSpPr>
        <p:spPr bwMode="auto">
          <a:xfrm>
            <a:off x="-109678" y="23107"/>
            <a:ext cx="8258175" cy="74033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C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ontinuous </a:t>
            </a: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E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lectron </a:t>
            </a: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B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eam </a:t>
            </a: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A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ccelerator </a:t>
            </a:r>
            <a:r>
              <a:rPr lang="en-US" altLang="en-US" sz="2800" b="1" dirty="0">
                <a:solidFill>
                  <a:srgbClr val="FF0000"/>
                </a:solidFill>
                <a:latin typeface="Arial"/>
              </a:rPr>
              <a:t>F</a:t>
            </a:r>
            <a:r>
              <a:rPr lang="en-US" altLang="en-US" sz="2800" b="1" dirty="0">
                <a:solidFill>
                  <a:srgbClr val="000000"/>
                </a:solidFill>
                <a:latin typeface="Arial"/>
              </a:rPr>
              <a:t>acility</a:t>
            </a:r>
            <a:endParaRPr lang="en-US" sz="2800" b="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7999" y="1666980"/>
            <a:ext cx="8813331" cy="4591050"/>
            <a:chOff x="287999" y="1666980"/>
            <a:chExt cx="8813331" cy="4591050"/>
          </a:xfrm>
        </p:grpSpPr>
        <p:sp>
          <p:nvSpPr>
            <p:cNvPr id="30831" name="Rectangle 6"/>
            <p:cNvSpPr>
              <a:spLocks noChangeArrowheads="1"/>
            </p:cNvSpPr>
            <p:nvPr/>
          </p:nvSpPr>
          <p:spPr bwMode="auto">
            <a:xfrm>
              <a:off x="2776730" y="3899005"/>
              <a:ext cx="215900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2" name="Rectangle 7"/>
            <p:cNvSpPr>
              <a:spLocks noChangeArrowheads="1"/>
            </p:cNvSpPr>
            <p:nvPr/>
          </p:nvSpPr>
          <p:spPr bwMode="auto">
            <a:xfrm>
              <a:off x="2783080" y="3905355"/>
              <a:ext cx="209550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3" name="Freeform 8"/>
            <p:cNvSpPr>
              <a:spLocks/>
            </p:cNvSpPr>
            <p:nvPr/>
          </p:nvSpPr>
          <p:spPr bwMode="auto">
            <a:xfrm>
              <a:off x="2992630" y="3451330"/>
              <a:ext cx="400050" cy="565150"/>
            </a:xfrm>
            <a:custGeom>
              <a:avLst/>
              <a:gdLst>
                <a:gd name="T0" fmla="*/ 252 w 252"/>
                <a:gd name="T1" fmla="*/ 0 h 356"/>
                <a:gd name="T2" fmla="*/ 252 w 252"/>
                <a:gd name="T3" fmla="*/ 64 h 356"/>
                <a:gd name="T4" fmla="*/ 0 w 252"/>
                <a:gd name="T5" fmla="*/ 356 h 356"/>
                <a:gd name="T6" fmla="*/ 0 w 252"/>
                <a:gd name="T7" fmla="*/ 282 h 356"/>
                <a:gd name="T8" fmla="*/ 252 w 252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356"/>
                <a:gd name="T17" fmla="*/ 252 w 252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356">
                  <a:moveTo>
                    <a:pt x="252" y="0"/>
                  </a:moveTo>
                  <a:lnTo>
                    <a:pt x="252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4" name="Freeform 9"/>
            <p:cNvSpPr>
              <a:spLocks/>
            </p:cNvSpPr>
            <p:nvPr/>
          </p:nvSpPr>
          <p:spPr bwMode="auto">
            <a:xfrm>
              <a:off x="2995805" y="3454505"/>
              <a:ext cx="400050" cy="565150"/>
            </a:xfrm>
            <a:custGeom>
              <a:avLst/>
              <a:gdLst>
                <a:gd name="T0" fmla="*/ 252 w 252"/>
                <a:gd name="T1" fmla="*/ 0 h 356"/>
                <a:gd name="T2" fmla="*/ 252 w 252"/>
                <a:gd name="T3" fmla="*/ 64 h 356"/>
                <a:gd name="T4" fmla="*/ 0 w 252"/>
                <a:gd name="T5" fmla="*/ 356 h 356"/>
                <a:gd name="T6" fmla="*/ 0 w 252"/>
                <a:gd name="T7" fmla="*/ 282 h 356"/>
                <a:gd name="T8" fmla="*/ 252 w 252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2"/>
                <a:gd name="T16" fmla="*/ 0 h 356"/>
                <a:gd name="T17" fmla="*/ 252 w 252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2" h="356">
                  <a:moveTo>
                    <a:pt x="252" y="0"/>
                  </a:moveTo>
                  <a:lnTo>
                    <a:pt x="252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2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5" name="Freeform 10"/>
            <p:cNvSpPr>
              <a:spLocks/>
            </p:cNvSpPr>
            <p:nvPr/>
          </p:nvSpPr>
          <p:spPr bwMode="auto">
            <a:xfrm>
              <a:off x="2776730" y="345133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6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6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6" name="Freeform 11"/>
            <p:cNvSpPr>
              <a:spLocks/>
            </p:cNvSpPr>
            <p:nvPr/>
          </p:nvSpPr>
          <p:spPr bwMode="auto">
            <a:xfrm>
              <a:off x="2779905" y="345450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6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6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7" name="Rectangle 12"/>
            <p:cNvSpPr>
              <a:spLocks noChangeArrowheads="1"/>
            </p:cNvSpPr>
            <p:nvPr/>
          </p:nvSpPr>
          <p:spPr bwMode="auto">
            <a:xfrm>
              <a:off x="1970280" y="3908530"/>
              <a:ext cx="212725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8" name="Rectangle 13"/>
            <p:cNvSpPr>
              <a:spLocks noChangeArrowheads="1"/>
            </p:cNvSpPr>
            <p:nvPr/>
          </p:nvSpPr>
          <p:spPr bwMode="auto">
            <a:xfrm>
              <a:off x="1976630" y="3914880"/>
              <a:ext cx="206375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39" name="Freeform 14"/>
            <p:cNvSpPr>
              <a:spLocks/>
            </p:cNvSpPr>
            <p:nvPr/>
          </p:nvSpPr>
          <p:spPr bwMode="auto">
            <a:xfrm>
              <a:off x="2183005" y="3460855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0" name="Freeform 15"/>
            <p:cNvSpPr>
              <a:spLocks/>
            </p:cNvSpPr>
            <p:nvPr/>
          </p:nvSpPr>
          <p:spPr bwMode="auto">
            <a:xfrm>
              <a:off x="2186180" y="3464030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1" name="Freeform 16"/>
            <p:cNvSpPr>
              <a:spLocks/>
            </p:cNvSpPr>
            <p:nvPr/>
          </p:nvSpPr>
          <p:spPr bwMode="auto">
            <a:xfrm>
              <a:off x="1970280" y="346085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2" name="Freeform 17"/>
            <p:cNvSpPr>
              <a:spLocks/>
            </p:cNvSpPr>
            <p:nvPr/>
          </p:nvSpPr>
          <p:spPr bwMode="auto">
            <a:xfrm>
              <a:off x="1973455" y="346403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3" name="Rectangle 18"/>
            <p:cNvSpPr>
              <a:spLocks noChangeArrowheads="1"/>
            </p:cNvSpPr>
            <p:nvPr/>
          </p:nvSpPr>
          <p:spPr bwMode="auto">
            <a:xfrm>
              <a:off x="2389380" y="3895830"/>
              <a:ext cx="212725" cy="117475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4" name="Rectangle 19"/>
            <p:cNvSpPr>
              <a:spLocks noChangeArrowheads="1"/>
            </p:cNvSpPr>
            <p:nvPr/>
          </p:nvSpPr>
          <p:spPr bwMode="auto">
            <a:xfrm>
              <a:off x="2395730" y="3902180"/>
              <a:ext cx="206375" cy="111125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5" name="Freeform 20"/>
            <p:cNvSpPr>
              <a:spLocks/>
            </p:cNvSpPr>
            <p:nvPr/>
          </p:nvSpPr>
          <p:spPr bwMode="auto">
            <a:xfrm>
              <a:off x="2602105" y="3448155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6" name="Freeform 21"/>
            <p:cNvSpPr>
              <a:spLocks/>
            </p:cNvSpPr>
            <p:nvPr/>
          </p:nvSpPr>
          <p:spPr bwMode="auto">
            <a:xfrm>
              <a:off x="2605280" y="3451330"/>
              <a:ext cx="403225" cy="565150"/>
            </a:xfrm>
            <a:custGeom>
              <a:avLst/>
              <a:gdLst>
                <a:gd name="T0" fmla="*/ 254 w 254"/>
                <a:gd name="T1" fmla="*/ 0 h 356"/>
                <a:gd name="T2" fmla="*/ 254 w 254"/>
                <a:gd name="T3" fmla="*/ 64 h 356"/>
                <a:gd name="T4" fmla="*/ 0 w 254"/>
                <a:gd name="T5" fmla="*/ 356 h 356"/>
                <a:gd name="T6" fmla="*/ 0 w 254"/>
                <a:gd name="T7" fmla="*/ 282 h 356"/>
                <a:gd name="T8" fmla="*/ 254 w 254"/>
                <a:gd name="T9" fmla="*/ 0 h 3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4"/>
                <a:gd name="T16" fmla="*/ 0 h 356"/>
                <a:gd name="T17" fmla="*/ 254 w 254"/>
                <a:gd name="T18" fmla="*/ 356 h 35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4" h="356">
                  <a:moveTo>
                    <a:pt x="254" y="0"/>
                  </a:moveTo>
                  <a:lnTo>
                    <a:pt x="254" y="64"/>
                  </a:lnTo>
                  <a:lnTo>
                    <a:pt x="0" y="356"/>
                  </a:lnTo>
                  <a:lnTo>
                    <a:pt x="0" y="282"/>
                  </a:lnTo>
                  <a:lnTo>
                    <a:pt x="254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7" name="Freeform 22"/>
            <p:cNvSpPr>
              <a:spLocks/>
            </p:cNvSpPr>
            <p:nvPr/>
          </p:nvSpPr>
          <p:spPr bwMode="auto">
            <a:xfrm>
              <a:off x="2389380" y="3448155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8" name="Freeform 23"/>
            <p:cNvSpPr>
              <a:spLocks/>
            </p:cNvSpPr>
            <p:nvPr/>
          </p:nvSpPr>
          <p:spPr bwMode="auto">
            <a:xfrm>
              <a:off x="2392555" y="3451330"/>
              <a:ext cx="615950" cy="444500"/>
            </a:xfrm>
            <a:custGeom>
              <a:avLst/>
              <a:gdLst>
                <a:gd name="T0" fmla="*/ 388 w 388"/>
                <a:gd name="T1" fmla="*/ 0 h 280"/>
                <a:gd name="T2" fmla="*/ 270 w 388"/>
                <a:gd name="T3" fmla="*/ 0 h 280"/>
                <a:gd name="T4" fmla="*/ 0 w 388"/>
                <a:gd name="T5" fmla="*/ 280 h 280"/>
                <a:gd name="T6" fmla="*/ 134 w 388"/>
                <a:gd name="T7" fmla="*/ 280 h 280"/>
                <a:gd name="T8" fmla="*/ 388 w 388"/>
                <a:gd name="T9" fmla="*/ 0 h 2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388"/>
                <a:gd name="T16" fmla="*/ 0 h 280"/>
                <a:gd name="T17" fmla="*/ 388 w 388"/>
                <a:gd name="T18" fmla="*/ 280 h 28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388" h="280">
                  <a:moveTo>
                    <a:pt x="388" y="0"/>
                  </a:moveTo>
                  <a:lnTo>
                    <a:pt x="270" y="0"/>
                  </a:lnTo>
                  <a:lnTo>
                    <a:pt x="0" y="280"/>
                  </a:lnTo>
                  <a:lnTo>
                    <a:pt x="134" y="280"/>
                  </a:lnTo>
                  <a:lnTo>
                    <a:pt x="388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49" name="Freeform 24"/>
            <p:cNvSpPr>
              <a:spLocks/>
            </p:cNvSpPr>
            <p:nvPr/>
          </p:nvSpPr>
          <p:spPr bwMode="auto">
            <a:xfrm>
              <a:off x="2100455" y="5200755"/>
              <a:ext cx="101600" cy="111125"/>
            </a:xfrm>
            <a:custGeom>
              <a:avLst/>
              <a:gdLst>
                <a:gd name="T0" fmla="*/ 46 w 64"/>
                <a:gd name="T1" fmla="*/ 66 h 70"/>
                <a:gd name="T2" fmla="*/ 52 w 64"/>
                <a:gd name="T3" fmla="*/ 64 h 70"/>
                <a:gd name="T4" fmla="*/ 56 w 64"/>
                <a:gd name="T5" fmla="*/ 60 h 70"/>
                <a:gd name="T6" fmla="*/ 60 w 64"/>
                <a:gd name="T7" fmla="*/ 54 h 70"/>
                <a:gd name="T8" fmla="*/ 62 w 64"/>
                <a:gd name="T9" fmla="*/ 48 h 70"/>
                <a:gd name="T10" fmla="*/ 64 w 64"/>
                <a:gd name="T11" fmla="*/ 42 h 70"/>
                <a:gd name="T12" fmla="*/ 64 w 64"/>
                <a:gd name="T13" fmla="*/ 34 h 70"/>
                <a:gd name="T14" fmla="*/ 64 w 64"/>
                <a:gd name="T15" fmla="*/ 28 h 70"/>
                <a:gd name="T16" fmla="*/ 62 w 64"/>
                <a:gd name="T17" fmla="*/ 22 h 70"/>
                <a:gd name="T18" fmla="*/ 58 w 64"/>
                <a:gd name="T19" fmla="*/ 16 h 70"/>
                <a:gd name="T20" fmla="*/ 54 w 64"/>
                <a:gd name="T21" fmla="*/ 10 h 70"/>
                <a:gd name="T22" fmla="*/ 48 w 64"/>
                <a:gd name="T23" fmla="*/ 6 h 70"/>
                <a:gd name="T24" fmla="*/ 42 w 64"/>
                <a:gd name="T25" fmla="*/ 2 h 70"/>
                <a:gd name="T26" fmla="*/ 36 w 64"/>
                <a:gd name="T27" fmla="*/ 0 h 70"/>
                <a:gd name="T28" fmla="*/ 30 w 64"/>
                <a:gd name="T29" fmla="*/ 0 h 70"/>
                <a:gd name="T30" fmla="*/ 24 w 64"/>
                <a:gd name="T31" fmla="*/ 0 h 70"/>
                <a:gd name="T32" fmla="*/ 18 w 64"/>
                <a:gd name="T33" fmla="*/ 2 h 70"/>
                <a:gd name="T34" fmla="*/ 12 w 64"/>
                <a:gd name="T35" fmla="*/ 6 h 70"/>
                <a:gd name="T36" fmla="*/ 6 w 64"/>
                <a:gd name="T37" fmla="*/ 10 h 70"/>
                <a:gd name="T38" fmla="*/ 4 w 64"/>
                <a:gd name="T39" fmla="*/ 16 h 70"/>
                <a:gd name="T40" fmla="*/ 0 w 64"/>
                <a:gd name="T41" fmla="*/ 22 h 70"/>
                <a:gd name="T42" fmla="*/ 0 w 64"/>
                <a:gd name="T43" fmla="*/ 28 h 70"/>
                <a:gd name="T44" fmla="*/ 0 w 64"/>
                <a:gd name="T45" fmla="*/ 34 h 70"/>
                <a:gd name="T46" fmla="*/ 0 w 64"/>
                <a:gd name="T47" fmla="*/ 42 h 70"/>
                <a:gd name="T48" fmla="*/ 2 w 64"/>
                <a:gd name="T49" fmla="*/ 48 h 70"/>
                <a:gd name="T50" fmla="*/ 6 w 64"/>
                <a:gd name="T51" fmla="*/ 54 h 70"/>
                <a:gd name="T52" fmla="*/ 10 w 64"/>
                <a:gd name="T53" fmla="*/ 60 h 70"/>
                <a:gd name="T54" fmla="*/ 16 w 64"/>
                <a:gd name="T55" fmla="*/ 64 h 70"/>
                <a:gd name="T56" fmla="*/ 22 w 64"/>
                <a:gd name="T57" fmla="*/ 66 h 70"/>
                <a:gd name="T58" fmla="*/ 28 w 64"/>
                <a:gd name="T59" fmla="*/ 68 h 70"/>
                <a:gd name="T60" fmla="*/ 34 w 64"/>
                <a:gd name="T61" fmla="*/ 70 h 70"/>
                <a:gd name="T62" fmla="*/ 40 w 64"/>
                <a:gd name="T63" fmla="*/ 68 h 70"/>
                <a:gd name="T64" fmla="*/ 46 w 64"/>
                <a:gd name="T65" fmla="*/ 66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0"/>
                <a:gd name="T101" fmla="*/ 64 w 64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0">
                  <a:moveTo>
                    <a:pt x="46" y="66"/>
                  </a:moveTo>
                  <a:lnTo>
                    <a:pt x="52" y="64"/>
                  </a:lnTo>
                  <a:lnTo>
                    <a:pt x="56" y="60"/>
                  </a:lnTo>
                  <a:lnTo>
                    <a:pt x="60" y="54"/>
                  </a:lnTo>
                  <a:lnTo>
                    <a:pt x="62" y="48"/>
                  </a:lnTo>
                  <a:lnTo>
                    <a:pt x="64" y="42"/>
                  </a:lnTo>
                  <a:lnTo>
                    <a:pt x="64" y="34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6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4" y="70"/>
                  </a:lnTo>
                  <a:lnTo>
                    <a:pt x="40" y="68"/>
                  </a:lnTo>
                  <a:lnTo>
                    <a:pt x="46" y="6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0" name="Line 25"/>
            <p:cNvSpPr>
              <a:spLocks noChangeShapeType="1"/>
            </p:cNvSpPr>
            <p:nvPr/>
          </p:nvSpPr>
          <p:spPr bwMode="auto">
            <a:xfrm flipH="1">
              <a:off x="2119505" y="514043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1" name="Line 26"/>
            <p:cNvSpPr>
              <a:spLocks noChangeShapeType="1"/>
            </p:cNvSpPr>
            <p:nvPr/>
          </p:nvSpPr>
          <p:spPr bwMode="auto">
            <a:xfrm flipH="1">
              <a:off x="2179830" y="5232505"/>
              <a:ext cx="123825" cy="730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2" name="Freeform 27"/>
            <p:cNvSpPr>
              <a:spLocks/>
            </p:cNvSpPr>
            <p:nvPr/>
          </p:nvSpPr>
          <p:spPr bwMode="auto">
            <a:xfrm>
              <a:off x="2240155" y="5134080"/>
              <a:ext cx="79375" cy="101600"/>
            </a:xfrm>
            <a:custGeom>
              <a:avLst/>
              <a:gdLst>
                <a:gd name="T0" fmla="*/ 38 w 50"/>
                <a:gd name="T1" fmla="*/ 64 h 64"/>
                <a:gd name="T2" fmla="*/ 44 w 50"/>
                <a:gd name="T3" fmla="*/ 56 h 64"/>
                <a:gd name="T4" fmla="*/ 50 w 50"/>
                <a:gd name="T5" fmla="*/ 46 h 64"/>
                <a:gd name="T6" fmla="*/ 50 w 50"/>
                <a:gd name="T7" fmla="*/ 34 h 64"/>
                <a:gd name="T8" fmla="*/ 46 w 50"/>
                <a:gd name="T9" fmla="*/ 22 h 64"/>
                <a:gd name="T10" fmla="*/ 44 w 50"/>
                <a:gd name="T11" fmla="*/ 16 h 64"/>
                <a:gd name="T12" fmla="*/ 38 w 50"/>
                <a:gd name="T13" fmla="*/ 10 h 64"/>
                <a:gd name="T14" fmla="*/ 34 w 50"/>
                <a:gd name="T15" fmla="*/ 6 h 64"/>
                <a:gd name="T16" fmla="*/ 28 w 50"/>
                <a:gd name="T17" fmla="*/ 4 h 64"/>
                <a:gd name="T18" fmla="*/ 22 w 50"/>
                <a:gd name="T19" fmla="*/ 2 h 64"/>
                <a:gd name="T20" fmla="*/ 16 w 50"/>
                <a:gd name="T21" fmla="*/ 0 h 64"/>
                <a:gd name="T22" fmla="*/ 8 w 50"/>
                <a:gd name="T23" fmla="*/ 2 h 64"/>
                <a:gd name="T24" fmla="*/ 2 w 50"/>
                <a:gd name="T25" fmla="*/ 4 h 64"/>
                <a:gd name="T26" fmla="*/ 0 w 50"/>
                <a:gd name="T27" fmla="*/ 4 h 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"/>
                <a:gd name="T43" fmla="*/ 0 h 64"/>
                <a:gd name="T44" fmla="*/ 50 w 50"/>
                <a:gd name="T45" fmla="*/ 64 h 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" h="64">
                  <a:moveTo>
                    <a:pt x="38" y="64"/>
                  </a:moveTo>
                  <a:lnTo>
                    <a:pt x="44" y="56"/>
                  </a:lnTo>
                  <a:lnTo>
                    <a:pt x="50" y="46"/>
                  </a:lnTo>
                  <a:lnTo>
                    <a:pt x="50" y="34"/>
                  </a:lnTo>
                  <a:lnTo>
                    <a:pt x="46" y="22"/>
                  </a:lnTo>
                  <a:lnTo>
                    <a:pt x="44" y="16"/>
                  </a:lnTo>
                  <a:lnTo>
                    <a:pt x="38" y="10"/>
                  </a:lnTo>
                  <a:lnTo>
                    <a:pt x="34" y="6"/>
                  </a:lnTo>
                  <a:lnTo>
                    <a:pt x="28" y="4"/>
                  </a:lnTo>
                  <a:lnTo>
                    <a:pt x="22" y="2"/>
                  </a:lnTo>
                  <a:lnTo>
                    <a:pt x="16" y="0"/>
                  </a:lnTo>
                  <a:lnTo>
                    <a:pt x="8" y="2"/>
                  </a:lnTo>
                  <a:lnTo>
                    <a:pt x="2" y="4"/>
                  </a:lnTo>
                  <a:lnTo>
                    <a:pt x="0" y="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3" name="Freeform 28"/>
            <p:cNvSpPr>
              <a:spLocks/>
            </p:cNvSpPr>
            <p:nvPr/>
          </p:nvSpPr>
          <p:spPr bwMode="auto">
            <a:xfrm>
              <a:off x="4103880" y="4038705"/>
              <a:ext cx="104775" cy="111125"/>
            </a:xfrm>
            <a:custGeom>
              <a:avLst/>
              <a:gdLst>
                <a:gd name="T0" fmla="*/ 48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2 w 66"/>
                <a:gd name="T7" fmla="*/ 54 h 70"/>
                <a:gd name="T8" fmla="*/ 64 w 66"/>
                <a:gd name="T9" fmla="*/ 48 h 70"/>
                <a:gd name="T10" fmla="*/ 66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4 w 66"/>
                <a:gd name="T25" fmla="*/ 4 h 70"/>
                <a:gd name="T26" fmla="*/ 36 w 66"/>
                <a:gd name="T27" fmla="*/ 2 h 70"/>
                <a:gd name="T28" fmla="*/ 30 w 66"/>
                <a:gd name="T29" fmla="*/ 0 h 70"/>
                <a:gd name="T30" fmla="*/ 24 w 66"/>
                <a:gd name="T31" fmla="*/ 2 h 70"/>
                <a:gd name="T32" fmla="*/ 18 w 66"/>
                <a:gd name="T33" fmla="*/ 4 h 70"/>
                <a:gd name="T34" fmla="*/ 12 w 66"/>
                <a:gd name="T35" fmla="*/ 6 h 70"/>
                <a:gd name="T36" fmla="*/ 8 w 66"/>
                <a:gd name="T37" fmla="*/ 12 h 70"/>
                <a:gd name="T38" fmla="*/ 4 w 66"/>
                <a:gd name="T39" fmla="*/ 16 h 70"/>
                <a:gd name="T40" fmla="*/ 2 w 66"/>
                <a:gd name="T41" fmla="*/ 22 h 70"/>
                <a:gd name="T42" fmla="*/ 0 w 66"/>
                <a:gd name="T43" fmla="*/ 28 h 70"/>
                <a:gd name="T44" fmla="*/ 0 w 66"/>
                <a:gd name="T45" fmla="*/ 36 h 70"/>
                <a:gd name="T46" fmla="*/ 0 w 66"/>
                <a:gd name="T47" fmla="*/ 42 h 70"/>
                <a:gd name="T48" fmla="*/ 4 w 66"/>
                <a:gd name="T49" fmla="*/ 48 h 70"/>
                <a:gd name="T50" fmla="*/ 6 w 66"/>
                <a:gd name="T51" fmla="*/ 54 h 70"/>
                <a:gd name="T52" fmla="*/ 12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8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8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8" y="12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4" y="48"/>
                  </a:lnTo>
                  <a:lnTo>
                    <a:pt x="6" y="54"/>
                  </a:lnTo>
                  <a:lnTo>
                    <a:pt x="12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8" y="68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4" name="Line 29"/>
            <p:cNvSpPr>
              <a:spLocks noChangeShapeType="1"/>
            </p:cNvSpPr>
            <p:nvPr/>
          </p:nvSpPr>
          <p:spPr bwMode="auto">
            <a:xfrm flipH="1">
              <a:off x="4122930" y="397838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5" name="Line 30"/>
            <p:cNvSpPr>
              <a:spLocks noChangeShapeType="1"/>
            </p:cNvSpPr>
            <p:nvPr/>
          </p:nvSpPr>
          <p:spPr bwMode="auto">
            <a:xfrm flipH="1">
              <a:off x="4183255" y="4073630"/>
              <a:ext cx="123825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6" name="Freeform 31"/>
            <p:cNvSpPr>
              <a:spLocks/>
            </p:cNvSpPr>
            <p:nvPr/>
          </p:nvSpPr>
          <p:spPr bwMode="auto">
            <a:xfrm>
              <a:off x="4246755" y="3975205"/>
              <a:ext cx="76200" cy="98425"/>
            </a:xfrm>
            <a:custGeom>
              <a:avLst/>
              <a:gdLst>
                <a:gd name="T0" fmla="*/ 36 w 48"/>
                <a:gd name="T1" fmla="*/ 62 h 62"/>
                <a:gd name="T2" fmla="*/ 44 w 48"/>
                <a:gd name="T3" fmla="*/ 54 h 62"/>
                <a:gd name="T4" fmla="*/ 48 w 48"/>
                <a:gd name="T5" fmla="*/ 44 h 62"/>
                <a:gd name="T6" fmla="*/ 48 w 48"/>
                <a:gd name="T7" fmla="*/ 32 h 62"/>
                <a:gd name="T8" fmla="*/ 46 w 48"/>
                <a:gd name="T9" fmla="*/ 20 h 62"/>
                <a:gd name="T10" fmla="*/ 42 w 48"/>
                <a:gd name="T11" fmla="*/ 14 h 62"/>
                <a:gd name="T12" fmla="*/ 38 w 48"/>
                <a:gd name="T13" fmla="*/ 10 h 62"/>
                <a:gd name="T14" fmla="*/ 32 w 48"/>
                <a:gd name="T15" fmla="*/ 4 h 62"/>
                <a:gd name="T16" fmla="*/ 26 w 48"/>
                <a:gd name="T17" fmla="*/ 2 h 62"/>
                <a:gd name="T18" fmla="*/ 20 w 48"/>
                <a:gd name="T19" fmla="*/ 0 h 62"/>
                <a:gd name="T20" fmla="*/ 14 w 48"/>
                <a:gd name="T21" fmla="*/ 0 h 62"/>
                <a:gd name="T22" fmla="*/ 8 w 48"/>
                <a:gd name="T23" fmla="*/ 0 h 62"/>
                <a:gd name="T24" fmla="*/ 2 w 48"/>
                <a:gd name="T25" fmla="*/ 2 h 62"/>
                <a:gd name="T26" fmla="*/ 0 w 48"/>
                <a:gd name="T27" fmla="*/ 2 h 6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48"/>
                <a:gd name="T43" fmla="*/ 0 h 62"/>
                <a:gd name="T44" fmla="*/ 48 w 48"/>
                <a:gd name="T45" fmla="*/ 62 h 6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48" h="62">
                  <a:moveTo>
                    <a:pt x="36" y="62"/>
                  </a:moveTo>
                  <a:lnTo>
                    <a:pt x="44" y="54"/>
                  </a:lnTo>
                  <a:lnTo>
                    <a:pt x="48" y="44"/>
                  </a:lnTo>
                  <a:lnTo>
                    <a:pt x="48" y="32"/>
                  </a:lnTo>
                  <a:lnTo>
                    <a:pt x="46" y="20"/>
                  </a:lnTo>
                  <a:lnTo>
                    <a:pt x="42" y="14"/>
                  </a:lnTo>
                  <a:lnTo>
                    <a:pt x="38" y="10"/>
                  </a:lnTo>
                  <a:lnTo>
                    <a:pt x="32" y="4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7" name="Line 32"/>
            <p:cNvSpPr>
              <a:spLocks noChangeShapeType="1"/>
            </p:cNvSpPr>
            <p:nvPr/>
          </p:nvSpPr>
          <p:spPr bwMode="auto">
            <a:xfrm flipH="1">
              <a:off x="4056255" y="4130780"/>
              <a:ext cx="127000" cy="2095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8" name="Line 33"/>
            <p:cNvSpPr>
              <a:spLocks noChangeShapeType="1"/>
            </p:cNvSpPr>
            <p:nvPr/>
          </p:nvSpPr>
          <p:spPr bwMode="auto">
            <a:xfrm flipV="1">
              <a:off x="3894330" y="4054580"/>
              <a:ext cx="238125" cy="31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59" name="Freeform 34"/>
            <p:cNvSpPr>
              <a:spLocks/>
            </p:cNvSpPr>
            <p:nvPr/>
          </p:nvSpPr>
          <p:spPr bwMode="auto">
            <a:xfrm>
              <a:off x="5577080" y="2384530"/>
              <a:ext cx="1539875" cy="917575"/>
            </a:xfrm>
            <a:custGeom>
              <a:avLst/>
              <a:gdLst>
                <a:gd name="T0" fmla="*/ 82 w 970"/>
                <a:gd name="T1" fmla="*/ 510 h 578"/>
                <a:gd name="T2" fmla="*/ 48 w 970"/>
                <a:gd name="T3" fmla="*/ 526 h 578"/>
                <a:gd name="T4" fmla="*/ 10 w 970"/>
                <a:gd name="T5" fmla="*/ 546 h 578"/>
                <a:gd name="T6" fmla="*/ 6 w 970"/>
                <a:gd name="T7" fmla="*/ 550 h 578"/>
                <a:gd name="T8" fmla="*/ 2 w 970"/>
                <a:gd name="T9" fmla="*/ 554 h 578"/>
                <a:gd name="T10" fmla="*/ 0 w 970"/>
                <a:gd name="T11" fmla="*/ 560 h 578"/>
                <a:gd name="T12" fmla="*/ 0 w 970"/>
                <a:gd name="T13" fmla="*/ 566 h 578"/>
                <a:gd name="T14" fmla="*/ 2 w 970"/>
                <a:gd name="T15" fmla="*/ 570 h 578"/>
                <a:gd name="T16" fmla="*/ 6 w 970"/>
                <a:gd name="T17" fmla="*/ 574 h 578"/>
                <a:gd name="T18" fmla="*/ 12 w 970"/>
                <a:gd name="T19" fmla="*/ 576 h 578"/>
                <a:gd name="T20" fmla="*/ 22 w 970"/>
                <a:gd name="T21" fmla="*/ 578 h 578"/>
                <a:gd name="T22" fmla="*/ 34 w 970"/>
                <a:gd name="T23" fmla="*/ 576 h 578"/>
                <a:gd name="T24" fmla="*/ 46 w 970"/>
                <a:gd name="T25" fmla="*/ 574 h 578"/>
                <a:gd name="T26" fmla="*/ 74 w 970"/>
                <a:gd name="T27" fmla="*/ 566 h 578"/>
                <a:gd name="T28" fmla="*/ 124 w 970"/>
                <a:gd name="T29" fmla="*/ 550 h 578"/>
                <a:gd name="T30" fmla="*/ 970 w 970"/>
                <a:gd name="T31" fmla="*/ 54 h 578"/>
                <a:gd name="T32" fmla="*/ 956 w 970"/>
                <a:gd name="T33" fmla="*/ 0 h 578"/>
                <a:gd name="T34" fmla="*/ 82 w 970"/>
                <a:gd name="T35" fmla="*/ 510 h 5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70"/>
                <a:gd name="T55" fmla="*/ 0 h 578"/>
                <a:gd name="T56" fmla="*/ 970 w 970"/>
                <a:gd name="T57" fmla="*/ 578 h 57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70" h="578">
                  <a:moveTo>
                    <a:pt x="82" y="510"/>
                  </a:moveTo>
                  <a:lnTo>
                    <a:pt x="48" y="526"/>
                  </a:lnTo>
                  <a:lnTo>
                    <a:pt x="10" y="546"/>
                  </a:lnTo>
                  <a:lnTo>
                    <a:pt x="6" y="550"/>
                  </a:lnTo>
                  <a:lnTo>
                    <a:pt x="2" y="554"/>
                  </a:lnTo>
                  <a:lnTo>
                    <a:pt x="0" y="560"/>
                  </a:lnTo>
                  <a:lnTo>
                    <a:pt x="0" y="566"/>
                  </a:lnTo>
                  <a:lnTo>
                    <a:pt x="2" y="570"/>
                  </a:lnTo>
                  <a:lnTo>
                    <a:pt x="6" y="574"/>
                  </a:lnTo>
                  <a:lnTo>
                    <a:pt x="12" y="576"/>
                  </a:lnTo>
                  <a:lnTo>
                    <a:pt x="22" y="578"/>
                  </a:lnTo>
                  <a:lnTo>
                    <a:pt x="34" y="576"/>
                  </a:lnTo>
                  <a:lnTo>
                    <a:pt x="46" y="574"/>
                  </a:lnTo>
                  <a:lnTo>
                    <a:pt x="74" y="566"/>
                  </a:lnTo>
                  <a:lnTo>
                    <a:pt x="124" y="550"/>
                  </a:lnTo>
                  <a:lnTo>
                    <a:pt x="970" y="54"/>
                  </a:lnTo>
                  <a:lnTo>
                    <a:pt x="956" y="0"/>
                  </a:lnTo>
                  <a:lnTo>
                    <a:pt x="82" y="51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0" name="Freeform 35"/>
            <p:cNvSpPr>
              <a:spLocks/>
            </p:cNvSpPr>
            <p:nvPr/>
          </p:nvSpPr>
          <p:spPr bwMode="auto">
            <a:xfrm>
              <a:off x="6326380" y="3984730"/>
              <a:ext cx="171450" cy="82550"/>
            </a:xfrm>
            <a:custGeom>
              <a:avLst/>
              <a:gdLst>
                <a:gd name="T0" fmla="*/ 68 w 108"/>
                <a:gd name="T1" fmla="*/ 0 h 52"/>
                <a:gd name="T2" fmla="*/ 0 w 108"/>
                <a:gd name="T3" fmla="*/ 34 h 52"/>
                <a:gd name="T4" fmla="*/ 38 w 108"/>
                <a:gd name="T5" fmla="*/ 52 h 52"/>
                <a:gd name="T6" fmla="*/ 108 w 108"/>
                <a:gd name="T7" fmla="*/ 14 h 52"/>
                <a:gd name="T8" fmla="*/ 68 w 108"/>
                <a:gd name="T9" fmla="*/ 0 h 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08"/>
                <a:gd name="T16" fmla="*/ 0 h 52"/>
                <a:gd name="T17" fmla="*/ 108 w 108"/>
                <a:gd name="T18" fmla="*/ 52 h 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08" h="52">
                  <a:moveTo>
                    <a:pt x="68" y="0"/>
                  </a:moveTo>
                  <a:lnTo>
                    <a:pt x="0" y="34"/>
                  </a:lnTo>
                  <a:lnTo>
                    <a:pt x="38" y="52"/>
                  </a:lnTo>
                  <a:lnTo>
                    <a:pt x="108" y="1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3E3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1" name="Freeform 36"/>
            <p:cNvSpPr>
              <a:spLocks/>
            </p:cNvSpPr>
            <p:nvPr/>
          </p:nvSpPr>
          <p:spPr bwMode="auto">
            <a:xfrm>
              <a:off x="6770880" y="2902055"/>
              <a:ext cx="1539875" cy="917575"/>
            </a:xfrm>
            <a:custGeom>
              <a:avLst/>
              <a:gdLst>
                <a:gd name="T0" fmla="*/ 80 w 970"/>
                <a:gd name="T1" fmla="*/ 510 h 578"/>
                <a:gd name="T2" fmla="*/ 48 w 970"/>
                <a:gd name="T3" fmla="*/ 526 h 578"/>
                <a:gd name="T4" fmla="*/ 10 w 970"/>
                <a:gd name="T5" fmla="*/ 546 h 578"/>
                <a:gd name="T6" fmla="*/ 6 w 970"/>
                <a:gd name="T7" fmla="*/ 550 h 578"/>
                <a:gd name="T8" fmla="*/ 2 w 970"/>
                <a:gd name="T9" fmla="*/ 556 h 578"/>
                <a:gd name="T10" fmla="*/ 0 w 970"/>
                <a:gd name="T11" fmla="*/ 560 h 578"/>
                <a:gd name="T12" fmla="*/ 0 w 970"/>
                <a:gd name="T13" fmla="*/ 566 h 578"/>
                <a:gd name="T14" fmla="*/ 2 w 970"/>
                <a:gd name="T15" fmla="*/ 570 h 578"/>
                <a:gd name="T16" fmla="*/ 6 w 970"/>
                <a:gd name="T17" fmla="*/ 574 h 578"/>
                <a:gd name="T18" fmla="*/ 12 w 970"/>
                <a:gd name="T19" fmla="*/ 576 h 578"/>
                <a:gd name="T20" fmla="*/ 22 w 970"/>
                <a:gd name="T21" fmla="*/ 578 h 578"/>
                <a:gd name="T22" fmla="*/ 34 w 970"/>
                <a:gd name="T23" fmla="*/ 576 h 578"/>
                <a:gd name="T24" fmla="*/ 46 w 970"/>
                <a:gd name="T25" fmla="*/ 574 h 578"/>
                <a:gd name="T26" fmla="*/ 74 w 970"/>
                <a:gd name="T27" fmla="*/ 566 h 578"/>
                <a:gd name="T28" fmla="*/ 124 w 970"/>
                <a:gd name="T29" fmla="*/ 550 h 578"/>
                <a:gd name="T30" fmla="*/ 970 w 970"/>
                <a:gd name="T31" fmla="*/ 56 h 578"/>
                <a:gd name="T32" fmla="*/ 956 w 970"/>
                <a:gd name="T33" fmla="*/ 0 h 578"/>
                <a:gd name="T34" fmla="*/ 80 w 970"/>
                <a:gd name="T35" fmla="*/ 510 h 57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970"/>
                <a:gd name="T55" fmla="*/ 0 h 578"/>
                <a:gd name="T56" fmla="*/ 970 w 970"/>
                <a:gd name="T57" fmla="*/ 578 h 57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970" h="578">
                  <a:moveTo>
                    <a:pt x="80" y="510"/>
                  </a:moveTo>
                  <a:lnTo>
                    <a:pt x="48" y="526"/>
                  </a:lnTo>
                  <a:lnTo>
                    <a:pt x="10" y="546"/>
                  </a:lnTo>
                  <a:lnTo>
                    <a:pt x="6" y="550"/>
                  </a:lnTo>
                  <a:lnTo>
                    <a:pt x="2" y="556"/>
                  </a:lnTo>
                  <a:lnTo>
                    <a:pt x="0" y="560"/>
                  </a:lnTo>
                  <a:lnTo>
                    <a:pt x="0" y="566"/>
                  </a:lnTo>
                  <a:lnTo>
                    <a:pt x="2" y="570"/>
                  </a:lnTo>
                  <a:lnTo>
                    <a:pt x="6" y="574"/>
                  </a:lnTo>
                  <a:lnTo>
                    <a:pt x="12" y="576"/>
                  </a:lnTo>
                  <a:lnTo>
                    <a:pt x="22" y="578"/>
                  </a:lnTo>
                  <a:lnTo>
                    <a:pt x="34" y="576"/>
                  </a:lnTo>
                  <a:lnTo>
                    <a:pt x="46" y="574"/>
                  </a:lnTo>
                  <a:lnTo>
                    <a:pt x="74" y="566"/>
                  </a:lnTo>
                  <a:lnTo>
                    <a:pt x="124" y="550"/>
                  </a:lnTo>
                  <a:lnTo>
                    <a:pt x="970" y="56"/>
                  </a:lnTo>
                  <a:lnTo>
                    <a:pt x="956" y="0"/>
                  </a:lnTo>
                  <a:lnTo>
                    <a:pt x="80" y="51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2" name="Freeform 37"/>
            <p:cNvSpPr>
              <a:spLocks/>
            </p:cNvSpPr>
            <p:nvPr/>
          </p:nvSpPr>
          <p:spPr bwMode="auto">
            <a:xfrm>
              <a:off x="5199255" y="4648305"/>
              <a:ext cx="641350" cy="187325"/>
            </a:xfrm>
            <a:custGeom>
              <a:avLst/>
              <a:gdLst>
                <a:gd name="T0" fmla="*/ 214 w 404"/>
                <a:gd name="T1" fmla="*/ 0 h 118"/>
                <a:gd name="T2" fmla="*/ 182 w 404"/>
                <a:gd name="T3" fmla="*/ 8 h 118"/>
                <a:gd name="T4" fmla="*/ 114 w 404"/>
                <a:gd name="T5" fmla="*/ 32 h 118"/>
                <a:gd name="T6" fmla="*/ 76 w 404"/>
                <a:gd name="T7" fmla="*/ 46 h 118"/>
                <a:gd name="T8" fmla="*/ 42 w 404"/>
                <a:gd name="T9" fmla="*/ 58 h 118"/>
                <a:gd name="T10" fmla="*/ 18 w 404"/>
                <a:gd name="T11" fmla="*/ 72 h 118"/>
                <a:gd name="T12" fmla="*/ 10 w 404"/>
                <a:gd name="T13" fmla="*/ 76 h 118"/>
                <a:gd name="T14" fmla="*/ 4 w 404"/>
                <a:gd name="T15" fmla="*/ 82 h 118"/>
                <a:gd name="T16" fmla="*/ 2 w 404"/>
                <a:gd name="T17" fmla="*/ 88 h 118"/>
                <a:gd name="T18" fmla="*/ 0 w 404"/>
                <a:gd name="T19" fmla="*/ 94 h 118"/>
                <a:gd name="T20" fmla="*/ 2 w 404"/>
                <a:gd name="T21" fmla="*/ 98 h 118"/>
                <a:gd name="T22" fmla="*/ 6 w 404"/>
                <a:gd name="T23" fmla="*/ 102 h 118"/>
                <a:gd name="T24" fmla="*/ 14 w 404"/>
                <a:gd name="T25" fmla="*/ 104 h 118"/>
                <a:gd name="T26" fmla="*/ 24 w 404"/>
                <a:gd name="T27" fmla="*/ 106 h 118"/>
                <a:gd name="T28" fmla="*/ 56 w 404"/>
                <a:gd name="T29" fmla="*/ 110 h 118"/>
                <a:gd name="T30" fmla="*/ 134 w 404"/>
                <a:gd name="T31" fmla="*/ 116 h 118"/>
                <a:gd name="T32" fmla="*/ 170 w 404"/>
                <a:gd name="T33" fmla="*/ 118 h 118"/>
                <a:gd name="T34" fmla="*/ 206 w 404"/>
                <a:gd name="T35" fmla="*/ 118 h 118"/>
                <a:gd name="T36" fmla="*/ 240 w 404"/>
                <a:gd name="T37" fmla="*/ 116 h 118"/>
                <a:gd name="T38" fmla="*/ 276 w 404"/>
                <a:gd name="T39" fmla="*/ 110 h 118"/>
                <a:gd name="T40" fmla="*/ 312 w 404"/>
                <a:gd name="T41" fmla="*/ 104 h 118"/>
                <a:gd name="T42" fmla="*/ 348 w 404"/>
                <a:gd name="T43" fmla="*/ 96 h 118"/>
                <a:gd name="T44" fmla="*/ 376 w 404"/>
                <a:gd name="T45" fmla="*/ 86 h 118"/>
                <a:gd name="T46" fmla="*/ 394 w 404"/>
                <a:gd name="T47" fmla="*/ 78 h 118"/>
                <a:gd name="T48" fmla="*/ 400 w 404"/>
                <a:gd name="T49" fmla="*/ 74 h 118"/>
                <a:gd name="T50" fmla="*/ 404 w 404"/>
                <a:gd name="T51" fmla="*/ 70 h 118"/>
                <a:gd name="T52" fmla="*/ 404 w 404"/>
                <a:gd name="T53" fmla="*/ 64 h 118"/>
                <a:gd name="T54" fmla="*/ 404 w 404"/>
                <a:gd name="T55" fmla="*/ 60 h 118"/>
                <a:gd name="T56" fmla="*/ 402 w 404"/>
                <a:gd name="T57" fmla="*/ 56 h 118"/>
                <a:gd name="T58" fmla="*/ 398 w 404"/>
                <a:gd name="T59" fmla="*/ 52 h 118"/>
                <a:gd name="T60" fmla="*/ 386 w 404"/>
                <a:gd name="T61" fmla="*/ 44 h 118"/>
                <a:gd name="T62" fmla="*/ 368 w 404"/>
                <a:gd name="T63" fmla="*/ 36 h 118"/>
                <a:gd name="T64" fmla="*/ 348 w 404"/>
                <a:gd name="T65" fmla="*/ 30 h 118"/>
                <a:gd name="T66" fmla="*/ 304 w 404"/>
                <a:gd name="T67" fmla="*/ 18 h 118"/>
                <a:gd name="T68" fmla="*/ 260 w 404"/>
                <a:gd name="T69" fmla="*/ 8 h 118"/>
                <a:gd name="T70" fmla="*/ 214 w 404"/>
                <a:gd name="T71" fmla="*/ 0 h 1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04"/>
                <a:gd name="T109" fmla="*/ 0 h 118"/>
                <a:gd name="T110" fmla="*/ 404 w 404"/>
                <a:gd name="T111" fmla="*/ 118 h 1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04" h="118">
                  <a:moveTo>
                    <a:pt x="214" y="0"/>
                  </a:moveTo>
                  <a:lnTo>
                    <a:pt x="182" y="8"/>
                  </a:lnTo>
                  <a:lnTo>
                    <a:pt x="114" y="32"/>
                  </a:lnTo>
                  <a:lnTo>
                    <a:pt x="76" y="46"/>
                  </a:lnTo>
                  <a:lnTo>
                    <a:pt x="42" y="58"/>
                  </a:lnTo>
                  <a:lnTo>
                    <a:pt x="18" y="72"/>
                  </a:lnTo>
                  <a:lnTo>
                    <a:pt x="10" y="76"/>
                  </a:lnTo>
                  <a:lnTo>
                    <a:pt x="4" y="82"/>
                  </a:lnTo>
                  <a:lnTo>
                    <a:pt x="2" y="88"/>
                  </a:lnTo>
                  <a:lnTo>
                    <a:pt x="0" y="94"/>
                  </a:lnTo>
                  <a:lnTo>
                    <a:pt x="2" y="98"/>
                  </a:lnTo>
                  <a:lnTo>
                    <a:pt x="6" y="102"/>
                  </a:lnTo>
                  <a:lnTo>
                    <a:pt x="14" y="104"/>
                  </a:lnTo>
                  <a:lnTo>
                    <a:pt x="24" y="106"/>
                  </a:lnTo>
                  <a:lnTo>
                    <a:pt x="56" y="110"/>
                  </a:lnTo>
                  <a:lnTo>
                    <a:pt x="134" y="116"/>
                  </a:lnTo>
                  <a:lnTo>
                    <a:pt x="170" y="118"/>
                  </a:lnTo>
                  <a:lnTo>
                    <a:pt x="206" y="118"/>
                  </a:lnTo>
                  <a:lnTo>
                    <a:pt x="240" y="116"/>
                  </a:lnTo>
                  <a:lnTo>
                    <a:pt x="276" y="110"/>
                  </a:lnTo>
                  <a:lnTo>
                    <a:pt x="312" y="104"/>
                  </a:lnTo>
                  <a:lnTo>
                    <a:pt x="348" y="96"/>
                  </a:lnTo>
                  <a:lnTo>
                    <a:pt x="376" y="86"/>
                  </a:lnTo>
                  <a:lnTo>
                    <a:pt x="394" y="78"/>
                  </a:lnTo>
                  <a:lnTo>
                    <a:pt x="400" y="74"/>
                  </a:lnTo>
                  <a:lnTo>
                    <a:pt x="404" y="70"/>
                  </a:lnTo>
                  <a:lnTo>
                    <a:pt x="404" y="64"/>
                  </a:lnTo>
                  <a:lnTo>
                    <a:pt x="404" y="60"/>
                  </a:lnTo>
                  <a:lnTo>
                    <a:pt x="402" y="56"/>
                  </a:lnTo>
                  <a:lnTo>
                    <a:pt x="398" y="52"/>
                  </a:lnTo>
                  <a:lnTo>
                    <a:pt x="386" y="44"/>
                  </a:lnTo>
                  <a:lnTo>
                    <a:pt x="368" y="36"/>
                  </a:lnTo>
                  <a:lnTo>
                    <a:pt x="348" y="30"/>
                  </a:lnTo>
                  <a:lnTo>
                    <a:pt x="304" y="18"/>
                  </a:lnTo>
                  <a:lnTo>
                    <a:pt x="260" y="8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3" name="Freeform 38"/>
            <p:cNvSpPr>
              <a:spLocks/>
            </p:cNvSpPr>
            <p:nvPr/>
          </p:nvSpPr>
          <p:spPr bwMode="auto">
            <a:xfrm>
              <a:off x="5059555" y="4480030"/>
              <a:ext cx="479425" cy="155575"/>
            </a:xfrm>
            <a:custGeom>
              <a:avLst/>
              <a:gdLst>
                <a:gd name="T0" fmla="*/ 156 w 302"/>
                <a:gd name="T1" fmla="*/ 0 h 98"/>
                <a:gd name="T2" fmla="*/ 84 w 302"/>
                <a:gd name="T3" fmla="*/ 24 h 98"/>
                <a:gd name="T4" fmla="*/ 32 w 302"/>
                <a:gd name="T5" fmla="*/ 44 h 98"/>
                <a:gd name="T6" fmla="*/ 14 w 302"/>
                <a:gd name="T7" fmla="*/ 52 h 98"/>
                <a:gd name="T8" fmla="*/ 8 w 302"/>
                <a:gd name="T9" fmla="*/ 56 h 98"/>
                <a:gd name="T10" fmla="*/ 4 w 302"/>
                <a:gd name="T11" fmla="*/ 60 h 98"/>
                <a:gd name="T12" fmla="*/ 0 w 302"/>
                <a:gd name="T13" fmla="*/ 70 h 98"/>
                <a:gd name="T14" fmla="*/ 0 w 302"/>
                <a:gd name="T15" fmla="*/ 74 h 98"/>
                <a:gd name="T16" fmla="*/ 2 w 302"/>
                <a:gd name="T17" fmla="*/ 76 h 98"/>
                <a:gd name="T18" fmla="*/ 6 w 302"/>
                <a:gd name="T19" fmla="*/ 78 h 98"/>
                <a:gd name="T20" fmla="*/ 12 w 302"/>
                <a:gd name="T21" fmla="*/ 80 h 98"/>
                <a:gd name="T22" fmla="*/ 34 w 302"/>
                <a:gd name="T23" fmla="*/ 84 h 98"/>
                <a:gd name="T24" fmla="*/ 90 w 302"/>
                <a:gd name="T25" fmla="*/ 90 h 98"/>
                <a:gd name="T26" fmla="*/ 132 w 302"/>
                <a:gd name="T27" fmla="*/ 94 h 98"/>
                <a:gd name="T28" fmla="*/ 176 w 302"/>
                <a:gd name="T29" fmla="*/ 98 h 98"/>
                <a:gd name="T30" fmla="*/ 220 w 302"/>
                <a:gd name="T31" fmla="*/ 98 h 98"/>
                <a:gd name="T32" fmla="*/ 258 w 302"/>
                <a:gd name="T33" fmla="*/ 96 h 98"/>
                <a:gd name="T34" fmla="*/ 274 w 302"/>
                <a:gd name="T35" fmla="*/ 94 h 98"/>
                <a:gd name="T36" fmla="*/ 286 w 302"/>
                <a:gd name="T37" fmla="*/ 90 h 98"/>
                <a:gd name="T38" fmla="*/ 296 w 302"/>
                <a:gd name="T39" fmla="*/ 84 h 98"/>
                <a:gd name="T40" fmla="*/ 300 w 302"/>
                <a:gd name="T41" fmla="*/ 76 h 98"/>
                <a:gd name="T42" fmla="*/ 302 w 302"/>
                <a:gd name="T43" fmla="*/ 66 h 98"/>
                <a:gd name="T44" fmla="*/ 300 w 302"/>
                <a:gd name="T45" fmla="*/ 58 h 98"/>
                <a:gd name="T46" fmla="*/ 294 w 302"/>
                <a:gd name="T47" fmla="*/ 50 h 98"/>
                <a:gd name="T48" fmla="*/ 286 w 302"/>
                <a:gd name="T49" fmla="*/ 42 h 98"/>
                <a:gd name="T50" fmla="*/ 276 w 302"/>
                <a:gd name="T51" fmla="*/ 34 h 98"/>
                <a:gd name="T52" fmla="*/ 264 w 302"/>
                <a:gd name="T53" fmla="*/ 28 h 98"/>
                <a:gd name="T54" fmla="*/ 236 w 302"/>
                <a:gd name="T55" fmla="*/ 18 h 98"/>
                <a:gd name="T56" fmla="*/ 208 w 302"/>
                <a:gd name="T57" fmla="*/ 10 h 98"/>
                <a:gd name="T58" fmla="*/ 182 w 302"/>
                <a:gd name="T59" fmla="*/ 4 h 98"/>
                <a:gd name="T60" fmla="*/ 156 w 302"/>
                <a:gd name="T61" fmla="*/ 0 h 9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302"/>
                <a:gd name="T94" fmla="*/ 0 h 98"/>
                <a:gd name="T95" fmla="*/ 302 w 302"/>
                <a:gd name="T96" fmla="*/ 98 h 98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302" h="98">
                  <a:moveTo>
                    <a:pt x="156" y="0"/>
                  </a:moveTo>
                  <a:lnTo>
                    <a:pt x="84" y="24"/>
                  </a:lnTo>
                  <a:lnTo>
                    <a:pt x="32" y="44"/>
                  </a:lnTo>
                  <a:lnTo>
                    <a:pt x="14" y="52"/>
                  </a:lnTo>
                  <a:lnTo>
                    <a:pt x="8" y="56"/>
                  </a:lnTo>
                  <a:lnTo>
                    <a:pt x="4" y="60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2" y="76"/>
                  </a:lnTo>
                  <a:lnTo>
                    <a:pt x="6" y="78"/>
                  </a:lnTo>
                  <a:lnTo>
                    <a:pt x="12" y="80"/>
                  </a:lnTo>
                  <a:lnTo>
                    <a:pt x="34" y="84"/>
                  </a:lnTo>
                  <a:lnTo>
                    <a:pt x="90" y="90"/>
                  </a:lnTo>
                  <a:lnTo>
                    <a:pt x="132" y="94"/>
                  </a:lnTo>
                  <a:lnTo>
                    <a:pt x="176" y="98"/>
                  </a:lnTo>
                  <a:lnTo>
                    <a:pt x="220" y="98"/>
                  </a:lnTo>
                  <a:lnTo>
                    <a:pt x="258" y="96"/>
                  </a:lnTo>
                  <a:lnTo>
                    <a:pt x="274" y="94"/>
                  </a:lnTo>
                  <a:lnTo>
                    <a:pt x="286" y="90"/>
                  </a:lnTo>
                  <a:lnTo>
                    <a:pt x="296" y="84"/>
                  </a:lnTo>
                  <a:lnTo>
                    <a:pt x="300" y="76"/>
                  </a:lnTo>
                  <a:lnTo>
                    <a:pt x="302" y="66"/>
                  </a:lnTo>
                  <a:lnTo>
                    <a:pt x="300" y="58"/>
                  </a:lnTo>
                  <a:lnTo>
                    <a:pt x="294" y="50"/>
                  </a:lnTo>
                  <a:lnTo>
                    <a:pt x="286" y="42"/>
                  </a:lnTo>
                  <a:lnTo>
                    <a:pt x="276" y="34"/>
                  </a:lnTo>
                  <a:lnTo>
                    <a:pt x="264" y="28"/>
                  </a:lnTo>
                  <a:lnTo>
                    <a:pt x="236" y="18"/>
                  </a:lnTo>
                  <a:lnTo>
                    <a:pt x="208" y="10"/>
                  </a:lnTo>
                  <a:lnTo>
                    <a:pt x="182" y="4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4" name="Freeform 39"/>
            <p:cNvSpPr>
              <a:spLocks/>
            </p:cNvSpPr>
            <p:nvPr/>
          </p:nvSpPr>
          <p:spPr bwMode="auto">
            <a:xfrm>
              <a:off x="4592830" y="4286355"/>
              <a:ext cx="708025" cy="212725"/>
            </a:xfrm>
            <a:custGeom>
              <a:avLst/>
              <a:gdLst>
                <a:gd name="T0" fmla="*/ 234 w 446"/>
                <a:gd name="T1" fmla="*/ 0 h 134"/>
                <a:gd name="T2" fmla="*/ 200 w 446"/>
                <a:gd name="T3" fmla="*/ 10 h 134"/>
                <a:gd name="T4" fmla="*/ 124 w 446"/>
                <a:gd name="T5" fmla="*/ 36 h 134"/>
                <a:gd name="T6" fmla="*/ 84 w 446"/>
                <a:gd name="T7" fmla="*/ 50 h 134"/>
                <a:gd name="T8" fmla="*/ 46 w 446"/>
                <a:gd name="T9" fmla="*/ 66 h 134"/>
                <a:gd name="T10" fmla="*/ 18 w 446"/>
                <a:gd name="T11" fmla="*/ 80 h 134"/>
                <a:gd name="T12" fmla="*/ 10 w 446"/>
                <a:gd name="T13" fmla="*/ 86 h 134"/>
                <a:gd name="T14" fmla="*/ 4 w 446"/>
                <a:gd name="T15" fmla="*/ 90 h 134"/>
                <a:gd name="T16" fmla="*/ 0 w 446"/>
                <a:gd name="T17" fmla="*/ 98 h 134"/>
                <a:gd name="T18" fmla="*/ 0 w 446"/>
                <a:gd name="T19" fmla="*/ 106 h 134"/>
                <a:gd name="T20" fmla="*/ 2 w 446"/>
                <a:gd name="T21" fmla="*/ 112 h 134"/>
                <a:gd name="T22" fmla="*/ 6 w 446"/>
                <a:gd name="T23" fmla="*/ 116 h 134"/>
                <a:gd name="T24" fmla="*/ 14 w 446"/>
                <a:gd name="T25" fmla="*/ 120 h 134"/>
                <a:gd name="T26" fmla="*/ 26 w 446"/>
                <a:gd name="T27" fmla="*/ 124 h 134"/>
                <a:gd name="T28" fmla="*/ 60 w 446"/>
                <a:gd name="T29" fmla="*/ 126 h 134"/>
                <a:gd name="T30" fmla="*/ 156 w 446"/>
                <a:gd name="T31" fmla="*/ 132 h 134"/>
                <a:gd name="T32" fmla="*/ 206 w 446"/>
                <a:gd name="T33" fmla="*/ 134 h 134"/>
                <a:gd name="T34" fmla="*/ 256 w 446"/>
                <a:gd name="T35" fmla="*/ 132 h 134"/>
                <a:gd name="T36" fmla="*/ 306 w 446"/>
                <a:gd name="T37" fmla="*/ 132 h 134"/>
                <a:gd name="T38" fmla="*/ 352 w 446"/>
                <a:gd name="T39" fmla="*/ 128 h 134"/>
                <a:gd name="T40" fmla="*/ 394 w 446"/>
                <a:gd name="T41" fmla="*/ 122 h 134"/>
                <a:gd name="T42" fmla="*/ 430 w 446"/>
                <a:gd name="T43" fmla="*/ 112 h 134"/>
                <a:gd name="T44" fmla="*/ 442 w 446"/>
                <a:gd name="T45" fmla="*/ 106 h 134"/>
                <a:gd name="T46" fmla="*/ 446 w 446"/>
                <a:gd name="T47" fmla="*/ 104 h 134"/>
                <a:gd name="T48" fmla="*/ 446 w 446"/>
                <a:gd name="T49" fmla="*/ 100 h 134"/>
                <a:gd name="T50" fmla="*/ 446 w 446"/>
                <a:gd name="T51" fmla="*/ 96 h 134"/>
                <a:gd name="T52" fmla="*/ 444 w 446"/>
                <a:gd name="T53" fmla="*/ 92 h 134"/>
                <a:gd name="T54" fmla="*/ 436 w 446"/>
                <a:gd name="T55" fmla="*/ 84 h 134"/>
                <a:gd name="T56" fmla="*/ 422 w 446"/>
                <a:gd name="T57" fmla="*/ 74 h 134"/>
                <a:gd name="T58" fmla="*/ 406 w 446"/>
                <a:gd name="T59" fmla="*/ 66 h 134"/>
                <a:gd name="T60" fmla="*/ 364 w 446"/>
                <a:gd name="T61" fmla="*/ 46 h 134"/>
                <a:gd name="T62" fmla="*/ 318 w 446"/>
                <a:gd name="T63" fmla="*/ 28 h 134"/>
                <a:gd name="T64" fmla="*/ 276 w 446"/>
                <a:gd name="T65" fmla="*/ 14 h 134"/>
                <a:gd name="T66" fmla="*/ 234 w 446"/>
                <a:gd name="T67" fmla="*/ 0 h 13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6"/>
                <a:gd name="T103" fmla="*/ 0 h 134"/>
                <a:gd name="T104" fmla="*/ 446 w 446"/>
                <a:gd name="T105" fmla="*/ 134 h 13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6" h="134">
                  <a:moveTo>
                    <a:pt x="234" y="0"/>
                  </a:moveTo>
                  <a:lnTo>
                    <a:pt x="200" y="10"/>
                  </a:lnTo>
                  <a:lnTo>
                    <a:pt x="124" y="36"/>
                  </a:lnTo>
                  <a:lnTo>
                    <a:pt x="84" y="50"/>
                  </a:lnTo>
                  <a:lnTo>
                    <a:pt x="46" y="66"/>
                  </a:lnTo>
                  <a:lnTo>
                    <a:pt x="18" y="80"/>
                  </a:lnTo>
                  <a:lnTo>
                    <a:pt x="10" y="86"/>
                  </a:lnTo>
                  <a:lnTo>
                    <a:pt x="4" y="90"/>
                  </a:lnTo>
                  <a:lnTo>
                    <a:pt x="0" y="98"/>
                  </a:lnTo>
                  <a:lnTo>
                    <a:pt x="0" y="106"/>
                  </a:lnTo>
                  <a:lnTo>
                    <a:pt x="2" y="112"/>
                  </a:lnTo>
                  <a:lnTo>
                    <a:pt x="6" y="116"/>
                  </a:lnTo>
                  <a:lnTo>
                    <a:pt x="14" y="120"/>
                  </a:lnTo>
                  <a:lnTo>
                    <a:pt x="26" y="124"/>
                  </a:lnTo>
                  <a:lnTo>
                    <a:pt x="60" y="126"/>
                  </a:lnTo>
                  <a:lnTo>
                    <a:pt x="156" y="132"/>
                  </a:lnTo>
                  <a:lnTo>
                    <a:pt x="206" y="134"/>
                  </a:lnTo>
                  <a:lnTo>
                    <a:pt x="256" y="132"/>
                  </a:lnTo>
                  <a:lnTo>
                    <a:pt x="306" y="132"/>
                  </a:lnTo>
                  <a:lnTo>
                    <a:pt x="352" y="128"/>
                  </a:lnTo>
                  <a:lnTo>
                    <a:pt x="394" y="122"/>
                  </a:lnTo>
                  <a:lnTo>
                    <a:pt x="430" y="112"/>
                  </a:lnTo>
                  <a:lnTo>
                    <a:pt x="442" y="106"/>
                  </a:lnTo>
                  <a:lnTo>
                    <a:pt x="446" y="104"/>
                  </a:lnTo>
                  <a:lnTo>
                    <a:pt x="446" y="100"/>
                  </a:lnTo>
                  <a:lnTo>
                    <a:pt x="446" y="96"/>
                  </a:lnTo>
                  <a:lnTo>
                    <a:pt x="444" y="92"/>
                  </a:lnTo>
                  <a:lnTo>
                    <a:pt x="436" y="84"/>
                  </a:lnTo>
                  <a:lnTo>
                    <a:pt x="422" y="74"/>
                  </a:lnTo>
                  <a:lnTo>
                    <a:pt x="406" y="66"/>
                  </a:lnTo>
                  <a:lnTo>
                    <a:pt x="364" y="46"/>
                  </a:lnTo>
                  <a:lnTo>
                    <a:pt x="318" y="28"/>
                  </a:lnTo>
                  <a:lnTo>
                    <a:pt x="276" y="14"/>
                  </a:lnTo>
                  <a:lnTo>
                    <a:pt x="234" y="0"/>
                  </a:lnTo>
                  <a:close/>
                </a:path>
              </a:pathLst>
            </a:custGeom>
            <a:solidFill>
              <a:srgbClr val="80CF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5" name="Freeform 40"/>
            <p:cNvSpPr>
              <a:spLocks/>
            </p:cNvSpPr>
            <p:nvPr/>
          </p:nvSpPr>
          <p:spPr bwMode="auto">
            <a:xfrm>
              <a:off x="5097655" y="3362430"/>
              <a:ext cx="292100" cy="203200"/>
            </a:xfrm>
            <a:custGeom>
              <a:avLst/>
              <a:gdLst>
                <a:gd name="T0" fmla="*/ 170 w 184"/>
                <a:gd name="T1" fmla="*/ 0 h 128"/>
                <a:gd name="T2" fmla="*/ 88 w 184"/>
                <a:gd name="T3" fmla="*/ 52 h 128"/>
                <a:gd name="T4" fmla="*/ 30 w 184"/>
                <a:gd name="T5" fmla="*/ 90 h 128"/>
                <a:gd name="T6" fmla="*/ 10 w 184"/>
                <a:gd name="T7" fmla="*/ 104 h 128"/>
                <a:gd name="T8" fmla="*/ 2 w 184"/>
                <a:gd name="T9" fmla="*/ 110 h 128"/>
                <a:gd name="T10" fmla="*/ 0 w 184"/>
                <a:gd name="T11" fmla="*/ 112 h 128"/>
                <a:gd name="T12" fmla="*/ 0 w 184"/>
                <a:gd name="T13" fmla="*/ 110 h 128"/>
                <a:gd name="T14" fmla="*/ 2 w 184"/>
                <a:gd name="T15" fmla="*/ 110 h 128"/>
                <a:gd name="T16" fmla="*/ 4 w 184"/>
                <a:gd name="T17" fmla="*/ 112 h 128"/>
                <a:gd name="T18" fmla="*/ 10 w 184"/>
                <a:gd name="T19" fmla="*/ 114 h 128"/>
                <a:gd name="T20" fmla="*/ 20 w 184"/>
                <a:gd name="T21" fmla="*/ 120 h 128"/>
                <a:gd name="T22" fmla="*/ 28 w 184"/>
                <a:gd name="T23" fmla="*/ 126 h 128"/>
                <a:gd name="T24" fmla="*/ 36 w 184"/>
                <a:gd name="T25" fmla="*/ 128 h 128"/>
                <a:gd name="T26" fmla="*/ 46 w 184"/>
                <a:gd name="T27" fmla="*/ 128 h 128"/>
                <a:gd name="T28" fmla="*/ 58 w 184"/>
                <a:gd name="T29" fmla="*/ 128 h 128"/>
                <a:gd name="T30" fmla="*/ 80 w 184"/>
                <a:gd name="T31" fmla="*/ 120 h 128"/>
                <a:gd name="T32" fmla="*/ 104 w 184"/>
                <a:gd name="T33" fmla="*/ 110 h 128"/>
                <a:gd name="T34" fmla="*/ 128 w 184"/>
                <a:gd name="T35" fmla="*/ 98 h 128"/>
                <a:gd name="T36" fmla="*/ 148 w 184"/>
                <a:gd name="T37" fmla="*/ 84 h 128"/>
                <a:gd name="T38" fmla="*/ 176 w 184"/>
                <a:gd name="T39" fmla="*/ 64 h 128"/>
                <a:gd name="T40" fmla="*/ 178 w 184"/>
                <a:gd name="T41" fmla="*/ 62 h 128"/>
                <a:gd name="T42" fmla="*/ 180 w 184"/>
                <a:gd name="T43" fmla="*/ 58 h 128"/>
                <a:gd name="T44" fmla="*/ 184 w 184"/>
                <a:gd name="T45" fmla="*/ 48 h 128"/>
                <a:gd name="T46" fmla="*/ 182 w 184"/>
                <a:gd name="T47" fmla="*/ 36 h 128"/>
                <a:gd name="T48" fmla="*/ 180 w 184"/>
                <a:gd name="T49" fmla="*/ 26 h 128"/>
                <a:gd name="T50" fmla="*/ 174 w 184"/>
                <a:gd name="T51" fmla="*/ 8 h 128"/>
                <a:gd name="T52" fmla="*/ 170 w 184"/>
                <a:gd name="T53" fmla="*/ 0 h 12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4"/>
                <a:gd name="T82" fmla="*/ 0 h 128"/>
                <a:gd name="T83" fmla="*/ 184 w 184"/>
                <a:gd name="T84" fmla="*/ 128 h 12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4" h="128">
                  <a:moveTo>
                    <a:pt x="170" y="0"/>
                  </a:moveTo>
                  <a:lnTo>
                    <a:pt x="88" y="52"/>
                  </a:lnTo>
                  <a:lnTo>
                    <a:pt x="30" y="90"/>
                  </a:lnTo>
                  <a:lnTo>
                    <a:pt x="10" y="104"/>
                  </a:lnTo>
                  <a:lnTo>
                    <a:pt x="2" y="110"/>
                  </a:lnTo>
                  <a:lnTo>
                    <a:pt x="0" y="112"/>
                  </a:lnTo>
                  <a:lnTo>
                    <a:pt x="0" y="110"/>
                  </a:lnTo>
                  <a:lnTo>
                    <a:pt x="2" y="110"/>
                  </a:lnTo>
                  <a:lnTo>
                    <a:pt x="4" y="112"/>
                  </a:lnTo>
                  <a:lnTo>
                    <a:pt x="10" y="114"/>
                  </a:lnTo>
                  <a:lnTo>
                    <a:pt x="20" y="120"/>
                  </a:lnTo>
                  <a:lnTo>
                    <a:pt x="28" y="126"/>
                  </a:lnTo>
                  <a:lnTo>
                    <a:pt x="36" y="128"/>
                  </a:lnTo>
                  <a:lnTo>
                    <a:pt x="46" y="128"/>
                  </a:lnTo>
                  <a:lnTo>
                    <a:pt x="58" y="128"/>
                  </a:lnTo>
                  <a:lnTo>
                    <a:pt x="80" y="120"/>
                  </a:lnTo>
                  <a:lnTo>
                    <a:pt x="104" y="110"/>
                  </a:lnTo>
                  <a:lnTo>
                    <a:pt x="128" y="98"/>
                  </a:lnTo>
                  <a:lnTo>
                    <a:pt x="148" y="84"/>
                  </a:lnTo>
                  <a:lnTo>
                    <a:pt x="176" y="64"/>
                  </a:lnTo>
                  <a:lnTo>
                    <a:pt x="178" y="62"/>
                  </a:lnTo>
                  <a:lnTo>
                    <a:pt x="180" y="58"/>
                  </a:lnTo>
                  <a:lnTo>
                    <a:pt x="184" y="48"/>
                  </a:lnTo>
                  <a:lnTo>
                    <a:pt x="182" y="36"/>
                  </a:lnTo>
                  <a:lnTo>
                    <a:pt x="180" y="26"/>
                  </a:lnTo>
                  <a:lnTo>
                    <a:pt x="174" y="8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CCEC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6" name="Line 41"/>
            <p:cNvSpPr>
              <a:spLocks noChangeShapeType="1"/>
            </p:cNvSpPr>
            <p:nvPr/>
          </p:nvSpPr>
          <p:spPr bwMode="auto">
            <a:xfrm flipV="1">
              <a:off x="4783330" y="4238730"/>
              <a:ext cx="1177925" cy="5143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7" name="Freeform 42"/>
            <p:cNvSpPr>
              <a:spLocks/>
            </p:cNvSpPr>
            <p:nvPr/>
          </p:nvSpPr>
          <p:spPr bwMode="auto">
            <a:xfrm>
              <a:off x="5446905" y="4235555"/>
              <a:ext cx="527050" cy="917575"/>
            </a:xfrm>
            <a:custGeom>
              <a:avLst/>
              <a:gdLst>
                <a:gd name="T0" fmla="*/ 0 w 332"/>
                <a:gd name="T1" fmla="*/ 578 h 578"/>
                <a:gd name="T2" fmla="*/ 272 w 332"/>
                <a:gd name="T3" fmla="*/ 50 h 578"/>
                <a:gd name="T4" fmla="*/ 274 w 332"/>
                <a:gd name="T5" fmla="*/ 46 h 578"/>
                <a:gd name="T6" fmla="*/ 282 w 332"/>
                <a:gd name="T7" fmla="*/ 34 h 578"/>
                <a:gd name="T8" fmla="*/ 290 w 332"/>
                <a:gd name="T9" fmla="*/ 26 h 578"/>
                <a:gd name="T10" fmla="*/ 300 w 332"/>
                <a:gd name="T11" fmla="*/ 18 h 578"/>
                <a:gd name="T12" fmla="*/ 314 w 332"/>
                <a:gd name="T13" fmla="*/ 8 h 578"/>
                <a:gd name="T14" fmla="*/ 332 w 332"/>
                <a:gd name="T15" fmla="*/ 0 h 5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2"/>
                <a:gd name="T25" fmla="*/ 0 h 578"/>
                <a:gd name="T26" fmla="*/ 332 w 332"/>
                <a:gd name="T27" fmla="*/ 578 h 57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2" h="578">
                  <a:moveTo>
                    <a:pt x="0" y="578"/>
                  </a:moveTo>
                  <a:lnTo>
                    <a:pt x="272" y="50"/>
                  </a:lnTo>
                  <a:lnTo>
                    <a:pt x="274" y="46"/>
                  </a:lnTo>
                  <a:lnTo>
                    <a:pt x="282" y="34"/>
                  </a:lnTo>
                  <a:lnTo>
                    <a:pt x="290" y="26"/>
                  </a:lnTo>
                  <a:lnTo>
                    <a:pt x="300" y="18"/>
                  </a:lnTo>
                  <a:lnTo>
                    <a:pt x="314" y="8"/>
                  </a:lnTo>
                  <a:lnTo>
                    <a:pt x="332" y="0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8" name="Freeform 43"/>
            <p:cNvSpPr>
              <a:spLocks/>
            </p:cNvSpPr>
            <p:nvPr/>
          </p:nvSpPr>
          <p:spPr bwMode="auto">
            <a:xfrm>
              <a:off x="5189730" y="3330680"/>
              <a:ext cx="206375" cy="168275"/>
            </a:xfrm>
            <a:custGeom>
              <a:avLst/>
              <a:gdLst>
                <a:gd name="T0" fmla="*/ 0 w 130"/>
                <a:gd name="T1" fmla="*/ 52 h 106"/>
                <a:gd name="T2" fmla="*/ 88 w 130"/>
                <a:gd name="T3" fmla="*/ 0 h 106"/>
                <a:gd name="T4" fmla="*/ 96 w 130"/>
                <a:gd name="T5" fmla="*/ 0 h 106"/>
                <a:gd name="T6" fmla="*/ 102 w 130"/>
                <a:gd name="T7" fmla="*/ 0 h 106"/>
                <a:gd name="T8" fmla="*/ 112 w 130"/>
                <a:gd name="T9" fmla="*/ 4 h 106"/>
                <a:gd name="T10" fmla="*/ 120 w 130"/>
                <a:gd name="T11" fmla="*/ 10 h 106"/>
                <a:gd name="T12" fmla="*/ 126 w 130"/>
                <a:gd name="T13" fmla="*/ 20 h 106"/>
                <a:gd name="T14" fmla="*/ 128 w 130"/>
                <a:gd name="T15" fmla="*/ 26 h 106"/>
                <a:gd name="T16" fmla="*/ 130 w 130"/>
                <a:gd name="T17" fmla="*/ 34 h 106"/>
                <a:gd name="T18" fmla="*/ 130 w 130"/>
                <a:gd name="T19" fmla="*/ 54 h 106"/>
                <a:gd name="T20" fmla="*/ 44 w 130"/>
                <a:gd name="T21" fmla="*/ 106 h 106"/>
                <a:gd name="T22" fmla="*/ 0 w 130"/>
                <a:gd name="T23" fmla="*/ 52 h 1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0"/>
                <a:gd name="T37" fmla="*/ 0 h 106"/>
                <a:gd name="T38" fmla="*/ 130 w 130"/>
                <a:gd name="T39" fmla="*/ 106 h 1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0" h="106">
                  <a:moveTo>
                    <a:pt x="0" y="52"/>
                  </a:move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2" y="4"/>
                  </a:lnTo>
                  <a:lnTo>
                    <a:pt x="120" y="10"/>
                  </a:lnTo>
                  <a:lnTo>
                    <a:pt x="126" y="20"/>
                  </a:lnTo>
                  <a:lnTo>
                    <a:pt x="128" y="26"/>
                  </a:lnTo>
                  <a:lnTo>
                    <a:pt x="130" y="34"/>
                  </a:lnTo>
                  <a:lnTo>
                    <a:pt x="130" y="54"/>
                  </a:lnTo>
                  <a:lnTo>
                    <a:pt x="44" y="106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1300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69" name="Freeform 44"/>
            <p:cNvSpPr>
              <a:spLocks/>
            </p:cNvSpPr>
            <p:nvPr/>
          </p:nvSpPr>
          <p:spPr bwMode="auto">
            <a:xfrm>
              <a:off x="5196080" y="3337030"/>
              <a:ext cx="206375" cy="168275"/>
            </a:xfrm>
            <a:custGeom>
              <a:avLst/>
              <a:gdLst>
                <a:gd name="T0" fmla="*/ 0 w 130"/>
                <a:gd name="T1" fmla="*/ 52 h 106"/>
                <a:gd name="T2" fmla="*/ 88 w 130"/>
                <a:gd name="T3" fmla="*/ 0 h 106"/>
                <a:gd name="T4" fmla="*/ 96 w 130"/>
                <a:gd name="T5" fmla="*/ 0 h 106"/>
                <a:gd name="T6" fmla="*/ 102 w 130"/>
                <a:gd name="T7" fmla="*/ 0 h 106"/>
                <a:gd name="T8" fmla="*/ 112 w 130"/>
                <a:gd name="T9" fmla="*/ 4 h 106"/>
                <a:gd name="T10" fmla="*/ 120 w 130"/>
                <a:gd name="T11" fmla="*/ 10 h 106"/>
                <a:gd name="T12" fmla="*/ 126 w 130"/>
                <a:gd name="T13" fmla="*/ 20 h 106"/>
                <a:gd name="T14" fmla="*/ 128 w 130"/>
                <a:gd name="T15" fmla="*/ 26 h 106"/>
                <a:gd name="T16" fmla="*/ 130 w 130"/>
                <a:gd name="T17" fmla="*/ 34 h 106"/>
                <a:gd name="T18" fmla="*/ 130 w 130"/>
                <a:gd name="T19" fmla="*/ 54 h 106"/>
                <a:gd name="T20" fmla="*/ 44 w 130"/>
                <a:gd name="T21" fmla="*/ 106 h 106"/>
                <a:gd name="T22" fmla="*/ 0 w 130"/>
                <a:gd name="T23" fmla="*/ 52 h 10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0"/>
                <a:gd name="T37" fmla="*/ 0 h 106"/>
                <a:gd name="T38" fmla="*/ 130 w 130"/>
                <a:gd name="T39" fmla="*/ 106 h 10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0" h="106">
                  <a:moveTo>
                    <a:pt x="0" y="52"/>
                  </a:moveTo>
                  <a:lnTo>
                    <a:pt x="88" y="0"/>
                  </a:lnTo>
                  <a:lnTo>
                    <a:pt x="96" y="0"/>
                  </a:lnTo>
                  <a:lnTo>
                    <a:pt x="102" y="0"/>
                  </a:lnTo>
                  <a:lnTo>
                    <a:pt x="112" y="4"/>
                  </a:lnTo>
                  <a:lnTo>
                    <a:pt x="120" y="10"/>
                  </a:lnTo>
                  <a:lnTo>
                    <a:pt x="126" y="20"/>
                  </a:lnTo>
                  <a:lnTo>
                    <a:pt x="128" y="26"/>
                  </a:lnTo>
                  <a:lnTo>
                    <a:pt x="130" y="34"/>
                  </a:lnTo>
                  <a:lnTo>
                    <a:pt x="130" y="54"/>
                  </a:lnTo>
                  <a:lnTo>
                    <a:pt x="44" y="106"/>
                  </a:lnTo>
                  <a:lnTo>
                    <a:pt x="0" y="52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0" name="Freeform 45"/>
            <p:cNvSpPr>
              <a:spLocks/>
            </p:cNvSpPr>
            <p:nvPr/>
          </p:nvSpPr>
          <p:spPr bwMode="auto">
            <a:xfrm>
              <a:off x="5199255" y="3333855"/>
              <a:ext cx="196850" cy="155575"/>
            </a:xfrm>
            <a:custGeom>
              <a:avLst/>
              <a:gdLst>
                <a:gd name="T0" fmla="*/ 36 w 124"/>
                <a:gd name="T1" fmla="*/ 98 h 98"/>
                <a:gd name="T2" fmla="*/ 0 w 124"/>
                <a:gd name="T3" fmla="*/ 50 h 98"/>
                <a:gd name="T4" fmla="*/ 86 w 124"/>
                <a:gd name="T5" fmla="*/ 0 h 98"/>
                <a:gd name="T6" fmla="*/ 92 w 124"/>
                <a:gd name="T7" fmla="*/ 0 h 98"/>
                <a:gd name="T8" fmla="*/ 100 w 124"/>
                <a:gd name="T9" fmla="*/ 0 h 98"/>
                <a:gd name="T10" fmla="*/ 106 w 124"/>
                <a:gd name="T11" fmla="*/ 4 h 98"/>
                <a:gd name="T12" fmla="*/ 114 w 124"/>
                <a:gd name="T13" fmla="*/ 8 h 98"/>
                <a:gd name="T14" fmla="*/ 120 w 124"/>
                <a:gd name="T15" fmla="*/ 18 h 98"/>
                <a:gd name="T16" fmla="*/ 124 w 124"/>
                <a:gd name="T17" fmla="*/ 30 h 98"/>
                <a:gd name="T18" fmla="*/ 124 w 124"/>
                <a:gd name="T19" fmla="*/ 48 h 98"/>
                <a:gd name="T20" fmla="*/ 36 w 124"/>
                <a:gd name="T21" fmla="*/ 98 h 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4"/>
                <a:gd name="T34" fmla="*/ 0 h 98"/>
                <a:gd name="T35" fmla="*/ 124 w 124"/>
                <a:gd name="T36" fmla="*/ 98 h 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4" h="98">
                  <a:moveTo>
                    <a:pt x="36" y="98"/>
                  </a:moveTo>
                  <a:lnTo>
                    <a:pt x="0" y="50"/>
                  </a:lnTo>
                  <a:lnTo>
                    <a:pt x="86" y="0"/>
                  </a:lnTo>
                  <a:lnTo>
                    <a:pt x="92" y="0"/>
                  </a:lnTo>
                  <a:lnTo>
                    <a:pt x="100" y="0"/>
                  </a:lnTo>
                  <a:lnTo>
                    <a:pt x="106" y="4"/>
                  </a:lnTo>
                  <a:lnTo>
                    <a:pt x="114" y="8"/>
                  </a:lnTo>
                  <a:lnTo>
                    <a:pt x="120" y="18"/>
                  </a:lnTo>
                  <a:lnTo>
                    <a:pt x="124" y="30"/>
                  </a:lnTo>
                  <a:lnTo>
                    <a:pt x="124" y="48"/>
                  </a:lnTo>
                  <a:lnTo>
                    <a:pt x="36" y="98"/>
                  </a:lnTo>
                  <a:close/>
                </a:path>
              </a:pathLst>
            </a:custGeom>
            <a:solidFill>
              <a:srgbClr val="371F8B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1" name="Freeform 46"/>
            <p:cNvSpPr>
              <a:spLocks/>
            </p:cNvSpPr>
            <p:nvPr/>
          </p:nvSpPr>
          <p:spPr bwMode="auto">
            <a:xfrm>
              <a:off x="5208780" y="3337030"/>
              <a:ext cx="184150" cy="142875"/>
            </a:xfrm>
            <a:custGeom>
              <a:avLst/>
              <a:gdLst>
                <a:gd name="T0" fmla="*/ 30 w 116"/>
                <a:gd name="T1" fmla="*/ 90 h 90"/>
                <a:gd name="T2" fmla="*/ 0 w 116"/>
                <a:gd name="T3" fmla="*/ 48 h 90"/>
                <a:gd name="T4" fmla="*/ 84 w 116"/>
                <a:gd name="T5" fmla="*/ 0 h 90"/>
                <a:gd name="T6" fmla="*/ 90 w 116"/>
                <a:gd name="T7" fmla="*/ 0 h 90"/>
                <a:gd name="T8" fmla="*/ 96 w 116"/>
                <a:gd name="T9" fmla="*/ 0 h 90"/>
                <a:gd name="T10" fmla="*/ 102 w 116"/>
                <a:gd name="T11" fmla="*/ 4 h 90"/>
                <a:gd name="T12" fmla="*/ 108 w 116"/>
                <a:gd name="T13" fmla="*/ 8 h 90"/>
                <a:gd name="T14" fmla="*/ 114 w 116"/>
                <a:gd name="T15" fmla="*/ 16 h 90"/>
                <a:gd name="T16" fmla="*/ 116 w 116"/>
                <a:gd name="T17" fmla="*/ 26 h 90"/>
                <a:gd name="T18" fmla="*/ 116 w 116"/>
                <a:gd name="T19" fmla="*/ 40 h 90"/>
                <a:gd name="T20" fmla="*/ 30 w 116"/>
                <a:gd name="T21" fmla="*/ 90 h 9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6"/>
                <a:gd name="T34" fmla="*/ 0 h 90"/>
                <a:gd name="T35" fmla="*/ 116 w 116"/>
                <a:gd name="T36" fmla="*/ 90 h 90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6" h="90">
                  <a:moveTo>
                    <a:pt x="30" y="90"/>
                  </a:moveTo>
                  <a:lnTo>
                    <a:pt x="0" y="48"/>
                  </a:lnTo>
                  <a:lnTo>
                    <a:pt x="84" y="0"/>
                  </a:lnTo>
                  <a:lnTo>
                    <a:pt x="90" y="0"/>
                  </a:lnTo>
                  <a:lnTo>
                    <a:pt x="96" y="0"/>
                  </a:lnTo>
                  <a:lnTo>
                    <a:pt x="102" y="4"/>
                  </a:lnTo>
                  <a:lnTo>
                    <a:pt x="108" y="8"/>
                  </a:lnTo>
                  <a:lnTo>
                    <a:pt x="114" y="16"/>
                  </a:lnTo>
                  <a:lnTo>
                    <a:pt x="116" y="26"/>
                  </a:lnTo>
                  <a:lnTo>
                    <a:pt x="116" y="40"/>
                  </a:lnTo>
                  <a:lnTo>
                    <a:pt x="30" y="90"/>
                  </a:lnTo>
                  <a:close/>
                </a:path>
              </a:pathLst>
            </a:custGeom>
            <a:solidFill>
              <a:srgbClr val="5B41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2" name="Freeform 47"/>
            <p:cNvSpPr>
              <a:spLocks/>
            </p:cNvSpPr>
            <p:nvPr/>
          </p:nvSpPr>
          <p:spPr bwMode="auto">
            <a:xfrm>
              <a:off x="5218305" y="3337030"/>
              <a:ext cx="174625" cy="133350"/>
            </a:xfrm>
            <a:custGeom>
              <a:avLst/>
              <a:gdLst>
                <a:gd name="T0" fmla="*/ 24 w 110"/>
                <a:gd name="T1" fmla="*/ 84 h 84"/>
                <a:gd name="T2" fmla="*/ 0 w 110"/>
                <a:gd name="T3" fmla="*/ 48 h 84"/>
                <a:gd name="T4" fmla="*/ 82 w 110"/>
                <a:gd name="T5" fmla="*/ 0 h 84"/>
                <a:gd name="T6" fmla="*/ 86 w 110"/>
                <a:gd name="T7" fmla="*/ 2 h 84"/>
                <a:gd name="T8" fmla="*/ 96 w 110"/>
                <a:gd name="T9" fmla="*/ 6 h 84"/>
                <a:gd name="T10" fmla="*/ 102 w 110"/>
                <a:gd name="T11" fmla="*/ 10 h 84"/>
                <a:gd name="T12" fmla="*/ 106 w 110"/>
                <a:gd name="T13" fmla="*/ 16 h 84"/>
                <a:gd name="T14" fmla="*/ 110 w 110"/>
                <a:gd name="T15" fmla="*/ 24 h 84"/>
                <a:gd name="T16" fmla="*/ 110 w 110"/>
                <a:gd name="T17" fmla="*/ 36 h 84"/>
                <a:gd name="T18" fmla="*/ 24 w 110"/>
                <a:gd name="T19" fmla="*/ 84 h 8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10"/>
                <a:gd name="T31" fmla="*/ 0 h 84"/>
                <a:gd name="T32" fmla="*/ 110 w 110"/>
                <a:gd name="T33" fmla="*/ 84 h 8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10" h="84">
                  <a:moveTo>
                    <a:pt x="24" y="84"/>
                  </a:moveTo>
                  <a:lnTo>
                    <a:pt x="0" y="48"/>
                  </a:lnTo>
                  <a:lnTo>
                    <a:pt x="82" y="0"/>
                  </a:lnTo>
                  <a:lnTo>
                    <a:pt x="86" y="2"/>
                  </a:lnTo>
                  <a:lnTo>
                    <a:pt x="96" y="6"/>
                  </a:lnTo>
                  <a:lnTo>
                    <a:pt x="102" y="10"/>
                  </a:lnTo>
                  <a:lnTo>
                    <a:pt x="106" y="16"/>
                  </a:lnTo>
                  <a:lnTo>
                    <a:pt x="110" y="24"/>
                  </a:lnTo>
                  <a:lnTo>
                    <a:pt x="110" y="36"/>
                  </a:lnTo>
                  <a:lnTo>
                    <a:pt x="24" y="84"/>
                  </a:lnTo>
                  <a:close/>
                </a:path>
              </a:pathLst>
            </a:custGeom>
            <a:solidFill>
              <a:srgbClr val="8069B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3" name="Freeform 48"/>
            <p:cNvSpPr>
              <a:spLocks/>
            </p:cNvSpPr>
            <p:nvPr/>
          </p:nvSpPr>
          <p:spPr bwMode="auto">
            <a:xfrm>
              <a:off x="5227830" y="3340205"/>
              <a:ext cx="161925" cy="120650"/>
            </a:xfrm>
            <a:custGeom>
              <a:avLst/>
              <a:gdLst>
                <a:gd name="T0" fmla="*/ 18 w 102"/>
                <a:gd name="T1" fmla="*/ 76 h 76"/>
                <a:gd name="T2" fmla="*/ 0 w 102"/>
                <a:gd name="T3" fmla="*/ 48 h 76"/>
                <a:gd name="T4" fmla="*/ 80 w 102"/>
                <a:gd name="T5" fmla="*/ 0 h 76"/>
                <a:gd name="T6" fmla="*/ 84 w 102"/>
                <a:gd name="T7" fmla="*/ 2 h 76"/>
                <a:gd name="T8" fmla="*/ 92 w 102"/>
                <a:gd name="T9" fmla="*/ 6 h 76"/>
                <a:gd name="T10" fmla="*/ 96 w 102"/>
                <a:gd name="T11" fmla="*/ 10 h 76"/>
                <a:gd name="T12" fmla="*/ 100 w 102"/>
                <a:gd name="T13" fmla="*/ 14 h 76"/>
                <a:gd name="T14" fmla="*/ 102 w 102"/>
                <a:gd name="T15" fmla="*/ 20 h 76"/>
                <a:gd name="T16" fmla="*/ 102 w 102"/>
                <a:gd name="T17" fmla="*/ 28 h 76"/>
                <a:gd name="T18" fmla="*/ 18 w 102"/>
                <a:gd name="T19" fmla="*/ 76 h 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02"/>
                <a:gd name="T31" fmla="*/ 0 h 76"/>
                <a:gd name="T32" fmla="*/ 102 w 102"/>
                <a:gd name="T33" fmla="*/ 76 h 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02" h="76">
                  <a:moveTo>
                    <a:pt x="18" y="76"/>
                  </a:moveTo>
                  <a:lnTo>
                    <a:pt x="0" y="48"/>
                  </a:lnTo>
                  <a:lnTo>
                    <a:pt x="80" y="0"/>
                  </a:lnTo>
                  <a:lnTo>
                    <a:pt x="84" y="2"/>
                  </a:lnTo>
                  <a:lnTo>
                    <a:pt x="92" y="6"/>
                  </a:lnTo>
                  <a:lnTo>
                    <a:pt x="96" y="10"/>
                  </a:lnTo>
                  <a:lnTo>
                    <a:pt x="100" y="14"/>
                  </a:lnTo>
                  <a:lnTo>
                    <a:pt x="102" y="20"/>
                  </a:lnTo>
                  <a:lnTo>
                    <a:pt x="102" y="28"/>
                  </a:lnTo>
                  <a:lnTo>
                    <a:pt x="18" y="76"/>
                  </a:lnTo>
                  <a:close/>
                </a:path>
              </a:pathLst>
            </a:custGeom>
            <a:solidFill>
              <a:srgbClr val="A996C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4" name="Freeform 49"/>
            <p:cNvSpPr>
              <a:spLocks/>
            </p:cNvSpPr>
            <p:nvPr/>
          </p:nvSpPr>
          <p:spPr bwMode="auto">
            <a:xfrm>
              <a:off x="5237355" y="3340205"/>
              <a:ext cx="152400" cy="107950"/>
            </a:xfrm>
            <a:custGeom>
              <a:avLst/>
              <a:gdLst>
                <a:gd name="T0" fmla="*/ 12 w 96"/>
                <a:gd name="T1" fmla="*/ 68 h 68"/>
                <a:gd name="T2" fmla="*/ 0 w 96"/>
                <a:gd name="T3" fmla="*/ 48 h 68"/>
                <a:gd name="T4" fmla="*/ 78 w 96"/>
                <a:gd name="T5" fmla="*/ 0 h 68"/>
                <a:gd name="T6" fmla="*/ 88 w 96"/>
                <a:gd name="T7" fmla="*/ 8 h 68"/>
                <a:gd name="T8" fmla="*/ 94 w 96"/>
                <a:gd name="T9" fmla="*/ 14 h 68"/>
                <a:gd name="T10" fmla="*/ 96 w 96"/>
                <a:gd name="T11" fmla="*/ 18 h 68"/>
                <a:gd name="T12" fmla="*/ 96 w 96"/>
                <a:gd name="T13" fmla="*/ 22 h 68"/>
                <a:gd name="T14" fmla="*/ 12 w 96"/>
                <a:gd name="T15" fmla="*/ 68 h 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6"/>
                <a:gd name="T25" fmla="*/ 0 h 68"/>
                <a:gd name="T26" fmla="*/ 96 w 96"/>
                <a:gd name="T27" fmla="*/ 68 h 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6" h="68">
                  <a:moveTo>
                    <a:pt x="12" y="68"/>
                  </a:moveTo>
                  <a:lnTo>
                    <a:pt x="0" y="48"/>
                  </a:lnTo>
                  <a:lnTo>
                    <a:pt x="78" y="0"/>
                  </a:lnTo>
                  <a:lnTo>
                    <a:pt x="88" y="8"/>
                  </a:lnTo>
                  <a:lnTo>
                    <a:pt x="94" y="14"/>
                  </a:lnTo>
                  <a:lnTo>
                    <a:pt x="96" y="18"/>
                  </a:lnTo>
                  <a:lnTo>
                    <a:pt x="96" y="22"/>
                  </a:lnTo>
                  <a:lnTo>
                    <a:pt x="12" y="68"/>
                  </a:lnTo>
                  <a:close/>
                </a:path>
              </a:pathLst>
            </a:custGeom>
            <a:solidFill>
              <a:srgbClr val="D4C8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5" name="Freeform 50"/>
            <p:cNvSpPr>
              <a:spLocks/>
            </p:cNvSpPr>
            <p:nvPr/>
          </p:nvSpPr>
          <p:spPr bwMode="auto">
            <a:xfrm>
              <a:off x="5243705" y="3343380"/>
              <a:ext cx="146050" cy="95250"/>
            </a:xfrm>
            <a:custGeom>
              <a:avLst/>
              <a:gdLst>
                <a:gd name="T0" fmla="*/ 92 w 92"/>
                <a:gd name="T1" fmla="*/ 16 h 60"/>
                <a:gd name="T2" fmla="*/ 8 w 92"/>
                <a:gd name="T3" fmla="*/ 60 h 60"/>
                <a:gd name="T4" fmla="*/ 0 w 92"/>
                <a:gd name="T5" fmla="*/ 46 h 60"/>
                <a:gd name="T6" fmla="*/ 78 w 92"/>
                <a:gd name="T7" fmla="*/ 0 h 60"/>
                <a:gd name="T8" fmla="*/ 92 w 92"/>
                <a:gd name="T9" fmla="*/ 16 h 6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60"/>
                <a:gd name="T17" fmla="*/ 92 w 92"/>
                <a:gd name="T18" fmla="*/ 60 h 6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60">
                  <a:moveTo>
                    <a:pt x="92" y="16"/>
                  </a:moveTo>
                  <a:lnTo>
                    <a:pt x="8" y="60"/>
                  </a:lnTo>
                  <a:lnTo>
                    <a:pt x="0" y="46"/>
                  </a:lnTo>
                  <a:lnTo>
                    <a:pt x="78" y="0"/>
                  </a:lnTo>
                  <a:lnTo>
                    <a:pt x="92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6" name="Freeform 51"/>
            <p:cNvSpPr>
              <a:spLocks/>
            </p:cNvSpPr>
            <p:nvPr/>
          </p:nvSpPr>
          <p:spPr bwMode="auto">
            <a:xfrm>
              <a:off x="5173855" y="3416405"/>
              <a:ext cx="101600" cy="111125"/>
            </a:xfrm>
            <a:custGeom>
              <a:avLst/>
              <a:gdLst>
                <a:gd name="T0" fmla="*/ 46 w 64"/>
                <a:gd name="T1" fmla="*/ 68 h 70"/>
                <a:gd name="T2" fmla="*/ 52 w 64"/>
                <a:gd name="T3" fmla="*/ 64 h 70"/>
                <a:gd name="T4" fmla="*/ 56 w 64"/>
                <a:gd name="T5" fmla="*/ 60 h 70"/>
                <a:gd name="T6" fmla="*/ 60 w 64"/>
                <a:gd name="T7" fmla="*/ 54 h 70"/>
                <a:gd name="T8" fmla="*/ 64 w 64"/>
                <a:gd name="T9" fmla="*/ 48 h 70"/>
                <a:gd name="T10" fmla="*/ 64 w 64"/>
                <a:gd name="T11" fmla="*/ 42 h 70"/>
                <a:gd name="T12" fmla="*/ 64 w 64"/>
                <a:gd name="T13" fmla="*/ 36 h 70"/>
                <a:gd name="T14" fmla="*/ 64 w 64"/>
                <a:gd name="T15" fmla="*/ 28 h 70"/>
                <a:gd name="T16" fmla="*/ 62 w 64"/>
                <a:gd name="T17" fmla="*/ 22 h 70"/>
                <a:gd name="T18" fmla="*/ 58 w 64"/>
                <a:gd name="T19" fmla="*/ 16 h 70"/>
                <a:gd name="T20" fmla="*/ 54 w 64"/>
                <a:gd name="T21" fmla="*/ 10 h 70"/>
                <a:gd name="T22" fmla="*/ 48 w 64"/>
                <a:gd name="T23" fmla="*/ 6 h 70"/>
                <a:gd name="T24" fmla="*/ 42 w 64"/>
                <a:gd name="T25" fmla="*/ 2 h 70"/>
                <a:gd name="T26" fmla="*/ 36 w 64"/>
                <a:gd name="T27" fmla="*/ 2 h 70"/>
                <a:gd name="T28" fmla="*/ 30 w 64"/>
                <a:gd name="T29" fmla="*/ 0 h 70"/>
                <a:gd name="T30" fmla="*/ 24 w 64"/>
                <a:gd name="T31" fmla="*/ 0 h 70"/>
                <a:gd name="T32" fmla="*/ 18 w 64"/>
                <a:gd name="T33" fmla="*/ 4 h 70"/>
                <a:gd name="T34" fmla="*/ 12 w 64"/>
                <a:gd name="T35" fmla="*/ 6 h 70"/>
                <a:gd name="T36" fmla="*/ 8 w 64"/>
                <a:gd name="T37" fmla="*/ 10 h 70"/>
                <a:gd name="T38" fmla="*/ 4 w 64"/>
                <a:gd name="T39" fmla="*/ 16 h 70"/>
                <a:gd name="T40" fmla="*/ 0 w 64"/>
                <a:gd name="T41" fmla="*/ 22 h 70"/>
                <a:gd name="T42" fmla="*/ 0 w 64"/>
                <a:gd name="T43" fmla="*/ 28 h 70"/>
                <a:gd name="T44" fmla="*/ 0 w 64"/>
                <a:gd name="T45" fmla="*/ 36 h 70"/>
                <a:gd name="T46" fmla="*/ 0 w 64"/>
                <a:gd name="T47" fmla="*/ 42 h 70"/>
                <a:gd name="T48" fmla="*/ 2 w 64"/>
                <a:gd name="T49" fmla="*/ 48 h 70"/>
                <a:gd name="T50" fmla="*/ 6 w 64"/>
                <a:gd name="T51" fmla="*/ 54 h 70"/>
                <a:gd name="T52" fmla="*/ 10 w 64"/>
                <a:gd name="T53" fmla="*/ 60 h 70"/>
                <a:gd name="T54" fmla="*/ 16 w 64"/>
                <a:gd name="T55" fmla="*/ 64 h 70"/>
                <a:gd name="T56" fmla="*/ 22 w 64"/>
                <a:gd name="T57" fmla="*/ 68 h 70"/>
                <a:gd name="T58" fmla="*/ 28 w 64"/>
                <a:gd name="T59" fmla="*/ 70 h 70"/>
                <a:gd name="T60" fmla="*/ 34 w 64"/>
                <a:gd name="T61" fmla="*/ 70 h 70"/>
                <a:gd name="T62" fmla="*/ 40 w 64"/>
                <a:gd name="T63" fmla="*/ 70 h 70"/>
                <a:gd name="T64" fmla="*/ 46 w 64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4"/>
                <a:gd name="T100" fmla="*/ 0 h 70"/>
                <a:gd name="T101" fmla="*/ 64 w 64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4" h="70">
                  <a:moveTo>
                    <a:pt x="46" y="68"/>
                  </a:moveTo>
                  <a:lnTo>
                    <a:pt x="52" y="64"/>
                  </a:lnTo>
                  <a:lnTo>
                    <a:pt x="56" y="60"/>
                  </a:lnTo>
                  <a:lnTo>
                    <a:pt x="60" y="54"/>
                  </a:lnTo>
                  <a:lnTo>
                    <a:pt x="64" y="48"/>
                  </a:lnTo>
                  <a:lnTo>
                    <a:pt x="64" y="42"/>
                  </a:lnTo>
                  <a:lnTo>
                    <a:pt x="64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4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6" y="68"/>
                  </a:lnTo>
                  <a:close/>
                </a:path>
              </a:pathLst>
            </a:custGeom>
            <a:solidFill>
              <a:srgbClr val="13007C"/>
            </a:solidFill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7" name="Freeform 52"/>
            <p:cNvSpPr>
              <a:spLocks/>
            </p:cNvSpPr>
            <p:nvPr/>
          </p:nvSpPr>
          <p:spPr bwMode="auto">
            <a:xfrm>
              <a:off x="5691380" y="2330555"/>
              <a:ext cx="1428750" cy="873125"/>
            </a:xfrm>
            <a:custGeom>
              <a:avLst/>
              <a:gdLst>
                <a:gd name="T0" fmla="*/ 0 w 900"/>
                <a:gd name="T1" fmla="*/ 496 h 550"/>
                <a:gd name="T2" fmla="*/ 858 w 900"/>
                <a:gd name="T3" fmla="*/ 0 h 550"/>
                <a:gd name="T4" fmla="*/ 866 w 900"/>
                <a:gd name="T5" fmla="*/ 0 h 550"/>
                <a:gd name="T6" fmla="*/ 874 w 900"/>
                <a:gd name="T7" fmla="*/ 0 h 550"/>
                <a:gd name="T8" fmla="*/ 882 w 900"/>
                <a:gd name="T9" fmla="*/ 2 h 550"/>
                <a:gd name="T10" fmla="*/ 890 w 900"/>
                <a:gd name="T11" fmla="*/ 8 h 550"/>
                <a:gd name="T12" fmla="*/ 896 w 900"/>
                <a:gd name="T13" fmla="*/ 18 h 550"/>
                <a:gd name="T14" fmla="*/ 900 w 900"/>
                <a:gd name="T15" fmla="*/ 26 h 550"/>
                <a:gd name="T16" fmla="*/ 900 w 900"/>
                <a:gd name="T17" fmla="*/ 34 h 550"/>
                <a:gd name="T18" fmla="*/ 900 w 900"/>
                <a:gd name="T19" fmla="*/ 54 h 550"/>
                <a:gd name="T20" fmla="*/ 42 w 900"/>
                <a:gd name="T21" fmla="*/ 550 h 550"/>
                <a:gd name="T22" fmla="*/ 0 w 900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0"/>
                <a:gd name="T37" fmla="*/ 0 h 550"/>
                <a:gd name="T38" fmla="*/ 900 w 900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0" h="550">
                  <a:moveTo>
                    <a:pt x="0" y="496"/>
                  </a:moveTo>
                  <a:lnTo>
                    <a:pt x="858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2"/>
                  </a:lnTo>
                  <a:lnTo>
                    <a:pt x="890" y="8"/>
                  </a:lnTo>
                  <a:lnTo>
                    <a:pt x="896" y="18"/>
                  </a:lnTo>
                  <a:lnTo>
                    <a:pt x="900" y="26"/>
                  </a:lnTo>
                  <a:lnTo>
                    <a:pt x="900" y="34"/>
                  </a:lnTo>
                  <a:lnTo>
                    <a:pt x="900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8" name="Freeform 53"/>
            <p:cNvSpPr>
              <a:spLocks/>
            </p:cNvSpPr>
            <p:nvPr/>
          </p:nvSpPr>
          <p:spPr bwMode="auto">
            <a:xfrm>
              <a:off x="5697730" y="2336905"/>
              <a:ext cx="1428750" cy="873125"/>
            </a:xfrm>
            <a:custGeom>
              <a:avLst/>
              <a:gdLst>
                <a:gd name="T0" fmla="*/ 0 w 900"/>
                <a:gd name="T1" fmla="*/ 496 h 550"/>
                <a:gd name="T2" fmla="*/ 858 w 900"/>
                <a:gd name="T3" fmla="*/ 0 h 550"/>
                <a:gd name="T4" fmla="*/ 866 w 900"/>
                <a:gd name="T5" fmla="*/ 0 h 550"/>
                <a:gd name="T6" fmla="*/ 874 w 900"/>
                <a:gd name="T7" fmla="*/ 0 h 550"/>
                <a:gd name="T8" fmla="*/ 882 w 900"/>
                <a:gd name="T9" fmla="*/ 2 h 550"/>
                <a:gd name="T10" fmla="*/ 890 w 900"/>
                <a:gd name="T11" fmla="*/ 8 h 550"/>
                <a:gd name="T12" fmla="*/ 896 w 900"/>
                <a:gd name="T13" fmla="*/ 18 h 550"/>
                <a:gd name="T14" fmla="*/ 900 w 900"/>
                <a:gd name="T15" fmla="*/ 26 h 550"/>
                <a:gd name="T16" fmla="*/ 900 w 900"/>
                <a:gd name="T17" fmla="*/ 34 h 550"/>
                <a:gd name="T18" fmla="*/ 900 w 900"/>
                <a:gd name="T19" fmla="*/ 54 h 550"/>
                <a:gd name="T20" fmla="*/ 42 w 900"/>
                <a:gd name="T21" fmla="*/ 550 h 550"/>
                <a:gd name="T22" fmla="*/ 0 w 900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0"/>
                <a:gd name="T37" fmla="*/ 0 h 550"/>
                <a:gd name="T38" fmla="*/ 900 w 900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0" h="550">
                  <a:moveTo>
                    <a:pt x="0" y="496"/>
                  </a:moveTo>
                  <a:lnTo>
                    <a:pt x="858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2"/>
                  </a:lnTo>
                  <a:lnTo>
                    <a:pt x="890" y="8"/>
                  </a:lnTo>
                  <a:lnTo>
                    <a:pt x="896" y="18"/>
                  </a:lnTo>
                  <a:lnTo>
                    <a:pt x="900" y="26"/>
                  </a:lnTo>
                  <a:lnTo>
                    <a:pt x="900" y="34"/>
                  </a:lnTo>
                  <a:lnTo>
                    <a:pt x="900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79" name="Freeform 54"/>
            <p:cNvSpPr>
              <a:spLocks/>
            </p:cNvSpPr>
            <p:nvPr/>
          </p:nvSpPr>
          <p:spPr bwMode="auto">
            <a:xfrm>
              <a:off x="5700905" y="2330555"/>
              <a:ext cx="1419225" cy="863600"/>
            </a:xfrm>
            <a:custGeom>
              <a:avLst/>
              <a:gdLst>
                <a:gd name="T0" fmla="*/ 856 w 894"/>
                <a:gd name="T1" fmla="*/ 0 h 544"/>
                <a:gd name="T2" fmla="*/ 864 w 894"/>
                <a:gd name="T3" fmla="*/ 0 h 544"/>
                <a:gd name="T4" fmla="*/ 870 w 894"/>
                <a:gd name="T5" fmla="*/ 2 h 544"/>
                <a:gd name="T6" fmla="*/ 878 w 894"/>
                <a:gd name="T7" fmla="*/ 4 h 544"/>
                <a:gd name="T8" fmla="*/ 884 w 894"/>
                <a:gd name="T9" fmla="*/ 10 h 544"/>
                <a:gd name="T10" fmla="*/ 890 w 894"/>
                <a:gd name="T11" fmla="*/ 18 h 544"/>
                <a:gd name="T12" fmla="*/ 894 w 894"/>
                <a:gd name="T13" fmla="*/ 32 h 544"/>
                <a:gd name="T14" fmla="*/ 894 w 894"/>
                <a:gd name="T15" fmla="*/ 48 h 544"/>
                <a:gd name="T16" fmla="*/ 36 w 894"/>
                <a:gd name="T17" fmla="*/ 544 h 544"/>
                <a:gd name="T18" fmla="*/ 0 w 894"/>
                <a:gd name="T19" fmla="*/ 496 h 544"/>
                <a:gd name="T20" fmla="*/ 856 w 894"/>
                <a:gd name="T21" fmla="*/ 0 h 54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4"/>
                <a:gd name="T34" fmla="*/ 0 h 544"/>
                <a:gd name="T35" fmla="*/ 894 w 894"/>
                <a:gd name="T36" fmla="*/ 544 h 54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4" h="544">
                  <a:moveTo>
                    <a:pt x="856" y="0"/>
                  </a:moveTo>
                  <a:lnTo>
                    <a:pt x="864" y="0"/>
                  </a:lnTo>
                  <a:lnTo>
                    <a:pt x="870" y="2"/>
                  </a:lnTo>
                  <a:lnTo>
                    <a:pt x="878" y="4"/>
                  </a:lnTo>
                  <a:lnTo>
                    <a:pt x="884" y="10"/>
                  </a:lnTo>
                  <a:lnTo>
                    <a:pt x="890" y="18"/>
                  </a:lnTo>
                  <a:lnTo>
                    <a:pt x="894" y="32"/>
                  </a:lnTo>
                  <a:lnTo>
                    <a:pt x="894" y="48"/>
                  </a:lnTo>
                  <a:lnTo>
                    <a:pt x="36" y="544"/>
                  </a:lnTo>
                  <a:lnTo>
                    <a:pt x="0" y="496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D2D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0" name="Freeform 55"/>
            <p:cNvSpPr>
              <a:spLocks/>
            </p:cNvSpPr>
            <p:nvPr/>
          </p:nvSpPr>
          <p:spPr bwMode="auto">
            <a:xfrm>
              <a:off x="5710430" y="2333730"/>
              <a:ext cx="1409700" cy="850900"/>
            </a:xfrm>
            <a:custGeom>
              <a:avLst/>
              <a:gdLst>
                <a:gd name="T0" fmla="*/ 854 w 888"/>
                <a:gd name="T1" fmla="*/ 0 h 536"/>
                <a:gd name="T2" fmla="*/ 860 w 888"/>
                <a:gd name="T3" fmla="*/ 0 h 536"/>
                <a:gd name="T4" fmla="*/ 866 w 888"/>
                <a:gd name="T5" fmla="*/ 2 h 536"/>
                <a:gd name="T6" fmla="*/ 872 w 888"/>
                <a:gd name="T7" fmla="*/ 4 h 536"/>
                <a:gd name="T8" fmla="*/ 880 w 888"/>
                <a:gd name="T9" fmla="*/ 10 h 536"/>
                <a:gd name="T10" fmla="*/ 884 w 888"/>
                <a:gd name="T11" fmla="*/ 16 h 536"/>
                <a:gd name="T12" fmla="*/ 888 w 888"/>
                <a:gd name="T13" fmla="*/ 26 h 536"/>
                <a:gd name="T14" fmla="*/ 888 w 888"/>
                <a:gd name="T15" fmla="*/ 42 h 536"/>
                <a:gd name="T16" fmla="*/ 32 w 888"/>
                <a:gd name="T17" fmla="*/ 536 h 536"/>
                <a:gd name="T18" fmla="*/ 0 w 888"/>
                <a:gd name="T19" fmla="*/ 494 h 536"/>
                <a:gd name="T20" fmla="*/ 854 w 888"/>
                <a:gd name="T21" fmla="*/ 0 h 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8"/>
                <a:gd name="T34" fmla="*/ 0 h 536"/>
                <a:gd name="T35" fmla="*/ 888 w 888"/>
                <a:gd name="T36" fmla="*/ 536 h 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8" h="536">
                  <a:moveTo>
                    <a:pt x="854" y="0"/>
                  </a:moveTo>
                  <a:lnTo>
                    <a:pt x="860" y="0"/>
                  </a:lnTo>
                  <a:lnTo>
                    <a:pt x="866" y="2"/>
                  </a:lnTo>
                  <a:lnTo>
                    <a:pt x="872" y="4"/>
                  </a:lnTo>
                  <a:lnTo>
                    <a:pt x="880" y="10"/>
                  </a:lnTo>
                  <a:lnTo>
                    <a:pt x="884" y="16"/>
                  </a:lnTo>
                  <a:lnTo>
                    <a:pt x="888" y="26"/>
                  </a:lnTo>
                  <a:lnTo>
                    <a:pt x="888" y="42"/>
                  </a:lnTo>
                  <a:lnTo>
                    <a:pt x="32" y="536"/>
                  </a:lnTo>
                  <a:lnTo>
                    <a:pt x="0" y="494"/>
                  </a:lnTo>
                  <a:lnTo>
                    <a:pt x="854" y="0"/>
                  </a:lnTo>
                  <a:close/>
                </a:path>
              </a:pathLst>
            </a:custGeom>
            <a:solidFill>
              <a:srgbClr val="FC56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1" name="Freeform 56"/>
            <p:cNvSpPr>
              <a:spLocks/>
            </p:cNvSpPr>
            <p:nvPr/>
          </p:nvSpPr>
          <p:spPr bwMode="auto">
            <a:xfrm>
              <a:off x="5719955" y="2333730"/>
              <a:ext cx="1397000" cy="838200"/>
            </a:xfrm>
            <a:custGeom>
              <a:avLst/>
              <a:gdLst>
                <a:gd name="T0" fmla="*/ 852 w 880"/>
                <a:gd name="T1" fmla="*/ 0 h 528"/>
                <a:gd name="T2" fmla="*/ 858 w 880"/>
                <a:gd name="T3" fmla="*/ 2 h 528"/>
                <a:gd name="T4" fmla="*/ 868 w 880"/>
                <a:gd name="T5" fmla="*/ 6 h 528"/>
                <a:gd name="T6" fmla="*/ 874 w 880"/>
                <a:gd name="T7" fmla="*/ 10 h 528"/>
                <a:gd name="T8" fmla="*/ 878 w 880"/>
                <a:gd name="T9" fmla="*/ 16 h 528"/>
                <a:gd name="T10" fmla="*/ 880 w 880"/>
                <a:gd name="T11" fmla="*/ 24 h 528"/>
                <a:gd name="T12" fmla="*/ 880 w 880"/>
                <a:gd name="T13" fmla="*/ 36 h 528"/>
                <a:gd name="T14" fmla="*/ 26 w 880"/>
                <a:gd name="T15" fmla="*/ 528 h 528"/>
                <a:gd name="T16" fmla="*/ 0 w 880"/>
                <a:gd name="T17" fmla="*/ 494 h 528"/>
                <a:gd name="T18" fmla="*/ 852 w 880"/>
                <a:gd name="T19" fmla="*/ 0 h 5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80"/>
                <a:gd name="T31" fmla="*/ 0 h 528"/>
                <a:gd name="T32" fmla="*/ 880 w 880"/>
                <a:gd name="T33" fmla="*/ 528 h 5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80" h="528">
                  <a:moveTo>
                    <a:pt x="852" y="0"/>
                  </a:moveTo>
                  <a:lnTo>
                    <a:pt x="858" y="2"/>
                  </a:lnTo>
                  <a:lnTo>
                    <a:pt x="868" y="6"/>
                  </a:lnTo>
                  <a:lnTo>
                    <a:pt x="874" y="10"/>
                  </a:lnTo>
                  <a:lnTo>
                    <a:pt x="878" y="16"/>
                  </a:lnTo>
                  <a:lnTo>
                    <a:pt x="880" y="24"/>
                  </a:lnTo>
                  <a:lnTo>
                    <a:pt x="880" y="36"/>
                  </a:lnTo>
                  <a:lnTo>
                    <a:pt x="26" y="528"/>
                  </a:lnTo>
                  <a:lnTo>
                    <a:pt x="0" y="494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FB80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2" name="Freeform 57"/>
            <p:cNvSpPr>
              <a:spLocks/>
            </p:cNvSpPr>
            <p:nvPr/>
          </p:nvSpPr>
          <p:spPr bwMode="auto">
            <a:xfrm>
              <a:off x="5732655" y="2336905"/>
              <a:ext cx="1384300" cy="825500"/>
            </a:xfrm>
            <a:custGeom>
              <a:avLst/>
              <a:gdLst>
                <a:gd name="T0" fmla="*/ 850 w 872"/>
                <a:gd name="T1" fmla="*/ 0 h 520"/>
                <a:gd name="T2" fmla="*/ 852 w 872"/>
                <a:gd name="T3" fmla="*/ 0 h 520"/>
                <a:gd name="T4" fmla="*/ 862 w 872"/>
                <a:gd name="T5" fmla="*/ 6 h 520"/>
                <a:gd name="T6" fmla="*/ 866 w 872"/>
                <a:gd name="T7" fmla="*/ 10 h 520"/>
                <a:gd name="T8" fmla="*/ 870 w 872"/>
                <a:gd name="T9" fmla="*/ 14 h 520"/>
                <a:gd name="T10" fmla="*/ 872 w 872"/>
                <a:gd name="T11" fmla="*/ 20 h 520"/>
                <a:gd name="T12" fmla="*/ 872 w 872"/>
                <a:gd name="T13" fmla="*/ 28 h 520"/>
                <a:gd name="T14" fmla="*/ 18 w 872"/>
                <a:gd name="T15" fmla="*/ 520 h 520"/>
                <a:gd name="T16" fmla="*/ 0 w 872"/>
                <a:gd name="T17" fmla="*/ 492 h 520"/>
                <a:gd name="T18" fmla="*/ 850 w 872"/>
                <a:gd name="T19" fmla="*/ 0 h 5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2"/>
                <a:gd name="T31" fmla="*/ 0 h 520"/>
                <a:gd name="T32" fmla="*/ 872 w 872"/>
                <a:gd name="T33" fmla="*/ 520 h 5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2" h="520">
                  <a:moveTo>
                    <a:pt x="850" y="0"/>
                  </a:moveTo>
                  <a:lnTo>
                    <a:pt x="852" y="0"/>
                  </a:lnTo>
                  <a:lnTo>
                    <a:pt x="862" y="6"/>
                  </a:lnTo>
                  <a:lnTo>
                    <a:pt x="866" y="10"/>
                  </a:lnTo>
                  <a:lnTo>
                    <a:pt x="870" y="14"/>
                  </a:lnTo>
                  <a:lnTo>
                    <a:pt x="872" y="20"/>
                  </a:lnTo>
                  <a:lnTo>
                    <a:pt x="872" y="28"/>
                  </a:lnTo>
                  <a:lnTo>
                    <a:pt x="18" y="520"/>
                  </a:lnTo>
                  <a:lnTo>
                    <a:pt x="0" y="492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FCAB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3" name="Freeform 58"/>
            <p:cNvSpPr>
              <a:spLocks/>
            </p:cNvSpPr>
            <p:nvPr/>
          </p:nvSpPr>
          <p:spPr bwMode="auto">
            <a:xfrm>
              <a:off x="5742180" y="2336905"/>
              <a:ext cx="1374775" cy="815975"/>
            </a:xfrm>
            <a:custGeom>
              <a:avLst/>
              <a:gdLst>
                <a:gd name="T0" fmla="*/ 848 w 866"/>
                <a:gd name="T1" fmla="*/ 0 h 514"/>
                <a:gd name="T2" fmla="*/ 856 w 866"/>
                <a:gd name="T3" fmla="*/ 8 h 514"/>
                <a:gd name="T4" fmla="*/ 864 w 866"/>
                <a:gd name="T5" fmla="*/ 14 h 514"/>
                <a:gd name="T6" fmla="*/ 864 w 866"/>
                <a:gd name="T7" fmla="*/ 18 h 514"/>
                <a:gd name="T8" fmla="*/ 866 w 866"/>
                <a:gd name="T9" fmla="*/ 22 h 514"/>
                <a:gd name="T10" fmla="*/ 12 w 866"/>
                <a:gd name="T11" fmla="*/ 514 h 514"/>
                <a:gd name="T12" fmla="*/ 0 w 866"/>
                <a:gd name="T13" fmla="*/ 492 h 514"/>
                <a:gd name="T14" fmla="*/ 848 w 866"/>
                <a:gd name="T15" fmla="*/ 0 h 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6"/>
                <a:gd name="T25" fmla="*/ 0 h 514"/>
                <a:gd name="T26" fmla="*/ 866 w 866"/>
                <a:gd name="T27" fmla="*/ 514 h 5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6" h="514">
                  <a:moveTo>
                    <a:pt x="848" y="0"/>
                  </a:moveTo>
                  <a:lnTo>
                    <a:pt x="856" y="8"/>
                  </a:lnTo>
                  <a:lnTo>
                    <a:pt x="864" y="14"/>
                  </a:lnTo>
                  <a:lnTo>
                    <a:pt x="864" y="18"/>
                  </a:lnTo>
                  <a:lnTo>
                    <a:pt x="866" y="22"/>
                  </a:lnTo>
                  <a:lnTo>
                    <a:pt x="12" y="514"/>
                  </a:lnTo>
                  <a:lnTo>
                    <a:pt x="0" y="492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DD5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4" name="Freeform 59"/>
            <p:cNvSpPr>
              <a:spLocks/>
            </p:cNvSpPr>
            <p:nvPr/>
          </p:nvSpPr>
          <p:spPr bwMode="auto">
            <a:xfrm>
              <a:off x="5751705" y="2340080"/>
              <a:ext cx="1362075" cy="800100"/>
            </a:xfrm>
            <a:custGeom>
              <a:avLst/>
              <a:gdLst>
                <a:gd name="T0" fmla="*/ 858 w 858"/>
                <a:gd name="T1" fmla="*/ 14 h 504"/>
                <a:gd name="T2" fmla="*/ 8 w 858"/>
                <a:gd name="T3" fmla="*/ 504 h 504"/>
                <a:gd name="T4" fmla="*/ 0 w 858"/>
                <a:gd name="T5" fmla="*/ 490 h 504"/>
                <a:gd name="T6" fmla="*/ 846 w 858"/>
                <a:gd name="T7" fmla="*/ 0 h 504"/>
                <a:gd name="T8" fmla="*/ 858 w 858"/>
                <a:gd name="T9" fmla="*/ 14 h 5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58"/>
                <a:gd name="T16" fmla="*/ 0 h 504"/>
                <a:gd name="T17" fmla="*/ 858 w 858"/>
                <a:gd name="T18" fmla="*/ 504 h 50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58" h="504">
                  <a:moveTo>
                    <a:pt x="858" y="14"/>
                  </a:moveTo>
                  <a:lnTo>
                    <a:pt x="8" y="504"/>
                  </a:lnTo>
                  <a:lnTo>
                    <a:pt x="0" y="490"/>
                  </a:lnTo>
                  <a:lnTo>
                    <a:pt x="846" y="0"/>
                  </a:lnTo>
                  <a:lnTo>
                    <a:pt x="858" y="1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5" name="Freeform 60"/>
            <p:cNvSpPr>
              <a:spLocks/>
            </p:cNvSpPr>
            <p:nvPr/>
          </p:nvSpPr>
          <p:spPr bwMode="auto">
            <a:xfrm>
              <a:off x="5678680" y="3111605"/>
              <a:ext cx="104775" cy="111125"/>
            </a:xfrm>
            <a:custGeom>
              <a:avLst/>
              <a:gdLst>
                <a:gd name="T0" fmla="*/ 46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0 w 66"/>
                <a:gd name="T7" fmla="*/ 54 h 70"/>
                <a:gd name="T8" fmla="*/ 64 w 66"/>
                <a:gd name="T9" fmla="*/ 48 h 70"/>
                <a:gd name="T10" fmla="*/ 64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2 w 66"/>
                <a:gd name="T25" fmla="*/ 2 h 70"/>
                <a:gd name="T26" fmla="*/ 36 w 66"/>
                <a:gd name="T27" fmla="*/ 0 h 70"/>
                <a:gd name="T28" fmla="*/ 30 w 66"/>
                <a:gd name="T29" fmla="*/ 0 h 70"/>
                <a:gd name="T30" fmla="*/ 24 w 66"/>
                <a:gd name="T31" fmla="*/ 0 h 70"/>
                <a:gd name="T32" fmla="*/ 18 w 66"/>
                <a:gd name="T33" fmla="*/ 2 h 70"/>
                <a:gd name="T34" fmla="*/ 12 w 66"/>
                <a:gd name="T35" fmla="*/ 6 h 70"/>
                <a:gd name="T36" fmla="*/ 8 w 66"/>
                <a:gd name="T37" fmla="*/ 10 h 70"/>
                <a:gd name="T38" fmla="*/ 4 w 66"/>
                <a:gd name="T39" fmla="*/ 16 h 70"/>
                <a:gd name="T40" fmla="*/ 0 w 66"/>
                <a:gd name="T41" fmla="*/ 22 h 70"/>
                <a:gd name="T42" fmla="*/ 0 w 66"/>
                <a:gd name="T43" fmla="*/ 28 h 70"/>
                <a:gd name="T44" fmla="*/ 0 w 66"/>
                <a:gd name="T45" fmla="*/ 34 h 70"/>
                <a:gd name="T46" fmla="*/ 0 w 66"/>
                <a:gd name="T47" fmla="*/ 42 h 70"/>
                <a:gd name="T48" fmla="*/ 2 w 66"/>
                <a:gd name="T49" fmla="*/ 48 h 70"/>
                <a:gd name="T50" fmla="*/ 6 w 66"/>
                <a:gd name="T51" fmla="*/ 54 h 70"/>
                <a:gd name="T52" fmla="*/ 10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6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6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0" y="54"/>
                  </a:lnTo>
                  <a:lnTo>
                    <a:pt x="64" y="48"/>
                  </a:lnTo>
                  <a:lnTo>
                    <a:pt x="64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6" y="68"/>
                  </a:lnTo>
                  <a:close/>
                </a:path>
              </a:pathLst>
            </a:custGeom>
            <a:solidFill>
              <a:srgbClr val="CC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6" name="Line 61"/>
            <p:cNvSpPr>
              <a:spLocks noChangeShapeType="1"/>
            </p:cNvSpPr>
            <p:nvPr/>
          </p:nvSpPr>
          <p:spPr bwMode="auto">
            <a:xfrm flipH="1">
              <a:off x="5157980" y="3473555"/>
              <a:ext cx="66675" cy="381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7" name="Freeform 62"/>
            <p:cNvSpPr>
              <a:spLocks/>
            </p:cNvSpPr>
            <p:nvPr/>
          </p:nvSpPr>
          <p:spPr bwMode="auto">
            <a:xfrm>
              <a:off x="5189730" y="3041755"/>
              <a:ext cx="1743075" cy="762000"/>
            </a:xfrm>
            <a:custGeom>
              <a:avLst/>
              <a:gdLst>
                <a:gd name="T0" fmla="*/ 1098 w 1098"/>
                <a:gd name="T1" fmla="*/ 410 h 480"/>
                <a:gd name="T2" fmla="*/ 1004 w 1098"/>
                <a:gd name="T3" fmla="*/ 300 h 480"/>
                <a:gd name="T4" fmla="*/ 976 w 1098"/>
                <a:gd name="T5" fmla="*/ 318 h 480"/>
                <a:gd name="T6" fmla="*/ 944 w 1098"/>
                <a:gd name="T7" fmla="*/ 338 h 480"/>
                <a:gd name="T8" fmla="*/ 902 w 1098"/>
                <a:gd name="T9" fmla="*/ 362 h 480"/>
                <a:gd name="T10" fmla="*/ 852 w 1098"/>
                <a:gd name="T11" fmla="*/ 388 h 480"/>
                <a:gd name="T12" fmla="*/ 798 w 1098"/>
                <a:gd name="T13" fmla="*/ 414 h 480"/>
                <a:gd name="T14" fmla="*/ 740 w 1098"/>
                <a:gd name="T15" fmla="*/ 438 h 480"/>
                <a:gd name="T16" fmla="*/ 710 w 1098"/>
                <a:gd name="T17" fmla="*/ 448 h 480"/>
                <a:gd name="T18" fmla="*/ 680 w 1098"/>
                <a:gd name="T19" fmla="*/ 458 h 480"/>
                <a:gd name="T20" fmla="*/ 662 w 1098"/>
                <a:gd name="T21" fmla="*/ 464 h 480"/>
                <a:gd name="T22" fmla="*/ 636 w 1098"/>
                <a:gd name="T23" fmla="*/ 470 h 480"/>
                <a:gd name="T24" fmla="*/ 600 w 1098"/>
                <a:gd name="T25" fmla="*/ 474 h 480"/>
                <a:gd name="T26" fmla="*/ 550 w 1098"/>
                <a:gd name="T27" fmla="*/ 478 h 480"/>
                <a:gd name="T28" fmla="*/ 486 w 1098"/>
                <a:gd name="T29" fmla="*/ 480 h 480"/>
                <a:gd name="T30" fmla="*/ 406 w 1098"/>
                <a:gd name="T31" fmla="*/ 478 h 480"/>
                <a:gd name="T32" fmla="*/ 310 w 1098"/>
                <a:gd name="T33" fmla="*/ 472 h 480"/>
                <a:gd name="T34" fmla="*/ 280 w 1098"/>
                <a:gd name="T35" fmla="*/ 468 h 480"/>
                <a:gd name="T36" fmla="*/ 248 w 1098"/>
                <a:gd name="T37" fmla="*/ 460 h 480"/>
                <a:gd name="T38" fmla="*/ 208 w 1098"/>
                <a:gd name="T39" fmla="*/ 448 h 480"/>
                <a:gd name="T40" fmla="*/ 186 w 1098"/>
                <a:gd name="T41" fmla="*/ 440 h 480"/>
                <a:gd name="T42" fmla="*/ 164 w 1098"/>
                <a:gd name="T43" fmla="*/ 432 h 480"/>
                <a:gd name="T44" fmla="*/ 142 w 1098"/>
                <a:gd name="T45" fmla="*/ 420 h 480"/>
                <a:gd name="T46" fmla="*/ 120 w 1098"/>
                <a:gd name="T47" fmla="*/ 408 h 480"/>
                <a:gd name="T48" fmla="*/ 98 w 1098"/>
                <a:gd name="T49" fmla="*/ 394 h 480"/>
                <a:gd name="T50" fmla="*/ 76 w 1098"/>
                <a:gd name="T51" fmla="*/ 378 h 480"/>
                <a:gd name="T52" fmla="*/ 58 w 1098"/>
                <a:gd name="T53" fmla="*/ 360 h 480"/>
                <a:gd name="T54" fmla="*/ 40 w 1098"/>
                <a:gd name="T55" fmla="*/ 338 h 480"/>
                <a:gd name="T56" fmla="*/ 36 w 1098"/>
                <a:gd name="T57" fmla="*/ 334 h 480"/>
                <a:gd name="T58" fmla="*/ 24 w 1098"/>
                <a:gd name="T59" fmla="*/ 318 h 480"/>
                <a:gd name="T60" fmla="*/ 12 w 1098"/>
                <a:gd name="T61" fmla="*/ 294 h 480"/>
                <a:gd name="T62" fmla="*/ 8 w 1098"/>
                <a:gd name="T63" fmla="*/ 278 h 480"/>
                <a:gd name="T64" fmla="*/ 2 w 1098"/>
                <a:gd name="T65" fmla="*/ 262 h 480"/>
                <a:gd name="T66" fmla="*/ 0 w 1098"/>
                <a:gd name="T67" fmla="*/ 242 h 480"/>
                <a:gd name="T68" fmla="*/ 0 w 1098"/>
                <a:gd name="T69" fmla="*/ 222 h 480"/>
                <a:gd name="T70" fmla="*/ 2 w 1098"/>
                <a:gd name="T71" fmla="*/ 202 h 480"/>
                <a:gd name="T72" fmla="*/ 6 w 1098"/>
                <a:gd name="T73" fmla="*/ 180 h 480"/>
                <a:gd name="T74" fmla="*/ 16 w 1098"/>
                <a:gd name="T75" fmla="*/ 156 h 480"/>
                <a:gd name="T76" fmla="*/ 28 w 1098"/>
                <a:gd name="T77" fmla="*/ 134 h 480"/>
                <a:gd name="T78" fmla="*/ 46 w 1098"/>
                <a:gd name="T79" fmla="*/ 110 h 480"/>
                <a:gd name="T80" fmla="*/ 68 w 1098"/>
                <a:gd name="T81" fmla="*/ 84 h 480"/>
                <a:gd name="T82" fmla="*/ 76 w 1098"/>
                <a:gd name="T83" fmla="*/ 78 h 480"/>
                <a:gd name="T84" fmla="*/ 96 w 1098"/>
                <a:gd name="T85" fmla="*/ 60 h 480"/>
                <a:gd name="T86" fmla="*/ 132 w 1098"/>
                <a:gd name="T87" fmla="*/ 32 h 480"/>
                <a:gd name="T88" fmla="*/ 156 w 1098"/>
                <a:gd name="T89" fmla="*/ 16 h 480"/>
                <a:gd name="T90" fmla="*/ 186 w 1098"/>
                <a:gd name="T91" fmla="*/ 0 h 480"/>
                <a:gd name="T92" fmla="*/ 330 w 1098"/>
                <a:gd name="T93" fmla="*/ 86 h 4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98"/>
                <a:gd name="T142" fmla="*/ 0 h 480"/>
                <a:gd name="T143" fmla="*/ 1098 w 1098"/>
                <a:gd name="T144" fmla="*/ 480 h 4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98" h="480">
                  <a:moveTo>
                    <a:pt x="1098" y="410"/>
                  </a:moveTo>
                  <a:lnTo>
                    <a:pt x="1004" y="300"/>
                  </a:lnTo>
                  <a:lnTo>
                    <a:pt x="976" y="318"/>
                  </a:lnTo>
                  <a:lnTo>
                    <a:pt x="944" y="338"/>
                  </a:lnTo>
                  <a:lnTo>
                    <a:pt x="902" y="362"/>
                  </a:lnTo>
                  <a:lnTo>
                    <a:pt x="852" y="388"/>
                  </a:lnTo>
                  <a:lnTo>
                    <a:pt x="798" y="414"/>
                  </a:lnTo>
                  <a:lnTo>
                    <a:pt x="740" y="438"/>
                  </a:lnTo>
                  <a:lnTo>
                    <a:pt x="710" y="448"/>
                  </a:lnTo>
                  <a:lnTo>
                    <a:pt x="680" y="458"/>
                  </a:lnTo>
                  <a:lnTo>
                    <a:pt x="662" y="464"/>
                  </a:lnTo>
                  <a:lnTo>
                    <a:pt x="636" y="470"/>
                  </a:lnTo>
                  <a:lnTo>
                    <a:pt x="600" y="474"/>
                  </a:lnTo>
                  <a:lnTo>
                    <a:pt x="550" y="478"/>
                  </a:lnTo>
                  <a:lnTo>
                    <a:pt x="486" y="480"/>
                  </a:lnTo>
                  <a:lnTo>
                    <a:pt x="406" y="478"/>
                  </a:lnTo>
                  <a:lnTo>
                    <a:pt x="310" y="472"/>
                  </a:lnTo>
                  <a:lnTo>
                    <a:pt x="280" y="468"/>
                  </a:lnTo>
                  <a:lnTo>
                    <a:pt x="248" y="460"/>
                  </a:lnTo>
                  <a:lnTo>
                    <a:pt x="208" y="448"/>
                  </a:lnTo>
                  <a:lnTo>
                    <a:pt x="186" y="440"/>
                  </a:lnTo>
                  <a:lnTo>
                    <a:pt x="164" y="432"/>
                  </a:lnTo>
                  <a:lnTo>
                    <a:pt x="142" y="420"/>
                  </a:lnTo>
                  <a:lnTo>
                    <a:pt x="120" y="408"/>
                  </a:lnTo>
                  <a:lnTo>
                    <a:pt x="98" y="394"/>
                  </a:lnTo>
                  <a:lnTo>
                    <a:pt x="76" y="378"/>
                  </a:lnTo>
                  <a:lnTo>
                    <a:pt x="58" y="360"/>
                  </a:lnTo>
                  <a:lnTo>
                    <a:pt x="40" y="338"/>
                  </a:lnTo>
                  <a:lnTo>
                    <a:pt x="36" y="334"/>
                  </a:lnTo>
                  <a:lnTo>
                    <a:pt x="24" y="318"/>
                  </a:lnTo>
                  <a:lnTo>
                    <a:pt x="12" y="294"/>
                  </a:lnTo>
                  <a:lnTo>
                    <a:pt x="8" y="278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0" y="222"/>
                  </a:lnTo>
                  <a:lnTo>
                    <a:pt x="2" y="202"/>
                  </a:lnTo>
                  <a:lnTo>
                    <a:pt x="6" y="180"/>
                  </a:lnTo>
                  <a:lnTo>
                    <a:pt x="16" y="156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4"/>
                  </a:lnTo>
                  <a:lnTo>
                    <a:pt x="76" y="78"/>
                  </a:lnTo>
                  <a:lnTo>
                    <a:pt x="96" y="60"/>
                  </a:lnTo>
                  <a:lnTo>
                    <a:pt x="132" y="32"/>
                  </a:lnTo>
                  <a:lnTo>
                    <a:pt x="156" y="16"/>
                  </a:lnTo>
                  <a:lnTo>
                    <a:pt x="186" y="0"/>
                  </a:lnTo>
                  <a:lnTo>
                    <a:pt x="330" y="86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8" name="Freeform 63"/>
            <p:cNvSpPr>
              <a:spLocks/>
            </p:cNvSpPr>
            <p:nvPr/>
          </p:nvSpPr>
          <p:spPr bwMode="auto">
            <a:xfrm>
              <a:off x="5189730" y="3117955"/>
              <a:ext cx="1743075" cy="762000"/>
            </a:xfrm>
            <a:custGeom>
              <a:avLst/>
              <a:gdLst>
                <a:gd name="T0" fmla="*/ 1098 w 1098"/>
                <a:gd name="T1" fmla="*/ 362 h 480"/>
                <a:gd name="T2" fmla="*/ 1004 w 1098"/>
                <a:gd name="T3" fmla="*/ 300 h 480"/>
                <a:gd name="T4" fmla="*/ 976 w 1098"/>
                <a:gd name="T5" fmla="*/ 318 h 480"/>
                <a:gd name="T6" fmla="*/ 944 w 1098"/>
                <a:gd name="T7" fmla="*/ 338 h 480"/>
                <a:gd name="T8" fmla="*/ 902 w 1098"/>
                <a:gd name="T9" fmla="*/ 362 h 480"/>
                <a:gd name="T10" fmla="*/ 852 w 1098"/>
                <a:gd name="T11" fmla="*/ 388 h 480"/>
                <a:gd name="T12" fmla="*/ 798 w 1098"/>
                <a:gd name="T13" fmla="*/ 414 h 480"/>
                <a:gd name="T14" fmla="*/ 740 w 1098"/>
                <a:gd name="T15" fmla="*/ 438 h 480"/>
                <a:gd name="T16" fmla="*/ 710 w 1098"/>
                <a:gd name="T17" fmla="*/ 448 h 480"/>
                <a:gd name="T18" fmla="*/ 680 w 1098"/>
                <a:gd name="T19" fmla="*/ 458 h 480"/>
                <a:gd name="T20" fmla="*/ 662 w 1098"/>
                <a:gd name="T21" fmla="*/ 464 h 480"/>
                <a:gd name="T22" fmla="*/ 636 w 1098"/>
                <a:gd name="T23" fmla="*/ 468 h 480"/>
                <a:gd name="T24" fmla="*/ 600 w 1098"/>
                <a:gd name="T25" fmla="*/ 474 h 480"/>
                <a:gd name="T26" fmla="*/ 550 w 1098"/>
                <a:gd name="T27" fmla="*/ 478 h 480"/>
                <a:gd name="T28" fmla="*/ 486 w 1098"/>
                <a:gd name="T29" fmla="*/ 480 h 480"/>
                <a:gd name="T30" fmla="*/ 406 w 1098"/>
                <a:gd name="T31" fmla="*/ 478 h 480"/>
                <a:gd name="T32" fmla="*/ 310 w 1098"/>
                <a:gd name="T33" fmla="*/ 472 h 480"/>
                <a:gd name="T34" fmla="*/ 280 w 1098"/>
                <a:gd name="T35" fmla="*/ 468 h 480"/>
                <a:gd name="T36" fmla="*/ 248 w 1098"/>
                <a:gd name="T37" fmla="*/ 460 h 480"/>
                <a:gd name="T38" fmla="*/ 208 w 1098"/>
                <a:gd name="T39" fmla="*/ 448 h 480"/>
                <a:gd name="T40" fmla="*/ 186 w 1098"/>
                <a:gd name="T41" fmla="*/ 440 h 480"/>
                <a:gd name="T42" fmla="*/ 164 w 1098"/>
                <a:gd name="T43" fmla="*/ 432 h 480"/>
                <a:gd name="T44" fmla="*/ 142 w 1098"/>
                <a:gd name="T45" fmla="*/ 420 h 480"/>
                <a:gd name="T46" fmla="*/ 120 w 1098"/>
                <a:gd name="T47" fmla="*/ 408 h 480"/>
                <a:gd name="T48" fmla="*/ 98 w 1098"/>
                <a:gd name="T49" fmla="*/ 394 h 480"/>
                <a:gd name="T50" fmla="*/ 76 w 1098"/>
                <a:gd name="T51" fmla="*/ 378 h 480"/>
                <a:gd name="T52" fmla="*/ 58 w 1098"/>
                <a:gd name="T53" fmla="*/ 360 h 480"/>
                <a:gd name="T54" fmla="*/ 40 w 1098"/>
                <a:gd name="T55" fmla="*/ 338 h 480"/>
                <a:gd name="T56" fmla="*/ 36 w 1098"/>
                <a:gd name="T57" fmla="*/ 334 h 480"/>
                <a:gd name="T58" fmla="*/ 24 w 1098"/>
                <a:gd name="T59" fmla="*/ 318 h 480"/>
                <a:gd name="T60" fmla="*/ 12 w 1098"/>
                <a:gd name="T61" fmla="*/ 294 h 480"/>
                <a:gd name="T62" fmla="*/ 8 w 1098"/>
                <a:gd name="T63" fmla="*/ 278 h 480"/>
                <a:gd name="T64" fmla="*/ 2 w 1098"/>
                <a:gd name="T65" fmla="*/ 262 h 480"/>
                <a:gd name="T66" fmla="*/ 0 w 1098"/>
                <a:gd name="T67" fmla="*/ 242 h 480"/>
                <a:gd name="T68" fmla="*/ 0 w 1098"/>
                <a:gd name="T69" fmla="*/ 222 h 480"/>
                <a:gd name="T70" fmla="*/ 2 w 1098"/>
                <a:gd name="T71" fmla="*/ 202 h 480"/>
                <a:gd name="T72" fmla="*/ 6 w 1098"/>
                <a:gd name="T73" fmla="*/ 180 h 480"/>
                <a:gd name="T74" fmla="*/ 16 w 1098"/>
                <a:gd name="T75" fmla="*/ 156 h 480"/>
                <a:gd name="T76" fmla="*/ 28 w 1098"/>
                <a:gd name="T77" fmla="*/ 134 h 480"/>
                <a:gd name="T78" fmla="*/ 46 w 1098"/>
                <a:gd name="T79" fmla="*/ 110 h 480"/>
                <a:gd name="T80" fmla="*/ 68 w 1098"/>
                <a:gd name="T81" fmla="*/ 84 h 480"/>
                <a:gd name="T82" fmla="*/ 76 w 1098"/>
                <a:gd name="T83" fmla="*/ 78 h 480"/>
                <a:gd name="T84" fmla="*/ 96 w 1098"/>
                <a:gd name="T85" fmla="*/ 60 h 480"/>
                <a:gd name="T86" fmla="*/ 132 w 1098"/>
                <a:gd name="T87" fmla="*/ 32 h 480"/>
                <a:gd name="T88" fmla="*/ 156 w 1098"/>
                <a:gd name="T89" fmla="*/ 16 h 480"/>
                <a:gd name="T90" fmla="*/ 186 w 1098"/>
                <a:gd name="T91" fmla="*/ 0 h 480"/>
                <a:gd name="T92" fmla="*/ 322 w 1098"/>
                <a:gd name="T93" fmla="*/ 38 h 48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98"/>
                <a:gd name="T142" fmla="*/ 0 h 480"/>
                <a:gd name="T143" fmla="*/ 1098 w 1098"/>
                <a:gd name="T144" fmla="*/ 480 h 48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98" h="480">
                  <a:moveTo>
                    <a:pt x="1098" y="362"/>
                  </a:moveTo>
                  <a:lnTo>
                    <a:pt x="1004" y="300"/>
                  </a:lnTo>
                  <a:lnTo>
                    <a:pt x="976" y="318"/>
                  </a:lnTo>
                  <a:lnTo>
                    <a:pt x="944" y="338"/>
                  </a:lnTo>
                  <a:lnTo>
                    <a:pt x="902" y="362"/>
                  </a:lnTo>
                  <a:lnTo>
                    <a:pt x="852" y="388"/>
                  </a:lnTo>
                  <a:lnTo>
                    <a:pt x="798" y="414"/>
                  </a:lnTo>
                  <a:lnTo>
                    <a:pt x="740" y="438"/>
                  </a:lnTo>
                  <a:lnTo>
                    <a:pt x="710" y="448"/>
                  </a:lnTo>
                  <a:lnTo>
                    <a:pt x="680" y="458"/>
                  </a:lnTo>
                  <a:lnTo>
                    <a:pt x="662" y="464"/>
                  </a:lnTo>
                  <a:lnTo>
                    <a:pt x="636" y="468"/>
                  </a:lnTo>
                  <a:lnTo>
                    <a:pt x="600" y="474"/>
                  </a:lnTo>
                  <a:lnTo>
                    <a:pt x="550" y="478"/>
                  </a:lnTo>
                  <a:lnTo>
                    <a:pt x="486" y="480"/>
                  </a:lnTo>
                  <a:lnTo>
                    <a:pt x="406" y="478"/>
                  </a:lnTo>
                  <a:lnTo>
                    <a:pt x="310" y="472"/>
                  </a:lnTo>
                  <a:lnTo>
                    <a:pt x="280" y="468"/>
                  </a:lnTo>
                  <a:lnTo>
                    <a:pt x="248" y="460"/>
                  </a:lnTo>
                  <a:lnTo>
                    <a:pt x="208" y="448"/>
                  </a:lnTo>
                  <a:lnTo>
                    <a:pt x="186" y="440"/>
                  </a:lnTo>
                  <a:lnTo>
                    <a:pt x="164" y="432"/>
                  </a:lnTo>
                  <a:lnTo>
                    <a:pt x="142" y="420"/>
                  </a:lnTo>
                  <a:lnTo>
                    <a:pt x="120" y="408"/>
                  </a:lnTo>
                  <a:lnTo>
                    <a:pt x="98" y="394"/>
                  </a:lnTo>
                  <a:lnTo>
                    <a:pt x="76" y="378"/>
                  </a:lnTo>
                  <a:lnTo>
                    <a:pt x="58" y="360"/>
                  </a:lnTo>
                  <a:lnTo>
                    <a:pt x="40" y="338"/>
                  </a:lnTo>
                  <a:lnTo>
                    <a:pt x="36" y="334"/>
                  </a:lnTo>
                  <a:lnTo>
                    <a:pt x="24" y="318"/>
                  </a:lnTo>
                  <a:lnTo>
                    <a:pt x="12" y="294"/>
                  </a:lnTo>
                  <a:lnTo>
                    <a:pt x="8" y="278"/>
                  </a:lnTo>
                  <a:lnTo>
                    <a:pt x="2" y="262"/>
                  </a:lnTo>
                  <a:lnTo>
                    <a:pt x="0" y="242"/>
                  </a:lnTo>
                  <a:lnTo>
                    <a:pt x="0" y="222"/>
                  </a:lnTo>
                  <a:lnTo>
                    <a:pt x="2" y="202"/>
                  </a:lnTo>
                  <a:lnTo>
                    <a:pt x="6" y="180"/>
                  </a:lnTo>
                  <a:lnTo>
                    <a:pt x="16" y="156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4"/>
                  </a:lnTo>
                  <a:lnTo>
                    <a:pt x="76" y="78"/>
                  </a:lnTo>
                  <a:lnTo>
                    <a:pt x="96" y="60"/>
                  </a:lnTo>
                  <a:lnTo>
                    <a:pt x="132" y="32"/>
                  </a:lnTo>
                  <a:lnTo>
                    <a:pt x="156" y="16"/>
                  </a:lnTo>
                  <a:lnTo>
                    <a:pt x="186" y="0"/>
                  </a:lnTo>
                  <a:lnTo>
                    <a:pt x="322" y="38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89" name="Freeform 64"/>
            <p:cNvSpPr>
              <a:spLocks/>
            </p:cNvSpPr>
            <p:nvPr/>
          </p:nvSpPr>
          <p:spPr bwMode="auto">
            <a:xfrm>
              <a:off x="4449955" y="3178280"/>
              <a:ext cx="2482850" cy="1117600"/>
            </a:xfrm>
            <a:custGeom>
              <a:avLst/>
              <a:gdLst>
                <a:gd name="T0" fmla="*/ 796 w 1564"/>
                <a:gd name="T1" fmla="*/ 0 h 704"/>
                <a:gd name="T2" fmla="*/ 652 w 1564"/>
                <a:gd name="T3" fmla="*/ 18 h 704"/>
                <a:gd name="T4" fmla="*/ 622 w 1564"/>
                <a:gd name="T5" fmla="*/ 34 h 704"/>
                <a:gd name="T6" fmla="*/ 598 w 1564"/>
                <a:gd name="T7" fmla="*/ 50 h 704"/>
                <a:gd name="T8" fmla="*/ 562 w 1564"/>
                <a:gd name="T9" fmla="*/ 78 h 704"/>
                <a:gd name="T10" fmla="*/ 542 w 1564"/>
                <a:gd name="T11" fmla="*/ 96 h 704"/>
                <a:gd name="T12" fmla="*/ 534 w 1564"/>
                <a:gd name="T13" fmla="*/ 102 h 704"/>
                <a:gd name="T14" fmla="*/ 512 w 1564"/>
                <a:gd name="T15" fmla="*/ 128 h 704"/>
                <a:gd name="T16" fmla="*/ 494 w 1564"/>
                <a:gd name="T17" fmla="*/ 152 h 704"/>
                <a:gd name="T18" fmla="*/ 482 w 1564"/>
                <a:gd name="T19" fmla="*/ 176 h 704"/>
                <a:gd name="T20" fmla="*/ 472 w 1564"/>
                <a:gd name="T21" fmla="*/ 198 h 704"/>
                <a:gd name="T22" fmla="*/ 468 w 1564"/>
                <a:gd name="T23" fmla="*/ 220 h 704"/>
                <a:gd name="T24" fmla="*/ 466 w 1564"/>
                <a:gd name="T25" fmla="*/ 242 h 704"/>
                <a:gd name="T26" fmla="*/ 466 w 1564"/>
                <a:gd name="T27" fmla="*/ 260 h 704"/>
                <a:gd name="T28" fmla="*/ 468 w 1564"/>
                <a:gd name="T29" fmla="*/ 280 h 704"/>
                <a:gd name="T30" fmla="*/ 474 w 1564"/>
                <a:gd name="T31" fmla="*/ 296 h 704"/>
                <a:gd name="T32" fmla="*/ 478 w 1564"/>
                <a:gd name="T33" fmla="*/ 312 h 704"/>
                <a:gd name="T34" fmla="*/ 490 w 1564"/>
                <a:gd name="T35" fmla="*/ 336 h 704"/>
                <a:gd name="T36" fmla="*/ 502 w 1564"/>
                <a:gd name="T37" fmla="*/ 352 h 704"/>
                <a:gd name="T38" fmla="*/ 506 w 1564"/>
                <a:gd name="T39" fmla="*/ 358 h 704"/>
                <a:gd name="T40" fmla="*/ 524 w 1564"/>
                <a:gd name="T41" fmla="*/ 378 h 704"/>
                <a:gd name="T42" fmla="*/ 542 w 1564"/>
                <a:gd name="T43" fmla="*/ 396 h 704"/>
                <a:gd name="T44" fmla="*/ 564 w 1564"/>
                <a:gd name="T45" fmla="*/ 412 h 704"/>
                <a:gd name="T46" fmla="*/ 586 w 1564"/>
                <a:gd name="T47" fmla="*/ 426 h 704"/>
                <a:gd name="T48" fmla="*/ 608 w 1564"/>
                <a:gd name="T49" fmla="*/ 440 h 704"/>
                <a:gd name="T50" fmla="*/ 630 w 1564"/>
                <a:gd name="T51" fmla="*/ 450 h 704"/>
                <a:gd name="T52" fmla="*/ 652 w 1564"/>
                <a:gd name="T53" fmla="*/ 460 h 704"/>
                <a:gd name="T54" fmla="*/ 674 w 1564"/>
                <a:gd name="T55" fmla="*/ 466 h 704"/>
                <a:gd name="T56" fmla="*/ 714 w 1564"/>
                <a:gd name="T57" fmla="*/ 478 h 704"/>
                <a:gd name="T58" fmla="*/ 746 w 1564"/>
                <a:gd name="T59" fmla="*/ 486 h 704"/>
                <a:gd name="T60" fmla="*/ 776 w 1564"/>
                <a:gd name="T61" fmla="*/ 490 h 704"/>
                <a:gd name="T62" fmla="*/ 872 w 1564"/>
                <a:gd name="T63" fmla="*/ 498 h 704"/>
                <a:gd name="T64" fmla="*/ 952 w 1564"/>
                <a:gd name="T65" fmla="*/ 498 h 704"/>
                <a:gd name="T66" fmla="*/ 1016 w 1564"/>
                <a:gd name="T67" fmla="*/ 498 h 704"/>
                <a:gd name="T68" fmla="*/ 1066 w 1564"/>
                <a:gd name="T69" fmla="*/ 492 h 704"/>
                <a:gd name="T70" fmla="*/ 1102 w 1564"/>
                <a:gd name="T71" fmla="*/ 488 h 704"/>
                <a:gd name="T72" fmla="*/ 1128 w 1564"/>
                <a:gd name="T73" fmla="*/ 482 h 704"/>
                <a:gd name="T74" fmla="*/ 1146 w 1564"/>
                <a:gd name="T75" fmla="*/ 476 h 704"/>
                <a:gd name="T76" fmla="*/ 1176 w 1564"/>
                <a:gd name="T77" fmla="*/ 468 h 704"/>
                <a:gd name="T78" fmla="*/ 1206 w 1564"/>
                <a:gd name="T79" fmla="*/ 456 h 704"/>
                <a:gd name="T80" fmla="*/ 1264 w 1564"/>
                <a:gd name="T81" fmla="*/ 432 h 704"/>
                <a:gd name="T82" fmla="*/ 1318 w 1564"/>
                <a:gd name="T83" fmla="*/ 406 h 704"/>
                <a:gd name="T84" fmla="*/ 1368 w 1564"/>
                <a:gd name="T85" fmla="*/ 380 h 704"/>
                <a:gd name="T86" fmla="*/ 1410 w 1564"/>
                <a:gd name="T87" fmla="*/ 356 h 704"/>
                <a:gd name="T88" fmla="*/ 1442 w 1564"/>
                <a:gd name="T89" fmla="*/ 336 h 704"/>
                <a:gd name="T90" fmla="*/ 1470 w 1564"/>
                <a:gd name="T91" fmla="*/ 318 h 704"/>
                <a:gd name="T92" fmla="*/ 1564 w 1564"/>
                <a:gd name="T93" fmla="*/ 324 h 704"/>
                <a:gd name="T94" fmla="*/ 960 w 1564"/>
                <a:gd name="T95" fmla="*/ 666 h 704"/>
                <a:gd name="T96" fmla="*/ 944 w 1564"/>
                <a:gd name="T97" fmla="*/ 672 h 704"/>
                <a:gd name="T98" fmla="*/ 922 w 1564"/>
                <a:gd name="T99" fmla="*/ 678 h 704"/>
                <a:gd name="T100" fmla="*/ 896 w 1564"/>
                <a:gd name="T101" fmla="*/ 686 h 704"/>
                <a:gd name="T102" fmla="*/ 862 w 1564"/>
                <a:gd name="T103" fmla="*/ 694 h 704"/>
                <a:gd name="T104" fmla="*/ 822 w 1564"/>
                <a:gd name="T105" fmla="*/ 700 h 704"/>
                <a:gd name="T106" fmla="*/ 776 w 1564"/>
                <a:gd name="T107" fmla="*/ 702 h 704"/>
                <a:gd name="T108" fmla="*/ 726 w 1564"/>
                <a:gd name="T109" fmla="*/ 704 h 704"/>
                <a:gd name="T110" fmla="*/ 0 w 1564"/>
                <a:gd name="T111" fmla="*/ 686 h 704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564"/>
                <a:gd name="T169" fmla="*/ 0 h 704"/>
                <a:gd name="T170" fmla="*/ 1564 w 1564"/>
                <a:gd name="T171" fmla="*/ 704 h 704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564" h="704">
                  <a:moveTo>
                    <a:pt x="796" y="0"/>
                  </a:moveTo>
                  <a:lnTo>
                    <a:pt x="652" y="18"/>
                  </a:lnTo>
                  <a:lnTo>
                    <a:pt x="622" y="34"/>
                  </a:lnTo>
                  <a:lnTo>
                    <a:pt x="598" y="50"/>
                  </a:lnTo>
                  <a:lnTo>
                    <a:pt x="562" y="78"/>
                  </a:lnTo>
                  <a:lnTo>
                    <a:pt x="542" y="96"/>
                  </a:lnTo>
                  <a:lnTo>
                    <a:pt x="534" y="102"/>
                  </a:lnTo>
                  <a:lnTo>
                    <a:pt x="512" y="128"/>
                  </a:lnTo>
                  <a:lnTo>
                    <a:pt x="494" y="152"/>
                  </a:lnTo>
                  <a:lnTo>
                    <a:pt x="482" y="176"/>
                  </a:lnTo>
                  <a:lnTo>
                    <a:pt x="472" y="198"/>
                  </a:lnTo>
                  <a:lnTo>
                    <a:pt x="468" y="220"/>
                  </a:lnTo>
                  <a:lnTo>
                    <a:pt x="466" y="242"/>
                  </a:lnTo>
                  <a:lnTo>
                    <a:pt x="466" y="260"/>
                  </a:lnTo>
                  <a:lnTo>
                    <a:pt x="468" y="280"/>
                  </a:lnTo>
                  <a:lnTo>
                    <a:pt x="474" y="296"/>
                  </a:lnTo>
                  <a:lnTo>
                    <a:pt x="478" y="312"/>
                  </a:lnTo>
                  <a:lnTo>
                    <a:pt x="490" y="336"/>
                  </a:lnTo>
                  <a:lnTo>
                    <a:pt x="502" y="352"/>
                  </a:lnTo>
                  <a:lnTo>
                    <a:pt x="506" y="358"/>
                  </a:lnTo>
                  <a:lnTo>
                    <a:pt x="524" y="378"/>
                  </a:lnTo>
                  <a:lnTo>
                    <a:pt x="542" y="396"/>
                  </a:lnTo>
                  <a:lnTo>
                    <a:pt x="564" y="412"/>
                  </a:lnTo>
                  <a:lnTo>
                    <a:pt x="586" y="426"/>
                  </a:lnTo>
                  <a:lnTo>
                    <a:pt x="608" y="440"/>
                  </a:lnTo>
                  <a:lnTo>
                    <a:pt x="630" y="450"/>
                  </a:lnTo>
                  <a:lnTo>
                    <a:pt x="652" y="460"/>
                  </a:lnTo>
                  <a:lnTo>
                    <a:pt x="674" y="466"/>
                  </a:lnTo>
                  <a:lnTo>
                    <a:pt x="714" y="478"/>
                  </a:lnTo>
                  <a:lnTo>
                    <a:pt x="746" y="486"/>
                  </a:lnTo>
                  <a:lnTo>
                    <a:pt x="776" y="490"/>
                  </a:lnTo>
                  <a:lnTo>
                    <a:pt x="872" y="498"/>
                  </a:lnTo>
                  <a:lnTo>
                    <a:pt x="952" y="498"/>
                  </a:lnTo>
                  <a:lnTo>
                    <a:pt x="1016" y="498"/>
                  </a:lnTo>
                  <a:lnTo>
                    <a:pt x="1066" y="492"/>
                  </a:lnTo>
                  <a:lnTo>
                    <a:pt x="1102" y="488"/>
                  </a:lnTo>
                  <a:lnTo>
                    <a:pt x="1128" y="482"/>
                  </a:lnTo>
                  <a:lnTo>
                    <a:pt x="1146" y="476"/>
                  </a:lnTo>
                  <a:lnTo>
                    <a:pt x="1176" y="468"/>
                  </a:lnTo>
                  <a:lnTo>
                    <a:pt x="1206" y="456"/>
                  </a:lnTo>
                  <a:lnTo>
                    <a:pt x="1264" y="432"/>
                  </a:lnTo>
                  <a:lnTo>
                    <a:pt x="1318" y="406"/>
                  </a:lnTo>
                  <a:lnTo>
                    <a:pt x="1368" y="380"/>
                  </a:lnTo>
                  <a:lnTo>
                    <a:pt x="1410" y="356"/>
                  </a:lnTo>
                  <a:lnTo>
                    <a:pt x="1442" y="336"/>
                  </a:lnTo>
                  <a:lnTo>
                    <a:pt x="1470" y="318"/>
                  </a:lnTo>
                  <a:lnTo>
                    <a:pt x="1564" y="324"/>
                  </a:lnTo>
                  <a:lnTo>
                    <a:pt x="960" y="666"/>
                  </a:lnTo>
                  <a:lnTo>
                    <a:pt x="944" y="672"/>
                  </a:lnTo>
                  <a:lnTo>
                    <a:pt x="922" y="678"/>
                  </a:lnTo>
                  <a:lnTo>
                    <a:pt x="896" y="686"/>
                  </a:lnTo>
                  <a:lnTo>
                    <a:pt x="862" y="694"/>
                  </a:lnTo>
                  <a:lnTo>
                    <a:pt x="822" y="700"/>
                  </a:lnTo>
                  <a:lnTo>
                    <a:pt x="776" y="702"/>
                  </a:lnTo>
                  <a:lnTo>
                    <a:pt x="726" y="704"/>
                  </a:lnTo>
                  <a:lnTo>
                    <a:pt x="0" y="686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4" name="Freeform 79"/>
            <p:cNvSpPr>
              <a:spLocks/>
            </p:cNvSpPr>
            <p:nvPr/>
          </p:nvSpPr>
          <p:spPr bwMode="auto">
            <a:xfrm>
              <a:off x="4837305" y="3978380"/>
              <a:ext cx="520700" cy="476250"/>
            </a:xfrm>
            <a:custGeom>
              <a:avLst/>
              <a:gdLst>
                <a:gd name="T0" fmla="*/ 144 w 328"/>
                <a:gd name="T1" fmla="*/ 300 h 300"/>
                <a:gd name="T2" fmla="*/ 122 w 328"/>
                <a:gd name="T3" fmla="*/ 298 h 300"/>
                <a:gd name="T4" fmla="*/ 102 w 328"/>
                <a:gd name="T5" fmla="*/ 294 h 300"/>
                <a:gd name="T6" fmla="*/ 84 w 328"/>
                <a:gd name="T7" fmla="*/ 290 h 300"/>
                <a:gd name="T8" fmla="*/ 68 w 328"/>
                <a:gd name="T9" fmla="*/ 284 h 300"/>
                <a:gd name="T10" fmla="*/ 54 w 328"/>
                <a:gd name="T11" fmla="*/ 276 h 300"/>
                <a:gd name="T12" fmla="*/ 42 w 328"/>
                <a:gd name="T13" fmla="*/ 268 h 300"/>
                <a:gd name="T14" fmla="*/ 32 w 328"/>
                <a:gd name="T15" fmla="*/ 260 h 300"/>
                <a:gd name="T16" fmla="*/ 24 w 328"/>
                <a:gd name="T17" fmla="*/ 250 h 300"/>
                <a:gd name="T18" fmla="*/ 12 w 328"/>
                <a:gd name="T19" fmla="*/ 234 h 300"/>
                <a:gd name="T20" fmla="*/ 4 w 328"/>
                <a:gd name="T21" fmla="*/ 218 h 300"/>
                <a:gd name="T22" fmla="*/ 0 w 328"/>
                <a:gd name="T23" fmla="*/ 204 h 300"/>
                <a:gd name="T24" fmla="*/ 0 w 328"/>
                <a:gd name="T25" fmla="*/ 0 h 300"/>
                <a:gd name="T26" fmla="*/ 328 w 328"/>
                <a:gd name="T27" fmla="*/ 2 h 300"/>
                <a:gd name="T28" fmla="*/ 328 w 328"/>
                <a:gd name="T29" fmla="*/ 200 h 300"/>
                <a:gd name="T30" fmla="*/ 318 w 328"/>
                <a:gd name="T31" fmla="*/ 220 h 300"/>
                <a:gd name="T32" fmla="*/ 310 w 328"/>
                <a:gd name="T33" fmla="*/ 238 h 300"/>
                <a:gd name="T34" fmla="*/ 298 w 328"/>
                <a:gd name="T35" fmla="*/ 254 h 300"/>
                <a:gd name="T36" fmla="*/ 290 w 328"/>
                <a:gd name="T37" fmla="*/ 262 h 300"/>
                <a:gd name="T38" fmla="*/ 282 w 328"/>
                <a:gd name="T39" fmla="*/ 270 h 300"/>
                <a:gd name="T40" fmla="*/ 270 w 328"/>
                <a:gd name="T41" fmla="*/ 276 h 300"/>
                <a:gd name="T42" fmla="*/ 260 w 328"/>
                <a:gd name="T43" fmla="*/ 280 h 300"/>
                <a:gd name="T44" fmla="*/ 234 w 328"/>
                <a:gd name="T45" fmla="*/ 290 h 300"/>
                <a:gd name="T46" fmla="*/ 208 w 328"/>
                <a:gd name="T47" fmla="*/ 294 h 300"/>
                <a:gd name="T48" fmla="*/ 184 w 328"/>
                <a:gd name="T49" fmla="*/ 298 h 300"/>
                <a:gd name="T50" fmla="*/ 164 w 328"/>
                <a:gd name="T51" fmla="*/ 300 h 300"/>
                <a:gd name="T52" fmla="*/ 144 w 328"/>
                <a:gd name="T53" fmla="*/ 300 h 30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328"/>
                <a:gd name="T82" fmla="*/ 0 h 300"/>
                <a:gd name="T83" fmla="*/ 328 w 328"/>
                <a:gd name="T84" fmla="*/ 300 h 300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328" h="300">
                  <a:moveTo>
                    <a:pt x="144" y="300"/>
                  </a:moveTo>
                  <a:lnTo>
                    <a:pt x="122" y="298"/>
                  </a:lnTo>
                  <a:lnTo>
                    <a:pt x="102" y="294"/>
                  </a:lnTo>
                  <a:lnTo>
                    <a:pt x="84" y="290"/>
                  </a:lnTo>
                  <a:lnTo>
                    <a:pt x="68" y="284"/>
                  </a:lnTo>
                  <a:lnTo>
                    <a:pt x="54" y="276"/>
                  </a:lnTo>
                  <a:lnTo>
                    <a:pt x="42" y="268"/>
                  </a:lnTo>
                  <a:lnTo>
                    <a:pt x="32" y="260"/>
                  </a:lnTo>
                  <a:lnTo>
                    <a:pt x="24" y="250"/>
                  </a:lnTo>
                  <a:lnTo>
                    <a:pt x="12" y="234"/>
                  </a:lnTo>
                  <a:lnTo>
                    <a:pt x="4" y="218"/>
                  </a:lnTo>
                  <a:lnTo>
                    <a:pt x="0" y="204"/>
                  </a:lnTo>
                  <a:lnTo>
                    <a:pt x="0" y="0"/>
                  </a:lnTo>
                  <a:lnTo>
                    <a:pt x="328" y="2"/>
                  </a:lnTo>
                  <a:lnTo>
                    <a:pt x="328" y="200"/>
                  </a:lnTo>
                  <a:lnTo>
                    <a:pt x="318" y="220"/>
                  </a:lnTo>
                  <a:lnTo>
                    <a:pt x="310" y="238"/>
                  </a:lnTo>
                  <a:lnTo>
                    <a:pt x="298" y="254"/>
                  </a:lnTo>
                  <a:lnTo>
                    <a:pt x="290" y="262"/>
                  </a:lnTo>
                  <a:lnTo>
                    <a:pt x="282" y="270"/>
                  </a:lnTo>
                  <a:lnTo>
                    <a:pt x="270" y="276"/>
                  </a:lnTo>
                  <a:lnTo>
                    <a:pt x="260" y="280"/>
                  </a:lnTo>
                  <a:lnTo>
                    <a:pt x="234" y="290"/>
                  </a:lnTo>
                  <a:lnTo>
                    <a:pt x="208" y="294"/>
                  </a:lnTo>
                  <a:lnTo>
                    <a:pt x="184" y="298"/>
                  </a:lnTo>
                  <a:lnTo>
                    <a:pt x="164" y="300"/>
                  </a:lnTo>
                  <a:lnTo>
                    <a:pt x="144" y="300"/>
                  </a:lnTo>
                  <a:close/>
                </a:path>
              </a:pathLst>
            </a:custGeom>
            <a:solidFill>
              <a:srgbClr val="D802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5" name="Freeform 80"/>
            <p:cNvSpPr>
              <a:spLocks/>
            </p:cNvSpPr>
            <p:nvPr/>
          </p:nvSpPr>
          <p:spPr bwMode="auto">
            <a:xfrm>
              <a:off x="4865880" y="3978380"/>
              <a:ext cx="469900" cy="476250"/>
            </a:xfrm>
            <a:custGeom>
              <a:avLst/>
              <a:gdLst>
                <a:gd name="T0" fmla="*/ 0 w 296"/>
                <a:gd name="T1" fmla="*/ 214 h 300"/>
                <a:gd name="T2" fmla="*/ 0 w 296"/>
                <a:gd name="T3" fmla="*/ 0 h 300"/>
                <a:gd name="T4" fmla="*/ 296 w 296"/>
                <a:gd name="T5" fmla="*/ 2 h 300"/>
                <a:gd name="T6" fmla="*/ 296 w 296"/>
                <a:gd name="T7" fmla="*/ 210 h 300"/>
                <a:gd name="T8" fmla="*/ 288 w 296"/>
                <a:gd name="T9" fmla="*/ 228 h 300"/>
                <a:gd name="T10" fmla="*/ 280 w 296"/>
                <a:gd name="T11" fmla="*/ 244 h 300"/>
                <a:gd name="T12" fmla="*/ 270 w 296"/>
                <a:gd name="T13" fmla="*/ 260 h 300"/>
                <a:gd name="T14" fmla="*/ 262 w 296"/>
                <a:gd name="T15" fmla="*/ 266 h 300"/>
                <a:gd name="T16" fmla="*/ 254 w 296"/>
                <a:gd name="T17" fmla="*/ 272 h 300"/>
                <a:gd name="T18" fmla="*/ 234 w 296"/>
                <a:gd name="T19" fmla="*/ 282 h 300"/>
                <a:gd name="T20" fmla="*/ 212 w 296"/>
                <a:gd name="T21" fmla="*/ 290 h 300"/>
                <a:gd name="T22" fmla="*/ 188 w 296"/>
                <a:gd name="T23" fmla="*/ 294 h 300"/>
                <a:gd name="T24" fmla="*/ 166 w 296"/>
                <a:gd name="T25" fmla="*/ 298 h 300"/>
                <a:gd name="T26" fmla="*/ 148 w 296"/>
                <a:gd name="T27" fmla="*/ 300 h 300"/>
                <a:gd name="T28" fmla="*/ 130 w 296"/>
                <a:gd name="T29" fmla="*/ 300 h 300"/>
                <a:gd name="T30" fmla="*/ 110 w 296"/>
                <a:gd name="T31" fmla="*/ 298 h 300"/>
                <a:gd name="T32" fmla="*/ 92 w 296"/>
                <a:gd name="T33" fmla="*/ 294 h 300"/>
                <a:gd name="T34" fmla="*/ 76 w 296"/>
                <a:gd name="T35" fmla="*/ 290 h 300"/>
                <a:gd name="T36" fmla="*/ 62 w 296"/>
                <a:gd name="T37" fmla="*/ 284 h 300"/>
                <a:gd name="T38" fmla="*/ 50 w 296"/>
                <a:gd name="T39" fmla="*/ 278 h 300"/>
                <a:gd name="T40" fmla="*/ 40 w 296"/>
                <a:gd name="T41" fmla="*/ 270 h 300"/>
                <a:gd name="T42" fmla="*/ 22 w 296"/>
                <a:gd name="T43" fmla="*/ 256 h 300"/>
                <a:gd name="T44" fmla="*/ 12 w 296"/>
                <a:gd name="T45" fmla="*/ 240 h 300"/>
                <a:gd name="T46" fmla="*/ 6 w 296"/>
                <a:gd name="T47" fmla="*/ 228 h 300"/>
                <a:gd name="T48" fmla="*/ 0 w 296"/>
                <a:gd name="T49" fmla="*/ 214 h 30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296"/>
                <a:gd name="T76" fmla="*/ 0 h 300"/>
                <a:gd name="T77" fmla="*/ 296 w 296"/>
                <a:gd name="T78" fmla="*/ 300 h 30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296" h="300">
                  <a:moveTo>
                    <a:pt x="0" y="214"/>
                  </a:moveTo>
                  <a:lnTo>
                    <a:pt x="0" y="0"/>
                  </a:lnTo>
                  <a:lnTo>
                    <a:pt x="296" y="2"/>
                  </a:lnTo>
                  <a:lnTo>
                    <a:pt x="296" y="210"/>
                  </a:lnTo>
                  <a:lnTo>
                    <a:pt x="288" y="228"/>
                  </a:lnTo>
                  <a:lnTo>
                    <a:pt x="280" y="244"/>
                  </a:lnTo>
                  <a:lnTo>
                    <a:pt x="270" y="260"/>
                  </a:lnTo>
                  <a:lnTo>
                    <a:pt x="262" y="266"/>
                  </a:lnTo>
                  <a:lnTo>
                    <a:pt x="254" y="272"/>
                  </a:lnTo>
                  <a:lnTo>
                    <a:pt x="234" y="282"/>
                  </a:lnTo>
                  <a:lnTo>
                    <a:pt x="212" y="290"/>
                  </a:lnTo>
                  <a:lnTo>
                    <a:pt x="188" y="294"/>
                  </a:lnTo>
                  <a:lnTo>
                    <a:pt x="166" y="298"/>
                  </a:lnTo>
                  <a:lnTo>
                    <a:pt x="148" y="300"/>
                  </a:lnTo>
                  <a:lnTo>
                    <a:pt x="130" y="300"/>
                  </a:lnTo>
                  <a:lnTo>
                    <a:pt x="110" y="298"/>
                  </a:lnTo>
                  <a:lnTo>
                    <a:pt x="92" y="294"/>
                  </a:lnTo>
                  <a:lnTo>
                    <a:pt x="76" y="290"/>
                  </a:lnTo>
                  <a:lnTo>
                    <a:pt x="62" y="284"/>
                  </a:lnTo>
                  <a:lnTo>
                    <a:pt x="50" y="278"/>
                  </a:lnTo>
                  <a:lnTo>
                    <a:pt x="40" y="270"/>
                  </a:lnTo>
                  <a:lnTo>
                    <a:pt x="22" y="256"/>
                  </a:lnTo>
                  <a:lnTo>
                    <a:pt x="12" y="240"/>
                  </a:lnTo>
                  <a:lnTo>
                    <a:pt x="6" y="22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F221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6" name="Freeform 81"/>
            <p:cNvSpPr>
              <a:spLocks/>
            </p:cNvSpPr>
            <p:nvPr/>
          </p:nvSpPr>
          <p:spPr bwMode="auto">
            <a:xfrm>
              <a:off x="4897630" y="3981555"/>
              <a:ext cx="419100" cy="473075"/>
            </a:xfrm>
            <a:custGeom>
              <a:avLst/>
              <a:gdLst>
                <a:gd name="T0" fmla="*/ 0 w 264"/>
                <a:gd name="T1" fmla="*/ 224 h 298"/>
                <a:gd name="T2" fmla="*/ 0 w 264"/>
                <a:gd name="T3" fmla="*/ 0 h 298"/>
                <a:gd name="T4" fmla="*/ 264 w 264"/>
                <a:gd name="T5" fmla="*/ 0 h 298"/>
                <a:gd name="T6" fmla="*/ 264 w 264"/>
                <a:gd name="T7" fmla="*/ 218 h 298"/>
                <a:gd name="T8" fmla="*/ 256 w 264"/>
                <a:gd name="T9" fmla="*/ 234 h 298"/>
                <a:gd name="T10" fmla="*/ 248 w 264"/>
                <a:gd name="T11" fmla="*/ 248 h 298"/>
                <a:gd name="T12" fmla="*/ 238 w 264"/>
                <a:gd name="T13" fmla="*/ 262 h 298"/>
                <a:gd name="T14" fmla="*/ 232 w 264"/>
                <a:gd name="T15" fmla="*/ 268 h 298"/>
                <a:gd name="T16" fmla="*/ 224 w 264"/>
                <a:gd name="T17" fmla="*/ 274 h 298"/>
                <a:gd name="T18" fmla="*/ 206 w 264"/>
                <a:gd name="T19" fmla="*/ 282 h 298"/>
                <a:gd name="T20" fmla="*/ 186 w 264"/>
                <a:gd name="T21" fmla="*/ 288 h 298"/>
                <a:gd name="T22" fmla="*/ 166 w 264"/>
                <a:gd name="T23" fmla="*/ 292 h 298"/>
                <a:gd name="T24" fmla="*/ 130 w 264"/>
                <a:gd name="T25" fmla="*/ 296 h 298"/>
                <a:gd name="T26" fmla="*/ 114 w 264"/>
                <a:gd name="T27" fmla="*/ 298 h 298"/>
                <a:gd name="T28" fmla="*/ 96 w 264"/>
                <a:gd name="T29" fmla="*/ 296 h 298"/>
                <a:gd name="T30" fmla="*/ 80 w 264"/>
                <a:gd name="T31" fmla="*/ 294 h 298"/>
                <a:gd name="T32" fmla="*/ 66 w 264"/>
                <a:gd name="T33" fmla="*/ 290 h 298"/>
                <a:gd name="T34" fmla="*/ 54 w 264"/>
                <a:gd name="T35" fmla="*/ 284 h 298"/>
                <a:gd name="T36" fmla="*/ 42 w 264"/>
                <a:gd name="T37" fmla="*/ 278 h 298"/>
                <a:gd name="T38" fmla="*/ 34 w 264"/>
                <a:gd name="T39" fmla="*/ 272 h 298"/>
                <a:gd name="T40" fmla="*/ 20 w 264"/>
                <a:gd name="T41" fmla="*/ 258 h 298"/>
                <a:gd name="T42" fmla="*/ 10 w 264"/>
                <a:gd name="T43" fmla="*/ 246 h 298"/>
                <a:gd name="T44" fmla="*/ 4 w 264"/>
                <a:gd name="T45" fmla="*/ 234 h 298"/>
                <a:gd name="T46" fmla="*/ 0 w 264"/>
                <a:gd name="T47" fmla="*/ 224 h 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4"/>
                <a:gd name="T73" fmla="*/ 0 h 298"/>
                <a:gd name="T74" fmla="*/ 264 w 264"/>
                <a:gd name="T75" fmla="*/ 298 h 298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4" h="298">
                  <a:moveTo>
                    <a:pt x="0" y="224"/>
                  </a:moveTo>
                  <a:lnTo>
                    <a:pt x="0" y="0"/>
                  </a:lnTo>
                  <a:lnTo>
                    <a:pt x="264" y="0"/>
                  </a:lnTo>
                  <a:lnTo>
                    <a:pt x="264" y="218"/>
                  </a:lnTo>
                  <a:lnTo>
                    <a:pt x="256" y="234"/>
                  </a:lnTo>
                  <a:lnTo>
                    <a:pt x="248" y="248"/>
                  </a:lnTo>
                  <a:lnTo>
                    <a:pt x="238" y="262"/>
                  </a:lnTo>
                  <a:lnTo>
                    <a:pt x="232" y="268"/>
                  </a:lnTo>
                  <a:lnTo>
                    <a:pt x="224" y="274"/>
                  </a:lnTo>
                  <a:lnTo>
                    <a:pt x="206" y="282"/>
                  </a:lnTo>
                  <a:lnTo>
                    <a:pt x="186" y="288"/>
                  </a:lnTo>
                  <a:lnTo>
                    <a:pt x="166" y="292"/>
                  </a:lnTo>
                  <a:lnTo>
                    <a:pt x="130" y="296"/>
                  </a:lnTo>
                  <a:lnTo>
                    <a:pt x="114" y="298"/>
                  </a:lnTo>
                  <a:lnTo>
                    <a:pt x="96" y="296"/>
                  </a:lnTo>
                  <a:lnTo>
                    <a:pt x="80" y="294"/>
                  </a:lnTo>
                  <a:lnTo>
                    <a:pt x="66" y="290"/>
                  </a:lnTo>
                  <a:lnTo>
                    <a:pt x="54" y="284"/>
                  </a:lnTo>
                  <a:lnTo>
                    <a:pt x="42" y="278"/>
                  </a:lnTo>
                  <a:lnTo>
                    <a:pt x="34" y="272"/>
                  </a:lnTo>
                  <a:lnTo>
                    <a:pt x="20" y="258"/>
                  </a:lnTo>
                  <a:lnTo>
                    <a:pt x="10" y="246"/>
                  </a:lnTo>
                  <a:lnTo>
                    <a:pt x="4" y="234"/>
                  </a:lnTo>
                  <a:lnTo>
                    <a:pt x="0" y="224"/>
                  </a:lnTo>
                  <a:close/>
                </a:path>
              </a:pathLst>
            </a:custGeom>
            <a:solidFill>
              <a:srgbClr val="F33D9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7" name="Freeform 82"/>
            <p:cNvSpPr>
              <a:spLocks/>
            </p:cNvSpPr>
            <p:nvPr/>
          </p:nvSpPr>
          <p:spPr bwMode="auto">
            <a:xfrm>
              <a:off x="4926205" y="3981555"/>
              <a:ext cx="368300" cy="473075"/>
            </a:xfrm>
            <a:custGeom>
              <a:avLst/>
              <a:gdLst>
                <a:gd name="T0" fmla="*/ 0 w 232"/>
                <a:gd name="T1" fmla="*/ 234 h 298"/>
                <a:gd name="T2" fmla="*/ 0 w 232"/>
                <a:gd name="T3" fmla="*/ 0 h 298"/>
                <a:gd name="T4" fmla="*/ 232 w 232"/>
                <a:gd name="T5" fmla="*/ 0 h 298"/>
                <a:gd name="T6" fmla="*/ 232 w 232"/>
                <a:gd name="T7" fmla="*/ 228 h 298"/>
                <a:gd name="T8" fmla="*/ 226 w 232"/>
                <a:gd name="T9" fmla="*/ 242 h 298"/>
                <a:gd name="T10" fmla="*/ 218 w 232"/>
                <a:gd name="T11" fmla="*/ 254 h 298"/>
                <a:gd name="T12" fmla="*/ 210 w 232"/>
                <a:gd name="T13" fmla="*/ 266 h 298"/>
                <a:gd name="T14" fmla="*/ 204 w 232"/>
                <a:gd name="T15" fmla="*/ 272 h 298"/>
                <a:gd name="T16" fmla="*/ 196 w 232"/>
                <a:gd name="T17" fmla="*/ 276 h 298"/>
                <a:gd name="T18" fmla="*/ 182 w 232"/>
                <a:gd name="T19" fmla="*/ 284 h 298"/>
                <a:gd name="T20" fmla="*/ 164 w 232"/>
                <a:gd name="T21" fmla="*/ 288 h 298"/>
                <a:gd name="T22" fmla="*/ 146 w 232"/>
                <a:gd name="T23" fmla="*/ 292 h 298"/>
                <a:gd name="T24" fmla="*/ 114 w 232"/>
                <a:gd name="T25" fmla="*/ 296 h 298"/>
                <a:gd name="T26" fmla="*/ 100 w 232"/>
                <a:gd name="T27" fmla="*/ 298 h 298"/>
                <a:gd name="T28" fmla="*/ 84 w 232"/>
                <a:gd name="T29" fmla="*/ 296 h 298"/>
                <a:gd name="T30" fmla="*/ 70 w 232"/>
                <a:gd name="T31" fmla="*/ 294 h 298"/>
                <a:gd name="T32" fmla="*/ 58 w 232"/>
                <a:gd name="T33" fmla="*/ 290 h 298"/>
                <a:gd name="T34" fmla="*/ 48 w 232"/>
                <a:gd name="T35" fmla="*/ 286 h 298"/>
                <a:gd name="T36" fmla="*/ 30 w 232"/>
                <a:gd name="T37" fmla="*/ 276 h 298"/>
                <a:gd name="T38" fmla="*/ 18 w 232"/>
                <a:gd name="T39" fmla="*/ 264 h 298"/>
                <a:gd name="T40" fmla="*/ 8 w 232"/>
                <a:gd name="T41" fmla="*/ 252 h 298"/>
                <a:gd name="T42" fmla="*/ 4 w 232"/>
                <a:gd name="T43" fmla="*/ 242 h 298"/>
                <a:gd name="T44" fmla="*/ 0 w 232"/>
                <a:gd name="T45" fmla="*/ 234 h 29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2"/>
                <a:gd name="T70" fmla="*/ 0 h 298"/>
                <a:gd name="T71" fmla="*/ 232 w 232"/>
                <a:gd name="T72" fmla="*/ 298 h 29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2" h="298">
                  <a:moveTo>
                    <a:pt x="0" y="234"/>
                  </a:moveTo>
                  <a:lnTo>
                    <a:pt x="0" y="0"/>
                  </a:lnTo>
                  <a:lnTo>
                    <a:pt x="232" y="0"/>
                  </a:lnTo>
                  <a:lnTo>
                    <a:pt x="232" y="228"/>
                  </a:lnTo>
                  <a:lnTo>
                    <a:pt x="226" y="242"/>
                  </a:lnTo>
                  <a:lnTo>
                    <a:pt x="218" y="254"/>
                  </a:lnTo>
                  <a:lnTo>
                    <a:pt x="210" y="266"/>
                  </a:lnTo>
                  <a:lnTo>
                    <a:pt x="204" y="272"/>
                  </a:lnTo>
                  <a:lnTo>
                    <a:pt x="196" y="276"/>
                  </a:lnTo>
                  <a:lnTo>
                    <a:pt x="182" y="284"/>
                  </a:lnTo>
                  <a:lnTo>
                    <a:pt x="164" y="288"/>
                  </a:lnTo>
                  <a:lnTo>
                    <a:pt x="146" y="292"/>
                  </a:lnTo>
                  <a:lnTo>
                    <a:pt x="114" y="296"/>
                  </a:lnTo>
                  <a:lnTo>
                    <a:pt x="100" y="298"/>
                  </a:lnTo>
                  <a:lnTo>
                    <a:pt x="84" y="296"/>
                  </a:lnTo>
                  <a:lnTo>
                    <a:pt x="70" y="294"/>
                  </a:lnTo>
                  <a:lnTo>
                    <a:pt x="58" y="290"/>
                  </a:lnTo>
                  <a:lnTo>
                    <a:pt x="48" y="286"/>
                  </a:lnTo>
                  <a:lnTo>
                    <a:pt x="30" y="276"/>
                  </a:lnTo>
                  <a:lnTo>
                    <a:pt x="18" y="264"/>
                  </a:lnTo>
                  <a:lnTo>
                    <a:pt x="8" y="252"/>
                  </a:lnTo>
                  <a:lnTo>
                    <a:pt x="4" y="242"/>
                  </a:lnTo>
                  <a:lnTo>
                    <a:pt x="0" y="234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8" name="Freeform 83"/>
            <p:cNvSpPr>
              <a:spLocks/>
            </p:cNvSpPr>
            <p:nvPr/>
          </p:nvSpPr>
          <p:spPr bwMode="auto">
            <a:xfrm>
              <a:off x="4957955" y="3981555"/>
              <a:ext cx="314325" cy="469900"/>
            </a:xfrm>
            <a:custGeom>
              <a:avLst/>
              <a:gdLst>
                <a:gd name="T0" fmla="*/ 0 w 198"/>
                <a:gd name="T1" fmla="*/ 244 h 296"/>
                <a:gd name="T2" fmla="*/ 0 w 198"/>
                <a:gd name="T3" fmla="*/ 0 h 296"/>
                <a:gd name="T4" fmla="*/ 198 w 198"/>
                <a:gd name="T5" fmla="*/ 0 h 296"/>
                <a:gd name="T6" fmla="*/ 198 w 198"/>
                <a:gd name="T7" fmla="*/ 238 h 296"/>
                <a:gd name="T8" fmla="*/ 186 w 198"/>
                <a:gd name="T9" fmla="*/ 260 h 296"/>
                <a:gd name="T10" fmla="*/ 178 w 198"/>
                <a:gd name="T11" fmla="*/ 270 h 296"/>
                <a:gd name="T12" fmla="*/ 168 w 198"/>
                <a:gd name="T13" fmla="*/ 278 h 296"/>
                <a:gd name="T14" fmla="*/ 154 w 198"/>
                <a:gd name="T15" fmla="*/ 284 h 296"/>
                <a:gd name="T16" fmla="*/ 138 w 198"/>
                <a:gd name="T17" fmla="*/ 290 h 296"/>
                <a:gd name="T18" fmla="*/ 122 w 198"/>
                <a:gd name="T19" fmla="*/ 292 h 296"/>
                <a:gd name="T20" fmla="*/ 96 w 198"/>
                <a:gd name="T21" fmla="*/ 296 h 296"/>
                <a:gd name="T22" fmla="*/ 84 w 198"/>
                <a:gd name="T23" fmla="*/ 296 h 296"/>
                <a:gd name="T24" fmla="*/ 58 w 198"/>
                <a:gd name="T25" fmla="*/ 294 h 296"/>
                <a:gd name="T26" fmla="*/ 40 w 198"/>
                <a:gd name="T27" fmla="*/ 286 h 296"/>
                <a:gd name="T28" fmla="*/ 24 w 198"/>
                <a:gd name="T29" fmla="*/ 278 h 296"/>
                <a:gd name="T30" fmla="*/ 14 w 198"/>
                <a:gd name="T31" fmla="*/ 268 h 296"/>
                <a:gd name="T32" fmla="*/ 6 w 198"/>
                <a:gd name="T33" fmla="*/ 260 h 296"/>
                <a:gd name="T34" fmla="*/ 2 w 198"/>
                <a:gd name="T35" fmla="*/ 252 h 296"/>
                <a:gd name="T36" fmla="*/ 0 w 198"/>
                <a:gd name="T37" fmla="*/ 244 h 2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8"/>
                <a:gd name="T58" fmla="*/ 0 h 296"/>
                <a:gd name="T59" fmla="*/ 198 w 198"/>
                <a:gd name="T60" fmla="*/ 296 h 2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8" h="296">
                  <a:moveTo>
                    <a:pt x="0" y="244"/>
                  </a:moveTo>
                  <a:lnTo>
                    <a:pt x="0" y="0"/>
                  </a:lnTo>
                  <a:lnTo>
                    <a:pt x="198" y="0"/>
                  </a:lnTo>
                  <a:lnTo>
                    <a:pt x="198" y="238"/>
                  </a:lnTo>
                  <a:lnTo>
                    <a:pt x="186" y="260"/>
                  </a:lnTo>
                  <a:lnTo>
                    <a:pt x="178" y="270"/>
                  </a:lnTo>
                  <a:lnTo>
                    <a:pt x="168" y="278"/>
                  </a:lnTo>
                  <a:lnTo>
                    <a:pt x="154" y="284"/>
                  </a:lnTo>
                  <a:lnTo>
                    <a:pt x="138" y="290"/>
                  </a:lnTo>
                  <a:lnTo>
                    <a:pt x="122" y="292"/>
                  </a:lnTo>
                  <a:lnTo>
                    <a:pt x="96" y="296"/>
                  </a:lnTo>
                  <a:lnTo>
                    <a:pt x="84" y="296"/>
                  </a:lnTo>
                  <a:lnTo>
                    <a:pt x="58" y="294"/>
                  </a:lnTo>
                  <a:lnTo>
                    <a:pt x="40" y="286"/>
                  </a:lnTo>
                  <a:lnTo>
                    <a:pt x="24" y="278"/>
                  </a:lnTo>
                  <a:lnTo>
                    <a:pt x="14" y="268"/>
                  </a:lnTo>
                  <a:lnTo>
                    <a:pt x="6" y="260"/>
                  </a:lnTo>
                  <a:lnTo>
                    <a:pt x="2" y="252"/>
                  </a:lnTo>
                  <a:lnTo>
                    <a:pt x="0" y="244"/>
                  </a:lnTo>
                  <a:close/>
                </a:path>
              </a:pathLst>
            </a:custGeom>
            <a:solidFill>
              <a:srgbClr val="F773B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09" name="Freeform 84"/>
            <p:cNvSpPr>
              <a:spLocks/>
            </p:cNvSpPr>
            <p:nvPr/>
          </p:nvSpPr>
          <p:spPr bwMode="auto">
            <a:xfrm>
              <a:off x="4986530" y="3981555"/>
              <a:ext cx="266700" cy="469900"/>
            </a:xfrm>
            <a:custGeom>
              <a:avLst/>
              <a:gdLst>
                <a:gd name="T0" fmla="*/ 0 w 168"/>
                <a:gd name="T1" fmla="*/ 254 h 296"/>
                <a:gd name="T2" fmla="*/ 0 w 168"/>
                <a:gd name="T3" fmla="*/ 0 h 296"/>
                <a:gd name="T4" fmla="*/ 168 w 168"/>
                <a:gd name="T5" fmla="*/ 0 h 296"/>
                <a:gd name="T6" fmla="*/ 168 w 168"/>
                <a:gd name="T7" fmla="*/ 248 h 296"/>
                <a:gd name="T8" fmla="*/ 156 w 168"/>
                <a:gd name="T9" fmla="*/ 266 h 296"/>
                <a:gd name="T10" fmla="*/ 150 w 168"/>
                <a:gd name="T11" fmla="*/ 274 h 296"/>
                <a:gd name="T12" fmla="*/ 140 w 168"/>
                <a:gd name="T13" fmla="*/ 282 h 296"/>
                <a:gd name="T14" fmla="*/ 128 w 168"/>
                <a:gd name="T15" fmla="*/ 286 h 296"/>
                <a:gd name="T16" fmla="*/ 116 w 168"/>
                <a:gd name="T17" fmla="*/ 290 h 296"/>
                <a:gd name="T18" fmla="*/ 102 w 168"/>
                <a:gd name="T19" fmla="*/ 292 h 296"/>
                <a:gd name="T20" fmla="*/ 80 w 168"/>
                <a:gd name="T21" fmla="*/ 296 h 296"/>
                <a:gd name="T22" fmla="*/ 70 w 168"/>
                <a:gd name="T23" fmla="*/ 296 h 296"/>
                <a:gd name="T24" fmla="*/ 48 w 168"/>
                <a:gd name="T25" fmla="*/ 294 h 296"/>
                <a:gd name="T26" fmla="*/ 34 w 168"/>
                <a:gd name="T27" fmla="*/ 288 h 296"/>
                <a:gd name="T28" fmla="*/ 20 w 168"/>
                <a:gd name="T29" fmla="*/ 282 h 296"/>
                <a:gd name="T30" fmla="*/ 12 w 168"/>
                <a:gd name="T31" fmla="*/ 274 h 296"/>
                <a:gd name="T32" fmla="*/ 6 w 168"/>
                <a:gd name="T33" fmla="*/ 266 h 296"/>
                <a:gd name="T34" fmla="*/ 2 w 168"/>
                <a:gd name="T35" fmla="*/ 260 h 296"/>
                <a:gd name="T36" fmla="*/ 0 w 168"/>
                <a:gd name="T37" fmla="*/ 254 h 29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8"/>
                <a:gd name="T58" fmla="*/ 0 h 296"/>
                <a:gd name="T59" fmla="*/ 168 w 168"/>
                <a:gd name="T60" fmla="*/ 296 h 29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8" h="296">
                  <a:moveTo>
                    <a:pt x="0" y="254"/>
                  </a:moveTo>
                  <a:lnTo>
                    <a:pt x="0" y="0"/>
                  </a:lnTo>
                  <a:lnTo>
                    <a:pt x="168" y="0"/>
                  </a:lnTo>
                  <a:lnTo>
                    <a:pt x="168" y="248"/>
                  </a:lnTo>
                  <a:lnTo>
                    <a:pt x="156" y="266"/>
                  </a:lnTo>
                  <a:lnTo>
                    <a:pt x="150" y="274"/>
                  </a:lnTo>
                  <a:lnTo>
                    <a:pt x="140" y="282"/>
                  </a:lnTo>
                  <a:lnTo>
                    <a:pt x="128" y="286"/>
                  </a:lnTo>
                  <a:lnTo>
                    <a:pt x="116" y="290"/>
                  </a:lnTo>
                  <a:lnTo>
                    <a:pt x="102" y="292"/>
                  </a:lnTo>
                  <a:lnTo>
                    <a:pt x="80" y="296"/>
                  </a:lnTo>
                  <a:lnTo>
                    <a:pt x="70" y="296"/>
                  </a:lnTo>
                  <a:lnTo>
                    <a:pt x="48" y="294"/>
                  </a:lnTo>
                  <a:lnTo>
                    <a:pt x="34" y="288"/>
                  </a:lnTo>
                  <a:lnTo>
                    <a:pt x="20" y="282"/>
                  </a:lnTo>
                  <a:lnTo>
                    <a:pt x="12" y="274"/>
                  </a:lnTo>
                  <a:lnTo>
                    <a:pt x="6" y="266"/>
                  </a:lnTo>
                  <a:lnTo>
                    <a:pt x="2" y="260"/>
                  </a:lnTo>
                  <a:lnTo>
                    <a:pt x="0" y="254"/>
                  </a:lnTo>
                  <a:close/>
                </a:path>
              </a:pathLst>
            </a:custGeom>
            <a:solidFill>
              <a:srgbClr val="F890C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0" name="Freeform 85"/>
            <p:cNvSpPr>
              <a:spLocks/>
            </p:cNvSpPr>
            <p:nvPr/>
          </p:nvSpPr>
          <p:spPr bwMode="auto">
            <a:xfrm>
              <a:off x="5015105" y="3981555"/>
              <a:ext cx="215900" cy="469900"/>
            </a:xfrm>
            <a:custGeom>
              <a:avLst/>
              <a:gdLst>
                <a:gd name="T0" fmla="*/ 0 w 136"/>
                <a:gd name="T1" fmla="*/ 264 h 296"/>
                <a:gd name="T2" fmla="*/ 0 w 136"/>
                <a:gd name="T3" fmla="*/ 2 h 296"/>
                <a:gd name="T4" fmla="*/ 136 w 136"/>
                <a:gd name="T5" fmla="*/ 0 h 296"/>
                <a:gd name="T6" fmla="*/ 136 w 136"/>
                <a:gd name="T7" fmla="*/ 260 h 296"/>
                <a:gd name="T8" fmla="*/ 126 w 136"/>
                <a:gd name="T9" fmla="*/ 272 h 296"/>
                <a:gd name="T10" fmla="*/ 120 w 136"/>
                <a:gd name="T11" fmla="*/ 278 h 296"/>
                <a:gd name="T12" fmla="*/ 112 w 136"/>
                <a:gd name="T13" fmla="*/ 284 h 296"/>
                <a:gd name="T14" fmla="*/ 104 w 136"/>
                <a:gd name="T15" fmla="*/ 288 h 296"/>
                <a:gd name="T16" fmla="*/ 82 w 136"/>
                <a:gd name="T17" fmla="*/ 294 h 296"/>
                <a:gd name="T18" fmla="*/ 64 w 136"/>
                <a:gd name="T19" fmla="*/ 296 h 296"/>
                <a:gd name="T20" fmla="*/ 54 w 136"/>
                <a:gd name="T21" fmla="*/ 296 h 296"/>
                <a:gd name="T22" fmla="*/ 40 w 136"/>
                <a:gd name="T23" fmla="*/ 294 h 296"/>
                <a:gd name="T24" fmla="*/ 26 w 136"/>
                <a:gd name="T25" fmla="*/ 290 h 296"/>
                <a:gd name="T26" fmla="*/ 18 w 136"/>
                <a:gd name="T27" fmla="*/ 284 h 296"/>
                <a:gd name="T28" fmla="*/ 10 w 136"/>
                <a:gd name="T29" fmla="*/ 280 h 296"/>
                <a:gd name="T30" fmla="*/ 6 w 136"/>
                <a:gd name="T31" fmla="*/ 274 h 296"/>
                <a:gd name="T32" fmla="*/ 2 w 136"/>
                <a:gd name="T33" fmla="*/ 268 h 296"/>
                <a:gd name="T34" fmla="*/ 0 w 136"/>
                <a:gd name="T35" fmla="*/ 264 h 29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6"/>
                <a:gd name="T55" fmla="*/ 0 h 296"/>
                <a:gd name="T56" fmla="*/ 136 w 136"/>
                <a:gd name="T57" fmla="*/ 296 h 29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6" h="296">
                  <a:moveTo>
                    <a:pt x="0" y="264"/>
                  </a:moveTo>
                  <a:lnTo>
                    <a:pt x="0" y="2"/>
                  </a:lnTo>
                  <a:lnTo>
                    <a:pt x="136" y="0"/>
                  </a:lnTo>
                  <a:lnTo>
                    <a:pt x="136" y="260"/>
                  </a:lnTo>
                  <a:lnTo>
                    <a:pt x="126" y="272"/>
                  </a:lnTo>
                  <a:lnTo>
                    <a:pt x="120" y="278"/>
                  </a:lnTo>
                  <a:lnTo>
                    <a:pt x="112" y="284"/>
                  </a:lnTo>
                  <a:lnTo>
                    <a:pt x="104" y="288"/>
                  </a:lnTo>
                  <a:lnTo>
                    <a:pt x="82" y="294"/>
                  </a:lnTo>
                  <a:lnTo>
                    <a:pt x="64" y="296"/>
                  </a:lnTo>
                  <a:lnTo>
                    <a:pt x="54" y="296"/>
                  </a:lnTo>
                  <a:lnTo>
                    <a:pt x="40" y="294"/>
                  </a:lnTo>
                  <a:lnTo>
                    <a:pt x="26" y="290"/>
                  </a:lnTo>
                  <a:lnTo>
                    <a:pt x="18" y="284"/>
                  </a:lnTo>
                  <a:lnTo>
                    <a:pt x="10" y="280"/>
                  </a:lnTo>
                  <a:lnTo>
                    <a:pt x="6" y="274"/>
                  </a:lnTo>
                  <a:lnTo>
                    <a:pt x="2" y="268"/>
                  </a:lnTo>
                  <a:lnTo>
                    <a:pt x="0" y="264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1" name="Freeform 86"/>
            <p:cNvSpPr>
              <a:spLocks/>
            </p:cNvSpPr>
            <p:nvPr/>
          </p:nvSpPr>
          <p:spPr bwMode="auto">
            <a:xfrm>
              <a:off x="5046855" y="3981555"/>
              <a:ext cx="165100" cy="469900"/>
            </a:xfrm>
            <a:custGeom>
              <a:avLst/>
              <a:gdLst>
                <a:gd name="T0" fmla="*/ 0 w 104"/>
                <a:gd name="T1" fmla="*/ 274 h 296"/>
                <a:gd name="T2" fmla="*/ 0 w 104"/>
                <a:gd name="T3" fmla="*/ 2 h 296"/>
                <a:gd name="T4" fmla="*/ 104 w 104"/>
                <a:gd name="T5" fmla="*/ 0 h 296"/>
                <a:gd name="T6" fmla="*/ 104 w 104"/>
                <a:gd name="T7" fmla="*/ 270 h 296"/>
                <a:gd name="T8" fmla="*/ 96 w 104"/>
                <a:gd name="T9" fmla="*/ 278 h 296"/>
                <a:gd name="T10" fmla="*/ 88 w 104"/>
                <a:gd name="T11" fmla="*/ 282 h 296"/>
                <a:gd name="T12" fmla="*/ 82 w 104"/>
                <a:gd name="T13" fmla="*/ 286 h 296"/>
                <a:gd name="T14" fmla="*/ 76 w 104"/>
                <a:gd name="T15" fmla="*/ 290 h 296"/>
                <a:gd name="T16" fmla="*/ 60 w 104"/>
                <a:gd name="T17" fmla="*/ 294 h 296"/>
                <a:gd name="T18" fmla="*/ 38 w 104"/>
                <a:gd name="T19" fmla="*/ 296 h 296"/>
                <a:gd name="T20" fmla="*/ 28 w 104"/>
                <a:gd name="T21" fmla="*/ 294 h 296"/>
                <a:gd name="T22" fmla="*/ 18 w 104"/>
                <a:gd name="T23" fmla="*/ 292 h 296"/>
                <a:gd name="T24" fmla="*/ 12 w 104"/>
                <a:gd name="T25" fmla="*/ 288 h 296"/>
                <a:gd name="T26" fmla="*/ 6 w 104"/>
                <a:gd name="T27" fmla="*/ 284 h 296"/>
                <a:gd name="T28" fmla="*/ 2 w 104"/>
                <a:gd name="T29" fmla="*/ 278 h 296"/>
                <a:gd name="T30" fmla="*/ 0 w 104"/>
                <a:gd name="T31" fmla="*/ 274 h 29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"/>
                <a:gd name="T49" fmla="*/ 0 h 296"/>
                <a:gd name="T50" fmla="*/ 104 w 104"/>
                <a:gd name="T51" fmla="*/ 296 h 29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" h="296">
                  <a:moveTo>
                    <a:pt x="0" y="274"/>
                  </a:moveTo>
                  <a:lnTo>
                    <a:pt x="0" y="2"/>
                  </a:lnTo>
                  <a:lnTo>
                    <a:pt x="104" y="0"/>
                  </a:lnTo>
                  <a:lnTo>
                    <a:pt x="104" y="270"/>
                  </a:lnTo>
                  <a:lnTo>
                    <a:pt x="96" y="278"/>
                  </a:lnTo>
                  <a:lnTo>
                    <a:pt x="88" y="282"/>
                  </a:lnTo>
                  <a:lnTo>
                    <a:pt x="82" y="286"/>
                  </a:lnTo>
                  <a:lnTo>
                    <a:pt x="76" y="290"/>
                  </a:lnTo>
                  <a:lnTo>
                    <a:pt x="60" y="294"/>
                  </a:lnTo>
                  <a:lnTo>
                    <a:pt x="38" y="296"/>
                  </a:lnTo>
                  <a:lnTo>
                    <a:pt x="28" y="294"/>
                  </a:lnTo>
                  <a:lnTo>
                    <a:pt x="18" y="292"/>
                  </a:lnTo>
                  <a:lnTo>
                    <a:pt x="12" y="288"/>
                  </a:lnTo>
                  <a:lnTo>
                    <a:pt x="6" y="284"/>
                  </a:lnTo>
                  <a:lnTo>
                    <a:pt x="2" y="278"/>
                  </a:lnTo>
                  <a:lnTo>
                    <a:pt x="0" y="274"/>
                  </a:lnTo>
                  <a:close/>
                </a:path>
              </a:pathLst>
            </a:custGeom>
            <a:solidFill>
              <a:srgbClr val="FCC7E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2" name="Freeform 87"/>
            <p:cNvSpPr>
              <a:spLocks/>
            </p:cNvSpPr>
            <p:nvPr/>
          </p:nvSpPr>
          <p:spPr bwMode="auto">
            <a:xfrm>
              <a:off x="5075430" y="3981555"/>
              <a:ext cx="114300" cy="466725"/>
            </a:xfrm>
            <a:custGeom>
              <a:avLst/>
              <a:gdLst>
                <a:gd name="T0" fmla="*/ 0 w 72"/>
                <a:gd name="T1" fmla="*/ 284 h 294"/>
                <a:gd name="T2" fmla="*/ 0 w 72"/>
                <a:gd name="T3" fmla="*/ 2 h 294"/>
                <a:gd name="T4" fmla="*/ 72 w 72"/>
                <a:gd name="T5" fmla="*/ 0 h 294"/>
                <a:gd name="T6" fmla="*/ 72 w 72"/>
                <a:gd name="T7" fmla="*/ 280 h 294"/>
                <a:gd name="T8" fmla="*/ 66 w 72"/>
                <a:gd name="T9" fmla="*/ 284 h 294"/>
                <a:gd name="T10" fmla="*/ 60 w 72"/>
                <a:gd name="T11" fmla="*/ 288 h 294"/>
                <a:gd name="T12" fmla="*/ 50 w 72"/>
                <a:gd name="T13" fmla="*/ 292 h 294"/>
                <a:gd name="T14" fmla="*/ 40 w 72"/>
                <a:gd name="T15" fmla="*/ 294 h 294"/>
                <a:gd name="T16" fmla="*/ 24 w 72"/>
                <a:gd name="T17" fmla="*/ 294 h 294"/>
                <a:gd name="T18" fmla="*/ 12 w 72"/>
                <a:gd name="T19" fmla="*/ 292 h 294"/>
                <a:gd name="T20" fmla="*/ 6 w 72"/>
                <a:gd name="T21" fmla="*/ 290 h 294"/>
                <a:gd name="T22" fmla="*/ 2 w 72"/>
                <a:gd name="T23" fmla="*/ 286 h 294"/>
                <a:gd name="T24" fmla="*/ 0 w 72"/>
                <a:gd name="T25" fmla="*/ 284 h 29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2"/>
                <a:gd name="T40" fmla="*/ 0 h 294"/>
                <a:gd name="T41" fmla="*/ 72 w 72"/>
                <a:gd name="T42" fmla="*/ 294 h 29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2" h="294">
                  <a:moveTo>
                    <a:pt x="0" y="284"/>
                  </a:moveTo>
                  <a:lnTo>
                    <a:pt x="0" y="2"/>
                  </a:lnTo>
                  <a:lnTo>
                    <a:pt x="72" y="0"/>
                  </a:lnTo>
                  <a:lnTo>
                    <a:pt x="72" y="280"/>
                  </a:lnTo>
                  <a:lnTo>
                    <a:pt x="66" y="284"/>
                  </a:lnTo>
                  <a:lnTo>
                    <a:pt x="60" y="288"/>
                  </a:lnTo>
                  <a:lnTo>
                    <a:pt x="50" y="292"/>
                  </a:lnTo>
                  <a:lnTo>
                    <a:pt x="40" y="294"/>
                  </a:lnTo>
                  <a:lnTo>
                    <a:pt x="24" y="294"/>
                  </a:lnTo>
                  <a:lnTo>
                    <a:pt x="12" y="292"/>
                  </a:lnTo>
                  <a:lnTo>
                    <a:pt x="6" y="290"/>
                  </a:lnTo>
                  <a:lnTo>
                    <a:pt x="2" y="286"/>
                  </a:lnTo>
                  <a:lnTo>
                    <a:pt x="0" y="284"/>
                  </a:lnTo>
                  <a:close/>
                </a:path>
              </a:pathLst>
            </a:custGeom>
            <a:solidFill>
              <a:srgbClr val="FDE3F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3" name="Freeform 88"/>
            <p:cNvSpPr>
              <a:spLocks/>
            </p:cNvSpPr>
            <p:nvPr/>
          </p:nvSpPr>
          <p:spPr bwMode="auto">
            <a:xfrm>
              <a:off x="5107180" y="3981555"/>
              <a:ext cx="60325" cy="466725"/>
            </a:xfrm>
            <a:custGeom>
              <a:avLst/>
              <a:gdLst>
                <a:gd name="T0" fmla="*/ 38 w 38"/>
                <a:gd name="T1" fmla="*/ 0 h 294"/>
                <a:gd name="T2" fmla="*/ 38 w 38"/>
                <a:gd name="T3" fmla="*/ 290 h 294"/>
                <a:gd name="T4" fmla="*/ 22 w 38"/>
                <a:gd name="T5" fmla="*/ 292 h 294"/>
                <a:gd name="T6" fmla="*/ 10 w 38"/>
                <a:gd name="T7" fmla="*/ 294 h 294"/>
                <a:gd name="T8" fmla="*/ 0 w 38"/>
                <a:gd name="T9" fmla="*/ 294 h 294"/>
                <a:gd name="T10" fmla="*/ 0 w 38"/>
                <a:gd name="T11" fmla="*/ 2 h 294"/>
                <a:gd name="T12" fmla="*/ 38 w 38"/>
                <a:gd name="T13" fmla="*/ 0 h 29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38"/>
                <a:gd name="T22" fmla="*/ 0 h 294"/>
                <a:gd name="T23" fmla="*/ 38 w 38"/>
                <a:gd name="T24" fmla="*/ 294 h 29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38" h="294">
                  <a:moveTo>
                    <a:pt x="38" y="0"/>
                  </a:moveTo>
                  <a:lnTo>
                    <a:pt x="38" y="290"/>
                  </a:lnTo>
                  <a:lnTo>
                    <a:pt x="22" y="292"/>
                  </a:lnTo>
                  <a:lnTo>
                    <a:pt x="10" y="294"/>
                  </a:lnTo>
                  <a:lnTo>
                    <a:pt x="0" y="294"/>
                  </a:lnTo>
                  <a:lnTo>
                    <a:pt x="0" y="2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4" name="Freeform 89"/>
            <p:cNvSpPr>
              <a:spLocks/>
            </p:cNvSpPr>
            <p:nvPr/>
          </p:nvSpPr>
          <p:spPr bwMode="auto">
            <a:xfrm>
              <a:off x="4840480" y="3841855"/>
              <a:ext cx="517525" cy="269875"/>
            </a:xfrm>
            <a:custGeom>
              <a:avLst/>
              <a:gdLst>
                <a:gd name="T0" fmla="*/ 162 w 326"/>
                <a:gd name="T1" fmla="*/ 170 h 170"/>
                <a:gd name="T2" fmla="*/ 196 w 326"/>
                <a:gd name="T3" fmla="*/ 168 h 170"/>
                <a:gd name="T4" fmla="*/ 226 w 326"/>
                <a:gd name="T5" fmla="*/ 164 h 170"/>
                <a:gd name="T6" fmla="*/ 254 w 326"/>
                <a:gd name="T7" fmla="*/ 156 h 170"/>
                <a:gd name="T8" fmla="*/ 278 w 326"/>
                <a:gd name="T9" fmla="*/ 146 h 170"/>
                <a:gd name="T10" fmla="*/ 298 w 326"/>
                <a:gd name="T11" fmla="*/ 134 h 170"/>
                <a:gd name="T12" fmla="*/ 306 w 326"/>
                <a:gd name="T13" fmla="*/ 126 h 170"/>
                <a:gd name="T14" fmla="*/ 314 w 326"/>
                <a:gd name="T15" fmla="*/ 118 h 170"/>
                <a:gd name="T16" fmla="*/ 318 w 326"/>
                <a:gd name="T17" fmla="*/ 110 h 170"/>
                <a:gd name="T18" fmla="*/ 322 w 326"/>
                <a:gd name="T19" fmla="*/ 102 h 170"/>
                <a:gd name="T20" fmla="*/ 326 w 326"/>
                <a:gd name="T21" fmla="*/ 94 h 170"/>
                <a:gd name="T22" fmla="*/ 326 w 326"/>
                <a:gd name="T23" fmla="*/ 86 h 170"/>
                <a:gd name="T24" fmla="*/ 326 w 326"/>
                <a:gd name="T25" fmla="*/ 76 h 170"/>
                <a:gd name="T26" fmla="*/ 322 w 326"/>
                <a:gd name="T27" fmla="*/ 68 h 170"/>
                <a:gd name="T28" fmla="*/ 318 w 326"/>
                <a:gd name="T29" fmla="*/ 60 h 170"/>
                <a:gd name="T30" fmla="*/ 314 w 326"/>
                <a:gd name="T31" fmla="*/ 52 h 170"/>
                <a:gd name="T32" fmla="*/ 306 w 326"/>
                <a:gd name="T33" fmla="*/ 44 h 170"/>
                <a:gd name="T34" fmla="*/ 298 w 326"/>
                <a:gd name="T35" fmla="*/ 38 h 170"/>
                <a:gd name="T36" fmla="*/ 278 w 326"/>
                <a:gd name="T37" fmla="*/ 26 h 170"/>
                <a:gd name="T38" fmla="*/ 254 w 326"/>
                <a:gd name="T39" fmla="*/ 14 h 170"/>
                <a:gd name="T40" fmla="*/ 226 w 326"/>
                <a:gd name="T41" fmla="*/ 6 h 170"/>
                <a:gd name="T42" fmla="*/ 196 w 326"/>
                <a:gd name="T43" fmla="*/ 2 h 170"/>
                <a:gd name="T44" fmla="*/ 162 w 326"/>
                <a:gd name="T45" fmla="*/ 0 h 170"/>
                <a:gd name="T46" fmla="*/ 130 w 326"/>
                <a:gd name="T47" fmla="*/ 2 h 170"/>
                <a:gd name="T48" fmla="*/ 100 w 326"/>
                <a:gd name="T49" fmla="*/ 6 h 170"/>
                <a:gd name="T50" fmla="*/ 72 w 326"/>
                <a:gd name="T51" fmla="*/ 14 h 170"/>
                <a:gd name="T52" fmla="*/ 48 w 326"/>
                <a:gd name="T53" fmla="*/ 26 h 170"/>
                <a:gd name="T54" fmla="*/ 28 w 326"/>
                <a:gd name="T55" fmla="*/ 38 h 170"/>
                <a:gd name="T56" fmla="*/ 20 w 326"/>
                <a:gd name="T57" fmla="*/ 44 h 170"/>
                <a:gd name="T58" fmla="*/ 12 w 326"/>
                <a:gd name="T59" fmla="*/ 52 h 170"/>
                <a:gd name="T60" fmla="*/ 6 w 326"/>
                <a:gd name="T61" fmla="*/ 60 h 170"/>
                <a:gd name="T62" fmla="*/ 2 w 326"/>
                <a:gd name="T63" fmla="*/ 68 h 170"/>
                <a:gd name="T64" fmla="*/ 0 w 326"/>
                <a:gd name="T65" fmla="*/ 76 h 170"/>
                <a:gd name="T66" fmla="*/ 0 w 326"/>
                <a:gd name="T67" fmla="*/ 86 h 170"/>
                <a:gd name="T68" fmla="*/ 0 w 326"/>
                <a:gd name="T69" fmla="*/ 94 h 170"/>
                <a:gd name="T70" fmla="*/ 2 w 326"/>
                <a:gd name="T71" fmla="*/ 102 h 170"/>
                <a:gd name="T72" fmla="*/ 6 w 326"/>
                <a:gd name="T73" fmla="*/ 110 h 170"/>
                <a:gd name="T74" fmla="*/ 12 w 326"/>
                <a:gd name="T75" fmla="*/ 118 h 170"/>
                <a:gd name="T76" fmla="*/ 20 w 326"/>
                <a:gd name="T77" fmla="*/ 126 h 170"/>
                <a:gd name="T78" fmla="*/ 28 w 326"/>
                <a:gd name="T79" fmla="*/ 134 h 170"/>
                <a:gd name="T80" fmla="*/ 48 w 326"/>
                <a:gd name="T81" fmla="*/ 146 h 170"/>
                <a:gd name="T82" fmla="*/ 72 w 326"/>
                <a:gd name="T83" fmla="*/ 156 h 170"/>
                <a:gd name="T84" fmla="*/ 100 w 326"/>
                <a:gd name="T85" fmla="*/ 164 h 170"/>
                <a:gd name="T86" fmla="*/ 130 w 326"/>
                <a:gd name="T87" fmla="*/ 168 h 170"/>
                <a:gd name="T88" fmla="*/ 162 w 326"/>
                <a:gd name="T89" fmla="*/ 170 h 17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26"/>
                <a:gd name="T136" fmla="*/ 0 h 170"/>
                <a:gd name="T137" fmla="*/ 326 w 326"/>
                <a:gd name="T138" fmla="*/ 170 h 17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26" h="170">
                  <a:moveTo>
                    <a:pt x="162" y="170"/>
                  </a:moveTo>
                  <a:lnTo>
                    <a:pt x="196" y="168"/>
                  </a:lnTo>
                  <a:lnTo>
                    <a:pt x="226" y="164"/>
                  </a:lnTo>
                  <a:lnTo>
                    <a:pt x="254" y="156"/>
                  </a:lnTo>
                  <a:lnTo>
                    <a:pt x="278" y="146"/>
                  </a:lnTo>
                  <a:lnTo>
                    <a:pt x="298" y="134"/>
                  </a:lnTo>
                  <a:lnTo>
                    <a:pt x="306" y="126"/>
                  </a:lnTo>
                  <a:lnTo>
                    <a:pt x="314" y="118"/>
                  </a:lnTo>
                  <a:lnTo>
                    <a:pt x="318" y="110"/>
                  </a:lnTo>
                  <a:lnTo>
                    <a:pt x="322" y="102"/>
                  </a:lnTo>
                  <a:lnTo>
                    <a:pt x="326" y="94"/>
                  </a:lnTo>
                  <a:lnTo>
                    <a:pt x="326" y="86"/>
                  </a:lnTo>
                  <a:lnTo>
                    <a:pt x="326" y="76"/>
                  </a:lnTo>
                  <a:lnTo>
                    <a:pt x="322" y="68"/>
                  </a:lnTo>
                  <a:lnTo>
                    <a:pt x="318" y="60"/>
                  </a:lnTo>
                  <a:lnTo>
                    <a:pt x="314" y="52"/>
                  </a:lnTo>
                  <a:lnTo>
                    <a:pt x="306" y="44"/>
                  </a:lnTo>
                  <a:lnTo>
                    <a:pt x="298" y="38"/>
                  </a:lnTo>
                  <a:lnTo>
                    <a:pt x="278" y="26"/>
                  </a:lnTo>
                  <a:lnTo>
                    <a:pt x="254" y="14"/>
                  </a:lnTo>
                  <a:lnTo>
                    <a:pt x="226" y="6"/>
                  </a:lnTo>
                  <a:lnTo>
                    <a:pt x="196" y="2"/>
                  </a:lnTo>
                  <a:lnTo>
                    <a:pt x="162" y="0"/>
                  </a:lnTo>
                  <a:lnTo>
                    <a:pt x="130" y="2"/>
                  </a:lnTo>
                  <a:lnTo>
                    <a:pt x="100" y="6"/>
                  </a:lnTo>
                  <a:lnTo>
                    <a:pt x="72" y="14"/>
                  </a:lnTo>
                  <a:lnTo>
                    <a:pt x="48" y="26"/>
                  </a:lnTo>
                  <a:lnTo>
                    <a:pt x="28" y="38"/>
                  </a:lnTo>
                  <a:lnTo>
                    <a:pt x="20" y="44"/>
                  </a:lnTo>
                  <a:lnTo>
                    <a:pt x="12" y="52"/>
                  </a:lnTo>
                  <a:lnTo>
                    <a:pt x="6" y="60"/>
                  </a:lnTo>
                  <a:lnTo>
                    <a:pt x="2" y="68"/>
                  </a:lnTo>
                  <a:lnTo>
                    <a:pt x="0" y="76"/>
                  </a:lnTo>
                  <a:lnTo>
                    <a:pt x="0" y="86"/>
                  </a:lnTo>
                  <a:lnTo>
                    <a:pt x="0" y="94"/>
                  </a:lnTo>
                  <a:lnTo>
                    <a:pt x="2" y="102"/>
                  </a:lnTo>
                  <a:lnTo>
                    <a:pt x="6" y="110"/>
                  </a:lnTo>
                  <a:lnTo>
                    <a:pt x="12" y="118"/>
                  </a:lnTo>
                  <a:lnTo>
                    <a:pt x="20" y="126"/>
                  </a:lnTo>
                  <a:lnTo>
                    <a:pt x="28" y="134"/>
                  </a:lnTo>
                  <a:lnTo>
                    <a:pt x="48" y="146"/>
                  </a:lnTo>
                  <a:lnTo>
                    <a:pt x="72" y="156"/>
                  </a:lnTo>
                  <a:lnTo>
                    <a:pt x="100" y="164"/>
                  </a:lnTo>
                  <a:lnTo>
                    <a:pt x="130" y="168"/>
                  </a:lnTo>
                  <a:lnTo>
                    <a:pt x="162" y="170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5" name="Freeform 90"/>
            <p:cNvSpPr>
              <a:spLocks/>
            </p:cNvSpPr>
            <p:nvPr/>
          </p:nvSpPr>
          <p:spPr bwMode="auto">
            <a:xfrm>
              <a:off x="5253230" y="4276830"/>
              <a:ext cx="327025" cy="301625"/>
            </a:xfrm>
            <a:custGeom>
              <a:avLst/>
              <a:gdLst>
                <a:gd name="T0" fmla="*/ 90 w 206"/>
                <a:gd name="T1" fmla="*/ 190 h 190"/>
                <a:gd name="T2" fmla="*/ 76 w 206"/>
                <a:gd name="T3" fmla="*/ 188 h 190"/>
                <a:gd name="T4" fmla="*/ 64 w 206"/>
                <a:gd name="T5" fmla="*/ 186 h 190"/>
                <a:gd name="T6" fmla="*/ 52 w 206"/>
                <a:gd name="T7" fmla="*/ 182 h 190"/>
                <a:gd name="T8" fmla="*/ 42 w 206"/>
                <a:gd name="T9" fmla="*/ 178 h 190"/>
                <a:gd name="T10" fmla="*/ 26 w 206"/>
                <a:gd name="T11" fmla="*/ 168 h 190"/>
                <a:gd name="T12" fmla="*/ 14 w 206"/>
                <a:gd name="T13" fmla="*/ 158 h 190"/>
                <a:gd name="T14" fmla="*/ 8 w 206"/>
                <a:gd name="T15" fmla="*/ 146 h 190"/>
                <a:gd name="T16" fmla="*/ 2 w 206"/>
                <a:gd name="T17" fmla="*/ 138 h 190"/>
                <a:gd name="T18" fmla="*/ 0 w 206"/>
                <a:gd name="T19" fmla="*/ 128 h 190"/>
                <a:gd name="T20" fmla="*/ 0 w 206"/>
                <a:gd name="T21" fmla="*/ 0 h 190"/>
                <a:gd name="T22" fmla="*/ 206 w 206"/>
                <a:gd name="T23" fmla="*/ 2 h 190"/>
                <a:gd name="T24" fmla="*/ 206 w 206"/>
                <a:gd name="T25" fmla="*/ 126 h 190"/>
                <a:gd name="T26" fmla="*/ 200 w 206"/>
                <a:gd name="T27" fmla="*/ 138 h 190"/>
                <a:gd name="T28" fmla="*/ 194 w 206"/>
                <a:gd name="T29" fmla="*/ 150 h 190"/>
                <a:gd name="T30" fmla="*/ 188 w 206"/>
                <a:gd name="T31" fmla="*/ 160 h 190"/>
                <a:gd name="T32" fmla="*/ 176 w 206"/>
                <a:gd name="T33" fmla="*/ 170 h 190"/>
                <a:gd name="T34" fmla="*/ 162 w 206"/>
                <a:gd name="T35" fmla="*/ 176 h 190"/>
                <a:gd name="T36" fmla="*/ 146 w 206"/>
                <a:gd name="T37" fmla="*/ 182 h 190"/>
                <a:gd name="T38" fmla="*/ 130 w 206"/>
                <a:gd name="T39" fmla="*/ 186 h 190"/>
                <a:gd name="T40" fmla="*/ 102 w 206"/>
                <a:gd name="T41" fmla="*/ 188 h 190"/>
                <a:gd name="T42" fmla="*/ 90 w 206"/>
                <a:gd name="T43" fmla="*/ 190 h 19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06"/>
                <a:gd name="T67" fmla="*/ 0 h 190"/>
                <a:gd name="T68" fmla="*/ 206 w 206"/>
                <a:gd name="T69" fmla="*/ 190 h 19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06" h="190">
                  <a:moveTo>
                    <a:pt x="90" y="190"/>
                  </a:moveTo>
                  <a:lnTo>
                    <a:pt x="76" y="188"/>
                  </a:lnTo>
                  <a:lnTo>
                    <a:pt x="64" y="186"/>
                  </a:lnTo>
                  <a:lnTo>
                    <a:pt x="52" y="182"/>
                  </a:lnTo>
                  <a:lnTo>
                    <a:pt x="42" y="178"/>
                  </a:lnTo>
                  <a:lnTo>
                    <a:pt x="26" y="168"/>
                  </a:lnTo>
                  <a:lnTo>
                    <a:pt x="14" y="158"/>
                  </a:lnTo>
                  <a:lnTo>
                    <a:pt x="8" y="146"/>
                  </a:lnTo>
                  <a:lnTo>
                    <a:pt x="2" y="138"/>
                  </a:lnTo>
                  <a:lnTo>
                    <a:pt x="0" y="128"/>
                  </a:lnTo>
                  <a:lnTo>
                    <a:pt x="0" y="0"/>
                  </a:lnTo>
                  <a:lnTo>
                    <a:pt x="206" y="2"/>
                  </a:lnTo>
                  <a:lnTo>
                    <a:pt x="206" y="126"/>
                  </a:lnTo>
                  <a:lnTo>
                    <a:pt x="200" y="138"/>
                  </a:lnTo>
                  <a:lnTo>
                    <a:pt x="194" y="150"/>
                  </a:lnTo>
                  <a:lnTo>
                    <a:pt x="188" y="160"/>
                  </a:lnTo>
                  <a:lnTo>
                    <a:pt x="176" y="170"/>
                  </a:lnTo>
                  <a:lnTo>
                    <a:pt x="162" y="176"/>
                  </a:lnTo>
                  <a:lnTo>
                    <a:pt x="146" y="182"/>
                  </a:lnTo>
                  <a:lnTo>
                    <a:pt x="130" y="186"/>
                  </a:lnTo>
                  <a:lnTo>
                    <a:pt x="102" y="188"/>
                  </a:lnTo>
                  <a:lnTo>
                    <a:pt x="90" y="190"/>
                  </a:lnTo>
                  <a:close/>
                </a:path>
              </a:pathLst>
            </a:custGeom>
            <a:solidFill>
              <a:srgbClr val="D802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6" name="Freeform 91"/>
            <p:cNvSpPr>
              <a:spLocks/>
            </p:cNvSpPr>
            <p:nvPr/>
          </p:nvSpPr>
          <p:spPr bwMode="auto">
            <a:xfrm>
              <a:off x="5272280" y="4276830"/>
              <a:ext cx="295275" cy="298450"/>
            </a:xfrm>
            <a:custGeom>
              <a:avLst/>
              <a:gdLst>
                <a:gd name="T0" fmla="*/ 0 w 186"/>
                <a:gd name="T1" fmla="*/ 136 h 188"/>
                <a:gd name="T2" fmla="*/ 0 w 186"/>
                <a:gd name="T3" fmla="*/ 0 h 188"/>
                <a:gd name="T4" fmla="*/ 186 w 186"/>
                <a:gd name="T5" fmla="*/ 2 h 188"/>
                <a:gd name="T6" fmla="*/ 186 w 186"/>
                <a:gd name="T7" fmla="*/ 132 h 188"/>
                <a:gd name="T8" fmla="*/ 174 w 186"/>
                <a:gd name="T9" fmla="*/ 154 h 188"/>
                <a:gd name="T10" fmla="*/ 168 w 186"/>
                <a:gd name="T11" fmla="*/ 164 h 188"/>
                <a:gd name="T12" fmla="*/ 158 w 186"/>
                <a:gd name="T13" fmla="*/ 172 h 188"/>
                <a:gd name="T14" fmla="*/ 146 w 186"/>
                <a:gd name="T15" fmla="*/ 178 h 188"/>
                <a:gd name="T16" fmla="*/ 132 w 186"/>
                <a:gd name="T17" fmla="*/ 182 h 188"/>
                <a:gd name="T18" fmla="*/ 116 w 186"/>
                <a:gd name="T19" fmla="*/ 186 h 188"/>
                <a:gd name="T20" fmla="*/ 92 w 186"/>
                <a:gd name="T21" fmla="*/ 188 h 188"/>
                <a:gd name="T22" fmla="*/ 80 w 186"/>
                <a:gd name="T23" fmla="*/ 188 h 188"/>
                <a:gd name="T24" fmla="*/ 56 w 186"/>
                <a:gd name="T25" fmla="*/ 186 h 188"/>
                <a:gd name="T26" fmla="*/ 38 w 186"/>
                <a:gd name="T27" fmla="*/ 180 h 188"/>
                <a:gd name="T28" fmla="*/ 24 w 186"/>
                <a:gd name="T29" fmla="*/ 170 h 188"/>
                <a:gd name="T30" fmla="*/ 14 w 186"/>
                <a:gd name="T31" fmla="*/ 160 h 188"/>
                <a:gd name="T32" fmla="*/ 6 w 186"/>
                <a:gd name="T33" fmla="*/ 152 h 188"/>
                <a:gd name="T34" fmla="*/ 2 w 186"/>
                <a:gd name="T35" fmla="*/ 144 h 188"/>
                <a:gd name="T36" fmla="*/ 0 w 186"/>
                <a:gd name="T37" fmla="*/ 136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6"/>
                <a:gd name="T58" fmla="*/ 0 h 188"/>
                <a:gd name="T59" fmla="*/ 186 w 186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6" h="188">
                  <a:moveTo>
                    <a:pt x="0" y="136"/>
                  </a:moveTo>
                  <a:lnTo>
                    <a:pt x="0" y="0"/>
                  </a:lnTo>
                  <a:lnTo>
                    <a:pt x="186" y="2"/>
                  </a:lnTo>
                  <a:lnTo>
                    <a:pt x="186" y="132"/>
                  </a:lnTo>
                  <a:lnTo>
                    <a:pt x="174" y="154"/>
                  </a:lnTo>
                  <a:lnTo>
                    <a:pt x="168" y="164"/>
                  </a:lnTo>
                  <a:lnTo>
                    <a:pt x="158" y="172"/>
                  </a:lnTo>
                  <a:lnTo>
                    <a:pt x="146" y="178"/>
                  </a:lnTo>
                  <a:lnTo>
                    <a:pt x="132" y="182"/>
                  </a:lnTo>
                  <a:lnTo>
                    <a:pt x="116" y="186"/>
                  </a:lnTo>
                  <a:lnTo>
                    <a:pt x="92" y="188"/>
                  </a:lnTo>
                  <a:lnTo>
                    <a:pt x="80" y="188"/>
                  </a:lnTo>
                  <a:lnTo>
                    <a:pt x="56" y="186"/>
                  </a:lnTo>
                  <a:lnTo>
                    <a:pt x="38" y="180"/>
                  </a:lnTo>
                  <a:lnTo>
                    <a:pt x="24" y="170"/>
                  </a:lnTo>
                  <a:lnTo>
                    <a:pt x="14" y="160"/>
                  </a:lnTo>
                  <a:lnTo>
                    <a:pt x="6" y="152"/>
                  </a:lnTo>
                  <a:lnTo>
                    <a:pt x="2" y="144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DD1E8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7" name="Freeform 92"/>
            <p:cNvSpPr>
              <a:spLocks/>
            </p:cNvSpPr>
            <p:nvPr/>
          </p:nvSpPr>
          <p:spPr bwMode="auto">
            <a:xfrm>
              <a:off x="5291330" y="4276830"/>
              <a:ext cx="263525" cy="298450"/>
            </a:xfrm>
            <a:custGeom>
              <a:avLst/>
              <a:gdLst>
                <a:gd name="T0" fmla="*/ 0 w 166"/>
                <a:gd name="T1" fmla="*/ 142 h 188"/>
                <a:gd name="T2" fmla="*/ 0 w 166"/>
                <a:gd name="T3" fmla="*/ 0 h 188"/>
                <a:gd name="T4" fmla="*/ 166 w 166"/>
                <a:gd name="T5" fmla="*/ 2 h 188"/>
                <a:gd name="T6" fmla="*/ 166 w 166"/>
                <a:gd name="T7" fmla="*/ 138 h 188"/>
                <a:gd name="T8" fmla="*/ 156 w 166"/>
                <a:gd name="T9" fmla="*/ 158 h 188"/>
                <a:gd name="T10" fmla="*/ 150 w 166"/>
                <a:gd name="T11" fmla="*/ 166 h 188"/>
                <a:gd name="T12" fmla="*/ 140 w 166"/>
                <a:gd name="T13" fmla="*/ 174 h 188"/>
                <a:gd name="T14" fmla="*/ 130 w 166"/>
                <a:gd name="T15" fmla="*/ 178 h 188"/>
                <a:gd name="T16" fmla="*/ 116 w 166"/>
                <a:gd name="T17" fmla="*/ 182 h 188"/>
                <a:gd name="T18" fmla="*/ 104 w 166"/>
                <a:gd name="T19" fmla="*/ 186 h 188"/>
                <a:gd name="T20" fmla="*/ 80 w 166"/>
                <a:gd name="T21" fmla="*/ 188 h 188"/>
                <a:gd name="T22" fmla="*/ 70 w 166"/>
                <a:gd name="T23" fmla="*/ 188 h 188"/>
                <a:gd name="T24" fmla="*/ 50 w 166"/>
                <a:gd name="T25" fmla="*/ 186 h 188"/>
                <a:gd name="T26" fmla="*/ 34 w 166"/>
                <a:gd name="T27" fmla="*/ 180 h 188"/>
                <a:gd name="T28" fmla="*/ 20 w 166"/>
                <a:gd name="T29" fmla="*/ 172 h 188"/>
                <a:gd name="T30" fmla="*/ 12 w 166"/>
                <a:gd name="T31" fmla="*/ 164 h 188"/>
                <a:gd name="T32" fmla="*/ 6 w 166"/>
                <a:gd name="T33" fmla="*/ 156 h 188"/>
                <a:gd name="T34" fmla="*/ 2 w 166"/>
                <a:gd name="T35" fmla="*/ 148 h 188"/>
                <a:gd name="T36" fmla="*/ 0 w 166"/>
                <a:gd name="T37" fmla="*/ 142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6"/>
                <a:gd name="T58" fmla="*/ 0 h 188"/>
                <a:gd name="T59" fmla="*/ 166 w 166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6" h="188">
                  <a:moveTo>
                    <a:pt x="0" y="142"/>
                  </a:moveTo>
                  <a:lnTo>
                    <a:pt x="0" y="0"/>
                  </a:lnTo>
                  <a:lnTo>
                    <a:pt x="166" y="2"/>
                  </a:lnTo>
                  <a:lnTo>
                    <a:pt x="166" y="138"/>
                  </a:lnTo>
                  <a:lnTo>
                    <a:pt x="156" y="158"/>
                  </a:lnTo>
                  <a:lnTo>
                    <a:pt x="150" y="166"/>
                  </a:lnTo>
                  <a:lnTo>
                    <a:pt x="140" y="174"/>
                  </a:lnTo>
                  <a:lnTo>
                    <a:pt x="130" y="178"/>
                  </a:lnTo>
                  <a:lnTo>
                    <a:pt x="116" y="182"/>
                  </a:lnTo>
                  <a:lnTo>
                    <a:pt x="104" y="186"/>
                  </a:lnTo>
                  <a:lnTo>
                    <a:pt x="80" y="188"/>
                  </a:lnTo>
                  <a:lnTo>
                    <a:pt x="70" y="188"/>
                  </a:lnTo>
                  <a:lnTo>
                    <a:pt x="50" y="186"/>
                  </a:lnTo>
                  <a:lnTo>
                    <a:pt x="34" y="180"/>
                  </a:lnTo>
                  <a:lnTo>
                    <a:pt x="20" y="172"/>
                  </a:lnTo>
                  <a:lnTo>
                    <a:pt x="12" y="164"/>
                  </a:lnTo>
                  <a:lnTo>
                    <a:pt x="6" y="156"/>
                  </a:lnTo>
                  <a:lnTo>
                    <a:pt x="2" y="148"/>
                  </a:lnTo>
                  <a:lnTo>
                    <a:pt x="0" y="142"/>
                  </a:lnTo>
                  <a:close/>
                </a:path>
              </a:pathLst>
            </a:custGeom>
            <a:solidFill>
              <a:srgbClr val="E0388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8" name="Freeform 93"/>
            <p:cNvSpPr>
              <a:spLocks/>
            </p:cNvSpPr>
            <p:nvPr/>
          </p:nvSpPr>
          <p:spPr bwMode="auto">
            <a:xfrm>
              <a:off x="5310380" y="4276830"/>
              <a:ext cx="228600" cy="298450"/>
            </a:xfrm>
            <a:custGeom>
              <a:avLst/>
              <a:gdLst>
                <a:gd name="T0" fmla="*/ 0 w 144"/>
                <a:gd name="T1" fmla="*/ 148 h 188"/>
                <a:gd name="T2" fmla="*/ 0 w 144"/>
                <a:gd name="T3" fmla="*/ 0 h 188"/>
                <a:gd name="T4" fmla="*/ 144 w 144"/>
                <a:gd name="T5" fmla="*/ 2 h 188"/>
                <a:gd name="T6" fmla="*/ 144 w 144"/>
                <a:gd name="T7" fmla="*/ 146 h 188"/>
                <a:gd name="T8" fmla="*/ 136 w 144"/>
                <a:gd name="T9" fmla="*/ 162 h 188"/>
                <a:gd name="T10" fmla="*/ 130 w 144"/>
                <a:gd name="T11" fmla="*/ 168 h 188"/>
                <a:gd name="T12" fmla="*/ 122 w 144"/>
                <a:gd name="T13" fmla="*/ 174 h 188"/>
                <a:gd name="T14" fmla="*/ 112 w 144"/>
                <a:gd name="T15" fmla="*/ 180 h 188"/>
                <a:gd name="T16" fmla="*/ 102 w 144"/>
                <a:gd name="T17" fmla="*/ 184 h 188"/>
                <a:gd name="T18" fmla="*/ 90 w 144"/>
                <a:gd name="T19" fmla="*/ 186 h 188"/>
                <a:gd name="T20" fmla="*/ 70 w 144"/>
                <a:gd name="T21" fmla="*/ 188 h 188"/>
                <a:gd name="T22" fmla="*/ 62 w 144"/>
                <a:gd name="T23" fmla="*/ 188 h 188"/>
                <a:gd name="T24" fmla="*/ 42 w 144"/>
                <a:gd name="T25" fmla="*/ 186 h 188"/>
                <a:gd name="T26" fmla="*/ 28 w 144"/>
                <a:gd name="T27" fmla="*/ 180 h 188"/>
                <a:gd name="T28" fmla="*/ 18 w 144"/>
                <a:gd name="T29" fmla="*/ 174 h 188"/>
                <a:gd name="T30" fmla="*/ 10 w 144"/>
                <a:gd name="T31" fmla="*/ 168 h 188"/>
                <a:gd name="T32" fmla="*/ 4 w 144"/>
                <a:gd name="T33" fmla="*/ 160 h 188"/>
                <a:gd name="T34" fmla="*/ 2 w 144"/>
                <a:gd name="T35" fmla="*/ 154 h 188"/>
                <a:gd name="T36" fmla="*/ 0 w 144"/>
                <a:gd name="T37" fmla="*/ 148 h 18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4"/>
                <a:gd name="T58" fmla="*/ 0 h 188"/>
                <a:gd name="T59" fmla="*/ 144 w 144"/>
                <a:gd name="T60" fmla="*/ 188 h 18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4" h="188">
                  <a:moveTo>
                    <a:pt x="0" y="148"/>
                  </a:moveTo>
                  <a:lnTo>
                    <a:pt x="0" y="0"/>
                  </a:lnTo>
                  <a:lnTo>
                    <a:pt x="144" y="2"/>
                  </a:lnTo>
                  <a:lnTo>
                    <a:pt x="144" y="146"/>
                  </a:lnTo>
                  <a:lnTo>
                    <a:pt x="136" y="162"/>
                  </a:lnTo>
                  <a:lnTo>
                    <a:pt x="130" y="168"/>
                  </a:lnTo>
                  <a:lnTo>
                    <a:pt x="122" y="174"/>
                  </a:lnTo>
                  <a:lnTo>
                    <a:pt x="112" y="180"/>
                  </a:lnTo>
                  <a:lnTo>
                    <a:pt x="102" y="184"/>
                  </a:lnTo>
                  <a:lnTo>
                    <a:pt x="90" y="186"/>
                  </a:lnTo>
                  <a:lnTo>
                    <a:pt x="70" y="188"/>
                  </a:lnTo>
                  <a:lnTo>
                    <a:pt x="62" y="188"/>
                  </a:lnTo>
                  <a:lnTo>
                    <a:pt x="42" y="186"/>
                  </a:lnTo>
                  <a:lnTo>
                    <a:pt x="28" y="180"/>
                  </a:lnTo>
                  <a:lnTo>
                    <a:pt x="18" y="174"/>
                  </a:lnTo>
                  <a:lnTo>
                    <a:pt x="10" y="168"/>
                  </a:lnTo>
                  <a:lnTo>
                    <a:pt x="4" y="160"/>
                  </a:lnTo>
                  <a:lnTo>
                    <a:pt x="2" y="154"/>
                  </a:lnTo>
                  <a:lnTo>
                    <a:pt x="0" y="148"/>
                  </a:lnTo>
                  <a:close/>
                </a:path>
              </a:pathLst>
            </a:custGeom>
            <a:solidFill>
              <a:srgbClr val="E552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19" name="Freeform 94"/>
            <p:cNvSpPr>
              <a:spLocks/>
            </p:cNvSpPr>
            <p:nvPr/>
          </p:nvSpPr>
          <p:spPr bwMode="auto">
            <a:xfrm>
              <a:off x="5326255" y="4280005"/>
              <a:ext cx="200025" cy="295275"/>
            </a:xfrm>
            <a:custGeom>
              <a:avLst/>
              <a:gdLst>
                <a:gd name="T0" fmla="*/ 0 w 126"/>
                <a:gd name="T1" fmla="*/ 152 h 186"/>
                <a:gd name="T2" fmla="*/ 0 w 126"/>
                <a:gd name="T3" fmla="*/ 0 h 186"/>
                <a:gd name="T4" fmla="*/ 126 w 126"/>
                <a:gd name="T5" fmla="*/ 0 h 186"/>
                <a:gd name="T6" fmla="*/ 126 w 126"/>
                <a:gd name="T7" fmla="*/ 150 h 186"/>
                <a:gd name="T8" fmla="*/ 118 w 126"/>
                <a:gd name="T9" fmla="*/ 164 h 186"/>
                <a:gd name="T10" fmla="*/ 114 w 126"/>
                <a:gd name="T11" fmla="*/ 170 h 186"/>
                <a:gd name="T12" fmla="*/ 106 w 126"/>
                <a:gd name="T13" fmla="*/ 174 h 186"/>
                <a:gd name="T14" fmla="*/ 98 w 126"/>
                <a:gd name="T15" fmla="*/ 178 h 186"/>
                <a:gd name="T16" fmla="*/ 78 w 126"/>
                <a:gd name="T17" fmla="*/ 184 h 186"/>
                <a:gd name="T18" fmla="*/ 62 w 126"/>
                <a:gd name="T19" fmla="*/ 186 h 186"/>
                <a:gd name="T20" fmla="*/ 54 w 126"/>
                <a:gd name="T21" fmla="*/ 186 h 186"/>
                <a:gd name="T22" fmla="*/ 38 w 126"/>
                <a:gd name="T23" fmla="*/ 184 h 186"/>
                <a:gd name="T24" fmla="*/ 26 w 126"/>
                <a:gd name="T25" fmla="*/ 180 h 186"/>
                <a:gd name="T26" fmla="*/ 16 w 126"/>
                <a:gd name="T27" fmla="*/ 174 h 186"/>
                <a:gd name="T28" fmla="*/ 10 w 126"/>
                <a:gd name="T29" fmla="*/ 168 h 186"/>
                <a:gd name="T30" fmla="*/ 6 w 126"/>
                <a:gd name="T31" fmla="*/ 162 h 186"/>
                <a:gd name="T32" fmla="*/ 2 w 126"/>
                <a:gd name="T33" fmla="*/ 158 h 186"/>
                <a:gd name="T34" fmla="*/ 0 w 126"/>
                <a:gd name="T35" fmla="*/ 152 h 18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6"/>
                <a:gd name="T55" fmla="*/ 0 h 186"/>
                <a:gd name="T56" fmla="*/ 126 w 126"/>
                <a:gd name="T57" fmla="*/ 186 h 18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6" h="186">
                  <a:moveTo>
                    <a:pt x="0" y="152"/>
                  </a:moveTo>
                  <a:lnTo>
                    <a:pt x="0" y="0"/>
                  </a:lnTo>
                  <a:lnTo>
                    <a:pt x="126" y="0"/>
                  </a:lnTo>
                  <a:lnTo>
                    <a:pt x="126" y="150"/>
                  </a:lnTo>
                  <a:lnTo>
                    <a:pt x="118" y="164"/>
                  </a:lnTo>
                  <a:lnTo>
                    <a:pt x="114" y="170"/>
                  </a:lnTo>
                  <a:lnTo>
                    <a:pt x="106" y="174"/>
                  </a:lnTo>
                  <a:lnTo>
                    <a:pt x="98" y="178"/>
                  </a:lnTo>
                  <a:lnTo>
                    <a:pt x="78" y="184"/>
                  </a:lnTo>
                  <a:lnTo>
                    <a:pt x="62" y="186"/>
                  </a:lnTo>
                  <a:lnTo>
                    <a:pt x="54" y="186"/>
                  </a:lnTo>
                  <a:lnTo>
                    <a:pt x="38" y="184"/>
                  </a:lnTo>
                  <a:lnTo>
                    <a:pt x="26" y="180"/>
                  </a:lnTo>
                  <a:lnTo>
                    <a:pt x="16" y="174"/>
                  </a:lnTo>
                  <a:lnTo>
                    <a:pt x="10" y="168"/>
                  </a:lnTo>
                  <a:lnTo>
                    <a:pt x="6" y="162"/>
                  </a:lnTo>
                  <a:lnTo>
                    <a:pt x="2" y="158"/>
                  </a:lnTo>
                  <a:lnTo>
                    <a:pt x="0" y="152"/>
                  </a:lnTo>
                  <a:close/>
                </a:path>
              </a:pathLst>
            </a:custGeom>
            <a:solidFill>
              <a:srgbClr val="E96DA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0" name="Freeform 95"/>
            <p:cNvSpPr>
              <a:spLocks/>
            </p:cNvSpPr>
            <p:nvPr/>
          </p:nvSpPr>
          <p:spPr bwMode="auto">
            <a:xfrm>
              <a:off x="5345305" y="4280005"/>
              <a:ext cx="168275" cy="295275"/>
            </a:xfrm>
            <a:custGeom>
              <a:avLst/>
              <a:gdLst>
                <a:gd name="T0" fmla="*/ 0 w 106"/>
                <a:gd name="T1" fmla="*/ 158 h 186"/>
                <a:gd name="T2" fmla="*/ 0 w 106"/>
                <a:gd name="T3" fmla="*/ 0 h 186"/>
                <a:gd name="T4" fmla="*/ 106 w 106"/>
                <a:gd name="T5" fmla="*/ 0 h 186"/>
                <a:gd name="T6" fmla="*/ 106 w 106"/>
                <a:gd name="T7" fmla="*/ 156 h 186"/>
                <a:gd name="T8" fmla="*/ 100 w 106"/>
                <a:gd name="T9" fmla="*/ 166 h 186"/>
                <a:gd name="T10" fmla="*/ 94 w 106"/>
                <a:gd name="T11" fmla="*/ 172 h 186"/>
                <a:gd name="T12" fmla="*/ 88 w 106"/>
                <a:gd name="T13" fmla="*/ 176 h 186"/>
                <a:gd name="T14" fmla="*/ 82 w 106"/>
                <a:gd name="T15" fmla="*/ 180 h 186"/>
                <a:gd name="T16" fmla="*/ 66 w 106"/>
                <a:gd name="T17" fmla="*/ 184 h 186"/>
                <a:gd name="T18" fmla="*/ 44 w 106"/>
                <a:gd name="T19" fmla="*/ 186 h 186"/>
                <a:gd name="T20" fmla="*/ 32 w 106"/>
                <a:gd name="T21" fmla="*/ 184 h 186"/>
                <a:gd name="T22" fmla="*/ 22 w 106"/>
                <a:gd name="T23" fmla="*/ 180 h 186"/>
                <a:gd name="T24" fmla="*/ 14 w 106"/>
                <a:gd name="T25" fmla="*/ 176 h 186"/>
                <a:gd name="T26" fmla="*/ 8 w 106"/>
                <a:gd name="T27" fmla="*/ 172 h 186"/>
                <a:gd name="T28" fmla="*/ 2 w 106"/>
                <a:gd name="T29" fmla="*/ 162 h 186"/>
                <a:gd name="T30" fmla="*/ 0 w 106"/>
                <a:gd name="T31" fmla="*/ 158 h 1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6"/>
                <a:gd name="T49" fmla="*/ 0 h 186"/>
                <a:gd name="T50" fmla="*/ 106 w 106"/>
                <a:gd name="T51" fmla="*/ 186 h 1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6" h="186">
                  <a:moveTo>
                    <a:pt x="0" y="158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156"/>
                  </a:lnTo>
                  <a:lnTo>
                    <a:pt x="100" y="166"/>
                  </a:lnTo>
                  <a:lnTo>
                    <a:pt x="94" y="172"/>
                  </a:lnTo>
                  <a:lnTo>
                    <a:pt x="88" y="176"/>
                  </a:lnTo>
                  <a:lnTo>
                    <a:pt x="82" y="180"/>
                  </a:lnTo>
                  <a:lnTo>
                    <a:pt x="66" y="184"/>
                  </a:lnTo>
                  <a:lnTo>
                    <a:pt x="44" y="186"/>
                  </a:lnTo>
                  <a:lnTo>
                    <a:pt x="32" y="184"/>
                  </a:lnTo>
                  <a:lnTo>
                    <a:pt x="22" y="180"/>
                  </a:lnTo>
                  <a:lnTo>
                    <a:pt x="14" y="176"/>
                  </a:lnTo>
                  <a:lnTo>
                    <a:pt x="8" y="172"/>
                  </a:lnTo>
                  <a:lnTo>
                    <a:pt x="2" y="162"/>
                  </a:lnTo>
                  <a:lnTo>
                    <a:pt x="0" y="158"/>
                  </a:lnTo>
                  <a:close/>
                </a:path>
              </a:pathLst>
            </a:custGeom>
            <a:solidFill>
              <a:srgbClr val="EE8AB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1" name="Freeform 96"/>
            <p:cNvSpPr>
              <a:spLocks/>
            </p:cNvSpPr>
            <p:nvPr/>
          </p:nvSpPr>
          <p:spPr bwMode="auto">
            <a:xfrm>
              <a:off x="5364355" y="4280005"/>
              <a:ext cx="136525" cy="295275"/>
            </a:xfrm>
            <a:custGeom>
              <a:avLst/>
              <a:gdLst>
                <a:gd name="T0" fmla="*/ 0 w 86"/>
                <a:gd name="T1" fmla="*/ 166 h 186"/>
                <a:gd name="T2" fmla="*/ 0 w 86"/>
                <a:gd name="T3" fmla="*/ 0 h 186"/>
                <a:gd name="T4" fmla="*/ 86 w 86"/>
                <a:gd name="T5" fmla="*/ 0 h 186"/>
                <a:gd name="T6" fmla="*/ 86 w 86"/>
                <a:gd name="T7" fmla="*/ 162 h 186"/>
                <a:gd name="T8" fmla="*/ 80 w 86"/>
                <a:gd name="T9" fmla="*/ 170 h 186"/>
                <a:gd name="T10" fmla="*/ 76 w 86"/>
                <a:gd name="T11" fmla="*/ 174 h 186"/>
                <a:gd name="T12" fmla="*/ 70 w 86"/>
                <a:gd name="T13" fmla="*/ 178 h 186"/>
                <a:gd name="T14" fmla="*/ 64 w 86"/>
                <a:gd name="T15" fmla="*/ 180 h 186"/>
                <a:gd name="T16" fmla="*/ 52 w 86"/>
                <a:gd name="T17" fmla="*/ 184 h 186"/>
                <a:gd name="T18" fmla="*/ 34 w 86"/>
                <a:gd name="T19" fmla="*/ 186 h 186"/>
                <a:gd name="T20" fmla="*/ 24 w 86"/>
                <a:gd name="T21" fmla="*/ 184 h 186"/>
                <a:gd name="T22" fmla="*/ 16 w 86"/>
                <a:gd name="T23" fmla="*/ 182 h 186"/>
                <a:gd name="T24" fmla="*/ 10 w 86"/>
                <a:gd name="T25" fmla="*/ 178 h 186"/>
                <a:gd name="T26" fmla="*/ 6 w 86"/>
                <a:gd name="T27" fmla="*/ 174 h 186"/>
                <a:gd name="T28" fmla="*/ 2 w 86"/>
                <a:gd name="T29" fmla="*/ 168 h 186"/>
                <a:gd name="T30" fmla="*/ 0 w 86"/>
                <a:gd name="T31" fmla="*/ 166 h 18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6"/>
                <a:gd name="T49" fmla="*/ 0 h 186"/>
                <a:gd name="T50" fmla="*/ 86 w 86"/>
                <a:gd name="T51" fmla="*/ 186 h 18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6" h="186">
                  <a:moveTo>
                    <a:pt x="0" y="166"/>
                  </a:moveTo>
                  <a:lnTo>
                    <a:pt x="0" y="0"/>
                  </a:lnTo>
                  <a:lnTo>
                    <a:pt x="86" y="0"/>
                  </a:lnTo>
                  <a:lnTo>
                    <a:pt x="86" y="162"/>
                  </a:lnTo>
                  <a:lnTo>
                    <a:pt x="80" y="170"/>
                  </a:lnTo>
                  <a:lnTo>
                    <a:pt x="76" y="174"/>
                  </a:lnTo>
                  <a:lnTo>
                    <a:pt x="70" y="178"/>
                  </a:lnTo>
                  <a:lnTo>
                    <a:pt x="64" y="180"/>
                  </a:lnTo>
                  <a:lnTo>
                    <a:pt x="52" y="184"/>
                  </a:lnTo>
                  <a:lnTo>
                    <a:pt x="34" y="186"/>
                  </a:lnTo>
                  <a:lnTo>
                    <a:pt x="24" y="184"/>
                  </a:lnTo>
                  <a:lnTo>
                    <a:pt x="16" y="182"/>
                  </a:lnTo>
                  <a:lnTo>
                    <a:pt x="10" y="178"/>
                  </a:lnTo>
                  <a:lnTo>
                    <a:pt x="6" y="174"/>
                  </a:lnTo>
                  <a:lnTo>
                    <a:pt x="2" y="168"/>
                  </a:lnTo>
                  <a:lnTo>
                    <a:pt x="0" y="166"/>
                  </a:lnTo>
                  <a:close/>
                </a:path>
              </a:pathLst>
            </a:custGeom>
            <a:solidFill>
              <a:srgbClr val="F2A6C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2" name="Freeform 97"/>
            <p:cNvSpPr>
              <a:spLocks/>
            </p:cNvSpPr>
            <p:nvPr/>
          </p:nvSpPr>
          <p:spPr bwMode="auto">
            <a:xfrm>
              <a:off x="5383405" y="4280005"/>
              <a:ext cx="104775" cy="295275"/>
            </a:xfrm>
            <a:custGeom>
              <a:avLst/>
              <a:gdLst>
                <a:gd name="T0" fmla="*/ 0 w 66"/>
                <a:gd name="T1" fmla="*/ 172 h 186"/>
                <a:gd name="T2" fmla="*/ 0 w 66"/>
                <a:gd name="T3" fmla="*/ 0 h 186"/>
                <a:gd name="T4" fmla="*/ 66 w 66"/>
                <a:gd name="T5" fmla="*/ 0 h 186"/>
                <a:gd name="T6" fmla="*/ 66 w 66"/>
                <a:gd name="T7" fmla="*/ 168 h 186"/>
                <a:gd name="T8" fmla="*/ 60 w 66"/>
                <a:gd name="T9" fmla="*/ 174 h 186"/>
                <a:gd name="T10" fmla="*/ 56 w 66"/>
                <a:gd name="T11" fmla="*/ 178 h 186"/>
                <a:gd name="T12" fmla="*/ 48 w 66"/>
                <a:gd name="T13" fmla="*/ 182 h 186"/>
                <a:gd name="T14" fmla="*/ 38 w 66"/>
                <a:gd name="T15" fmla="*/ 184 h 186"/>
                <a:gd name="T16" fmla="*/ 24 w 66"/>
                <a:gd name="T17" fmla="*/ 186 h 186"/>
                <a:gd name="T18" fmla="*/ 12 w 66"/>
                <a:gd name="T19" fmla="*/ 182 h 186"/>
                <a:gd name="T20" fmla="*/ 4 w 66"/>
                <a:gd name="T21" fmla="*/ 178 h 186"/>
                <a:gd name="T22" fmla="*/ 2 w 66"/>
                <a:gd name="T23" fmla="*/ 174 h 186"/>
                <a:gd name="T24" fmla="*/ 0 w 66"/>
                <a:gd name="T25" fmla="*/ 172 h 18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6"/>
                <a:gd name="T40" fmla="*/ 0 h 186"/>
                <a:gd name="T41" fmla="*/ 66 w 66"/>
                <a:gd name="T42" fmla="*/ 186 h 18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6" h="186">
                  <a:moveTo>
                    <a:pt x="0" y="172"/>
                  </a:moveTo>
                  <a:lnTo>
                    <a:pt x="0" y="0"/>
                  </a:lnTo>
                  <a:lnTo>
                    <a:pt x="66" y="0"/>
                  </a:lnTo>
                  <a:lnTo>
                    <a:pt x="66" y="168"/>
                  </a:lnTo>
                  <a:lnTo>
                    <a:pt x="60" y="174"/>
                  </a:lnTo>
                  <a:lnTo>
                    <a:pt x="56" y="178"/>
                  </a:lnTo>
                  <a:lnTo>
                    <a:pt x="48" y="182"/>
                  </a:lnTo>
                  <a:lnTo>
                    <a:pt x="38" y="184"/>
                  </a:lnTo>
                  <a:lnTo>
                    <a:pt x="24" y="186"/>
                  </a:lnTo>
                  <a:lnTo>
                    <a:pt x="12" y="182"/>
                  </a:lnTo>
                  <a:lnTo>
                    <a:pt x="4" y="178"/>
                  </a:lnTo>
                  <a:lnTo>
                    <a:pt x="2" y="174"/>
                  </a:lnTo>
                  <a:lnTo>
                    <a:pt x="0" y="172"/>
                  </a:lnTo>
                  <a:close/>
                </a:path>
              </a:pathLst>
            </a:custGeom>
            <a:solidFill>
              <a:srgbClr val="F6C2D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3" name="Freeform 98"/>
            <p:cNvSpPr>
              <a:spLocks/>
            </p:cNvSpPr>
            <p:nvPr/>
          </p:nvSpPr>
          <p:spPr bwMode="auto">
            <a:xfrm>
              <a:off x="5402455" y="4280005"/>
              <a:ext cx="73025" cy="292100"/>
            </a:xfrm>
            <a:custGeom>
              <a:avLst/>
              <a:gdLst>
                <a:gd name="T0" fmla="*/ 0 w 46"/>
                <a:gd name="T1" fmla="*/ 178 h 184"/>
                <a:gd name="T2" fmla="*/ 0 w 46"/>
                <a:gd name="T3" fmla="*/ 0 h 184"/>
                <a:gd name="T4" fmla="*/ 46 w 46"/>
                <a:gd name="T5" fmla="*/ 0 h 184"/>
                <a:gd name="T6" fmla="*/ 46 w 46"/>
                <a:gd name="T7" fmla="*/ 176 h 184"/>
                <a:gd name="T8" fmla="*/ 38 w 46"/>
                <a:gd name="T9" fmla="*/ 180 h 184"/>
                <a:gd name="T10" fmla="*/ 32 w 46"/>
                <a:gd name="T11" fmla="*/ 182 h 184"/>
                <a:gd name="T12" fmla="*/ 24 w 46"/>
                <a:gd name="T13" fmla="*/ 184 h 184"/>
                <a:gd name="T14" fmla="*/ 16 w 46"/>
                <a:gd name="T15" fmla="*/ 184 h 184"/>
                <a:gd name="T16" fmla="*/ 8 w 46"/>
                <a:gd name="T17" fmla="*/ 184 h 184"/>
                <a:gd name="T18" fmla="*/ 4 w 46"/>
                <a:gd name="T19" fmla="*/ 182 h 184"/>
                <a:gd name="T20" fmla="*/ 0 w 46"/>
                <a:gd name="T21" fmla="*/ 178 h 1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"/>
                <a:gd name="T34" fmla="*/ 0 h 184"/>
                <a:gd name="T35" fmla="*/ 46 w 46"/>
                <a:gd name="T36" fmla="*/ 184 h 1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" h="184">
                  <a:moveTo>
                    <a:pt x="0" y="178"/>
                  </a:moveTo>
                  <a:lnTo>
                    <a:pt x="0" y="0"/>
                  </a:lnTo>
                  <a:lnTo>
                    <a:pt x="46" y="0"/>
                  </a:lnTo>
                  <a:lnTo>
                    <a:pt x="46" y="176"/>
                  </a:lnTo>
                  <a:lnTo>
                    <a:pt x="38" y="180"/>
                  </a:lnTo>
                  <a:lnTo>
                    <a:pt x="32" y="182"/>
                  </a:lnTo>
                  <a:lnTo>
                    <a:pt x="24" y="184"/>
                  </a:lnTo>
                  <a:lnTo>
                    <a:pt x="16" y="184"/>
                  </a:lnTo>
                  <a:lnTo>
                    <a:pt x="8" y="184"/>
                  </a:lnTo>
                  <a:lnTo>
                    <a:pt x="4" y="182"/>
                  </a:lnTo>
                  <a:lnTo>
                    <a:pt x="0" y="178"/>
                  </a:lnTo>
                  <a:close/>
                </a:path>
              </a:pathLst>
            </a:custGeom>
            <a:solidFill>
              <a:srgbClr val="FAE1E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4" name="Freeform 99"/>
            <p:cNvSpPr>
              <a:spLocks/>
            </p:cNvSpPr>
            <p:nvPr/>
          </p:nvSpPr>
          <p:spPr bwMode="auto">
            <a:xfrm>
              <a:off x="5421505" y="4280005"/>
              <a:ext cx="38100" cy="292100"/>
            </a:xfrm>
            <a:custGeom>
              <a:avLst/>
              <a:gdLst>
                <a:gd name="T0" fmla="*/ 24 w 24"/>
                <a:gd name="T1" fmla="*/ 0 h 184"/>
                <a:gd name="T2" fmla="*/ 24 w 24"/>
                <a:gd name="T3" fmla="*/ 182 h 184"/>
                <a:gd name="T4" fmla="*/ 8 w 24"/>
                <a:gd name="T5" fmla="*/ 184 h 184"/>
                <a:gd name="T6" fmla="*/ 0 w 24"/>
                <a:gd name="T7" fmla="*/ 184 h 184"/>
                <a:gd name="T8" fmla="*/ 0 w 24"/>
                <a:gd name="T9" fmla="*/ 0 h 184"/>
                <a:gd name="T10" fmla="*/ 24 w 24"/>
                <a:gd name="T11" fmla="*/ 0 h 1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"/>
                <a:gd name="T19" fmla="*/ 0 h 184"/>
                <a:gd name="T20" fmla="*/ 24 w 24"/>
                <a:gd name="T21" fmla="*/ 184 h 1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" h="184">
                  <a:moveTo>
                    <a:pt x="24" y="0"/>
                  </a:moveTo>
                  <a:lnTo>
                    <a:pt x="24" y="182"/>
                  </a:lnTo>
                  <a:lnTo>
                    <a:pt x="8" y="184"/>
                  </a:lnTo>
                  <a:lnTo>
                    <a:pt x="0" y="184"/>
                  </a:lnTo>
                  <a:lnTo>
                    <a:pt x="0" y="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5" name="Freeform 100"/>
            <p:cNvSpPr>
              <a:spLocks/>
            </p:cNvSpPr>
            <p:nvPr/>
          </p:nvSpPr>
          <p:spPr bwMode="auto">
            <a:xfrm>
              <a:off x="5253230" y="4191105"/>
              <a:ext cx="327025" cy="171450"/>
            </a:xfrm>
            <a:custGeom>
              <a:avLst/>
              <a:gdLst>
                <a:gd name="T0" fmla="*/ 104 w 206"/>
                <a:gd name="T1" fmla="*/ 108 h 108"/>
                <a:gd name="T2" fmla="*/ 124 w 206"/>
                <a:gd name="T3" fmla="*/ 106 h 108"/>
                <a:gd name="T4" fmla="*/ 144 w 206"/>
                <a:gd name="T5" fmla="*/ 102 h 108"/>
                <a:gd name="T6" fmla="*/ 160 w 206"/>
                <a:gd name="T7" fmla="*/ 98 h 108"/>
                <a:gd name="T8" fmla="*/ 176 w 206"/>
                <a:gd name="T9" fmla="*/ 92 h 108"/>
                <a:gd name="T10" fmla="*/ 188 w 206"/>
                <a:gd name="T11" fmla="*/ 84 h 108"/>
                <a:gd name="T12" fmla="*/ 198 w 206"/>
                <a:gd name="T13" fmla="*/ 74 h 108"/>
                <a:gd name="T14" fmla="*/ 204 w 206"/>
                <a:gd name="T15" fmla="*/ 64 h 108"/>
                <a:gd name="T16" fmla="*/ 206 w 206"/>
                <a:gd name="T17" fmla="*/ 54 h 108"/>
                <a:gd name="T18" fmla="*/ 204 w 206"/>
                <a:gd name="T19" fmla="*/ 42 h 108"/>
                <a:gd name="T20" fmla="*/ 198 w 206"/>
                <a:gd name="T21" fmla="*/ 32 h 108"/>
                <a:gd name="T22" fmla="*/ 188 w 206"/>
                <a:gd name="T23" fmla="*/ 24 h 108"/>
                <a:gd name="T24" fmla="*/ 176 w 206"/>
                <a:gd name="T25" fmla="*/ 16 h 108"/>
                <a:gd name="T26" fmla="*/ 160 w 206"/>
                <a:gd name="T27" fmla="*/ 8 h 108"/>
                <a:gd name="T28" fmla="*/ 144 w 206"/>
                <a:gd name="T29" fmla="*/ 4 h 108"/>
                <a:gd name="T30" fmla="*/ 124 w 206"/>
                <a:gd name="T31" fmla="*/ 0 h 108"/>
                <a:gd name="T32" fmla="*/ 104 w 206"/>
                <a:gd name="T33" fmla="*/ 0 h 108"/>
                <a:gd name="T34" fmla="*/ 82 w 206"/>
                <a:gd name="T35" fmla="*/ 0 h 108"/>
                <a:gd name="T36" fmla="*/ 64 w 206"/>
                <a:gd name="T37" fmla="*/ 4 h 108"/>
                <a:gd name="T38" fmla="*/ 46 w 206"/>
                <a:gd name="T39" fmla="*/ 8 h 108"/>
                <a:gd name="T40" fmla="*/ 30 w 206"/>
                <a:gd name="T41" fmla="*/ 16 h 108"/>
                <a:gd name="T42" fmla="*/ 18 w 206"/>
                <a:gd name="T43" fmla="*/ 24 h 108"/>
                <a:gd name="T44" fmla="*/ 8 w 206"/>
                <a:gd name="T45" fmla="*/ 32 h 108"/>
                <a:gd name="T46" fmla="*/ 2 w 206"/>
                <a:gd name="T47" fmla="*/ 42 h 108"/>
                <a:gd name="T48" fmla="*/ 0 w 206"/>
                <a:gd name="T49" fmla="*/ 54 h 108"/>
                <a:gd name="T50" fmla="*/ 2 w 206"/>
                <a:gd name="T51" fmla="*/ 64 h 108"/>
                <a:gd name="T52" fmla="*/ 8 w 206"/>
                <a:gd name="T53" fmla="*/ 74 h 108"/>
                <a:gd name="T54" fmla="*/ 18 w 206"/>
                <a:gd name="T55" fmla="*/ 84 h 108"/>
                <a:gd name="T56" fmla="*/ 30 w 206"/>
                <a:gd name="T57" fmla="*/ 92 h 108"/>
                <a:gd name="T58" fmla="*/ 46 w 206"/>
                <a:gd name="T59" fmla="*/ 98 h 108"/>
                <a:gd name="T60" fmla="*/ 64 w 206"/>
                <a:gd name="T61" fmla="*/ 102 h 108"/>
                <a:gd name="T62" fmla="*/ 82 w 206"/>
                <a:gd name="T63" fmla="*/ 106 h 108"/>
                <a:gd name="T64" fmla="*/ 104 w 206"/>
                <a:gd name="T65" fmla="*/ 108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08"/>
                <a:gd name="T101" fmla="*/ 206 w 206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08">
                  <a:moveTo>
                    <a:pt x="104" y="108"/>
                  </a:moveTo>
                  <a:lnTo>
                    <a:pt x="124" y="106"/>
                  </a:lnTo>
                  <a:lnTo>
                    <a:pt x="144" y="102"/>
                  </a:lnTo>
                  <a:lnTo>
                    <a:pt x="160" y="98"/>
                  </a:lnTo>
                  <a:lnTo>
                    <a:pt x="176" y="92"/>
                  </a:lnTo>
                  <a:lnTo>
                    <a:pt x="188" y="84"/>
                  </a:lnTo>
                  <a:lnTo>
                    <a:pt x="198" y="74"/>
                  </a:lnTo>
                  <a:lnTo>
                    <a:pt x="204" y="64"/>
                  </a:lnTo>
                  <a:lnTo>
                    <a:pt x="206" y="54"/>
                  </a:lnTo>
                  <a:lnTo>
                    <a:pt x="204" y="42"/>
                  </a:lnTo>
                  <a:lnTo>
                    <a:pt x="198" y="32"/>
                  </a:lnTo>
                  <a:lnTo>
                    <a:pt x="188" y="24"/>
                  </a:lnTo>
                  <a:lnTo>
                    <a:pt x="176" y="16"/>
                  </a:lnTo>
                  <a:lnTo>
                    <a:pt x="160" y="8"/>
                  </a:lnTo>
                  <a:lnTo>
                    <a:pt x="144" y="4"/>
                  </a:lnTo>
                  <a:lnTo>
                    <a:pt x="124" y="0"/>
                  </a:lnTo>
                  <a:lnTo>
                    <a:pt x="104" y="0"/>
                  </a:lnTo>
                  <a:lnTo>
                    <a:pt x="82" y="0"/>
                  </a:lnTo>
                  <a:lnTo>
                    <a:pt x="64" y="4"/>
                  </a:lnTo>
                  <a:lnTo>
                    <a:pt x="46" y="8"/>
                  </a:lnTo>
                  <a:lnTo>
                    <a:pt x="30" y="16"/>
                  </a:lnTo>
                  <a:lnTo>
                    <a:pt x="18" y="24"/>
                  </a:lnTo>
                  <a:lnTo>
                    <a:pt x="8" y="32"/>
                  </a:lnTo>
                  <a:lnTo>
                    <a:pt x="2" y="42"/>
                  </a:lnTo>
                  <a:lnTo>
                    <a:pt x="0" y="54"/>
                  </a:lnTo>
                  <a:lnTo>
                    <a:pt x="2" y="64"/>
                  </a:lnTo>
                  <a:lnTo>
                    <a:pt x="8" y="74"/>
                  </a:lnTo>
                  <a:lnTo>
                    <a:pt x="18" y="84"/>
                  </a:lnTo>
                  <a:lnTo>
                    <a:pt x="30" y="92"/>
                  </a:lnTo>
                  <a:lnTo>
                    <a:pt x="46" y="98"/>
                  </a:lnTo>
                  <a:lnTo>
                    <a:pt x="64" y="102"/>
                  </a:lnTo>
                  <a:lnTo>
                    <a:pt x="82" y="106"/>
                  </a:lnTo>
                  <a:lnTo>
                    <a:pt x="104" y="108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6" name="Freeform 101"/>
            <p:cNvSpPr>
              <a:spLocks/>
            </p:cNvSpPr>
            <p:nvPr/>
          </p:nvSpPr>
          <p:spPr bwMode="auto">
            <a:xfrm>
              <a:off x="5481830" y="4410180"/>
              <a:ext cx="409575" cy="374650"/>
            </a:xfrm>
            <a:custGeom>
              <a:avLst/>
              <a:gdLst>
                <a:gd name="T0" fmla="*/ 114 w 258"/>
                <a:gd name="T1" fmla="*/ 236 h 236"/>
                <a:gd name="T2" fmla="*/ 96 w 258"/>
                <a:gd name="T3" fmla="*/ 234 h 236"/>
                <a:gd name="T4" fmla="*/ 80 w 258"/>
                <a:gd name="T5" fmla="*/ 232 h 236"/>
                <a:gd name="T6" fmla="*/ 66 w 258"/>
                <a:gd name="T7" fmla="*/ 228 h 236"/>
                <a:gd name="T8" fmla="*/ 54 w 258"/>
                <a:gd name="T9" fmla="*/ 222 h 236"/>
                <a:gd name="T10" fmla="*/ 44 w 258"/>
                <a:gd name="T11" fmla="*/ 216 h 236"/>
                <a:gd name="T12" fmla="*/ 34 w 258"/>
                <a:gd name="T13" fmla="*/ 210 h 236"/>
                <a:gd name="T14" fmla="*/ 20 w 258"/>
                <a:gd name="T15" fmla="*/ 196 h 236"/>
                <a:gd name="T16" fmla="*/ 10 w 258"/>
                <a:gd name="T17" fmla="*/ 184 h 236"/>
                <a:gd name="T18" fmla="*/ 4 w 258"/>
                <a:gd name="T19" fmla="*/ 172 h 236"/>
                <a:gd name="T20" fmla="*/ 0 w 258"/>
                <a:gd name="T21" fmla="*/ 160 h 236"/>
                <a:gd name="T22" fmla="*/ 0 w 258"/>
                <a:gd name="T23" fmla="*/ 0 h 236"/>
                <a:gd name="T24" fmla="*/ 258 w 258"/>
                <a:gd name="T25" fmla="*/ 2 h 236"/>
                <a:gd name="T26" fmla="*/ 258 w 258"/>
                <a:gd name="T27" fmla="*/ 158 h 236"/>
                <a:gd name="T28" fmla="*/ 252 w 258"/>
                <a:gd name="T29" fmla="*/ 172 h 236"/>
                <a:gd name="T30" fmla="*/ 244 w 258"/>
                <a:gd name="T31" fmla="*/ 186 h 236"/>
                <a:gd name="T32" fmla="*/ 236 w 258"/>
                <a:gd name="T33" fmla="*/ 200 h 236"/>
                <a:gd name="T34" fmla="*/ 230 w 258"/>
                <a:gd name="T35" fmla="*/ 206 h 236"/>
                <a:gd name="T36" fmla="*/ 222 w 258"/>
                <a:gd name="T37" fmla="*/ 212 h 236"/>
                <a:gd name="T38" fmla="*/ 204 w 258"/>
                <a:gd name="T39" fmla="*/ 220 h 236"/>
                <a:gd name="T40" fmla="*/ 184 w 258"/>
                <a:gd name="T41" fmla="*/ 226 h 236"/>
                <a:gd name="T42" fmla="*/ 164 w 258"/>
                <a:gd name="T43" fmla="*/ 232 h 236"/>
                <a:gd name="T44" fmla="*/ 130 w 258"/>
                <a:gd name="T45" fmla="*/ 236 h 236"/>
                <a:gd name="T46" fmla="*/ 114 w 258"/>
                <a:gd name="T47" fmla="*/ 236 h 2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58"/>
                <a:gd name="T73" fmla="*/ 0 h 236"/>
                <a:gd name="T74" fmla="*/ 258 w 258"/>
                <a:gd name="T75" fmla="*/ 236 h 2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58" h="236">
                  <a:moveTo>
                    <a:pt x="114" y="236"/>
                  </a:moveTo>
                  <a:lnTo>
                    <a:pt x="96" y="234"/>
                  </a:lnTo>
                  <a:lnTo>
                    <a:pt x="80" y="232"/>
                  </a:lnTo>
                  <a:lnTo>
                    <a:pt x="66" y="228"/>
                  </a:lnTo>
                  <a:lnTo>
                    <a:pt x="54" y="222"/>
                  </a:lnTo>
                  <a:lnTo>
                    <a:pt x="44" y="216"/>
                  </a:lnTo>
                  <a:lnTo>
                    <a:pt x="34" y="210"/>
                  </a:lnTo>
                  <a:lnTo>
                    <a:pt x="20" y="196"/>
                  </a:lnTo>
                  <a:lnTo>
                    <a:pt x="10" y="184"/>
                  </a:lnTo>
                  <a:lnTo>
                    <a:pt x="4" y="172"/>
                  </a:lnTo>
                  <a:lnTo>
                    <a:pt x="0" y="160"/>
                  </a:lnTo>
                  <a:lnTo>
                    <a:pt x="0" y="0"/>
                  </a:lnTo>
                  <a:lnTo>
                    <a:pt x="258" y="2"/>
                  </a:lnTo>
                  <a:lnTo>
                    <a:pt x="258" y="158"/>
                  </a:lnTo>
                  <a:lnTo>
                    <a:pt x="252" y="172"/>
                  </a:lnTo>
                  <a:lnTo>
                    <a:pt x="244" y="186"/>
                  </a:lnTo>
                  <a:lnTo>
                    <a:pt x="236" y="200"/>
                  </a:lnTo>
                  <a:lnTo>
                    <a:pt x="230" y="206"/>
                  </a:lnTo>
                  <a:lnTo>
                    <a:pt x="222" y="212"/>
                  </a:lnTo>
                  <a:lnTo>
                    <a:pt x="204" y="220"/>
                  </a:lnTo>
                  <a:lnTo>
                    <a:pt x="184" y="226"/>
                  </a:lnTo>
                  <a:lnTo>
                    <a:pt x="164" y="232"/>
                  </a:lnTo>
                  <a:lnTo>
                    <a:pt x="130" y="236"/>
                  </a:lnTo>
                  <a:lnTo>
                    <a:pt x="114" y="236"/>
                  </a:lnTo>
                  <a:close/>
                </a:path>
              </a:pathLst>
            </a:custGeom>
            <a:solidFill>
              <a:srgbClr val="A801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7" name="Freeform 102"/>
            <p:cNvSpPr>
              <a:spLocks/>
            </p:cNvSpPr>
            <p:nvPr/>
          </p:nvSpPr>
          <p:spPr bwMode="auto">
            <a:xfrm>
              <a:off x="5507230" y="4410180"/>
              <a:ext cx="368300" cy="374650"/>
            </a:xfrm>
            <a:custGeom>
              <a:avLst/>
              <a:gdLst>
                <a:gd name="T0" fmla="*/ 0 w 232"/>
                <a:gd name="T1" fmla="*/ 168 h 236"/>
                <a:gd name="T2" fmla="*/ 0 w 232"/>
                <a:gd name="T3" fmla="*/ 0 h 236"/>
                <a:gd name="T4" fmla="*/ 232 w 232"/>
                <a:gd name="T5" fmla="*/ 2 h 236"/>
                <a:gd name="T6" fmla="*/ 232 w 232"/>
                <a:gd name="T7" fmla="*/ 166 h 236"/>
                <a:gd name="T8" fmla="*/ 226 w 232"/>
                <a:gd name="T9" fmla="*/ 180 h 236"/>
                <a:gd name="T10" fmla="*/ 218 w 232"/>
                <a:gd name="T11" fmla="*/ 192 h 236"/>
                <a:gd name="T12" fmla="*/ 210 w 232"/>
                <a:gd name="T13" fmla="*/ 204 h 236"/>
                <a:gd name="T14" fmla="*/ 206 w 232"/>
                <a:gd name="T15" fmla="*/ 208 h 236"/>
                <a:gd name="T16" fmla="*/ 198 w 232"/>
                <a:gd name="T17" fmla="*/ 214 h 236"/>
                <a:gd name="T18" fmla="*/ 182 w 232"/>
                <a:gd name="T19" fmla="*/ 222 h 236"/>
                <a:gd name="T20" fmla="*/ 164 w 232"/>
                <a:gd name="T21" fmla="*/ 228 h 236"/>
                <a:gd name="T22" fmla="*/ 146 w 232"/>
                <a:gd name="T23" fmla="*/ 232 h 236"/>
                <a:gd name="T24" fmla="*/ 114 w 232"/>
                <a:gd name="T25" fmla="*/ 234 h 236"/>
                <a:gd name="T26" fmla="*/ 102 w 232"/>
                <a:gd name="T27" fmla="*/ 236 h 236"/>
                <a:gd name="T28" fmla="*/ 86 w 232"/>
                <a:gd name="T29" fmla="*/ 234 h 236"/>
                <a:gd name="T30" fmla="*/ 70 w 232"/>
                <a:gd name="T31" fmla="*/ 232 h 236"/>
                <a:gd name="T32" fmla="*/ 58 w 232"/>
                <a:gd name="T33" fmla="*/ 228 h 236"/>
                <a:gd name="T34" fmla="*/ 48 w 232"/>
                <a:gd name="T35" fmla="*/ 224 h 236"/>
                <a:gd name="T36" fmla="*/ 30 w 232"/>
                <a:gd name="T37" fmla="*/ 212 h 236"/>
                <a:gd name="T38" fmla="*/ 16 w 232"/>
                <a:gd name="T39" fmla="*/ 200 h 236"/>
                <a:gd name="T40" fmla="*/ 8 w 232"/>
                <a:gd name="T41" fmla="*/ 188 h 236"/>
                <a:gd name="T42" fmla="*/ 2 w 232"/>
                <a:gd name="T43" fmla="*/ 178 h 236"/>
                <a:gd name="T44" fmla="*/ 0 w 232"/>
                <a:gd name="T45" fmla="*/ 168 h 2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2"/>
                <a:gd name="T70" fmla="*/ 0 h 236"/>
                <a:gd name="T71" fmla="*/ 232 w 232"/>
                <a:gd name="T72" fmla="*/ 236 h 2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2" h="236">
                  <a:moveTo>
                    <a:pt x="0" y="168"/>
                  </a:moveTo>
                  <a:lnTo>
                    <a:pt x="0" y="0"/>
                  </a:lnTo>
                  <a:lnTo>
                    <a:pt x="232" y="2"/>
                  </a:lnTo>
                  <a:lnTo>
                    <a:pt x="232" y="166"/>
                  </a:lnTo>
                  <a:lnTo>
                    <a:pt x="226" y="180"/>
                  </a:lnTo>
                  <a:lnTo>
                    <a:pt x="218" y="192"/>
                  </a:lnTo>
                  <a:lnTo>
                    <a:pt x="210" y="204"/>
                  </a:lnTo>
                  <a:lnTo>
                    <a:pt x="206" y="208"/>
                  </a:lnTo>
                  <a:lnTo>
                    <a:pt x="198" y="214"/>
                  </a:lnTo>
                  <a:lnTo>
                    <a:pt x="182" y="222"/>
                  </a:lnTo>
                  <a:lnTo>
                    <a:pt x="164" y="228"/>
                  </a:lnTo>
                  <a:lnTo>
                    <a:pt x="146" y="232"/>
                  </a:lnTo>
                  <a:lnTo>
                    <a:pt x="114" y="234"/>
                  </a:lnTo>
                  <a:lnTo>
                    <a:pt x="102" y="236"/>
                  </a:lnTo>
                  <a:lnTo>
                    <a:pt x="86" y="234"/>
                  </a:lnTo>
                  <a:lnTo>
                    <a:pt x="70" y="232"/>
                  </a:lnTo>
                  <a:lnTo>
                    <a:pt x="58" y="228"/>
                  </a:lnTo>
                  <a:lnTo>
                    <a:pt x="48" y="224"/>
                  </a:lnTo>
                  <a:lnTo>
                    <a:pt x="30" y="212"/>
                  </a:lnTo>
                  <a:lnTo>
                    <a:pt x="16" y="200"/>
                  </a:lnTo>
                  <a:lnTo>
                    <a:pt x="8" y="188"/>
                  </a:lnTo>
                  <a:lnTo>
                    <a:pt x="2" y="178"/>
                  </a:lnTo>
                  <a:lnTo>
                    <a:pt x="0" y="168"/>
                  </a:lnTo>
                  <a:close/>
                </a:path>
              </a:pathLst>
            </a:custGeom>
            <a:solidFill>
              <a:srgbClr val="B1186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8" name="Freeform 103"/>
            <p:cNvSpPr>
              <a:spLocks/>
            </p:cNvSpPr>
            <p:nvPr/>
          </p:nvSpPr>
          <p:spPr bwMode="auto">
            <a:xfrm>
              <a:off x="5529455" y="4410180"/>
              <a:ext cx="330200" cy="374650"/>
            </a:xfrm>
            <a:custGeom>
              <a:avLst/>
              <a:gdLst>
                <a:gd name="T0" fmla="*/ 0 w 208"/>
                <a:gd name="T1" fmla="*/ 176 h 236"/>
                <a:gd name="T2" fmla="*/ 0 w 208"/>
                <a:gd name="T3" fmla="*/ 0 h 236"/>
                <a:gd name="T4" fmla="*/ 208 w 208"/>
                <a:gd name="T5" fmla="*/ 2 h 236"/>
                <a:gd name="T6" fmla="*/ 208 w 208"/>
                <a:gd name="T7" fmla="*/ 174 h 236"/>
                <a:gd name="T8" fmla="*/ 202 w 208"/>
                <a:gd name="T9" fmla="*/ 186 h 236"/>
                <a:gd name="T10" fmla="*/ 196 w 208"/>
                <a:gd name="T11" fmla="*/ 196 h 236"/>
                <a:gd name="T12" fmla="*/ 188 w 208"/>
                <a:gd name="T13" fmla="*/ 206 h 236"/>
                <a:gd name="T14" fmla="*/ 178 w 208"/>
                <a:gd name="T15" fmla="*/ 216 h 236"/>
                <a:gd name="T16" fmla="*/ 164 w 208"/>
                <a:gd name="T17" fmla="*/ 222 h 236"/>
                <a:gd name="T18" fmla="*/ 148 w 208"/>
                <a:gd name="T19" fmla="*/ 228 h 236"/>
                <a:gd name="T20" fmla="*/ 130 w 208"/>
                <a:gd name="T21" fmla="*/ 232 h 236"/>
                <a:gd name="T22" fmla="*/ 102 w 208"/>
                <a:gd name="T23" fmla="*/ 234 h 236"/>
                <a:gd name="T24" fmla="*/ 90 w 208"/>
                <a:gd name="T25" fmla="*/ 236 h 236"/>
                <a:gd name="T26" fmla="*/ 76 w 208"/>
                <a:gd name="T27" fmla="*/ 234 h 236"/>
                <a:gd name="T28" fmla="*/ 64 w 208"/>
                <a:gd name="T29" fmla="*/ 232 h 236"/>
                <a:gd name="T30" fmla="*/ 42 w 208"/>
                <a:gd name="T31" fmla="*/ 224 h 236"/>
                <a:gd name="T32" fmla="*/ 26 w 208"/>
                <a:gd name="T33" fmla="*/ 214 h 236"/>
                <a:gd name="T34" fmla="*/ 16 w 208"/>
                <a:gd name="T35" fmla="*/ 204 h 236"/>
                <a:gd name="T36" fmla="*/ 8 w 208"/>
                <a:gd name="T37" fmla="*/ 194 h 236"/>
                <a:gd name="T38" fmla="*/ 4 w 208"/>
                <a:gd name="T39" fmla="*/ 186 h 236"/>
                <a:gd name="T40" fmla="*/ 0 w 208"/>
                <a:gd name="T41" fmla="*/ 176 h 2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08"/>
                <a:gd name="T64" fmla="*/ 0 h 236"/>
                <a:gd name="T65" fmla="*/ 208 w 208"/>
                <a:gd name="T66" fmla="*/ 236 h 2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08" h="236">
                  <a:moveTo>
                    <a:pt x="0" y="176"/>
                  </a:moveTo>
                  <a:lnTo>
                    <a:pt x="0" y="0"/>
                  </a:lnTo>
                  <a:lnTo>
                    <a:pt x="208" y="2"/>
                  </a:lnTo>
                  <a:lnTo>
                    <a:pt x="208" y="174"/>
                  </a:lnTo>
                  <a:lnTo>
                    <a:pt x="202" y="186"/>
                  </a:lnTo>
                  <a:lnTo>
                    <a:pt x="196" y="196"/>
                  </a:lnTo>
                  <a:lnTo>
                    <a:pt x="188" y="206"/>
                  </a:lnTo>
                  <a:lnTo>
                    <a:pt x="178" y="216"/>
                  </a:lnTo>
                  <a:lnTo>
                    <a:pt x="164" y="222"/>
                  </a:lnTo>
                  <a:lnTo>
                    <a:pt x="148" y="228"/>
                  </a:lnTo>
                  <a:lnTo>
                    <a:pt x="130" y="232"/>
                  </a:lnTo>
                  <a:lnTo>
                    <a:pt x="102" y="234"/>
                  </a:lnTo>
                  <a:lnTo>
                    <a:pt x="90" y="236"/>
                  </a:lnTo>
                  <a:lnTo>
                    <a:pt x="76" y="234"/>
                  </a:lnTo>
                  <a:lnTo>
                    <a:pt x="64" y="232"/>
                  </a:lnTo>
                  <a:lnTo>
                    <a:pt x="42" y="224"/>
                  </a:lnTo>
                  <a:lnTo>
                    <a:pt x="26" y="214"/>
                  </a:lnTo>
                  <a:lnTo>
                    <a:pt x="16" y="204"/>
                  </a:lnTo>
                  <a:lnTo>
                    <a:pt x="8" y="194"/>
                  </a:lnTo>
                  <a:lnTo>
                    <a:pt x="4" y="186"/>
                  </a:lnTo>
                  <a:lnTo>
                    <a:pt x="0" y="176"/>
                  </a:lnTo>
                  <a:close/>
                </a:path>
              </a:pathLst>
            </a:custGeom>
            <a:solidFill>
              <a:srgbClr val="BB2E7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29" name="Freeform 104"/>
            <p:cNvSpPr>
              <a:spLocks/>
            </p:cNvSpPr>
            <p:nvPr/>
          </p:nvSpPr>
          <p:spPr bwMode="auto">
            <a:xfrm>
              <a:off x="5554855" y="4410180"/>
              <a:ext cx="288925" cy="371475"/>
            </a:xfrm>
            <a:custGeom>
              <a:avLst/>
              <a:gdLst>
                <a:gd name="T0" fmla="*/ 0 w 182"/>
                <a:gd name="T1" fmla="*/ 184 h 234"/>
                <a:gd name="T2" fmla="*/ 0 w 182"/>
                <a:gd name="T3" fmla="*/ 0 h 234"/>
                <a:gd name="T4" fmla="*/ 182 w 182"/>
                <a:gd name="T5" fmla="*/ 2 h 234"/>
                <a:gd name="T6" fmla="*/ 182 w 182"/>
                <a:gd name="T7" fmla="*/ 180 h 234"/>
                <a:gd name="T8" fmla="*/ 170 w 182"/>
                <a:gd name="T9" fmla="*/ 200 h 234"/>
                <a:gd name="T10" fmla="*/ 164 w 182"/>
                <a:gd name="T11" fmla="*/ 210 h 234"/>
                <a:gd name="T12" fmla="*/ 154 w 182"/>
                <a:gd name="T13" fmla="*/ 218 h 234"/>
                <a:gd name="T14" fmla="*/ 142 w 182"/>
                <a:gd name="T15" fmla="*/ 224 h 234"/>
                <a:gd name="T16" fmla="*/ 128 w 182"/>
                <a:gd name="T17" fmla="*/ 228 h 234"/>
                <a:gd name="T18" fmla="*/ 112 w 182"/>
                <a:gd name="T19" fmla="*/ 232 h 234"/>
                <a:gd name="T20" fmla="*/ 88 w 182"/>
                <a:gd name="T21" fmla="*/ 234 h 234"/>
                <a:gd name="T22" fmla="*/ 78 w 182"/>
                <a:gd name="T23" fmla="*/ 234 h 234"/>
                <a:gd name="T24" fmla="*/ 54 w 182"/>
                <a:gd name="T25" fmla="*/ 232 h 234"/>
                <a:gd name="T26" fmla="*/ 36 w 182"/>
                <a:gd name="T27" fmla="*/ 226 h 234"/>
                <a:gd name="T28" fmla="*/ 22 w 182"/>
                <a:gd name="T29" fmla="*/ 218 h 234"/>
                <a:gd name="T30" fmla="*/ 12 w 182"/>
                <a:gd name="T31" fmla="*/ 208 h 234"/>
                <a:gd name="T32" fmla="*/ 6 w 182"/>
                <a:gd name="T33" fmla="*/ 200 h 234"/>
                <a:gd name="T34" fmla="*/ 2 w 182"/>
                <a:gd name="T35" fmla="*/ 192 h 234"/>
                <a:gd name="T36" fmla="*/ 0 w 182"/>
                <a:gd name="T37" fmla="*/ 184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2"/>
                <a:gd name="T58" fmla="*/ 0 h 234"/>
                <a:gd name="T59" fmla="*/ 182 w 182"/>
                <a:gd name="T60" fmla="*/ 234 h 2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2" h="234">
                  <a:moveTo>
                    <a:pt x="0" y="184"/>
                  </a:moveTo>
                  <a:lnTo>
                    <a:pt x="0" y="0"/>
                  </a:lnTo>
                  <a:lnTo>
                    <a:pt x="182" y="2"/>
                  </a:lnTo>
                  <a:lnTo>
                    <a:pt x="182" y="180"/>
                  </a:lnTo>
                  <a:lnTo>
                    <a:pt x="170" y="200"/>
                  </a:lnTo>
                  <a:lnTo>
                    <a:pt x="164" y="210"/>
                  </a:lnTo>
                  <a:lnTo>
                    <a:pt x="154" y="218"/>
                  </a:lnTo>
                  <a:lnTo>
                    <a:pt x="142" y="224"/>
                  </a:lnTo>
                  <a:lnTo>
                    <a:pt x="128" y="228"/>
                  </a:lnTo>
                  <a:lnTo>
                    <a:pt x="112" y="232"/>
                  </a:lnTo>
                  <a:lnTo>
                    <a:pt x="88" y="234"/>
                  </a:lnTo>
                  <a:lnTo>
                    <a:pt x="78" y="234"/>
                  </a:lnTo>
                  <a:lnTo>
                    <a:pt x="54" y="232"/>
                  </a:lnTo>
                  <a:lnTo>
                    <a:pt x="36" y="226"/>
                  </a:lnTo>
                  <a:lnTo>
                    <a:pt x="22" y="218"/>
                  </a:lnTo>
                  <a:lnTo>
                    <a:pt x="12" y="208"/>
                  </a:lnTo>
                  <a:lnTo>
                    <a:pt x="6" y="200"/>
                  </a:lnTo>
                  <a:lnTo>
                    <a:pt x="2" y="192"/>
                  </a:lnTo>
                  <a:lnTo>
                    <a:pt x="0" y="184"/>
                  </a:lnTo>
                  <a:close/>
                </a:path>
              </a:pathLst>
            </a:custGeom>
            <a:solidFill>
              <a:srgbClr val="C4468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0" name="Freeform 105"/>
            <p:cNvSpPr>
              <a:spLocks/>
            </p:cNvSpPr>
            <p:nvPr/>
          </p:nvSpPr>
          <p:spPr bwMode="auto">
            <a:xfrm>
              <a:off x="5577080" y="4410180"/>
              <a:ext cx="247650" cy="371475"/>
            </a:xfrm>
            <a:custGeom>
              <a:avLst/>
              <a:gdLst>
                <a:gd name="T0" fmla="*/ 0 w 156"/>
                <a:gd name="T1" fmla="*/ 192 h 234"/>
                <a:gd name="T2" fmla="*/ 0 w 156"/>
                <a:gd name="T3" fmla="*/ 0 h 234"/>
                <a:gd name="T4" fmla="*/ 156 w 156"/>
                <a:gd name="T5" fmla="*/ 2 h 234"/>
                <a:gd name="T6" fmla="*/ 156 w 156"/>
                <a:gd name="T7" fmla="*/ 188 h 234"/>
                <a:gd name="T8" fmla="*/ 148 w 156"/>
                <a:gd name="T9" fmla="*/ 206 h 234"/>
                <a:gd name="T10" fmla="*/ 140 w 156"/>
                <a:gd name="T11" fmla="*/ 214 h 234"/>
                <a:gd name="T12" fmla="*/ 132 w 156"/>
                <a:gd name="T13" fmla="*/ 220 h 234"/>
                <a:gd name="T14" fmla="*/ 122 w 156"/>
                <a:gd name="T15" fmla="*/ 226 h 234"/>
                <a:gd name="T16" fmla="*/ 110 w 156"/>
                <a:gd name="T17" fmla="*/ 228 h 234"/>
                <a:gd name="T18" fmla="*/ 98 w 156"/>
                <a:gd name="T19" fmla="*/ 232 h 234"/>
                <a:gd name="T20" fmla="*/ 76 w 156"/>
                <a:gd name="T21" fmla="*/ 234 h 234"/>
                <a:gd name="T22" fmla="*/ 66 w 156"/>
                <a:gd name="T23" fmla="*/ 234 h 234"/>
                <a:gd name="T24" fmla="*/ 46 w 156"/>
                <a:gd name="T25" fmla="*/ 232 h 234"/>
                <a:gd name="T26" fmla="*/ 32 w 156"/>
                <a:gd name="T27" fmla="*/ 226 h 234"/>
                <a:gd name="T28" fmla="*/ 20 w 156"/>
                <a:gd name="T29" fmla="*/ 220 h 234"/>
                <a:gd name="T30" fmla="*/ 12 w 156"/>
                <a:gd name="T31" fmla="*/ 212 h 234"/>
                <a:gd name="T32" fmla="*/ 6 w 156"/>
                <a:gd name="T33" fmla="*/ 206 h 234"/>
                <a:gd name="T34" fmla="*/ 2 w 156"/>
                <a:gd name="T35" fmla="*/ 198 h 234"/>
                <a:gd name="T36" fmla="*/ 0 w 156"/>
                <a:gd name="T37" fmla="*/ 192 h 2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"/>
                <a:gd name="T58" fmla="*/ 0 h 234"/>
                <a:gd name="T59" fmla="*/ 156 w 156"/>
                <a:gd name="T60" fmla="*/ 234 h 2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" h="234">
                  <a:moveTo>
                    <a:pt x="0" y="192"/>
                  </a:moveTo>
                  <a:lnTo>
                    <a:pt x="0" y="0"/>
                  </a:lnTo>
                  <a:lnTo>
                    <a:pt x="156" y="2"/>
                  </a:lnTo>
                  <a:lnTo>
                    <a:pt x="156" y="188"/>
                  </a:lnTo>
                  <a:lnTo>
                    <a:pt x="148" y="206"/>
                  </a:lnTo>
                  <a:lnTo>
                    <a:pt x="140" y="214"/>
                  </a:lnTo>
                  <a:lnTo>
                    <a:pt x="132" y="220"/>
                  </a:lnTo>
                  <a:lnTo>
                    <a:pt x="122" y="226"/>
                  </a:lnTo>
                  <a:lnTo>
                    <a:pt x="110" y="228"/>
                  </a:lnTo>
                  <a:lnTo>
                    <a:pt x="98" y="232"/>
                  </a:lnTo>
                  <a:lnTo>
                    <a:pt x="76" y="234"/>
                  </a:lnTo>
                  <a:lnTo>
                    <a:pt x="66" y="234"/>
                  </a:lnTo>
                  <a:lnTo>
                    <a:pt x="46" y="232"/>
                  </a:lnTo>
                  <a:lnTo>
                    <a:pt x="32" y="226"/>
                  </a:lnTo>
                  <a:lnTo>
                    <a:pt x="20" y="220"/>
                  </a:lnTo>
                  <a:lnTo>
                    <a:pt x="12" y="212"/>
                  </a:lnTo>
                  <a:lnTo>
                    <a:pt x="6" y="206"/>
                  </a:lnTo>
                  <a:lnTo>
                    <a:pt x="2" y="198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rgbClr val="CE60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1" name="Freeform 106"/>
            <p:cNvSpPr>
              <a:spLocks/>
            </p:cNvSpPr>
            <p:nvPr/>
          </p:nvSpPr>
          <p:spPr bwMode="auto">
            <a:xfrm>
              <a:off x="5599305" y="4413355"/>
              <a:ext cx="209550" cy="368300"/>
            </a:xfrm>
            <a:custGeom>
              <a:avLst/>
              <a:gdLst>
                <a:gd name="T0" fmla="*/ 0 w 132"/>
                <a:gd name="T1" fmla="*/ 198 h 232"/>
                <a:gd name="T2" fmla="*/ 0 w 132"/>
                <a:gd name="T3" fmla="*/ 0 h 232"/>
                <a:gd name="T4" fmla="*/ 132 w 132"/>
                <a:gd name="T5" fmla="*/ 0 h 232"/>
                <a:gd name="T6" fmla="*/ 132 w 132"/>
                <a:gd name="T7" fmla="*/ 194 h 232"/>
                <a:gd name="T8" fmla="*/ 124 w 132"/>
                <a:gd name="T9" fmla="*/ 208 h 232"/>
                <a:gd name="T10" fmla="*/ 118 w 132"/>
                <a:gd name="T11" fmla="*/ 214 h 232"/>
                <a:gd name="T12" fmla="*/ 110 w 132"/>
                <a:gd name="T13" fmla="*/ 220 h 232"/>
                <a:gd name="T14" fmla="*/ 102 w 132"/>
                <a:gd name="T15" fmla="*/ 224 h 232"/>
                <a:gd name="T16" fmla="*/ 82 w 132"/>
                <a:gd name="T17" fmla="*/ 230 h 232"/>
                <a:gd name="T18" fmla="*/ 64 w 132"/>
                <a:gd name="T19" fmla="*/ 232 h 232"/>
                <a:gd name="T20" fmla="*/ 56 w 132"/>
                <a:gd name="T21" fmla="*/ 232 h 232"/>
                <a:gd name="T22" fmla="*/ 40 w 132"/>
                <a:gd name="T23" fmla="*/ 230 h 232"/>
                <a:gd name="T24" fmla="*/ 26 w 132"/>
                <a:gd name="T25" fmla="*/ 226 h 232"/>
                <a:gd name="T26" fmla="*/ 18 w 132"/>
                <a:gd name="T27" fmla="*/ 220 h 232"/>
                <a:gd name="T28" fmla="*/ 10 w 132"/>
                <a:gd name="T29" fmla="*/ 214 h 232"/>
                <a:gd name="T30" fmla="*/ 6 w 132"/>
                <a:gd name="T31" fmla="*/ 208 h 232"/>
                <a:gd name="T32" fmla="*/ 2 w 132"/>
                <a:gd name="T33" fmla="*/ 204 h 232"/>
                <a:gd name="T34" fmla="*/ 0 w 132"/>
                <a:gd name="T35" fmla="*/ 198 h 23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32"/>
                <a:gd name="T55" fmla="*/ 0 h 232"/>
                <a:gd name="T56" fmla="*/ 132 w 132"/>
                <a:gd name="T57" fmla="*/ 232 h 23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32" h="232">
                  <a:moveTo>
                    <a:pt x="0" y="198"/>
                  </a:moveTo>
                  <a:lnTo>
                    <a:pt x="0" y="0"/>
                  </a:lnTo>
                  <a:lnTo>
                    <a:pt x="132" y="0"/>
                  </a:lnTo>
                  <a:lnTo>
                    <a:pt x="132" y="194"/>
                  </a:lnTo>
                  <a:lnTo>
                    <a:pt x="124" y="208"/>
                  </a:lnTo>
                  <a:lnTo>
                    <a:pt x="118" y="214"/>
                  </a:lnTo>
                  <a:lnTo>
                    <a:pt x="110" y="220"/>
                  </a:lnTo>
                  <a:lnTo>
                    <a:pt x="102" y="224"/>
                  </a:lnTo>
                  <a:lnTo>
                    <a:pt x="82" y="230"/>
                  </a:lnTo>
                  <a:lnTo>
                    <a:pt x="64" y="232"/>
                  </a:lnTo>
                  <a:lnTo>
                    <a:pt x="56" y="232"/>
                  </a:lnTo>
                  <a:lnTo>
                    <a:pt x="40" y="230"/>
                  </a:lnTo>
                  <a:lnTo>
                    <a:pt x="26" y="226"/>
                  </a:lnTo>
                  <a:lnTo>
                    <a:pt x="18" y="220"/>
                  </a:lnTo>
                  <a:lnTo>
                    <a:pt x="10" y="214"/>
                  </a:lnTo>
                  <a:lnTo>
                    <a:pt x="6" y="208"/>
                  </a:lnTo>
                  <a:lnTo>
                    <a:pt x="2" y="204"/>
                  </a:lnTo>
                  <a:lnTo>
                    <a:pt x="0" y="198"/>
                  </a:lnTo>
                  <a:close/>
                </a:path>
              </a:pathLst>
            </a:custGeom>
            <a:solidFill>
              <a:srgbClr val="D77DA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2" name="Freeform 107"/>
            <p:cNvSpPr>
              <a:spLocks/>
            </p:cNvSpPr>
            <p:nvPr/>
          </p:nvSpPr>
          <p:spPr bwMode="auto">
            <a:xfrm>
              <a:off x="5624705" y="4413355"/>
              <a:ext cx="168275" cy="368300"/>
            </a:xfrm>
            <a:custGeom>
              <a:avLst/>
              <a:gdLst>
                <a:gd name="T0" fmla="*/ 0 w 106"/>
                <a:gd name="T1" fmla="*/ 206 h 232"/>
                <a:gd name="T2" fmla="*/ 0 w 106"/>
                <a:gd name="T3" fmla="*/ 0 h 232"/>
                <a:gd name="T4" fmla="*/ 106 w 106"/>
                <a:gd name="T5" fmla="*/ 0 h 232"/>
                <a:gd name="T6" fmla="*/ 106 w 106"/>
                <a:gd name="T7" fmla="*/ 202 h 232"/>
                <a:gd name="T8" fmla="*/ 98 w 106"/>
                <a:gd name="T9" fmla="*/ 214 h 232"/>
                <a:gd name="T10" fmla="*/ 94 w 106"/>
                <a:gd name="T11" fmla="*/ 218 h 232"/>
                <a:gd name="T12" fmla="*/ 88 w 106"/>
                <a:gd name="T13" fmla="*/ 222 h 232"/>
                <a:gd name="T14" fmla="*/ 80 w 106"/>
                <a:gd name="T15" fmla="*/ 226 h 232"/>
                <a:gd name="T16" fmla="*/ 64 w 106"/>
                <a:gd name="T17" fmla="*/ 230 h 232"/>
                <a:gd name="T18" fmla="*/ 42 w 106"/>
                <a:gd name="T19" fmla="*/ 232 h 232"/>
                <a:gd name="T20" fmla="*/ 30 w 106"/>
                <a:gd name="T21" fmla="*/ 230 h 232"/>
                <a:gd name="T22" fmla="*/ 20 w 106"/>
                <a:gd name="T23" fmla="*/ 228 h 232"/>
                <a:gd name="T24" fmla="*/ 12 w 106"/>
                <a:gd name="T25" fmla="*/ 224 h 232"/>
                <a:gd name="T26" fmla="*/ 8 w 106"/>
                <a:gd name="T27" fmla="*/ 218 h 232"/>
                <a:gd name="T28" fmla="*/ 0 w 106"/>
                <a:gd name="T29" fmla="*/ 210 h 232"/>
                <a:gd name="T30" fmla="*/ 0 w 106"/>
                <a:gd name="T31" fmla="*/ 206 h 23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6"/>
                <a:gd name="T49" fmla="*/ 0 h 232"/>
                <a:gd name="T50" fmla="*/ 106 w 106"/>
                <a:gd name="T51" fmla="*/ 232 h 23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6" h="232">
                  <a:moveTo>
                    <a:pt x="0" y="206"/>
                  </a:moveTo>
                  <a:lnTo>
                    <a:pt x="0" y="0"/>
                  </a:lnTo>
                  <a:lnTo>
                    <a:pt x="106" y="0"/>
                  </a:lnTo>
                  <a:lnTo>
                    <a:pt x="106" y="202"/>
                  </a:lnTo>
                  <a:lnTo>
                    <a:pt x="98" y="214"/>
                  </a:lnTo>
                  <a:lnTo>
                    <a:pt x="94" y="218"/>
                  </a:lnTo>
                  <a:lnTo>
                    <a:pt x="88" y="222"/>
                  </a:lnTo>
                  <a:lnTo>
                    <a:pt x="80" y="226"/>
                  </a:lnTo>
                  <a:lnTo>
                    <a:pt x="64" y="230"/>
                  </a:lnTo>
                  <a:lnTo>
                    <a:pt x="42" y="232"/>
                  </a:lnTo>
                  <a:lnTo>
                    <a:pt x="30" y="230"/>
                  </a:lnTo>
                  <a:lnTo>
                    <a:pt x="20" y="228"/>
                  </a:lnTo>
                  <a:lnTo>
                    <a:pt x="12" y="224"/>
                  </a:lnTo>
                  <a:lnTo>
                    <a:pt x="8" y="218"/>
                  </a:lnTo>
                  <a:lnTo>
                    <a:pt x="0" y="210"/>
                  </a:lnTo>
                  <a:lnTo>
                    <a:pt x="0" y="206"/>
                  </a:lnTo>
                  <a:close/>
                </a:path>
              </a:pathLst>
            </a:custGeom>
            <a:solidFill>
              <a:srgbClr val="E29B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3" name="Freeform 108"/>
            <p:cNvSpPr>
              <a:spLocks/>
            </p:cNvSpPr>
            <p:nvPr/>
          </p:nvSpPr>
          <p:spPr bwMode="auto">
            <a:xfrm>
              <a:off x="5646930" y="4413355"/>
              <a:ext cx="130175" cy="368300"/>
            </a:xfrm>
            <a:custGeom>
              <a:avLst/>
              <a:gdLst>
                <a:gd name="T0" fmla="*/ 0 w 82"/>
                <a:gd name="T1" fmla="*/ 214 h 232"/>
                <a:gd name="T2" fmla="*/ 0 w 82"/>
                <a:gd name="T3" fmla="*/ 0 h 232"/>
                <a:gd name="T4" fmla="*/ 82 w 82"/>
                <a:gd name="T5" fmla="*/ 0 h 232"/>
                <a:gd name="T6" fmla="*/ 82 w 82"/>
                <a:gd name="T7" fmla="*/ 210 h 232"/>
                <a:gd name="T8" fmla="*/ 76 w 82"/>
                <a:gd name="T9" fmla="*/ 218 h 232"/>
                <a:gd name="T10" fmla="*/ 70 w 82"/>
                <a:gd name="T11" fmla="*/ 222 h 232"/>
                <a:gd name="T12" fmla="*/ 60 w 82"/>
                <a:gd name="T13" fmla="*/ 226 h 232"/>
                <a:gd name="T14" fmla="*/ 48 w 82"/>
                <a:gd name="T15" fmla="*/ 230 h 232"/>
                <a:gd name="T16" fmla="*/ 30 w 82"/>
                <a:gd name="T17" fmla="*/ 232 h 232"/>
                <a:gd name="T18" fmla="*/ 22 w 82"/>
                <a:gd name="T19" fmla="*/ 230 h 232"/>
                <a:gd name="T20" fmla="*/ 16 w 82"/>
                <a:gd name="T21" fmla="*/ 228 h 232"/>
                <a:gd name="T22" fmla="*/ 6 w 82"/>
                <a:gd name="T23" fmla="*/ 222 h 232"/>
                <a:gd name="T24" fmla="*/ 2 w 82"/>
                <a:gd name="T25" fmla="*/ 218 h 232"/>
                <a:gd name="T26" fmla="*/ 0 w 82"/>
                <a:gd name="T27" fmla="*/ 214 h 2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82"/>
                <a:gd name="T43" fmla="*/ 0 h 232"/>
                <a:gd name="T44" fmla="*/ 82 w 82"/>
                <a:gd name="T45" fmla="*/ 232 h 2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82" h="232">
                  <a:moveTo>
                    <a:pt x="0" y="214"/>
                  </a:moveTo>
                  <a:lnTo>
                    <a:pt x="0" y="0"/>
                  </a:lnTo>
                  <a:lnTo>
                    <a:pt x="82" y="0"/>
                  </a:lnTo>
                  <a:lnTo>
                    <a:pt x="82" y="210"/>
                  </a:lnTo>
                  <a:lnTo>
                    <a:pt x="76" y="218"/>
                  </a:lnTo>
                  <a:lnTo>
                    <a:pt x="70" y="222"/>
                  </a:lnTo>
                  <a:lnTo>
                    <a:pt x="60" y="226"/>
                  </a:lnTo>
                  <a:lnTo>
                    <a:pt x="48" y="230"/>
                  </a:lnTo>
                  <a:lnTo>
                    <a:pt x="30" y="232"/>
                  </a:lnTo>
                  <a:lnTo>
                    <a:pt x="22" y="230"/>
                  </a:lnTo>
                  <a:lnTo>
                    <a:pt x="16" y="228"/>
                  </a:lnTo>
                  <a:lnTo>
                    <a:pt x="6" y="222"/>
                  </a:lnTo>
                  <a:lnTo>
                    <a:pt x="2" y="218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EBBA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4" name="Freeform 109"/>
            <p:cNvSpPr>
              <a:spLocks/>
            </p:cNvSpPr>
            <p:nvPr/>
          </p:nvSpPr>
          <p:spPr bwMode="auto">
            <a:xfrm>
              <a:off x="5669155" y="4413355"/>
              <a:ext cx="92075" cy="365125"/>
            </a:xfrm>
            <a:custGeom>
              <a:avLst/>
              <a:gdLst>
                <a:gd name="T0" fmla="*/ 0 w 58"/>
                <a:gd name="T1" fmla="*/ 222 h 230"/>
                <a:gd name="T2" fmla="*/ 0 w 58"/>
                <a:gd name="T3" fmla="*/ 0 h 230"/>
                <a:gd name="T4" fmla="*/ 58 w 58"/>
                <a:gd name="T5" fmla="*/ 0 h 230"/>
                <a:gd name="T6" fmla="*/ 58 w 58"/>
                <a:gd name="T7" fmla="*/ 218 h 230"/>
                <a:gd name="T8" fmla="*/ 52 w 58"/>
                <a:gd name="T9" fmla="*/ 222 h 230"/>
                <a:gd name="T10" fmla="*/ 48 w 58"/>
                <a:gd name="T11" fmla="*/ 224 h 230"/>
                <a:gd name="T12" fmla="*/ 40 w 58"/>
                <a:gd name="T13" fmla="*/ 228 h 230"/>
                <a:gd name="T14" fmla="*/ 32 w 58"/>
                <a:gd name="T15" fmla="*/ 230 h 230"/>
                <a:gd name="T16" fmla="*/ 20 w 58"/>
                <a:gd name="T17" fmla="*/ 230 h 230"/>
                <a:gd name="T18" fmla="*/ 10 w 58"/>
                <a:gd name="T19" fmla="*/ 230 h 230"/>
                <a:gd name="T20" fmla="*/ 4 w 58"/>
                <a:gd name="T21" fmla="*/ 226 h 230"/>
                <a:gd name="T22" fmla="*/ 0 w 58"/>
                <a:gd name="T23" fmla="*/ 222 h 23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8"/>
                <a:gd name="T37" fmla="*/ 0 h 230"/>
                <a:gd name="T38" fmla="*/ 58 w 58"/>
                <a:gd name="T39" fmla="*/ 230 h 23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8" h="230">
                  <a:moveTo>
                    <a:pt x="0" y="222"/>
                  </a:moveTo>
                  <a:lnTo>
                    <a:pt x="0" y="0"/>
                  </a:lnTo>
                  <a:lnTo>
                    <a:pt x="58" y="0"/>
                  </a:lnTo>
                  <a:lnTo>
                    <a:pt x="58" y="218"/>
                  </a:lnTo>
                  <a:lnTo>
                    <a:pt x="52" y="222"/>
                  </a:lnTo>
                  <a:lnTo>
                    <a:pt x="48" y="224"/>
                  </a:lnTo>
                  <a:lnTo>
                    <a:pt x="40" y="228"/>
                  </a:lnTo>
                  <a:lnTo>
                    <a:pt x="32" y="230"/>
                  </a:lnTo>
                  <a:lnTo>
                    <a:pt x="20" y="230"/>
                  </a:lnTo>
                  <a:lnTo>
                    <a:pt x="10" y="230"/>
                  </a:lnTo>
                  <a:lnTo>
                    <a:pt x="4" y="226"/>
                  </a:lnTo>
                  <a:lnTo>
                    <a:pt x="0" y="222"/>
                  </a:lnTo>
                  <a:close/>
                </a:path>
              </a:pathLst>
            </a:custGeom>
            <a:solidFill>
              <a:srgbClr val="F5DCE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5" name="Freeform 110"/>
            <p:cNvSpPr>
              <a:spLocks/>
            </p:cNvSpPr>
            <p:nvPr/>
          </p:nvSpPr>
          <p:spPr bwMode="auto">
            <a:xfrm>
              <a:off x="5694555" y="4413355"/>
              <a:ext cx="47625" cy="365125"/>
            </a:xfrm>
            <a:custGeom>
              <a:avLst/>
              <a:gdLst>
                <a:gd name="T0" fmla="*/ 30 w 30"/>
                <a:gd name="T1" fmla="*/ 0 h 230"/>
                <a:gd name="T2" fmla="*/ 30 w 30"/>
                <a:gd name="T3" fmla="*/ 226 h 230"/>
                <a:gd name="T4" fmla="*/ 8 w 30"/>
                <a:gd name="T5" fmla="*/ 230 h 230"/>
                <a:gd name="T6" fmla="*/ 0 w 30"/>
                <a:gd name="T7" fmla="*/ 230 h 230"/>
                <a:gd name="T8" fmla="*/ 0 w 30"/>
                <a:gd name="T9" fmla="*/ 0 h 230"/>
                <a:gd name="T10" fmla="*/ 30 w 30"/>
                <a:gd name="T11" fmla="*/ 0 h 2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"/>
                <a:gd name="T19" fmla="*/ 0 h 230"/>
                <a:gd name="T20" fmla="*/ 30 w 30"/>
                <a:gd name="T21" fmla="*/ 230 h 23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" h="230">
                  <a:moveTo>
                    <a:pt x="30" y="0"/>
                  </a:moveTo>
                  <a:lnTo>
                    <a:pt x="30" y="226"/>
                  </a:lnTo>
                  <a:lnTo>
                    <a:pt x="8" y="230"/>
                  </a:lnTo>
                  <a:lnTo>
                    <a:pt x="0" y="230"/>
                  </a:lnTo>
                  <a:lnTo>
                    <a:pt x="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6" name="Freeform 111"/>
            <p:cNvSpPr>
              <a:spLocks/>
            </p:cNvSpPr>
            <p:nvPr/>
          </p:nvSpPr>
          <p:spPr bwMode="auto">
            <a:xfrm>
              <a:off x="5485005" y="4302230"/>
              <a:ext cx="409575" cy="212725"/>
            </a:xfrm>
            <a:custGeom>
              <a:avLst/>
              <a:gdLst>
                <a:gd name="T0" fmla="*/ 128 w 258"/>
                <a:gd name="T1" fmla="*/ 134 h 134"/>
                <a:gd name="T2" fmla="*/ 154 w 258"/>
                <a:gd name="T3" fmla="*/ 132 h 134"/>
                <a:gd name="T4" fmla="*/ 178 w 258"/>
                <a:gd name="T5" fmla="*/ 128 h 134"/>
                <a:gd name="T6" fmla="*/ 200 w 258"/>
                <a:gd name="T7" fmla="*/ 122 h 134"/>
                <a:gd name="T8" fmla="*/ 220 w 258"/>
                <a:gd name="T9" fmla="*/ 114 h 134"/>
                <a:gd name="T10" fmla="*/ 236 w 258"/>
                <a:gd name="T11" fmla="*/ 104 h 134"/>
                <a:gd name="T12" fmla="*/ 246 w 258"/>
                <a:gd name="T13" fmla="*/ 92 h 134"/>
                <a:gd name="T14" fmla="*/ 254 w 258"/>
                <a:gd name="T15" fmla="*/ 80 h 134"/>
                <a:gd name="T16" fmla="*/ 256 w 258"/>
                <a:gd name="T17" fmla="*/ 74 h 134"/>
                <a:gd name="T18" fmla="*/ 258 w 258"/>
                <a:gd name="T19" fmla="*/ 66 h 134"/>
                <a:gd name="T20" fmla="*/ 256 w 258"/>
                <a:gd name="T21" fmla="*/ 60 h 134"/>
                <a:gd name="T22" fmla="*/ 254 w 258"/>
                <a:gd name="T23" fmla="*/ 54 h 134"/>
                <a:gd name="T24" fmla="*/ 246 w 258"/>
                <a:gd name="T25" fmla="*/ 40 h 134"/>
                <a:gd name="T26" fmla="*/ 236 w 258"/>
                <a:gd name="T27" fmla="*/ 30 h 134"/>
                <a:gd name="T28" fmla="*/ 220 w 258"/>
                <a:gd name="T29" fmla="*/ 20 h 134"/>
                <a:gd name="T30" fmla="*/ 200 w 258"/>
                <a:gd name="T31" fmla="*/ 12 h 134"/>
                <a:gd name="T32" fmla="*/ 178 w 258"/>
                <a:gd name="T33" fmla="*/ 4 h 134"/>
                <a:gd name="T34" fmla="*/ 154 w 258"/>
                <a:gd name="T35" fmla="*/ 0 h 134"/>
                <a:gd name="T36" fmla="*/ 128 w 258"/>
                <a:gd name="T37" fmla="*/ 0 h 134"/>
                <a:gd name="T38" fmla="*/ 102 w 258"/>
                <a:gd name="T39" fmla="*/ 0 h 134"/>
                <a:gd name="T40" fmla="*/ 78 w 258"/>
                <a:gd name="T41" fmla="*/ 4 h 134"/>
                <a:gd name="T42" fmla="*/ 56 w 258"/>
                <a:gd name="T43" fmla="*/ 12 h 134"/>
                <a:gd name="T44" fmla="*/ 38 w 258"/>
                <a:gd name="T45" fmla="*/ 20 h 134"/>
                <a:gd name="T46" fmla="*/ 22 w 258"/>
                <a:gd name="T47" fmla="*/ 30 h 134"/>
                <a:gd name="T48" fmla="*/ 10 w 258"/>
                <a:gd name="T49" fmla="*/ 40 h 134"/>
                <a:gd name="T50" fmla="*/ 2 w 258"/>
                <a:gd name="T51" fmla="*/ 54 h 134"/>
                <a:gd name="T52" fmla="*/ 0 w 258"/>
                <a:gd name="T53" fmla="*/ 60 h 134"/>
                <a:gd name="T54" fmla="*/ 0 w 258"/>
                <a:gd name="T55" fmla="*/ 66 h 134"/>
                <a:gd name="T56" fmla="*/ 0 w 258"/>
                <a:gd name="T57" fmla="*/ 74 h 134"/>
                <a:gd name="T58" fmla="*/ 2 w 258"/>
                <a:gd name="T59" fmla="*/ 80 h 134"/>
                <a:gd name="T60" fmla="*/ 10 w 258"/>
                <a:gd name="T61" fmla="*/ 92 h 134"/>
                <a:gd name="T62" fmla="*/ 22 w 258"/>
                <a:gd name="T63" fmla="*/ 104 h 134"/>
                <a:gd name="T64" fmla="*/ 38 w 258"/>
                <a:gd name="T65" fmla="*/ 114 h 134"/>
                <a:gd name="T66" fmla="*/ 56 w 258"/>
                <a:gd name="T67" fmla="*/ 122 h 134"/>
                <a:gd name="T68" fmla="*/ 78 w 258"/>
                <a:gd name="T69" fmla="*/ 128 h 134"/>
                <a:gd name="T70" fmla="*/ 102 w 258"/>
                <a:gd name="T71" fmla="*/ 132 h 134"/>
                <a:gd name="T72" fmla="*/ 128 w 258"/>
                <a:gd name="T73" fmla="*/ 134 h 13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8"/>
                <a:gd name="T112" fmla="*/ 0 h 134"/>
                <a:gd name="T113" fmla="*/ 258 w 258"/>
                <a:gd name="T114" fmla="*/ 134 h 13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8" h="134">
                  <a:moveTo>
                    <a:pt x="128" y="134"/>
                  </a:moveTo>
                  <a:lnTo>
                    <a:pt x="154" y="132"/>
                  </a:lnTo>
                  <a:lnTo>
                    <a:pt x="178" y="128"/>
                  </a:lnTo>
                  <a:lnTo>
                    <a:pt x="200" y="122"/>
                  </a:lnTo>
                  <a:lnTo>
                    <a:pt x="220" y="114"/>
                  </a:lnTo>
                  <a:lnTo>
                    <a:pt x="236" y="104"/>
                  </a:lnTo>
                  <a:lnTo>
                    <a:pt x="246" y="92"/>
                  </a:lnTo>
                  <a:lnTo>
                    <a:pt x="254" y="80"/>
                  </a:lnTo>
                  <a:lnTo>
                    <a:pt x="256" y="74"/>
                  </a:lnTo>
                  <a:lnTo>
                    <a:pt x="258" y="66"/>
                  </a:lnTo>
                  <a:lnTo>
                    <a:pt x="256" y="60"/>
                  </a:lnTo>
                  <a:lnTo>
                    <a:pt x="254" y="54"/>
                  </a:lnTo>
                  <a:lnTo>
                    <a:pt x="246" y="40"/>
                  </a:lnTo>
                  <a:lnTo>
                    <a:pt x="236" y="30"/>
                  </a:lnTo>
                  <a:lnTo>
                    <a:pt x="220" y="20"/>
                  </a:lnTo>
                  <a:lnTo>
                    <a:pt x="200" y="12"/>
                  </a:lnTo>
                  <a:lnTo>
                    <a:pt x="178" y="4"/>
                  </a:lnTo>
                  <a:lnTo>
                    <a:pt x="154" y="0"/>
                  </a:lnTo>
                  <a:lnTo>
                    <a:pt x="128" y="0"/>
                  </a:lnTo>
                  <a:lnTo>
                    <a:pt x="102" y="0"/>
                  </a:lnTo>
                  <a:lnTo>
                    <a:pt x="78" y="4"/>
                  </a:lnTo>
                  <a:lnTo>
                    <a:pt x="56" y="12"/>
                  </a:lnTo>
                  <a:lnTo>
                    <a:pt x="38" y="20"/>
                  </a:lnTo>
                  <a:lnTo>
                    <a:pt x="22" y="30"/>
                  </a:lnTo>
                  <a:lnTo>
                    <a:pt x="10" y="40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4"/>
                  </a:lnTo>
                  <a:lnTo>
                    <a:pt x="2" y="80"/>
                  </a:lnTo>
                  <a:lnTo>
                    <a:pt x="10" y="92"/>
                  </a:lnTo>
                  <a:lnTo>
                    <a:pt x="22" y="104"/>
                  </a:lnTo>
                  <a:lnTo>
                    <a:pt x="38" y="114"/>
                  </a:lnTo>
                  <a:lnTo>
                    <a:pt x="56" y="122"/>
                  </a:lnTo>
                  <a:lnTo>
                    <a:pt x="78" y="128"/>
                  </a:lnTo>
                  <a:lnTo>
                    <a:pt x="102" y="132"/>
                  </a:lnTo>
                  <a:lnTo>
                    <a:pt x="128" y="134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7" name="Freeform 112"/>
            <p:cNvSpPr>
              <a:spLocks/>
            </p:cNvSpPr>
            <p:nvPr/>
          </p:nvSpPr>
          <p:spPr bwMode="auto">
            <a:xfrm>
              <a:off x="4361055" y="4216505"/>
              <a:ext cx="333375" cy="95250"/>
            </a:xfrm>
            <a:custGeom>
              <a:avLst/>
              <a:gdLst>
                <a:gd name="T0" fmla="*/ 210 w 210"/>
                <a:gd name="T1" fmla="*/ 2 h 60"/>
                <a:gd name="T2" fmla="*/ 56 w 210"/>
                <a:gd name="T3" fmla="*/ 0 h 60"/>
                <a:gd name="T4" fmla="*/ 0 w 210"/>
                <a:gd name="T5" fmla="*/ 54 h 60"/>
                <a:gd name="T6" fmla="*/ 174 w 210"/>
                <a:gd name="T7" fmla="*/ 60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0"/>
                <a:gd name="T13" fmla="*/ 0 h 60"/>
                <a:gd name="T14" fmla="*/ 210 w 210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0" h="60">
                  <a:moveTo>
                    <a:pt x="210" y="2"/>
                  </a:moveTo>
                  <a:lnTo>
                    <a:pt x="56" y="0"/>
                  </a:lnTo>
                  <a:lnTo>
                    <a:pt x="0" y="54"/>
                  </a:lnTo>
                  <a:lnTo>
                    <a:pt x="174" y="6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8" name="Freeform 113"/>
            <p:cNvSpPr>
              <a:spLocks/>
            </p:cNvSpPr>
            <p:nvPr/>
          </p:nvSpPr>
          <p:spPr bwMode="auto">
            <a:xfrm>
              <a:off x="4700780" y="4638780"/>
              <a:ext cx="320675" cy="168275"/>
            </a:xfrm>
            <a:custGeom>
              <a:avLst/>
              <a:gdLst>
                <a:gd name="T0" fmla="*/ 148 w 202"/>
                <a:gd name="T1" fmla="*/ 0 h 106"/>
                <a:gd name="T2" fmla="*/ 0 w 202"/>
                <a:gd name="T3" fmla="*/ 62 h 106"/>
                <a:gd name="T4" fmla="*/ 48 w 202"/>
                <a:gd name="T5" fmla="*/ 106 h 106"/>
                <a:gd name="T6" fmla="*/ 202 w 202"/>
                <a:gd name="T7" fmla="*/ 40 h 10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2"/>
                <a:gd name="T13" fmla="*/ 0 h 106"/>
                <a:gd name="T14" fmla="*/ 202 w 202"/>
                <a:gd name="T15" fmla="*/ 106 h 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2" h="106">
                  <a:moveTo>
                    <a:pt x="148" y="0"/>
                  </a:moveTo>
                  <a:lnTo>
                    <a:pt x="0" y="62"/>
                  </a:lnTo>
                  <a:lnTo>
                    <a:pt x="48" y="106"/>
                  </a:lnTo>
                  <a:lnTo>
                    <a:pt x="202" y="4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39" name="Freeform 114"/>
            <p:cNvSpPr>
              <a:spLocks/>
            </p:cNvSpPr>
            <p:nvPr/>
          </p:nvSpPr>
          <p:spPr bwMode="auto">
            <a:xfrm>
              <a:off x="5338955" y="4953105"/>
              <a:ext cx="279400" cy="276225"/>
            </a:xfrm>
            <a:custGeom>
              <a:avLst/>
              <a:gdLst>
                <a:gd name="T0" fmla="*/ 82 w 176"/>
                <a:gd name="T1" fmla="*/ 0 h 174"/>
                <a:gd name="T2" fmla="*/ 0 w 176"/>
                <a:gd name="T3" fmla="*/ 144 h 174"/>
                <a:gd name="T4" fmla="*/ 100 w 176"/>
                <a:gd name="T5" fmla="*/ 174 h 174"/>
                <a:gd name="T6" fmla="*/ 176 w 176"/>
                <a:gd name="T7" fmla="*/ 22 h 17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6"/>
                <a:gd name="T13" fmla="*/ 0 h 174"/>
                <a:gd name="T14" fmla="*/ 176 w 176"/>
                <a:gd name="T15" fmla="*/ 174 h 17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6" h="174">
                  <a:moveTo>
                    <a:pt x="82" y="0"/>
                  </a:moveTo>
                  <a:lnTo>
                    <a:pt x="0" y="144"/>
                  </a:lnTo>
                  <a:lnTo>
                    <a:pt x="100" y="174"/>
                  </a:lnTo>
                  <a:lnTo>
                    <a:pt x="176" y="2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4" name="Rectangle 119"/>
            <p:cNvSpPr>
              <a:spLocks noChangeArrowheads="1"/>
            </p:cNvSpPr>
            <p:nvPr/>
          </p:nvSpPr>
          <p:spPr bwMode="auto">
            <a:xfrm>
              <a:off x="4913505" y="4099030"/>
              <a:ext cx="155575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Times" pitchFamily="18" charset="0"/>
                </a:rPr>
                <a:t>A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5" name="Rectangle 120"/>
            <p:cNvSpPr>
              <a:spLocks noChangeArrowheads="1"/>
            </p:cNvSpPr>
            <p:nvPr/>
          </p:nvSpPr>
          <p:spPr bwMode="auto">
            <a:xfrm>
              <a:off x="5281805" y="4333980"/>
              <a:ext cx="127000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500" b="1" dirty="0">
                  <a:solidFill>
                    <a:srgbClr val="000000"/>
                  </a:solidFill>
                  <a:latin typeface="Times" pitchFamily="18" charset="0"/>
                </a:rPr>
                <a:t>B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6" name="Rectangle 121"/>
            <p:cNvSpPr>
              <a:spLocks noChangeArrowheads="1"/>
            </p:cNvSpPr>
            <p:nvPr/>
          </p:nvSpPr>
          <p:spPr bwMode="auto">
            <a:xfrm>
              <a:off x="5516755" y="4483205"/>
              <a:ext cx="155575" cy="258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700" b="1" dirty="0">
                  <a:solidFill>
                    <a:srgbClr val="000000"/>
                  </a:solidFill>
                  <a:latin typeface="Times" pitchFamily="18" charset="0"/>
                </a:rPr>
                <a:t>C</a:t>
              </a: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947" name="Freeform 122"/>
            <p:cNvSpPr>
              <a:spLocks/>
            </p:cNvSpPr>
            <p:nvPr/>
          </p:nvSpPr>
          <p:spPr bwMode="auto">
            <a:xfrm>
              <a:off x="6901055" y="2841730"/>
              <a:ext cx="1431925" cy="873125"/>
            </a:xfrm>
            <a:custGeom>
              <a:avLst/>
              <a:gdLst>
                <a:gd name="T0" fmla="*/ 0 w 902"/>
                <a:gd name="T1" fmla="*/ 496 h 550"/>
                <a:gd name="T2" fmla="*/ 860 w 902"/>
                <a:gd name="T3" fmla="*/ 0 h 550"/>
                <a:gd name="T4" fmla="*/ 866 w 902"/>
                <a:gd name="T5" fmla="*/ 0 h 550"/>
                <a:gd name="T6" fmla="*/ 874 w 902"/>
                <a:gd name="T7" fmla="*/ 0 h 550"/>
                <a:gd name="T8" fmla="*/ 882 w 902"/>
                <a:gd name="T9" fmla="*/ 4 h 550"/>
                <a:gd name="T10" fmla="*/ 890 w 902"/>
                <a:gd name="T11" fmla="*/ 10 h 550"/>
                <a:gd name="T12" fmla="*/ 898 w 902"/>
                <a:gd name="T13" fmla="*/ 18 h 550"/>
                <a:gd name="T14" fmla="*/ 900 w 902"/>
                <a:gd name="T15" fmla="*/ 26 h 550"/>
                <a:gd name="T16" fmla="*/ 902 w 902"/>
                <a:gd name="T17" fmla="*/ 34 h 550"/>
                <a:gd name="T18" fmla="*/ 902 w 902"/>
                <a:gd name="T19" fmla="*/ 54 h 550"/>
                <a:gd name="T20" fmla="*/ 42 w 902"/>
                <a:gd name="T21" fmla="*/ 550 h 550"/>
                <a:gd name="T22" fmla="*/ 0 w 902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2"/>
                <a:gd name="T37" fmla="*/ 0 h 550"/>
                <a:gd name="T38" fmla="*/ 902 w 902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2" h="550">
                  <a:moveTo>
                    <a:pt x="0" y="496"/>
                  </a:moveTo>
                  <a:lnTo>
                    <a:pt x="860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4"/>
                  </a:lnTo>
                  <a:lnTo>
                    <a:pt x="890" y="10"/>
                  </a:lnTo>
                  <a:lnTo>
                    <a:pt x="898" y="18"/>
                  </a:lnTo>
                  <a:lnTo>
                    <a:pt x="900" y="26"/>
                  </a:lnTo>
                  <a:lnTo>
                    <a:pt x="902" y="34"/>
                  </a:lnTo>
                  <a:lnTo>
                    <a:pt x="902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8" name="Freeform 123"/>
            <p:cNvSpPr>
              <a:spLocks/>
            </p:cNvSpPr>
            <p:nvPr/>
          </p:nvSpPr>
          <p:spPr bwMode="auto">
            <a:xfrm>
              <a:off x="6907405" y="2848080"/>
              <a:ext cx="1431925" cy="873125"/>
            </a:xfrm>
            <a:custGeom>
              <a:avLst/>
              <a:gdLst>
                <a:gd name="T0" fmla="*/ 0 w 902"/>
                <a:gd name="T1" fmla="*/ 496 h 550"/>
                <a:gd name="T2" fmla="*/ 860 w 902"/>
                <a:gd name="T3" fmla="*/ 0 h 550"/>
                <a:gd name="T4" fmla="*/ 866 w 902"/>
                <a:gd name="T5" fmla="*/ 0 h 550"/>
                <a:gd name="T6" fmla="*/ 874 w 902"/>
                <a:gd name="T7" fmla="*/ 0 h 550"/>
                <a:gd name="T8" fmla="*/ 882 w 902"/>
                <a:gd name="T9" fmla="*/ 4 h 550"/>
                <a:gd name="T10" fmla="*/ 890 w 902"/>
                <a:gd name="T11" fmla="*/ 10 h 550"/>
                <a:gd name="T12" fmla="*/ 898 w 902"/>
                <a:gd name="T13" fmla="*/ 18 h 550"/>
                <a:gd name="T14" fmla="*/ 900 w 902"/>
                <a:gd name="T15" fmla="*/ 26 h 550"/>
                <a:gd name="T16" fmla="*/ 902 w 902"/>
                <a:gd name="T17" fmla="*/ 34 h 550"/>
                <a:gd name="T18" fmla="*/ 902 w 902"/>
                <a:gd name="T19" fmla="*/ 54 h 550"/>
                <a:gd name="T20" fmla="*/ 42 w 902"/>
                <a:gd name="T21" fmla="*/ 550 h 550"/>
                <a:gd name="T22" fmla="*/ 0 w 902"/>
                <a:gd name="T23" fmla="*/ 496 h 550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02"/>
                <a:gd name="T37" fmla="*/ 0 h 550"/>
                <a:gd name="T38" fmla="*/ 902 w 902"/>
                <a:gd name="T39" fmla="*/ 550 h 550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02" h="550">
                  <a:moveTo>
                    <a:pt x="0" y="496"/>
                  </a:moveTo>
                  <a:lnTo>
                    <a:pt x="860" y="0"/>
                  </a:lnTo>
                  <a:lnTo>
                    <a:pt x="866" y="0"/>
                  </a:lnTo>
                  <a:lnTo>
                    <a:pt x="874" y="0"/>
                  </a:lnTo>
                  <a:lnTo>
                    <a:pt x="882" y="4"/>
                  </a:lnTo>
                  <a:lnTo>
                    <a:pt x="890" y="10"/>
                  </a:lnTo>
                  <a:lnTo>
                    <a:pt x="898" y="18"/>
                  </a:lnTo>
                  <a:lnTo>
                    <a:pt x="900" y="26"/>
                  </a:lnTo>
                  <a:lnTo>
                    <a:pt x="902" y="34"/>
                  </a:lnTo>
                  <a:lnTo>
                    <a:pt x="902" y="54"/>
                  </a:lnTo>
                  <a:lnTo>
                    <a:pt x="42" y="550"/>
                  </a:lnTo>
                  <a:lnTo>
                    <a:pt x="0" y="49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49" name="Freeform 124"/>
            <p:cNvSpPr>
              <a:spLocks/>
            </p:cNvSpPr>
            <p:nvPr/>
          </p:nvSpPr>
          <p:spPr bwMode="auto">
            <a:xfrm>
              <a:off x="6910580" y="2844905"/>
              <a:ext cx="1419225" cy="860425"/>
            </a:xfrm>
            <a:custGeom>
              <a:avLst/>
              <a:gdLst>
                <a:gd name="T0" fmla="*/ 858 w 894"/>
                <a:gd name="T1" fmla="*/ 0 h 542"/>
                <a:gd name="T2" fmla="*/ 864 w 894"/>
                <a:gd name="T3" fmla="*/ 0 h 542"/>
                <a:gd name="T4" fmla="*/ 870 w 894"/>
                <a:gd name="T5" fmla="*/ 0 h 542"/>
                <a:gd name="T6" fmla="*/ 878 w 894"/>
                <a:gd name="T7" fmla="*/ 4 h 542"/>
                <a:gd name="T8" fmla="*/ 886 w 894"/>
                <a:gd name="T9" fmla="*/ 8 h 542"/>
                <a:gd name="T10" fmla="*/ 892 w 894"/>
                <a:gd name="T11" fmla="*/ 16 h 542"/>
                <a:gd name="T12" fmla="*/ 894 w 894"/>
                <a:gd name="T13" fmla="*/ 30 h 542"/>
                <a:gd name="T14" fmla="*/ 894 w 894"/>
                <a:gd name="T15" fmla="*/ 48 h 542"/>
                <a:gd name="T16" fmla="*/ 38 w 894"/>
                <a:gd name="T17" fmla="*/ 542 h 542"/>
                <a:gd name="T18" fmla="*/ 0 w 894"/>
                <a:gd name="T19" fmla="*/ 494 h 542"/>
                <a:gd name="T20" fmla="*/ 858 w 894"/>
                <a:gd name="T21" fmla="*/ 0 h 54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94"/>
                <a:gd name="T34" fmla="*/ 0 h 542"/>
                <a:gd name="T35" fmla="*/ 894 w 894"/>
                <a:gd name="T36" fmla="*/ 542 h 54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94" h="542">
                  <a:moveTo>
                    <a:pt x="858" y="0"/>
                  </a:moveTo>
                  <a:lnTo>
                    <a:pt x="864" y="0"/>
                  </a:lnTo>
                  <a:lnTo>
                    <a:pt x="870" y="0"/>
                  </a:lnTo>
                  <a:lnTo>
                    <a:pt x="878" y="4"/>
                  </a:lnTo>
                  <a:lnTo>
                    <a:pt x="886" y="8"/>
                  </a:lnTo>
                  <a:lnTo>
                    <a:pt x="892" y="16"/>
                  </a:lnTo>
                  <a:lnTo>
                    <a:pt x="894" y="30"/>
                  </a:lnTo>
                  <a:lnTo>
                    <a:pt x="894" y="48"/>
                  </a:lnTo>
                  <a:lnTo>
                    <a:pt x="38" y="542"/>
                  </a:lnTo>
                  <a:lnTo>
                    <a:pt x="0" y="494"/>
                  </a:lnTo>
                  <a:lnTo>
                    <a:pt x="858" y="0"/>
                  </a:lnTo>
                  <a:close/>
                </a:path>
              </a:pathLst>
            </a:custGeom>
            <a:solidFill>
              <a:srgbClr val="FD2D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0" name="Freeform 125"/>
            <p:cNvSpPr>
              <a:spLocks/>
            </p:cNvSpPr>
            <p:nvPr/>
          </p:nvSpPr>
          <p:spPr bwMode="auto">
            <a:xfrm>
              <a:off x="6920105" y="2844905"/>
              <a:ext cx="1409700" cy="850900"/>
            </a:xfrm>
            <a:custGeom>
              <a:avLst/>
              <a:gdLst>
                <a:gd name="T0" fmla="*/ 856 w 888"/>
                <a:gd name="T1" fmla="*/ 0 h 536"/>
                <a:gd name="T2" fmla="*/ 862 w 888"/>
                <a:gd name="T3" fmla="*/ 0 h 536"/>
                <a:gd name="T4" fmla="*/ 866 w 888"/>
                <a:gd name="T5" fmla="*/ 2 h 536"/>
                <a:gd name="T6" fmla="*/ 874 w 888"/>
                <a:gd name="T7" fmla="*/ 4 h 536"/>
                <a:gd name="T8" fmla="*/ 880 w 888"/>
                <a:gd name="T9" fmla="*/ 10 h 536"/>
                <a:gd name="T10" fmla="*/ 884 w 888"/>
                <a:gd name="T11" fmla="*/ 16 h 536"/>
                <a:gd name="T12" fmla="*/ 888 w 888"/>
                <a:gd name="T13" fmla="*/ 28 h 536"/>
                <a:gd name="T14" fmla="*/ 888 w 888"/>
                <a:gd name="T15" fmla="*/ 42 h 536"/>
                <a:gd name="T16" fmla="*/ 32 w 888"/>
                <a:gd name="T17" fmla="*/ 536 h 536"/>
                <a:gd name="T18" fmla="*/ 0 w 888"/>
                <a:gd name="T19" fmla="*/ 494 h 536"/>
                <a:gd name="T20" fmla="*/ 856 w 888"/>
                <a:gd name="T21" fmla="*/ 0 h 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88"/>
                <a:gd name="T34" fmla="*/ 0 h 536"/>
                <a:gd name="T35" fmla="*/ 888 w 888"/>
                <a:gd name="T36" fmla="*/ 536 h 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88" h="536">
                  <a:moveTo>
                    <a:pt x="856" y="0"/>
                  </a:moveTo>
                  <a:lnTo>
                    <a:pt x="862" y="0"/>
                  </a:lnTo>
                  <a:lnTo>
                    <a:pt x="866" y="2"/>
                  </a:lnTo>
                  <a:lnTo>
                    <a:pt x="874" y="4"/>
                  </a:lnTo>
                  <a:lnTo>
                    <a:pt x="880" y="10"/>
                  </a:lnTo>
                  <a:lnTo>
                    <a:pt x="884" y="16"/>
                  </a:lnTo>
                  <a:lnTo>
                    <a:pt x="888" y="28"/>
                  </a:lnTo>
                  <a:lnTo>
                    <a:pt x="888" y="42"/>
                  </a:lnTo>
                  <a:lnTo>
                    <a:pt x="32" y="536"/>
                  </a:lnTo>
                  <a:lnTo>
                    <a:pt x="0" y="494"/>
                  </a:lnTo>
                  <a:lnTo>
                    <a:pt x="856" y="0"/>
                  </a:lnTo>
                  <a:close/>
                </a:path>
              </a:pathLst>
            </a:custGeom>
            <a:solidFill>
              <a:srgbClr val="FC563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1" name="Freeform 126"/>
            <p:cNvSpPr>
              <a:spLocks/>
            </p:cNvSpPr>
            <p:nvPr/>
          </p:nvSpPr>
          <p:spPr bwMode="auto">
            <a:xfrm>
              <a:off x="6932805" y="2848080"/>
              <a:ext cx="1397000" cy="838200"/>
            </a:xfrm>
            <a:custGeom>
              <a:avLst/>
              <a:gdLst>
                <a:gd name="T0" fmla="*/ 852 w 880"/>
                <a:gd name="T1" fmla="*/ 0 h 528"/>
                <a:gd name="T2" fmla="*/ 856 w 880"/>
                <a:gd name="T3" fmla="*/ 0 h 528"/>
                <a:gd name="T4" fmla="*/ 866 w 880"/>
                <a:gd name="T5" fmla="*/ 4 h 528"/>
                <a:gd name="T6" fmla="*/ 872 w 880"/>
                <a:gd name="T7" fmla="*/ 8 h 528"/>
                <a:gd name="T8" fmla="*/ 876 w 880"/>
                <a:gd name="T9" fmla="*/ 14 h 528"/>
                <a:gd name="T10" fmla="*/ 880 w 880"/>
                <a:gd name="T11" fmla="*/ 24 h 528"/>
                <a:gd name="T12" fmla="*/ 880 w 880"/>
                <a:gd name="T13" fmla="*/ 34 h 528"/>
                <a:gd name="T14" fmla="*/ 24 w 880"/>
                <a:gd name="T15" fmla="*/ 528 h 528"/>
                <a:gd name="T16" fmla="*/ 0 w 880"/>
                <a:gd name="T17" fmla="*/ 492 h 528"/>
                <a:gd name="T18" fmla="*/ 852 w 880"/>
                <a:gd name="T19" fmla="*/ 0 h 5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80"/>
                <a:gd name="T31" fmla="*/ 0 h 528"/>
                <a:gd name="T32" fmla="*/ 880 w 880"/>
                <a:gd name="T33" fmla="*/ 528 h 5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80" h="528">
                  <a:moveTo>
                    <a:pt x="852" y="0"/>
                  </a:moveTo>
                  <a:lnTo>
                    <a:pt x="856" y="0"/>
                  </a:lnTo>
                  <a:lnTo>
                    <a:pt x="866" y="4"/>
                  </a:lnTo>
                  <a:lnTo>
                    <a:pt x="872" y="8"/>
                  </a:lnTo>
                  <a:lnTo>
                    <a:pt x="876" y="14"/>
                  </a:lnTo>
                  <a:lnTo>
                    <a:pt x="880" y="24"/>
                  </a:lnTo>
                  <a:lnTo>
                    <a:pt x="880" y="34"/>
                  </a:lnTo>
                  <a:lnTo>
                    <a:pt x="24" y="528"/>
                  </a:lnTo>
                  <a:lnTo>
                    <a:pt x="0" y="492"/>
                  </a:lnTo>
                  <a:lnTo>
                    <a:pt x="852" y="0"/>
                  </a:lnTo>
                  <a:close/>
                </a:path>
              </a:pathLst>
            </a:custGeom>
            <a:solidFill>
              <a:srgbClr val="FB805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2" name="Freeform 127"/>
            <p:cNvSpPr>
              <a:spLocks/>
            </p:cNvSpPr>
            <p:nvPr/>
          </p:nvSpPr>
          <p:spPr bwMode="auto">
            <a:xfrm>
              <a:off x="6942330" y="2848080"/>
              <a:ext cx="1384300" cy="825500"/>
            </a:xfrm>
            <a:custGeom>
              <a:avLst/>
              <a:gdLst>
                <a:gd name="T0" fmla="*/ 850 w 872"/>
                <a:gd name="T1" fmla="*/ 0 h 520"/>
                <a:gd name="T2" fmla="*/ 854 w 872"/>
                <a:gd name="T3" fmla="*/ 2 h 520"/>
                <a:gd name="T4" fmla="*/ 862 w 872"/>
                <a:gd name="T5" fmla="*/ 6 h 520"/>
                <a:gd name="T6" fmla="*/ 866 w 872"/>
                <a:gd name="T7" fmla="*/ 10 h 520"/>
                <a:gd name="T8" fmla="*/ 870 w 872"/>
                <a:gd name="T9" fmla="*/ 14 h 520"/>
                <a:gd name="T10" fmla="*/ 872 w 872"/>
                <a:gd name="T11" fmla="*/ 22 h 520"/>
                <a:gd name="T12" fmla="*/ 872 w 872"/>
                <a:gd name="T13" fmla="*/ 28 h 520"/>
                <a:gd name="T14" fmla="*/ 18 w 872"/>
                <a:gd name="T15" fmla="*/ 520 h 520"/>
                <a:gd name="T16" fmla="*/ 0 w 872"/>
                <a:gd name="T17" fmla="*/ 492 h 520"/>
                <a:gd name="T18" fmla="*/ 850 w 872"/>
                <a:gd name="T19" fmla="*/ 0 h 5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72"/>
                <a:gd name="T31" fmla="*/ 0 h 520"/>
                <a:gd name="T32" fmla="*/ 872 w 872"/>
                <a:gd name="T33" fmla="*/ 520 h 5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72" h="520">
                  <a:moveTo>
                    <a:pt x="850" y="0"/>
                  </a:moveTo>
                  <a:lnTo>
                    <a:pt x="854" y="2"/>
                  </a:lnTo>
                  <a:lnTo>
                    <a:pt x="862" y="6"/>
                  </a:lnTo>
                  <a:lnTo>
                    <a:pt x="866" y="10"/>
                  </a:lnTo>
                  <a:lnTo>
                    <a:pt x="870" y="14"/>
                  </a:lnTo>
                  <a:lnTo>
                    <a:pt x="872" y="22"/>
                  </a:lnTo>
                  <a:lnTo>
                    <a:pt x="872" y="28"/>
                  </a:lnTo>
                  <a:lnTo>
                    <a:pt x="18" y="520"/>
                  </a:lnTo>
                  <a:lnTo>
                    <a:pt x="0" y="492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rgbClr val="FCAB8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3" name="Freeform 128"/>
            <p:cNvSpPr>
              <a:spLocks/>
            </p:cNvSpPr>
            <p:nvPr/>
          </p:nvSpPr>
          <p:spPr bwMode="auto">
            <a:xfrm>
              <a:off x="6951855" y="2848080"/>
              <a:ext cx="1374775" cy="815975"/>
            </a:xfrm>
            <a:custGeom>
              <a:avLst/>
              <a:gdLst>
                <a:gd name="T0" fmla="*/ 848 w 866"/>
                <a:gd name="T1" fmla="*/ 0 h 514"/>
                <a:gd name="T2" fmla="*/ 858 w 866"/>
                <a:gd name="T3" fmla="*/ 8 h 514"/>
                <a:gd name="T4" fmla="*/ 864 w 866"/>
                <a:gd name="T5" fmla="*/ 14 h 514"/>
                <a:gd name="T6" fmla="*/ 866 w 866"/>
                <a:gd name="T7" fmla="*/ 18 h 514"/>
                <a:gd name="T8" fmla="*/ 866 w 866"/>
                <a:gd name="T9" fmla="*/ 22 h 514"/>
                <a:gd name="T10" fmla="*/ 14 w 866"/>
                <a:gd name="T11" fmla="*/ 514 h 514"/>
                <a:gd name="T12" fmla="*/ 0 w 866"/>
                <a:gd name="T13" fmla="*/ 492 h 514"/>
                <a:gd name="T14" fmla="*/ 848 w 866"/>
                <a:gd name="T15" fmla="*/ 0 h 51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66"/>
                <a:gd name="T25" fmla="*/ 0 h 514"/>
                <a:gd name="T26" fmla="*/ 866 w 866"/>
                <a:gd name="T27" fmla="*/ 514 h 51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66" h="514">
                  <a:moveTo>
                    <a:pt x="848" y="0"/>
                  </a:moveTo>
                  <a:lnTo>
                    <a:pt x="858" y="8"/>
                  </a:lnTo>
                  <a:lnTo>
                    <a:pt x="864" y="14"/>
                  </a:lnTo>
                  <a:lnTo>
                    <a:pt x="866" y="18"/>
                  </a:lnTo>
                  <a:lnTo>
                    <a:pt x="866" y="22"/>
                  </a:lnTo>
                  <a:lnTo>
                    <a:pt x="14" y="514"/>
                  </a:lnTo>
                  <a:lnTo>
                    <a:pt x="0" y="492"/>
                  </a:lnTo>
                  <a:lnTo>
                    <a:pt x="848" y="0"/>
                  </a:lnTo>
                  <a:close/>
                </a:path>
              </a:pathLst>
            </a:custGeom>
            <a:solidFill>
              <a:srgbClr val="FDD5C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4" name="Freeform 129"/>
            <p:cNvSpPr>
              <a:spLocks/>
            </p:cNvSpPr>
            <p:nvPr/>
          </p:nvSpPr>
          <p:spPr bwMode="auto">
            <a:xfrm>
              <a:off x="6961380" y="2851255"/>
              <a:ext cx="1365250" cy="803275"/>
            </a:xfrm>
            <a:custGeom>
              <a:avLst/>
              <a:gdLst>
                <a:gd name="T0" fmla="*/ 860 w 860"/>
                <a:gd name="T1" fmla="*/ 16 h 506"/>
                <a:gd name="T2" fmla="*/ 8 w 860"/>
                <a:gd name="T3" fmla="*/ 506 h 506"/>
                <a:gd name="T4" fmla="*/ 0 w 860"/>
                <a:gd name="T5" fmla="*/ 490 h 506"/>
                <a:gd name="T6" fmla="*/ 846 w 860"/>
                <a:gd name="T7" fmla="*/ 0 h 506"/>
                <a:gd name="T8" fmla="*/ 860 w 860"/>
                <a:gd name="T9" fmla="*/ 16 h 5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0"/>
                <a:gd name="T16" fmla="*/ 0 h 506"/>
                <a:gd name="T17" fmla="*/ 860 w 860"/>
                <a:gd name="T18" fmla="*/ 506 h 5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0" h="506">
                  <a:moveTo>
                    <a:pt x="860" y="16"/>
                  </a:moveTo>
                  <a:lnTo>
                    <a:pt x="8" y="506"/>
                  </a:lnTo>
                  <a:lnTo>
                    <a:pt x="0" y="490"/>
                  </a:lnTo>
                  <a:lnTo>
                    <a:pt x="846" y="0"/>
                  </a:lnTo>
                  <a:lnTo>
                    <a:pt x="860" y="1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5" name="Freeform 130"/>
            <p:cNvSpPr>
              <a:spLocks/>
            </p:cNvSpPr>
            <p:nvPr/>
          </p:nvSpPr>
          <p:spPr bwMode="auto">
            <a:xfrm>
              <a:off x="6882005" y="3622780"/>
              <a:ext cx="104775" cy="111125"/>
            </a:xfrm>
            <a:custGeom>
              <a:avLst/>
              <a:gdLst>
                <a:gd name="T0" fmla="*/ 48 w 66"/>
                <a:gd name="T1" fmla="*/ 68 h 70"/>
                <a:gd name="T2" fmla="*/ 52 w 66"/>
                <a:gd name="T3" fmla="*/ 64 h 70"/>
                <a:gd name="T4" fmla="*/ 58 w 66"/>
                <a:gd name="T5" fmla="*/ 60 h 70"/>
                <a:gd name="T6" fmla="*/ 62 w 66"/>
                <a:gd name="T7" fmla="*/ 54 h 70"/>
                <a:gd name="T8" fmla="*/ 64 w 66"/>
                <a:gd name="T9" fmla="*/ 48 h 70"/>
                <a:gd name="T10" fmla="*/ 66 w 66"/>
                <a:gd name="T11" fmla="*/ 42 h 70"/>
                <a:gd name="T12" fmla="*/ 66 w 66"/>
                <a:gd name="T13" fmla="*/ 36 h 70"/>
                <a:gd name="T14" fmla="*/ 64 w 66"/>
                <a:gd name="T15" fmla="*/ 28 h 70"/>
                <a:gd name="T16" fmla="*/ 62 w 66"/>
                <a:gd name="T17" fmla="*/ 22 h 70"/>
                <a:gd name="T18" fmla="*/ 58 w 66"/>
                <a:gd name="T19" fmla="*/ 16 h 70"/>
                <a:gd name="T20" fmla="*/ 54 w 66"/>
                <a:gd name="T21" fmla="*/ 10 h 70"/>
                <a:gd name="T22" fmla="*/ 48 w 66"/>
                <a:gd name="T23" fmla="*/ 6 h 70"/>
                <a:gd name="T24" fmla="*/ 42 w 66"/>
                <a:gd name="T25" fmla="*/ 2 h 70"/>
                <a:gd name="T26" fmla="*/ 36 w 66"/>
                <a:gd name="T27" fmla="*/ 0 h 70"/>
                <a:gd name="T28" fmla="*/ 30 w 66"/>
                <a:gd name="T29" fmla="*/ 0 h 70"/>
                <a:gd name="T30" fmla="*/ 24 w 66"/>
                <a:gd name="T31" fmla="*/ 0 h 70"/>
                <a:gd name="T32" fmla="*/ 18 w 66"/>
                <a:gd name="T33" fmla="*/ 2 h 70"/>
                <a:gd name="T34" fmla="*/ 12 w 66"/>
                <a:gd name="T35" fmla="*/ 6 h 70"/>
                <a:gd name="T36" fmla="*/ 8 w 66"/>
                <a:gd name="T37" fmla="*/ 10 h 70"/>
                <a:gd name="T38" fmla="*/ 4 w 66"/>
                <a:gd name="T39" fmla="*/ 16 h 70"/>
                <a:gd name="T40" fmla="*/ 2 w 66"/>
                <a:gd name="T41" fmla="*/ 22 h 70"/>
                <a:gd name="T42" fmla="*/ 0 w 66"/>
                <a:gd name="T43" fmla="*/ 28 h 70"/>
                <a:gd name="T44" fmla="*/ 0 w 66"/>
                <a:gd name="T45" fmla="*/ 36 h 70"/>
                <a:gd name="T46" fmla="*/ 0 w 66"/>
                <a:gd name="T47" fmla="*/ 42 h 70"/>
                <a:gd name="T48" fmla="*/ 2 w 66"/>
                <a:gd name="T49" fmla="*/ 48 h 70"/>
                <a:gd name="T50" fmla="*/ 6 w 66"/>
                <a:gd name="T51" fmla="*/ 54 h 70"/>
                <a:gd name="T52" fmla="*/ 10 w 66"/>
                <a:gd name="T53" fmla="*/ 60 h 70"/>
                <a:gd name="T54" fmla="*/ 16 w 66"/>
                <a:gd name="T55" fmla="*/ 64 h 70"/>
                <a:gd name="T56" fmla="*/ 22 w 66"/>
                <a:gd name="T57" fmla="*/ 68 h 70"/>
                <a:gd name="T58" fmla="*/ 28 w 66"/>
                <a:gd name="T59" fmla="*/ 70 h 70"/>
                <a:gd name="T60" fmla="*/ 34 w 66"/>
                <a:gd name="T61" fmla="*/ 70 h 70"/>
                <a:gd name="T62" fmla="*/ 40 w 66"/>
                <a:gd name="T63" fmla="*/ 70 h 70"/>
                <a:gd name="T64" fmla="*/ 48 w 66"/>
                <a:gd name="T65" fmla="*/ 68 h 7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70"/>
                <a:gd name="T101" fmla="*/ 66 w 66"/>
                <a:gd name="T102" fmla="*/ 70 h 7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70">
                  <a:moveTo>
                    <a:pt x="48" y="68"/>
                  </a:moveTo>
                  <a:lnTo>
                    <a:pt x="52" y="64"/>
                  </a:lnTo>
                  <a:lnTo>
                    <a:pt x="58" y="60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2"/>
                  </a:lnTo>
                  <a:lnTo>
                    <a:pt x="66" y="36"/>
                  </a:lnTo>
                  <a:lnTo>
                    <a:pt x="64" y="28"/>
                  </a:lnTo>
                  <a:lnTo>
                    <a:pt x="62" y="22"/>
                  </a:lnTo>
                  <a:lnTo>
                    <a:pt x="58" y="16"/>
                  </a:lnTo>
                  <a:lnTo>
                    <a:pt x="54" y="10"/>
                  </a:lnTo>
                  <a:lnTo>
                    <a:pt x="48" y="6"/>
                  </a:lnTo>
                  <a:lnTo>
                    <a:pt x="42" y="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2"/>
                  </a:lnTo>
                  <a:lnTo>
                    <a:pt x="0" y="28"/>
                  </a:lnTo>
                  <a:lnTo>
                    <a:pt x="0" y="36"/>
                  </a:lnTo>
                  <a:lnTo>
                    <a:pt x="0" y="42"/>
                  </a:lnTo>
                  <a:lnTo>
                    <a:pt x="2" y="48"/>
                  </a:lnTo>
                  <a:lnTo>
                    <a:pt x="6" y="54"/>
                  </a:lnTo>
                  <a:lnTo>
                    <a:pt x="10" y="60"/>
                  </a:lnTo>
                  <a:lnTo>
                    <a:pt x="16" y="64"/>
                  </a:lnTo>
                  <a:lnTo>
                    <a:pt x="22" y="68"/>
                  </a:lnTo>
                  <a:lnTo>
                    <a:pt x="28" y="70"/>
                  </a:lnTo>
                  <a:lnTo>
                    <a:pt x="34" y="70"/>
                  </a:lnTo>
                  <a:lnTo>
                    <a:pt x="40" y="70"/>
                  </a:lnTo>
                  <a:lnTo>
                    <a:pt x="48" y="68"/>
                  </a:lnTo>
                  <a:close/>
                </a:path>
              </a:pathLst>
            </a:custGeom>
            <a:solidFill>
              <a:srgbClr val="CC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6" name="Freeform 131"/>
            <p:cNvSpPr>
              <a:spLocks/>
            </p:cNvSpPr>
            <p:nvPr/>
          </p:nvSpPr>
          <p:spPr bwMode="auto">
            <a:xfrm>
              <a:off x="6402580" y="3883130"/>
              <a:ext cx="111125" cy="146050"/>
            </a:xfrm>
            <a:custGeom>
              <a:avLst/>
              <a:gdLst>
                <a:gd name="T0" fmla="*/ 70 w 70"/>
                <a:gd name="T1" fmla="*/ 0 h 92"/>
                <a:gd name="T2" fmla="*/ 0 w 70"/>
                <a:gd name="T3" fmla="*/ 40 h 92"/>
                <a:gd name="T4" fmla="*/ 0 w 70"/>
                <a:gd name="T5" fmla="*/ 92 h 92"/>
                <a:gd name="T6" fmla="*/ 70 w 70"/>
                <a:gd name="T7" fmla="*/ 52 h 92"/>
                <a:gd name="T8" fmla="*/ 70 w 70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2"/>
                <a:gd name="T17" fmla="*/ 70 w 70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2">
                  <a:moveTo>
                    <a:pt x="70" y="0"/>
                  </a:moveTo>
                  <a:lnTo>
                    <a:pt x="0" y="40"/>
                  </a:lnTo>
                  <a:lnTo>
                    <a:pt x="0" y="92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7" name="Freeform 132"/>
            <p:cNvSpPr>
              <a:spLocks/>
            </p:cNvSpPr>
            <p:nvPr/>
          </p:nvSpPr>
          <p:spPr bwMode="auto">
            <a:xfrm>
              <a:off x="6405755" y="3886305"/>
              <a:ext cx="111125" cy="146050"/>
            </a:xfrm>
            <a:custGeom>
              <a:avLst/>
              <a:gdLst>
                <a:gd name="T0" fmla="*/ 70 w 70"/>
                <a:gd name="T1" fmla="*/ 0 h 92"/>
                <a:gd name="T2" fmla="*/ 0 w 70"/>
                <a:gd name="T3" fmla="*/ 40 h 92"/>
                <a:gd name="T4" fmla="*/ 0 w 70"/>
                <a:gd name="T5" fmla="*/ 92 h 92"/>
                <a:gd name="T6" fmla="*/ 70 w 70"/>
                <a:gd name="T7" fmla="*/ 52 h 92"/>
                <a:gd name="T8" fmla="*/ 70 w 70"/>
                <a:gd name="T9" fmla="*/ 0 h 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2"/>
                <a:gd name="T17" fmla="*/ 70 w 70"/>
                <a:gd name="T18" fmla="*/ 92 h 9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2">
                  <a:moveTo>
                    <a:pt x="70" y="0"/>
                  </a:moveTo>
                  <a:lnTo>
                    <a:pt x="0" y="40"/>
                  </a:lnTo>
                  <a:lnTo>
                    <a:pt x="0" y="92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8" name="Freeform 133"/>
            <p:cNvSpPr>
              <a:spLocks/>
            </p:cNvSpPr>
            <p:nvPr/>
          </p:nvSpPr>
          <p:spPr bwMode="auto">
            <a:xfrm>
              <a:off x="6412105" y="3867255"/>
              <a:ext cx="111125" cy="142875"/>
            </a:xfrm>
            <a:custGeom>
              <a:avLst/>
              <a:gdLst>
                <a:gd name="T0" fmla="*/ 70 w 70"/>
                <a:gd name="T1" fmla="*/ 0 h 90"/>
                <a:gd name="T2" fmla="*/ 0 w 70"/>
                <a:gd name="T3" fmla="*/ 38 h 90"/>
                <a:gd name="T4" fmla="*/ 0 w 70"/>
                <a:gd name="T5" fmla="*/ 90 h 90"/>
                <a:gd name="T6" fmla="*/ 70 w 70"/>
                <a:gd name="T7" fmla="*/ 52 h 90"/>
                <a:gd name="T8" fmla="*/ 70 w 7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0"/>
                <a:gd name="T17" fmla="*/ 70 w 7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0">
                  <a:moveTo>
                    <a:pt x="70" y="0"/>
                  </a:moveTo>
                  <a:lnTo>
                    <a:pt x="0" y="38"/>
                  </a:lnTo>
                  <a:lnTo>
                    <a:pt x="0" y="90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59" name="Freeform 134"/>
            <p:cNvSpPr>
              <a:spLocks/>
            </p:cNvSpPr>
            <p:nvPr/>
          </p:nvSpPr>
          <p:spPr bwMode="auto">
            <a:xfrm>
              <a:off x="6415280" y="3870430"/>
              <a:ext cx="111125" cy="142875"/>
            </a:xfrm>
            <a:custGeom>
              <a:avLst/>
              <a:gdLst>
                <a:gd name="T0" fmla="*/ 70 w 70"/>
                <a:gd name="T1" fmla="*/ 0 h 90"/>
                <a:gd name="T2" fmla="*/ 0 w 70"/>
                <a:gd name="T3" fmla="*/ 38 h 90"/>
                <a:gd name="T4" fmla="*/ 0 w 70"/>
                <a:gd name="T5" fmla="*/ 90 h 90"/>
                <a:gd name="T6" fmla="*/ 70 w 70"/>
                <a:gd name="T7" fmla="*/ 52 h 90"/>
                <a:gd name="T8" fmla="*/ 70 w 70"/>
                <a:gd name="T9" fmla="*/ 0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0"/>
                <a:gd name="T16" fmla="*/ 0 h 90"/>
                <a:gd name="T17" fmla="*/ 70 w 70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0" h="90">
                  <a:moveTo>
                    <a:pt x="70" y="0"/>
                  </a:moveTo>
                  <a:lnTo>
                    <a:pt x="0" y="38"/>
                  </a:lnTo>
                  <a:lnTo>
                    <a:pt x="0" y="90"/>
                  </a:lnTo>
                  <a:lnTo>
                    <a:pt x="70" y="52"/>
                  </a:lnTo>
                  <a:lnTo>
                    <a:pt x="70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0" name="Freeform 135"/>
            <p:cNvSpPr>
              <a:spLocks/>
            </p:cNvSpPr>
            <p:nvPr/>
          </p:nvSpPr>
          <p:spPr bwMode="auto">
            <a:xfrm>
              <a:off x="5189730" y="2946505"/>
              <a:ext cx="1743075" cy="765175"/>
            </a:xfrm>
            <a:custGeom>
              <a:avLst/>
              <a:gdLst>
                <a:gd name="T0" fmla="*/ 1098 w 1098"/>
                <a:gd name="T1" fmla="*/ 466 h 482"/>
                <a:gd name="T2" fmla="*/ 1004 w 1098"/>
                <a:gd name="T3" fmla="*/ 300 h 482"/>
                <a:gd name="T4" fmla="*/ 976 w 1098"/>
                <a:gd name="T5" fmla="*/ 320 h 482"/>
                <a:gd name="T6" fmla="*/ 944 w 1098"/>
                <a:gd name="T7" fmla="*/ 340 h 482"/>
                <a:gd name="T8" fmla="*/ 902 w 1098"/>
                <a:gd name="T9" fmla="*/ 364 h 482"/>
                <a:gd name="T10" fmla="*/ 852 w 1098"/>
                <a:gd name="T11" fmla="*/ 390 h 482"/>
                <a:gd name="T12" fmla="*/ 798 w 1098"/>
                <a:gd name="T13" fmla="*/ 416 h 482"/>
                <a:gd name="T14" fmla="*/ 740 w 1098"/>
                <a:gd name="T15" fmla="*/ 440 h 482"/>
                <a:gd name="T16" fmla="*/ 710 w 1098"/>
                <a:gd name="T17" fmla="*/ 450 h 482"/>
                <a:gd name="T18" fmla="*/ 680 w 1098"/>
                <a:gd name="T19" fmla="*/ 460 h 482"/>
                <a:gd name="T20" fmla="*/ 662 w 1098"/>
                <a:gd name="T21" fmla="*/ 466 h 482"/>
                <a:gd name="T22" fmla="*/ 636 w 1098"/>
                <a:gd name="T23" fmla="*/ 470 h 482"/>
                <a:gd name="T24" fmla="*/ 600 w 1098"/>
                <a:gd name="T25" fmla="*/ 476 h 482"/>
                <a:gd name="T26" fmla="*/ 550 w 1098"/>
                <a:gd name="T27" fmla="*/ 480 h 482"/>
                <a:gd name="T28" fmla="*/ 486 w 1098"/>
                <a:gd name="T29" fmla="*/ 482 h 482"/>
                <a:gd name="T30" fmla="*/ 406 w 1098"/>
                <a:gd name="T31" fmla="*/ 480 h 482"/>
                <a:gd name="T32" fmla="*/ 310 w 1098"/>
                <a:gd name="T33" fmla="*/ 474 h 482"/>
                <a:gd name="T34" fmla="*/ 280 w 1098"/>
                <a:gd name="T35" fmla="*/ 470 h 482"/>
                <a:gd name="T36" fmla="*/ 248 w 1098"/>
                <a:gd name="T37" fmla="*/ 462 h 482"/>
                <a:gd name="T38" fmla="*/ 208 w 1098"/>
                <a:gd name="T39" fmla="*/ 450 h 482"/>
                <a:gd name="T40" fmla="*/ 186 w 1098"/>
                <a:gd name="T41" fmla="*/ 442 h 482"/>
                <a:gd name="T42" fmla="*/ 164 w 1098"/>
                <a:gd name="T43" fmla="*/ 434 h 482"/>
                <a:gd name="T44" fmla="*/ 142 w 1098"/>
                <a:gd name="T45" fmla="*/ 422 h 482"/>
                <a:gd name="T46" fmla="*/ 120 w 1098"/>
                <a:gd name="T47" fmla="*/ 410 h 482"/>
                <a:gd name="T48" fmla="*/ 98 w 1098"/>
                <a:gd name="T49" fmla="*/ 396 h 482"/>
                <a:gd name="T50" fmla="*/ 76 w 1098"/>
                <a:gd name="T51" fmla="*/ 380 h 482"/>
                <a:gd name="T52" fmla="*/ 58 w 1098"/>
                <a:gd name="T53" fmla="*/ 362 h 482"/>
                <a:gd name="T54" fmla="*/ 40 w 1098"/>
                <a:gd name="T55" fmla="*/ 340 h 482"/>
                <a:gd name="T56" fmla="*/ 36 w 1098"/>
                <a:gd name="T57" fmla="*/ 336 h 482"/>
                <a:gd name="T58" fmla="*/ 24 w 1098"/>
                <a:gd name="T59" fmla="*/ 320 h 482"/>
                <a:gd name="T60" fmla="*/ 12 w 1098"/>
                <a:gd name="T61" fmla="*/ 294 h 482"/>
                <a:gd name="T62" fmla="*/ 8 w 1098"/>
                <a:gd name="T63" fmla="*/ 280 h 482"/>
                <a:gd name="T64" fmla="*/ 2 w 1098"/>
                <a:gd name="T65" fmla="*/ 262 h 482"/>
                <a:gd name="T66" fmla="*/ 0 w 1098"/>
                <a:gd name="T67" fmla="*/ 244 h 482"/>
                <a:gd name="T68" fmla="*/ 0 w 1098"/>
                <a:gd name="T69" fmla="*/ 224 h 482"/>
                <a:gd name="T70" fmla="*/ 2 w 1098"/>
                <a:gd name="T71" fmla="*/ 204 h 482"/>
                <a:gd name="T72" fmla="*/ 6 w 1098"/>
                <a:gd name="T73" fmla="*/ 182 h 482"/>
                <a:gd name="T74" fmla="*/ 16 w 1098"/>
                <a:gd name="T75" fmla="*/ 158 h 482"/>
                <a:gd name="T76" fmla="*/ 28 w 1098"/>
                <a:gd name="T77" fmla="*/ 134 h 482"/>
                <a:gd name="T78" fmla="*/ 46 w 1098"/>
                <a:gd name="T79" fmla="*/ 110 h 482"/>
                <a:gd name="T80" fmla="*/ 68 w 1098"/>
                <a:gd name="T81" fmla="*/ 86 h 482"/>
                <a:gd name="T82" fmla="*/ 76 w 1098"/>
                <a:gd name="T83" fmla="*/ 80 h 482"/>
                <a:gd name="T84" fmla="*/ 96 w 1098"/>
                <a:gd name="T85" fmla="*/ 62 h 482"/>
                <a:gd name="T86" fmla="*/ 132 w 1098"/>
                <a:gd name="T87" fmla="*/ 34 h 482"/>
                <a:gd name="T88" fmla="*/ 156 w 1098"/>
                <a:gd name="T89" fmla="*/ 18 h 482"/>
                <a:gd name="T90" fmla="*/ 186 w 1098"/>
                <a:gd name="T91" fmla="*/ 0 h 482"/>
                <a:gd name="T92" fmla="*/ 334 w 1098"/>
                <a:gd name="T93" fmla="*/ 144 h 482"/>
                <a:gd name="T94" fmla="*/ 138 w 1098"/>
                <a:gd name="T95" fmla="*/ 266 h 48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98"/>
                <a:gd name="T145" fmla="*/ 0 h 482"/>
                <a:gd name="T146" fmla="*/ 1098 w 1098"/>
                <a:gd name="T147" fmla="*/ 482 h 48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98" h="482">
                  <a:moveTo>
                    <a:pt x="1098" y="466"/>
                  </a:moveTo>
                  <a:lnTo>
                    <a:pt x="1004" y="300"/>
                  </a:lnTo>
                  <a:lnTo>
                    <a:pt x="976" y="320"/>
                  </a:lnTo>
                  <a:lnTo>
                    <a:pt x="944" y="340"/>
                  </a:lnTo>
                  <a:lnTo>
                    <a:pt x="902" y="364"/>
                  </a:lnTo>
                  <a:lnTo>
                    <a:pt x="852" y="390"/>
                  </a:lnTo>
                  <a:lnTo>
                    <a:pt x="798" y="416"/>
                  </a:lnTo>
                  <a:lnTo>
                    <a:pt x="740" y="440"/>
                  </a:lnTo>
                  <a:lnTo>
                    <a:pt x="710" y="450"/>
                  </a:lnTo>
                  <a:lnTo>
                    <a:pt x="680" y="460"/>
                  </a:lnTo>
                  <a:lnTo>
                    <a:pt x="662" y="466"/>
                  </a:lnTo>
                  <a:lnTo>
                    <a:pt x="636" y="470"/>
                  </a:lnTo>
                  <a:lnTo>
                    <a:pt x="600" y="476"/>
                  </a:lnTo>
                  <a:lnTo>
                    <a:pt x="550" y="480"/>
                  </a:lnTo>
                  <a:lnTo>
                    <a:pt x="486" y="482"/>
                  </a:lnTo>
                  <a:lnTo>
                    <a:pt x="406" y="480"/>
                  </a:lnTo>
                  <a:lnTo>
                    <a:pt x="310" y="474"/>
                  </a:lnTo>
                  <a:lnTo>
                    <a:pt x="280" y="470"/>
                  </a:lnTo>
                  <a:lnTo>
                    <a:pt x="248" y="462"/>
                  </a:lnTo>
                  <a:lnTo>
                    <a:pt x="208" y="450"/>
                  </a:lnTo>
                  <a:lnTo>
                    <a:pt x="186" y="442"/>
                  </a:lnTo>
                  <a:lnTo>
                    <a:pt x="164" y="434"/>
                  </a:lnTo>
                  <a:lnTo>
                    <a:pt x="142" y="422"/>
                  </a:lnTo>
                  <a:lnTo>
                    <a:pt x="120" y="410"/>
                  </a:lnTo>
                  <a:lnTo>
                    <a:pt x="98" y="396"/>
                  </a:lnTo>
                  <a:lnTo>
                    <a:pt x="76" y="380"/>
                  </a:lnTo>
                  <a:lnTo>
                    <a:pt x="58" y="362"/>
                  </a:lnTo>
                  <a:lnTo>
                    <a:pt x="40" y="340"/>
                  </a:lnTo>
                  <a:lnTo>
                    <a:pt x="36" y="336"/>
                  </a:lnTo>
                  <a:lnTo>
                    <a:pt x="24" y="320"/>
                  </a:lnTo>
                  <a:lnTo>
                    <a:pt x="12" y="294"/>
                  </a:lnTo>
                  <a:lnTo>
                    <a:pt x="8" y="280"/>
                  </a:lnTo>
                  <a:lnTo>
                    <a:pt x="2" y="262"/>
                  </a:lnTo>
                  <a:lnTo>
                    <a:pt x="0" y="244"/>
                  </a:lnTo>
                  <a:lnTo>
                    <a:pt x="0" y="224"/>
                  </a:lnTo>
                  <a:lnTo>
                    <a:pt x="2" y="204"/>
                  </a:lnTo>
                  <a:lnTo>
                    <a:pt x="6" y="182"/>
                  </a:lnTo>
                  <a:lnTo>
                    <a:pt x="16" y="158"/>
                  </a:lnTo>
                  <a:lnTo>
                    <a:pt x="28" y="134"/>
                  </a:lnTo>
                  <a:lnTo>
                    <a:pt x="46" y="110"/>
                  </a:lnTo>
                  <a:lnTo>
                    <a:pt x="68" y="86"/>
                  </a:lnTo>
                  <a:lnTo>
                    <a:pt x="76" y="80"/>
                  </a:lnTo>
                  <a:lnTo>
                    <a:pt x="96" y="62"/>
                  </a:lnTo>
                  <a:lnTo>
                    <a:pt x="132" y="34"/>
                  </a:lnTo>
                  <a:lnTo>
                    <a:pt x="156" y="18"/>
                  </a:lnTo>
                  <a:lnTo>
                    <a:pt x="186" y="0"/>
                  </a:lnTo>
                  <a:lnTo>
                    <a:pt x="334" y="144"/>
                  </a:lnTo>
                  <a:lnTo>
                    <a:pt x="138" y="266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3" name="Freeform 138"/>
            <p:cNvSpPr>
              <a:spLocks/>
            </p:cNvSpPr>
            <p:nvPr/>
          </p:nvSpPr>
          <p:spPr bwMode="auto">
            <a:xfrm>
              <a:off x="7101080" y="1666980"/>
              <a:ext cx="1692275" cy="1187450"/>
            </a:xfrm>
            <a:custGeom>
              <a:avLst/>
              <a:gdLst>
                <a:gd name="T0" fmla="*/ 0 w 1066"/>
                <a:gd name="T1" fmla="*/ 428 h 748"/>
                <a:gd name="T2" fmla="*/ 76 w 1066"/>
                <a:gd name="T3" fmla="*/ 170 h 748"/>
                <a:gd name="T4" fmla="*/ 88 w 1066"/>
                <a:gd name="T5" fmla="*/ 164 h 748"/>
                <a:gd name="T6" fmla="*/ 120 w 1066"/>
                <a:gd name="T7" fmla="*/ 144 h 748"/>
                <a:gd name="T8" fmla="*/ 168 w 1066"/>
                <a:gd name="T9" fmla="*/ 116 h 748"/>
                <a:gd name="T10" fmla="*/ 232 w 1066"/>
                <a:gd name="T11" fmla="*/ 86 h 748"/>
                <a:gd name="T12" fmla="*/ 270 w 1066"/>
                <a:gd name="T13" fmla="*/ 70 h 748"/>
                <a:gd name="T14" fmla="*/ 310 w 1066"/>
                <a:gd name="T15" fmla="*/ 54 h 748"/>
                <a:gd name="T16" fmla="*/ 350 w 1066"/>
                <a:gd name="T17" fmla="*/ 40 h 748"/>
                <a:gd name="T18" fmla="*/ 394 w 1066"/>
                <a:gd name="T19" fmla="*/ 26 h 748"/>
                <a:gd name="T20" fmla="*/ 440 w 1066"/>
                <a:gd name="T21" fmla="*/ 16 h 748"/>
                <a:gd name="T22" fmla="*/ 488 w 1066"/>
                <a:gd name="T23" fmla="*/ 8 h 748"/>
                <a:gd name="T24" fmla="*/ 534 w 1066"/>
                <a:gd name="T25" fmla="*/ 2 h 748"/>
                <a:gd name="T26" fmla="*/ 584 w 1066"/>
                <a:gd name="T27" fmla="*/ 0 h 748"/>
                <a:gd name="T28" fmla="*/ 598 w 1066"/>
                <a:gd name="T29" fmla="*/ 0 h 748"/>
                <a:gd name="T30" fmla="*/ 636 w 1066"/>
                <a:gd name="T31" fmla="*/ 0 h 748"/>
                <a:gd name="T32" fmla="*/ 692 w 1066"/>
                <a:gd name="T33" fmla="*/ 6 h 748"/>
                <a:gd name="T34" fmla="*/ 724 w 1066"/>
                <a:gd name="T35" fmla="*/ 8 h 748"/>
                <a:gd name="T36" fmla="*/ 760 w 1066"/>
                <a:gd name="T37" fmla="*/ 14 h 748"/>
                <a:gd name="T38" fmla="*/ 796 w 1066"/>
                <a:gd name="T39" fmla="*/ 20 h 748"/>
                <a:gd name="T40" fmla="*/ 832 w 1066"/>
                <a:gd name="T41" fmla="*/ 30 h 748"/>
                <a:gd name="T42" fmla="*/ 870 w 1066"/>
                <a:gd name="T43" fmla="*/ 40 h 748"/>
                <a:gd name="T44" fmla="*/ 904 w 1066"/>
                <a:gd name="T45" fmla="*/ 52 h 748"/>
                <a:gd name="T46" fmla="*/ 940 w 1066"/>
                <a:gd name="T47" fmla="*/ 68 h 748"/>
                <a:gd name="T48" fmla="*/ 970 w 1066"/>
                <a:gd name="T49" fmla="*/ 86 h 748"/>
                <a:gd name="T50" fmla="*/ 998 w 1066"/>
                <a:gd name="T51" fmla="*/ 108 h 748"/>
                <a:gd name="T52" fmla="*/ 1012 w 1066"/>
                <a:gd name="T53" fmla="*/ 118 h 748"/>
                <a:gd name="T54" fmla="*/ 1022 w 1066"/>
                <a:gd name="T55" fmla="*/ 132 h 748"/>
                <a:gd name="T56" fmla="*/ 1026 w 1066"/>
                <a:gd name="T57" fmla="*/ 136 h 748"/>
                <a:gd name="T58" fmla="*/ 1036 w 1066"/>
                <a:gd name="T59" fmla="*/ 148 h 748"/>
                <a:gd name="T60" fmla="*/ 1046 w 1066"/>
                <a:gd name="T61" fmla="*/ 170 h 748"/>
                <a:gd name="T62" fmla="*/ 1058 w 1066"/>
                <a:gd name="T63" fmla="*/ 198 h 748"/>
                <a:gd name="T64" fmla="*/ 1062 w 1066"/>
                <a:gd name="T65" fmla="*/ 214 h 748"/>
                <a:gd name="T66" fmla="*/ 1066 w 1066"/>
                <a:gd name="T67" fmla="*/ 232 h 748"/>
                <a:gd name="T68" fmla="*/ 1066 w 1066"/>
                <a:gd name="T69" fmla="*/ 250 h 748"/>
                <a:gd name="T70" fmla="*/ 1066 w 1066"/>
                <a:gd name="T71" fmla="*/ 270 h 748"/>
                <a:gd name="T72" fmla="*/ 1064 w 1066"/>
                <a:gd name="T73" fmla="*/ 292 h 748"/>
                <a:gd name="T74" fmla="*/ 1058 w 1066"/>
                <a:gd name="T75" fmla="*/ 314 h 748"/>
                <a:gd name="T76" fmla="*/ 1050 w 1066"/>
                <a:gd name="T77" fmla="*/ 336 h 748"/>
                <a:gd name="T78" fmla="*/ 1038 w 1066"/>
                <a:gd name="T79" fmla="*/ 360 h 748"/>
                <a:gd name="T80" fmla="*/ 1028 w 1066"/>
                <a:gd name="T81" fmla="*/ 374 h 748"/>
                <a:gd name="T82" fmla="*/ 1016 w 1066"/>
                <a:gd name="T83" fmla="*/ 386 h 748"/>
                <a:gd name="T84" fmla="*/ 1000 w 1066"/>
                <a:gd name="T85" fmla="*/ 404 h 748"/>
                <a:gd name="T86" fmla="*/ 980 w 1066"/>
                <a:gd name="T87" fmla="*/ 422 h 748"/>
                <a:gd name="T88" fmla="*/ 956 w 1066"/>
                <a:gd name="T89" fmla="*/ 440 h 748"/>
                <a:gd name="T90" fmla="*/ 930 w 1066"/>
                <a:gd name="T91" fmla="*/ 458 h 748"/>
                <a:gd name="T92" fmla="*/ 900 w 1066"/>
                <a:gd name="T93" fmla="*/ 474 h 748"/>
                <a:gd name="T94" fmla="*/ 776 w 1066"/>
                <a:gd name="T95" fmla="*/ 748 h 7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66"/>
                <a:gd name="T145" fmla="*/ 0 h 748"/>
                <a:gd name="T146" fmla="*/ 1066 w 1066"/>
                <a:gd name="T147" fmla="*/ 748 h 7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66" h="748">
                  <a:moveTo>
                    <a:pt x="0" y="428"/>
                  </a:moveTo>
                  <a:lnTo>
                    <a:pt x="76" y="170"/>
                  </a:lnTo>
                  <a:lnTo>
                    <a:pt x="88" y="164"/>
                  </a:lnTo>
                  <a:lnTo>
                    <a:pt x="120" y="144"/>
                  </a:lnTo>
                  <a:lnTo>
                    <a:pt x="168" y="116"/>
                  </a:lnTo>
                  <a:lnTo>
                    <a:pt x="232" y="86"/>
                  </a:lnTo>
                  <a:lnTo>
                    <a:pt x="270" y="70"/>
                  </a:lnTo>
                  <a:lnTo>
                    <a:pt x="310" y="54"/>
                  </a:lnTo>
                  <a:lnTo>
                    <a:pt x="350" y="40"/>
                  </a:lnTo>
                  <a:lnTo>
                    <a:pt x="394" y="26"/>
                  </a:lnTo>
                  <a:lnTo>
                    <a:pt x="440" y="16"/>
                  </a:lnTo>
                  <a:lnTo>
                    <a:pt x="488" y="8"/>
                  </a:lnTo>
                  <a:lnTo>
                    <a:pt x="534" y="2"/>
                  </a:lnTo>
                  <a:lnTo>
                    <a:pt x="584" y="0"/>
                  </a:lnTo>
                  <a:lnTo>
                    <a:pt x="598" y="0"/>
                  </a:lnTo>
                  <a:lnTo>
                    <a:pt x="636" y="0"/>
                  </a:lnTo>
                  <a:lnTo>
                    <a:pt x="692" y="6"/>
                  </a:lnTo>
                  <a:lnTo>
                    <a:pt x="724" y="8"/>
                  </a:lnTo>
                  <a:lnTo>
                    <a:pt x="760" y="14"/>
                  </a:lnTo>
                  <a:lnTo>
                    <a:pt x="796" y="20"/>
                  </a:lnTo>
                  <a:lnTo>
                    <a:pt x="832" y="30"/>
                  </a:lnTo>
                  <a:lnTo>
                    <a:pt x="870" y="40"/>
                  </a:lnTo>
                  <a:lnTo>
                    <a:pt x="904" y="52"/>
                  </a:lnTo>
                  <a:lnTo>
                    <a:pt x="940" y="68"/>
                  </a:lnTo>
                  <a:lnTo>
                    <a:pt x="970" y="86"/>
                  </a:lnTo>
                  <a:lnTo>
                    <a:pt x="998" y="108"/>
                  </a:lnTo>
                  <a:lnTo>
                    <a:pt x="1012" y="118"/>
                  </a:lnTo>
                  <a:lnTo>
                    <a:pt x="1022" y="132"/>
                  </a:lnTo>
                  <a:lnTo>
                    <a:pt x="1026" y="136"/>
                  </a:lnTo>
                  <a:lnTo>
                    <a:pt x="1036" y="148"/>
                  </a:lnTo>
                  <a:lnTo>
                    <a:pt x="1046" y="170"/>
                  </a:lnTo>
                  <a:lnTo>
                    <a:pt x="1058" y="198"/>
                  </a:lnTo>
                  <a:lnTo>
                    <a:pt x="1062" y="214"/>
                  </a:lnTo>
                  <a:lnTo>
                    <a:pt x="1066" y="232"/>
                  </a:lnTo>
                  <a:lnTo>
                    <a:pt x="1066" y="250"/>
                  </a:lnTo>
                  <a:lnTo>
                    <a:pt x="1066" y="270"/>
                  </a:lnTo>
                  <a:lnTo>
                    <a:pt x="1064" y="292"/>
                  </a:lnTo>
                  <a:lnTo>
                    <a:pt x="1058" y="314"/>
                  </a:lnTo>
                  <a:lnTo>
                    <a:pt x="1050" y="336"/>
                  </a:lnTo>
                  <a:lnTo>
                    <a:pt x="1038" y="360"/>
                  </a:lnTo>
                  <a:lnTo>
                    <a:pt x="1028" y="374"/>
                  </a:lnTo>
                  <a:lnTo>
                    <a:pt x="1016" y="386"/>
                  </a:lnTo>
                  <a:lnTo>
                    <a:pt x="1000" y="404"/>
                  </a:lnTo>
                  <a:lnTo>
                    <a:pt x="980" y="422"/>
                  </a:lnTo>
                  <a:lnTo>
                    <a:pt x="956" y="440"/>
                  </a:lnTo>
                  <a:lnTo>
                    <a:pt x="930" y="458"/>
                  </a:lnTo>
                  <a:lnTo>
                    <a:pt x="900" y="474"/>
                  </a:lnTo>
                  <a:lnTo>
                    <a:pt x="776" y="74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4" name="Freeform 139"/>
            <p:cNvSpPr>
              <a:spLocks/>
            </p:cNvSpPr>
            <p:nvPr/>
          </p:nvSpPr>
          <p:spPr bwMode="auto">
            <a:xfrm>
              <a:off x="7110605" y="1759055"/>
              <a:ext cx="1682750" cy="1098550"/>
            </a:xfrm>
            <a:custGeom>
              <a:avLst/>
              <a:gdLst>
                <a:gd name="T0" fmla="*/ 0 w 1060"/>
                <a:gd name="T1" fmla="*/ 376 h 692"/>
                <a:gd name="T2" fmla="*/ 70 w 1060"/>
                <a:gd name="T3" fmla="*/ 172 h 692"/>
                <a:gd name="T4" fmla="*/ 82 w 1060"/>
                <a:gd name="T5" fmla="*/ 164 h 692"/>
                <a:gd name="T6" fmla="*/ 114 w 1060"/>
                <a:gd name="T7" fmla="*/ 144 h 692"/>
                <a:gd name="T8" fmla="*/ 162 w 1060"/>
                <a:gd name="T9" fmla="*/ 118 h 692"/>
                <a:gd name="T10" fmla="*/ 226 w 1060"/>
                <a:gd name="T11" fmla="*/ 86 h 692"/>
                <a:gd name="T12" fmla="*/ 264 w 1060"/>
                <a:gd name="T13" fmla="*/ 70 h 692"/>
                <a:gd name="T14" fmla="*/ 304 w 1060"/>
                <a:gd name="T15" fmla="*/ 54 h 692"/>
                <a:gd name="T16" fmla="*/ 344 w 1060"/>
                <a:gd name="T17" fmla="*/ 40 h 692"/>
                <a:gd name="T18" fmla="*/ 388 w 1060"/>
                <a:gd name="T19" fmla="*/ 26 h 692"/>
                <a:gd name="T20" fmla="*/ 434 w 1060"/>
                <a:gd name="T21" fmla="*/ 16 h 692"/>
                <a:gd name="T22" fmla="*/ 482 w 1060"/>
                <a:gd name="T23" fmla="*/ 8 h 692"/>
                <a:gd name="T24" fmla="*/ 528 w 1060"/>
                <a:gd name="T25" fmla="*/ 2 h 692"/>
                <a:gd name="T26" fmla="*/ 578 w 1060"/>
                <a:gd name="T27" fmla="*/ 0 h 692"/>
                <a:gd name="T28" fmla="*/ 592 w 1060"/>
                <a:gd name="T29" fmla="*/ 0 h 692"/>
                <a:gd name="T30" fmla="*/ 630 w 1060"/>
                <a:gd name="T31" fmla="*/ 2 h 692"/>
                <a:gd name="T32" fmla="*/ 686 w 1060"/>
                <a:gd name="T33" fmla="*/ 6 h 692"/>
                <a:gd name="T34" fmla="*/ 718 w 1060"/>
                <a:gd name="T35" fmla="*/ 10 h 692"/>
                <a:gd name="T36" fmla="*/ 754 w 1060"/>
                <a:gd name="T37" fmla="*/ 14 h 692"/>
                <a:gd name="T38" fmla="*/ 790 w 1060"/>
                <a:gd name="T39" fmla="*/ 20 h 692"/>
                <a:gd name="T40" fmla="*/ 826 w 1060"/>
                <a:gd name="T41" fmla="*/ 30 h 692"/>
                <a:gd name="T42" fmla="*/ 864 w 1060"/>
                <a:gd name="T43" fmla="*/ 40 h 692"/>
                <a:gd name="T44" fmla="*/ 898 w 1060"/>
                <a:gd name="T45" fmla="*/ 52 h 692"/>
                <a:gd name="T46" fmla="*/ 934 w 1060"/>
                <a:gd name="T47" fmla="*/ 68 h 692"/>
                <a:gd name="T48" fmla="*/ 964 w 1060"/>
                <a:gd name="T49" fmla="*/ 86 h 692"/>
                <a:gd name="T50" fmla="*/ 992 w 1060"/>
                <a:gd name="T51" fmla="*/ 108 h 692"/>
                <a:gd name="T52" fmla="*/ 1006 w 1060"/>
                <a:gd name="T53" fmla="*/ 120 h 692"/>
                <a:gd name="T54" fmla="*/ 1016 w 1060"/>
                <a:gd name="T55" fmla="*/ 132 h 692"/>
                <a:gd name="T56" fmla="*/ 1020 w 1060"/>
                <a:gd name="T57" fmla="*/ 136 h 692"/>
                <a:gd name="T58" fmla="*/ 1030 w 1060"/>
                <a:gd name="T59" fmla="*/ 150 h 692"/>
                <a:gd name="T60" fmla="*/ 1040 w 1060"/>
                <a:gd name="T61" fmla="*/ 170 h 692"/>
                <a:gd name="T62" fmla="*/ 1052 w 1060"/>
                <a:gd name="T63" fmla="*/ 198 h 692"/>
                <a:gd name="T64" fmla="*/ 1056 w 1060"/>
                <a:gd name="T65" fmla="*/ 214 h 692"/>
                <a:gd name="T66" fmla="*/ 1060 w 1060"/>
                <a:gd name="T67" fmla="*/ 232 h 692"/>
                <a:gd name="T68" fmla="*/ 1060 w 1060"/>
                <a:gd name="T69" fmla="*/ 250 h 692"/>
                <a:gd name="T70" fmla="*/ 1060 w 1060"/>
                <a:gd name="T71" fmla="*/ 270 h 692"/>
                <a:gd name="T72" fmla="*/ 1058 w 1060"/>
                <a:gd name="T73" fmla="*/ 292 h 692"/>
                <a:gd name="T74" fmla="*/ 1052 w 1060"/>
                <a:gd name="T75" fmla="*/ 314 h 692"/>
                <a:gd name="T76" fmla="*/ 1044 w 1060"/>
                <a:gd name="T77" fmla="*/ 338 h 692"/>
                <a:gd name="T78" fmla="*/ 1032 w 1060"/>
                <a:gd name="T79" fmla="*/ 360 h 692"/>
                <a:gd name="T80" fmla="*/ 1022 w 1060"/>
                <a:gd name="T81" fmla="*/ 374 h 692"/>
                <a:gd name="T82" fmla="*/ 1010 w 1060"/>
                <a:gd name="T83" fmla="*/ 388 h 692"/>
                <a:gd name="T84" fmla="*/ 994 w 1060"/>
                <a:gd name="T85" fmla="*/ 404 h 692"/>
                <a:gd name="T86" fmla="*/ 974 w 1060"/>
                <a:gd name="T87" fmla="*/ 422 h 692"/>
                <a:gd name="T88" fmla="*/ 950 w 1060"/>
                <a:gd name="T89" fmla="*/ 440 h 692"/>
                <a:gd name="T90" fmla="*/ 924 w 1060"/>
                <a:gd name="T91" fmla="*/ 458 h 692"/>
                <a:gd name="T92" fmla="*/ 894 w 1060"/>
                <a:gd name="T93" fmla="*/ 474 h 692"/>
                <a:gd name="T94" fmla="*/ 778 w 1060"/>
                <a:gd name="T95" fmla="*/ 692 h 69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60"/>
                <a:gd name="T145" fmla="*/ 0 h 692"/>
                <a:gd name="T146" fmla="*/ 1060 w 1060"/>
                <a:gd name="T147" fmla="*/ 692 h 69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60" h="692">
                  <a:moveTo>
                    <a:pt x="0" y="376"/>
                  </a:moveTo>
                  <a:lnTo>
                    <a:pt x="70" y="172"/>
                  </a:lnTo>
                  <a:lnTo>
                    <a:pt x="82" y="164"/>
                  </a:lnTo>
                  <a:lnTo>
                    <a:pt x="114" y="144"/>
                  </a:lnTo>
                  <a:lnTo>
                    <a:pt x="162" y="118"/>
                  </a:lnTo>
                  <a:lnTo>
                    <a:pt x="226" y="86"/>
                  </a:lnTo>
                  <a:lnTo>
                    <a:pt x="264" y="70"/>
                  </a:lnTo>
                  <a:lnTo>
                    <a:pt x="304" y="54"/>
                  </a:lnTo>
                  <a:lnTo>
                    <a:pt x="344" y="40"/>
                  </a:lnTo>
                  <a:lnTo>
                    <a:pt x="388" y="26"/>
                  </a:lnTo>
                  <a:lnTo>
                    <a:pt x="434" y="16"/>
                  </a:lnTo>
                  <a:lnTo>
                    <a:pt x="482" y="8"/>
                  </a:lnTo>
                  <a:lnTo>
                    <a:pt x="528" y="2"/>
                  </a:lnTo>
                  <a:lnTo>
                    <a:pt x="578" y="0"/>
                  </a:lnTo>
                  <a:lnTo>
                    <a:pt x="592" y="0"/>
                  </a:lnTo>
                  <a:lnTo>
                    <a:pt x="630" y="2"/>
                  </a:lnTo>
                  <a:lnTo>
                    <a:pt x="686" y="6"/>
                  </a:lnTo>
                  <a:lnTo>
                    <a:pt x="718" y="10"/>
                  </a:lnTo>
                  <a:lnTo>
                    <a:pt x="754" y="14"/>
                  </a:lnTo>
                  <a:lnTo>
                    <a:pt x="790" y="20"/>
                  </a:lnTo>
                  <a:lnTo>
                    <a:pt x="826" y="30"/>
                  </a:lnTo>
                  <a:lnTo>
                    <a:pt x="864" y="40"/>
                  </a:lnTo>
                  <a:lnTo>
                    <a:pt x="898" y="52"/>
                  </a:lnTo>
                  <a:lnTo>
                    <a:pt x="934" y="68"/>
                  </a:lnTo>
                  <a:lnTo>
                    <a:pt x="964" y="86"/>
                  </a:lnTo>
                  <a:lnTo>
                    <a:pt x="992" y="108"/>
                  </a:lnTo>
                  <a:lnTo>
                    <a:pt x="1006" y="120"/>
                  </a:lnTo>
                  <a:lnTo>
                    <a:pt x="1016" y="132"/>
                  </a:lnTo>
                  <a:lnTo>
                    <a:pt x="1020" y="136"/>
                  </a:lnTo>
                  <a:lnTo>
                    <a:pt x="1030" y="150"/>
                  </a:lnTo>
                  <a:lnTo>
                    <a:pt x="1040" y="170"/>
                  </a:lnTo>
                  <a:lnTo>
                    <a:pt x="1052" y="198"/>
                  </a:lnTo>
                  <a:lnTo>
                    <a:pt x="1056" y="214"/>
                  </a:lnTo>
                  <a:lnTo>
                    <a:pt x="1060" y="232"/>
                  </a:lnTo>
                  <a:lnTo>
                    <a:pt x="1060" y="250"/>
                  </a:lnTo>
                  <a:lnTo>
                    <a:pt x="1060" y="270"/>
                  </a:lnTo>
                  <a:lnTo>
                    <a:pt x="1058" y="292"/>
                  </a:lnTo>
                  <a:lnTo>
                    <a:pt x="1052" y="314"/>
                  </a:lnTo>
                  <a:lnTo>
                    <a:pt x="1044" y="338"/>
                  </a:lnTo>
                  <a:lnTo>
                    <a:pt x="1032" y="360"/>
                  </a:lnTo>
                  <a:lnTo>
                    <a:pt x="1022" y="374"/>
                  </a:lnTo>
                  <a:lnTo>
                    <a:pt x="1010" y="388"/>
                  </a:lnTo>
                  <a:lnTo>
                    <a:pt x="994" y="404"/>
                  </a:lnTo>
                  <a:lnTo>
                    <a:pt x="974" y="422"/>
                  </a:lnTo>
                  <a:lnTo>
                    <a:pt x="950" y="440"/>
                  </a:lnTo>
                  <a:lnTo>
                    <a:pt x="924" y="458"/>
                  </a:lnTo>
                  <a:lnTo>
                    <a:pt x="894" y="474"/>
                  </a:lnTo>
                  <a:lnTo>
                    <a:pt x="778" y="692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5" name="Freeform 140"/>
            <p:cNvSpPr>
              <a:spLocks/>
            </p:cNvSpPr>
            <p:nvPr/>
          </p:nvSpPr>
          <p:spPr bwMode="auto">
            <a:xfrm>
              <a:off x="7123305" y="1847955"/>
              <a:ext cx="1670050" cy="1028700"/>
            </a:xfrm>
            <a:custGeom>
              <a:avLst/>
              <a:gdLst>
                <a:gd name="T0" fmla="*/ 0 w 1052"/>
                <a:gd name="T1" fmla="*/ 318 h 648"/>
                <a:gd name="T2" fmla="*/ 62 w 1052"/>
                <a:gd name="T3" fmla="*/ 172 h 648"/>
                <a:gd name="T4" fmla="*/ 74 w 1052"/>
                <a:gd name="T5" fmla="*/ 164 h 648"/>
                <a:gd name="T6" fmla="*/ 106 w 1052"/>
                <a:gd name="T7" fmla="*/ 144 h 648"/>
                <a:gd name="T8" fmla="*/ 154 w 1052"/>
                <a:gd name="T9" fmla="*/ 118 h 648"/>
                <a:gd name="T10" fmla="*/ 218 w 1052"/>
                <a:gd name="T11" fmla="*/ 86 h 648"/>
                <a:gd name="T12" fmla="*/ 256 w 1052"/>
                <a:gd name="T13" fmla="*/ 70 h 648"/>
                <a:gd name="T14" fmla="*/ 296 w 1052"/>
                <a:gd name="T15" fmla="*/ 54 h 648"/>
                <a:gd name="T16" fmla="*/ 336 w 1052"/>
                <a:gd name="T17" fmla="*/ 40 h 648"/>
                <a:gd name="T18" fmla="*/ 380 w 1052"/>
                <a:gd name="T19" fmla="*/ 28 h 648"/>
                <a:gd name="T20" fmla="*/ 426 w 1052"/>
                <a:gd name="T21" fmla="*/ 16 h 648"/>
                <a:gd name="T22" fmla="*/ 474 w 1052"/>
                <a:gd name="T23" fmla="*/ 8 h 648"/>
                <a:gd name="T24" fmla="*/ 520 w 1052"/>
                <a:gd name="T25" fmla="*/ 2 h 648"/>
                <a:gd name="T26" fmla="*/ 570 w 1052"/>
                <a:gd name="T27" fmla="*/ 0 h 648"/>
                <a:gd name="T28" fmla="*/ 584 w 1052"/>
                <a:gd name="T29" fmla="*/ 0 h 648"/>
                <a:gd name="T30" fmla="*/ 622 w 1052"/>
                <a:gd name="T31" fmla="*/ 2 h 648"/>
                <a:gd name="T32" fmla="*/ 678 w 1052"/>
                <a:gd name="T33" fmla="*/ 6 h 648"/>
                <a:gd name="T34" fmla="*/ 710 w 1052"/>
                <a:gd name="T35" fmla="*/ 10 h 648"/>
                <a:gd name="T36" fmla="*/ 746 w 1052"/>
                <a:gd name="T37" fmla="*/ 14 h 648"/>
                <a:gd name="T38" fmla="*/ 782 w 1052"/>
                <a:gd name="T39" fmla="*/ 22 h 648"/>
                <a:gd name="T40" fmla="*/ 818 w 1052"/>
                <a:gd name="T41" fmla="*/ 30 h 648"/>
                <a:gd name="T42" fmla="*/ 856 w 1052"/>
                <a:gd name="T43" fmla="*/ 40 h 648"/>
                <a:gd name="T44" fmla="*/ 890 w 1052"/>
                <a:gd name="T45" fmla="*/ 54 h 648"/>
                <a:gd name="T46" fmla="*/ 926 w 1052"/>
                <a:gd name="T47" fmla="*/ 68 h 648"/>
                <a:gd name="T48" fmla="*/ 956 w 1052"/>
                <a:gd name="T49" fmla="*/ 86 h 648"/>
                <a:gd name="T50" fmla="*/ 984 w 1052"/>
                <a:gd name="T51" fmla="*/ 108 h 648"/>
                <a:gd name="T52" fmla="*/ 998 w 1052"/>
                <a:gd name="T53" fmla="*/ 120 h 648"/>
                <a:gd name="T54" fmla="*/ 1008 w 1052"/>
                <a:gd name="T55" fmla="*/ 132 h 648"/>
                <a:gd name="T56" fmla="*/ 1012 w 1052"/>
                <a:gd name="T57" fmla="*/ 136 h 648"/>
                <a:gd name="T58" fmla="*/ 1022 w 1052"/>
                <a:gd name="T59" fmla="*/ 150 h 648"/>
                <a:gd name="T60" fmla="*/ 1032 w 1052"/>
                <a:gd name="T61" fmla="*/ 170 h 648"/>
                <a:gd name="T62" fmla="*/ 1044 w 1052"/>
                <a:gd name="T63" fmla="*/ 198 h 648"/>
                <a:gd name="T64" fmla="*/ 1048 w 1052"/>
                <a:gd name="T65" fmla="*/ 214 h 648"/>
                <a:gd name="T66" fmla="*/ 1052 w 1052"/>
                <a:gd name="T67" fmla="*/ 232 h 648"/>
                <a:gd name="T68" fmla="*/ 1052 w 1052"/>
                <a:gd name="T69" fmla="*/ 250 h 648"/>
                <a:gd name="T70" fmla="*/ 1052 w 1052"/>
                <a:gd name="T71" fmla="*/ 270 h 648"/>
                <a:gd name="T72" fmla="*/ 1050 w 1052"/>
                <a:gd name="T73" fmla="*/ 292 h 648"/>
                <a:gd name="T74" fmla="*/ 1044 w 1052"/>
                <a:gd name="T75" fmla="*/ 314 h 648"/>
                <a:gd name="T76" fmla="*/ 1036 w 1052"/>
                <a:gd name="T77" fmla="*/ 338 h 648"/>
                <a:gd name="T78" fmla="*/ 1024 w 1052"/>
                <a:gd name="T79" fmla="*/ 362 h 648"/>
                <a:gd name="T80" fmla="*/ 1014 w 1052"/>
                <a:gd name="T81" fmla="*/ 374 h 648"/>
                <a:gd name="T82" fmla="*/ 1002 w 1052"/>
                <a:gd name="T83" fmla="*/ 388 h 648"/>
                <a:gd name="T84" fmla="*/ 986 w 1052"/>
                <a:gd name="T85" fmla="*/ 404 h 648"/>
                <a:gd name="T86" fmla="*/ 966 w 1052"/>
                <a:gd name="T87" fmla="*/ 422 h 648"/>
                <a:gd name="T88" fmla="*/ 942 w 1052"/>
                <a:gd name="T89" fmla="*/ 442 h 648"/>
                <a:gd name="T90" fmla="*/ 916 w 1052"/>
                <a:gd name="T91" fmla="*/ 458 h 648"/>
                <a:gd name="T92" fmla="*/ 886 w 1052"/>
                <a:gd name="T93" fmla="*/ 474 h 648"/>
                <a:gd name="T94" fmla="*/ 768 w 1052"/>
                <a:gd name="T95" fmla="*/ 648 h 6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2"/>
                <a:gd name="T145" fmla="*/ 0 h 648"/>
                <a:gd name="T146" fmla="*/ 1052 w 1052"/>
                <a:gd name="T147" fmla="*/ 648 h 648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2" h="648">
                  <a:moveTo>
                    <a:pt x="0" y="318"/>
                  </a:moveTo>
                  <a:lnTo>
                    <a:pt x="62" y="172"/>
                  </a:lnTo>
                  <a:lnTo>
                    <a:pt x="74" y="164"/>
                  </a:lnTo>
                  <a:lnTo>
                    <a:pt x="106" y="144"/>
                  </a:lnTo>
                  <a:lnTo>
                    <a:pt x="154" y="118"/>
                  </a:lnTo>
                  <a:lnTo>
                    <a:pt x="218" y="86"/>
                  </a:lnTo>
                  <a:lnTo>
                    <a:pt x="256" y="70"/>
                  </a:lnTo>
                  <a:lnTo>
                    <a:pt x="296" y="54"/>
                  </a:lnTo>
                  <a:lnTo>
                    <a:pt x="336" y="40"/>
                  </a:lnTo>
                  <a:lnTo>
                    <a:pt x="380" y="28"/>
                  </a:lnTo>
                  <a:lnTo>
                    <a:pt x="426" y="16"/>
                  </a:lnTo>
                  <a:lnTo>
                    <a:pt x="474" y="8"/>
                  </a:lnTo>
                  <a:lnTo>
                    <a:pt x="520" y="2"/>
                  </a:lnTo>
                  <a:lnTo>
                    <a:pt x="570" y="0"/>
                  </a:lnTo>
                  <a:lnTo>
                    <a:pt x="584" y="0"/>
                  </a:lnTo>
                  <a:lnTo>
                    <a:pt x="622" y="2"/>
                  </a:lnTo>
                  <a:lnTo>
                    <a:pt x="678" y="6"/>
                  </a:lnTo>
                  <a:lnTo>
                    <a:pt x="710" y="10"/>
                  </a:lnTo>
                  <a:lnTo>
                    <a:pt x="746" y="14"/>
                  </a:lnTo>
                  <a:lnTo>
                    <a:pt x="782" y="22"/>
                  </a:lnTo>
                  <a:lnTo>
                    <a:pt x="818" y="30"/>
                  </a:lnTo>
                  <a:lnTo>
                    <a:pt x="856" y="40"/>
                  </a:lnTo>
                  <a:lnTo>
                    <a:pt x="890" y="54"/>
                  </a:lnTo>
                  <a:lnTo>
                    <a:pt x="926" y="68"/>
                  </a:lnTo>
                  <a:lnTo>
                    <a:pt x="956" y="86"/>
                  </a:lnTo>
                  <a:lnTo>
                    <a:pt x="984" y="108"/>
                  </a:lnTo>
                  <a:lnTo>
                    <a:pt x="998" y="120"/>
                  </a:lnTo>
                  <a:lnTo>
                    <a:pt x="1008" y="132"/>
                  </a:lnTo>
                  <a:lnTo>
                    <a:pt x="1012" y="136"/>
                  </a:lnTo>
                  <a:lnTo>
                    <a:pt x="1022" y="150"/>
                  </a:lnTo>
                  <a:lnTo>
                    <a:pt x="1032" y="170"/>
                  </a:lnTo>
                  <a:lnTo>
                    <a:pt x="1044" y="198"/>
                  </a:lnTo>
                  <a:lnTo>
                    <a:pt x="1048" y="214"/>
                  </a:lnTo>
                  <a:lnTo>
                    <a:pt x="1052" y="232"/>
                  </a:lnTo>
                  <a:lnTo>
                    <a:pt x="1052" y="250"/>
                  </a:lnTo>
                  <a:lnTo>
                    <a:pt x="1052" y="270"/>
                  </a:lnTo>
                  <a:lnTo>
                    <a:pt x="1050" y="292"/>
                  </a:lnTo>
                  <a:lnTo>
                    <a:pt x="1044" y="314"/>
                  </a:lnTo>
                  <a:lnTo>
                    <a:pt x="1036" y="338"/>
                  </a:lnTo>
                  <a:lnTo>
                    <a:pt x="1024" y="362"/>
                  </a:lnTo>
                  <a:lnTo>
                    <a:pt x="1014" y="374"/>
                  </a:lnTo>
                  <a:lnTo>
                    <a:pt x="1002" y="388"/>
                  </a:lnTo>
                  <a:lnTo>
                    <a:pt x="986" y="404"/>
                  </a:lnTo>
                  <a:lnTo>
                    <a:pt x="966" y="422"/>
                  </a:lnTo>
                  <a:lnTo>
                    <a:pt x="942" y="442"/>
                  </a:lnTo>
                  <a:lnTo>
                    <a:pt x="916" y="458"/>
                  </a:lnTo>
                  <a:lnTo>
                    <a:pt x="886" y="474"/>
                  </a:lnTo>
                  <a:lnTo>
                    <a:pt x="768" y="648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6" name="Freeform 141"/>
            <p:cNvSpPr>
              <a:spLocks/>
            </p:cNvSpPr>
            <p:nvPr/>
          </p:nvSpPr>
          <p:spPr bwMode="auto">
            <a:xfrm>
              <a:off x="7120130" y="1924155"/>
              <a:ext cx="1673225" cy="952500"/>
            </a:xfrm>
            <a:custGeom>
              <a:avLst/>
              <a:gdLst>
                <a:gd name="T0" fmla="*/ 0 w 1054"/>
                <a:gd name="T1" fmla="*/ 280 h 600"/>
                <a:gd name="T2" fmla="*/ 64 w 1054"/>
                <a:gd name="T3" fmla="*/ 172 h 600"/>
                <a:gd name="T4" fmla="*/ 76 w 1054"/>
                <a:gd name="T5" fmla="*/ 164 h 600"/>
                <a:gd name="T6" fmla="*/ 108 w 1054"/>
                <a:gd name="T7" fmla="*/ 144 h 600"/>
                <a:gd name="T8" fmla="*/ 156 w 1054"/>
                <a:gd name="T9" fmla="*/ 118 h 600"/>
                <a:gd name="T10" fmla="*/ 220 w 1054"/>
                <a:gd name="T11" fmla="*/ 86 h 600"/>
                <a:gd name="T12" fmla="*/ 258 w 1054"/>
                <a:gd name="T13" fmla="*/ 70 h 600"/>
                <a:gd name="T14" fmla="*/ 298 w 1054"/>
                <a:gd name="T15" fmla="*/ 54 h 600"/>
                <a:gd name="T16" fmla="*/ 338 w 1054"/>
                <a:gd name="T17" fmla="*/ 40 h 600"/>
                <a:gd name="T18" fmla="*/ 382 w 1054"/>
                <a:gd name="T19" fmla="*/ 28 h 600"/>
                <a:gd name="T20" fmla="*/ 428 w 1054"/>
                <a:gd name="T21" fmla="*/ 16 h 600"/>
                <a:gd name="T22" fmla="*/ 476 w 1054"/>
                <a:gd name="T23" fmla="*/ 8 h 600"/>
                <a:gd name="T24" fmla="*/ 522 w 1054"/>
                <a:gd name="T25" fmla="*/ 2 h 600"/>
                <a:gd name="T26" fmla="*/ 572 w 1054"/>
                <a:gd name="T27" fmla="*/ 0 h 600"/>
                <a:gd name="T28" fmla="*/ 586 w 1054"/>
                <a:gd name="T29" fmla="*/ 0 h 600"/>
                <a:gd name="T30" fmla="*/ 624 w 1054"/>
                <a:gd name="T31" fmla="*/ 2 h 600"/>
                <a:gd name="T32" fmla="*/ 680 w 1054"/>
                <a:gd name="T33" fmla="*/ 6 h 600"/>
                <a:gd name="T34" fmla="*/ 712 w 1054"/>
                <a:gd name="T35" fmla="*/ 10 h 600"/>
                <a:gd name="T36" fmla="*/ 748 w 1054"/>
                <a:gd name="T37" fmla="*/ 14 h 600"/>
                <a:gd name="T38" fmla="*/ 784 w 1054"/>
                <a:gd name="T39" fmla="*/ 22 h 600"/>
                <a:gd name="T40" fmla="*/ 820 w 1054"/>
                <a:gd name="T41" fmla="*/ 30 h 600"/>
                <a:gd name="T42" fmla="*/ 858 w 1054"/>
                <a:gd name="T43" fmla="*/ 40 h 600"/>
                <a:gd name="T44" fmla="*/ 892 w 1054"/>
                <a:gd name="T45" fmla="*/ 54 h 600"/>
                <a:gd name="T46" fmla="*/ 928 w 1054"/>
                <a:gd name="T47" fmla="*/ 68 h 600"/>
                <a:gd name="T48" fmla="*/ 958 w 1054"/>
                <a:gd name="T49" fmla="*/ 86 h 600"/>
                <a:gd name="T50" fmla="*/ 986 w 1054"/>
                <a:gd name="T51" fmla="*/ 108 h 600"/>
                <a:gd name="T52" fmla="*/ 1000 w 1054"/>
                <a:gd name="T53" fmla="*/ 120 h 600"/>
                <a:gd name="T54" fmla="*/ 1010 w 1054"/>
                <a:gd name="T55" fmla="*/ 132 h 600"/>
                <a:gd name="T56" fmla="*/ 1014 w 1054"/>
                <a:gd name="T57" fmla="*/ 136 h 600"/>
                <a:gd name="T58" fmla="*/ 1024 w 1054"/>
                <a:gd name="T59" fmla="*/ 150 h 600"/>
                <a:gd name="T60" fmla="*/ 1034 w 1054"/>
                <a:gd name="T61" fmla="*/ 170 h 600"/>
                <a:gd name="T62" fmla="*/ 1046 w 1054"/>
                <a:gd name="T63" fmla="*/ 198 h 600"/>
                <a:gd name="T64" fmla="*/ 1050 w 1054"/>
                <a:gd name="T65" fmla="*/ 214 h 600"/>
                <a:gd name="T66" fmla="*/ 1054 w 1054"/>
                <a:gd name="T67" fmla="*/ 232 h 600"/>
                <a:gd name="T68" fmla="*/ 1054 w 1054"/>
                <a:gd name="T69" fmla="*/ 250 h 600"/>
                <a:gd name="T70" fmla="*/ 1054 w 1054"/>
                <a:gd name="T71" fmla="*/ 270 h 600"/>
                <a:gd name="T72" fmla="*/ 1052 w 1054"/>
                <a:gd name="T73" fmla="*/ 292 h 600"/>
                <a:gd name="T74" fmla="*/ 1046 w 1054"/>
                <a:gd name="T75" fmla="*/ 314 h 600"/>
                <a:gd name="T76" fmla="*/ 1038 w 1054"/>
                <a:gd name="T77" fmla="*/ 338 h 600"/>
                <a:gd name="T78" fmla="*/ 1026 w 1054"/>
                <a:gd name="T79" fmla="*/ 362 h 600"/>
                <a:gd name="T80" fmla="*/ 1016 w 1054"/>
                <a:gd name="T81" fmla="*/ 374 h 600"/>
                <a:gd name="T82" fmla="*/ 1004 w 1054"/>
                <a:gd name="T83" fmla="*/ 388 h 600"/>
                <a:gd name="T84" fmla="*/ 988 w 1054"/>
                <a:gd name="T85" fmla="*/ 404 h 600"/>
                <a:gd name="T86" fmla="*/ 968 w 1054"/>
                <a:gd name="T87" fmla="*/ 422 h 600"/>
                <a:gd name="T88" fmla="*/ 944 w 1054"/>
                <a:gd name="T89" fmla="*/ 442 h 600"/>
                <a:gd name="T90" fmla="*/ 918 w 1054"/>
                <a:gd name="T91" fmla="*/ 458 h 600"/>
                <a:gd name="T92" fmla="*/ 888 w 1054"/>
                <a:gd name="T93" fmla="*/ 474 h 600"/>
                <a:gd name="T94" fmla="*/ 770 w 1054"/>
                <a:gd name="T95" fmla="*/ 600 h 60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54"/>
                <a:gd name="T145" fmla="*/ 0 h 600"/>
                <a:gd name="T146" fmla="*/ 1054 w 1054"/>
                <a:gd name="T147" fmla="*/ 600 h 60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54" h="600">
                  <a:moveTo>
                    <a:pt x="0" y="280"/>
                  </a:moveTo>
                  <a:lnTo>
                    <a:pt x="64" y="172"/>
                  </a:lnTo>
                  <a:lnTo>
                    <a:pt x="76" y="164"/>
                  </a:lnTo>
                  <a:lnTo>
                    <a:pt x="108" y="144"/>
                  </a:lnTo>
                  <a:lnTo>
                    <a:pt x="156" y="118"/>
                  </a:lnTo>
                  <a:lnTo>
                    <a:pt x="220" y="86"/>
                  </a:lnTo>
                  <a:lnTo>
                    <a:pt x="258" y="70"/>
                  </a:lnTo>
                  <a:lnTo>
                    <a:pt x="298" y="54"/>
                  </a:lnTo>
                  <a:lnTo>
                    <a:pt x="338" y="40"/>
                  </a:lnTo>
                  <a:lnTo>
                    <a:pt x="382" y="28"/>
                  </a:lnTo>
                  <a:lnTo>
                    <a:pt x="428" y="16"/>
                  </a:lnTo>
                  <a:lnTo>
                    <a:pt x="476" y="8"/>
                  </a:lnTo>
                  <a:lnTo>
                    <a:pt x="522" y="2"/>
                  </a:lnTo>
                  <a:lnTo>
                    <a:pt x="572" y="0"/>
                  </a:lnTo>
                  <a:lnTo>
                    <a:pt x="586" y="0"/>
                  </a:lnTo>
                  <a:lnTo>
                    <a:pt x="624" y="2"/>
                  </a:lnTo>
                  <a:lnTo>
                    <a:pt x="680" y="6"/>
                  </a:lnTo>
                  <a:lnTo>
                    <a:pt x="712" y="10"/>
                  </a:lnTo>
                  <a:lnTo>
                    <a:pt x="748" y="14"/>
                  </a:lnTo>
                  <a:lnTo>
                    <a:pt x="784" y="22"/>
                  </a:lnTo>
                  <a:lnTo>
                    <a:pt x="820" y="30"/>
                  </a:lnTo>
                  <a:lnTo>
                    <a:pt x="858" y="40"/>
                  </a:lnTo>
                  <a:lnTo>
                    <a:pt x="892" y="54"/>
                  </a:lnTo>
                  <a:lnTo>
                    <a:pt x="928" y="68"/>
                  </a:lnTo>
                  <a:lnTo>
                    <a:pt x="958" y="86"/>
                  </a:lnTo>
                  <a:lnTo>
                    <a:pt x="986" y="108"/>
                  </a:lnTo>
                  <a:lnTo>
                    <a:pt x="1000" y="120"/>
                  </a:lnTo>
                  <a:lnTo>
                    <a:pt x="1010" y="132"/>
                  </a:lnTo>
                  <a:lnTo>
                    <a:pt x="1014" y="136"/>
                  </a:lnTo>
                  <a:lnTo>
                    <a:pt x="1024" y="150"/>
                  </a:lnTo>
                  <a:lnTo>
                    <a:pt x="1034" y="170"/>
                  </a:lnTo>
                  <a:lnTo>
                    <a:pt x="1046" y="198"/>
                  </a:lnTo>
                  <a:lnTo>
                    <a:pt x="1050" y="214"/>
                  </a:lnTo>
                  <a:lnTo>
                    <a:pt x="1054" y="232"/>
                  </a:lnTo>
                  <a:lnTo>
                    <a:pt x="1054" y="250"/>
                  </a:lnTo>
                  <a:lnTo>
                    <a:pt x="1054" y="270"/>
                  </a:lnTo>
                  <a:lnTo>
                    <a:pt x="1052" y="292"/>
                  </a:lnTo>
                  <a:lnTo>
                    <a:pt x="1046" y="314"/>
                  </a:lnTo>
                  <a:lnTo>
                    <a:pt x="1038" y="338"/>
                  </a:lnTo>
                  <a:lnTo>
                    <a:pt x="1026" y="362"/>
                  </a:lnTo>
                  <a:lnTo>
                    <a:pt x="1016" y="374"/>
                  </a:lnTo>
                  <a:lnTo>
                    <a:pt x="1004" y="388"/>
                  </a:lnTo>
                  <a:lnTo>
                    <a:pt x="988" y="404"/>
                  </a:lnTo>
                  <a:lnTo>
                    <a:pt x="968" y="422"/>
                  </a:lnTo>
                  <a:lnTo>
                    <a:pt x="944" y="442"/>
                  </a:lnTo>
                  <a:lnTo>
                    <a:pt x="918" y="458"/>
                  </a:lnTo>
                  <a:lnTo>
                    <a:pt x="888" y="474"/>
                  </a:lnTo>
                  <a:lnTo>
                    <a:pt x="770" y="600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7" name="Freeform 142"/>
            <p:cNvSpPr>
              <a:spLocks/>
            </p:cNvSpPr>
            <p:nvPr/>
          </p:nvSpPr>
          <p:spPr bwMode="auto">
            <a:xfrm>
              <a:off x="7132830" y="2009880"/>
              <a:ext cx="1660525" cy="866775"/>
            </a:xfrm>
            <a:custGeom>
              <a:avLst/>
              <a:gdLst>
                <a:gd name="T0" fmla="*/ 0 w 1046"/>
                <a:gd name="T1" fmla="*/ 230 h 546"/>
                <a:gd name="T2" fmla="*/ 56 w 1046"/>
                <a:gd name="T3" fmla="*/ 172 h 546"/>
                <a:gd name="T4" fmla="*/ 68 w 1046"/>
                <a:gd name="T5" fmla="*/ 164 h 546"/>
                <a:gd name="T6" fmla="*/ 100 w 1046"/>
                <a:gd name="T7" fmla="*/ 144 h 546"/>
                <a:gd name="T8" fmla="*/ 148 w 1046"/>
                <a:gd name="T9" fmla="*/ 118 h 546"/>
                <a:gd name="T10" fmla="*/ 212 w 1046"/>
                <a:gd name="T11" fmla="*/ 86 h 546"/>
                <a:gd name="T12" fmla="*/ 250 w 1046"/>
                <a:gd name="T13" fmla="*/ 70 h 546"/>
                <a:gd name="T14" fmla="*/ 290 w 1046"/>
                <a:gd name="T15" fmla="*/ 54 h 546"/>
                <a:gd name="T16" fmla="*/ 330 w 1046"/>
                <a:gd name="T17" fmla="*/ 40 h 546"/>
                <a:gd name="T18" fmla="*/ 374 w 1046"/>
                <a:gd name="T19" fmla="*/ 28 h 546"/>
                <a:gd name="T20" fmla="*/ 420 w 1046"/>
                <a:gd name="T21" fmla="*/ 16 h 546"/>
                <a:gd name="T22" fmla="*/ 468 w 1046"/>
                <a:gd name="T23" fmla="*/ 8 h 546"/>
                <a:gd name="T24" fmla="*/ 514 w 1046"/>
                <a:gd name="T25" fmla="*/ 2 h 546"/>
                <a:gd name="T26" fmla="*/ 564 w 1046"/>
                <a:gd name="T27" fmla="*/ 0 h 546"/>
                <a:gd name="T28" fmla="*/ 578 w 1046"/>
                <a:gd name="T29" fmla="*/ 0 h 546"/>
                <a:gd name="T30" fmla="*/ 616 w 1046"/>
                <a:gd name="T31" fmla="*/ 2 h 546"/>
                <a:gd name="T32" fmla="*/ 672 w 1046"/>
                <a:gd name="T33" fmla="*/ 6 h 546"/>
                <a:gd name="T34" fmla="*/ 704 w 1046"/>
                <a:gd name="T35" fmla="*/ 10 h 546"/>
                <a:gd name="T36" fmla="*/ 740 w 1046"/>
                <a:gd name="T37" fmla="*/ 14 h 546"/>
                <a:gd name="T38" fmla="*/ 776 w 1046"/>
                <a:gd name="T39" fmla="*/ 22 h 546"/>
                <a:gd name="T40" fmla="*/ 812 w 1046"/>
                <a:gd name="T41" fmla="*/ 30 h 546"/>
                <a:gd name="T42" fmla="*/ 850 w 1046"/>
                <a:gd name="T43" fmla="*/ 40 h 546"/>
                <a:gd name="T44" fmla="*/ 884 w 1046"/>
                <a:gd name="T45" fmla="*/ 54 h 546"/>
                <a:gd name="T46" fmla="*/ 920 w 1046"/>
                <a:gd name="T47" fmla="*/ 68 h 546"/>
                <a:gd name="T48" fmla="*/ 950 w 1046"/>
                <a:gd name="T49" fmla="*/ 86 h 546"/>
                <a:gd name="T50" fmla="*/ 978 w 1046"/>
                <a:gd name="T51" fmla="*/ 108 h 546"/>
                <a:gd name="T52" fmla="*/ 992 w 1046"/>
                <a:gd name="T53" fmla="*/ 120 h 546"/>
                <a:gd name="T54" fmla="*/ 1002 w 1046"/>
                <a:gd name="T55" fmla="*/ 132 h 546"/>
                <a:gd name="T56" fmla="*/ 1006 w 1046"/>
                <a:gd name="T57" fmla="*/ 136 h 546"/>
                <a:gd name="T58" fmla="*/ 1016 w 1046"/>
                <a:gd name="T59" fmla="*/ 150 h 546"/>
                <a:gd name="T60" fmla="*/ 1026 w 1046"/>
                <a:gd name="T61" fmla="*/ 170 h 546"/>
                <a:gd name="T62" fmla="*/ 1038 w 1046"/>
                <a:gd name="T63" fmla="*/ 198 h 546"/>
                <a:gd name="T64" fmla="*/ 1042 w 1046"/>
                <a:gd name="T65" fmla="*/ 214 h 546"/>
                <a:gd name="T66" fmla="*/ 1046 w 1046"/>
                <a:gd name="T67" fmla="*/ 232 h 546"/>
                <a:gd name="T68" fmla="*/ 1046 w 1046"/>
                <a:gd name="T69" fmla="*/ 250 h 546"/>
                <a:gd name="T70" fmla="*/ 1046 w 1046"/>
                <a:gd name="T71" fmla="*/ 270 h 546"/>
                <a:gd name="T72" fmla="*/ 1044 w 1046"/>
                <a:gd name="T73" fmla="*/ 292 h 546"/>
                <a:gd name="T74" fmla="*/ 1038 w 1046"/>
                <a:gd name="T75" fmla="*/ 314 h 546"/>
                <a:gd name="T76" fmla="*/ 1030 w 1046"/>
                <a:gd name="T77" fmla="*/ 338 h 546"/>
                <a:gd name="T78" fmla="*/ 1018 w 1046"/>
                <a:gd name="T79" fmla="*/ 362 h 546"/>
                <a:gd name="T80" fmla="*/ 1008 w 1046"/>
                <a:gd name="T81" fmla="*/ 374 h 546"/>
                <a:gd name="T82" fmla="*/ 996 w 1046"/>
                <a:gd name="T83" fmla="*/ 388 h 546"/>
                <a:gd name="T84" fmla="*/ 980 w 1046"/>
                <a:gd name="T85" fmla="*/ 404 h 546"/>
                <a:gd name="T86" fmla="*/ 960 w 1046"/>
                <a:gd name="T87" fmla="*/ 422 h 546"/>
                <a:gd name="T88" fmla="*/ 936 w 1046"/>
                <a:gd name="T89" fmla="*/ 442 h 546"/>
                <a:gd name="T90" fmla="*/ 910 w 1046"/>
                <a:gd name="T91" fmla="*/ 458 h 546"/>
                <a:gd name="T92" fmla="*/ 880 w 1046"/>
                <a:gd name="T93" fmla="*/ 474 h 546"/>
                <a:gd name="T94" fmla="*/ 762 w 1046"/>
                <a:gd name="T95" fmla="*/ 546 h 5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1046"/>
                <a:gd name="T145" fmla="*/ 0 h 546"/>
                <a:gd name="T146" fmla="*/ 1046 w 1046"/>
                <a:gd name="T147" fmla="*/ 546 h 54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1046" h="546">
                  <a:moveTo>
                    <a:pt x="0" y="230"/>
                  </a:moveTo>
                  <a:lnTo>
                    <a:pt x="56" y="172"/>
                  </a:lnTo>
                  <a:lnTo>
                    <a:pt x="68" y="164"/>
                  </a:lnTo>
                  <a:lnTo>
                    <a:pt x="100" y="144"/>
                  </a:lnTo>
                  <a:lnTo>
                    <a:pt x="148" y="118"/>
                  </a:lnTo>
                  <a:lnTo>
                    <a:pt x="212" y="86"/>
                  </a:lnTo>
                  <a:lnTo>
                    <a:pt x="250" y="70"/>
                  </a:lnTo>
                  <a:lnTo>
                    <a:pt x="290" y="54"/>
                  </a:lnTo>
                  <a:lnTo>
                    <a:pt x="330" y="40"/>
                  </a:lnTo>
                  <a:lnTo>
                    <a:pt x="374" y="28"/>
                  </a:lnTo>
                  <a:lnTo>
                    <a:pt x="420" y="16"/>
                  </a:lnTo>
                  <a:lnTo>
                    <a:pt x="468" y="8"/>
                  </a:lnTo>
                  <a:lnTo>
                    <a:pt x="514" y="2"/>
                  </a:lnTo>
                  <a:lnTo>
                    <a:pt x="564" y="0"/>
                  </a:lnTo>
                  <a:lnTo>
                    <a:pt x="578" y="0"/>
                  </a:lnTo>
                  <a:lnTo>
                    <a:pt x="616" y="2"/>
                  </a:lnTo>
                  <a:lnTo>
                    <a:pt x="672" y="6"/>
                  </a:lnTo>
                  <a:lnTo>
                    <a:pt x="704" y="10"/>
                  </a:lnTo>
                  <a:lnTo>
                    <a:pt x="740" y="14"/>
                  </a:lnTo>
                  <a:lnTo>
                    <a:pt x="776" y="22"/>
                  </a:lnTo>
                  <a:lnTo>
                    <a:pt x="812" y="30"/>
                  </a:lnTo>
                  <a:lnTo>
                    <a:pt x="850" y="40"/>
                  </a:lnTo>
                  <a:lnTo>
                    <a:pt x="884" y="54"/>
                  </a:lnTo>
                  <a:lnTo>
                    <a:pt x="920" y="68"/>
                  </a:lnTo>
                  <a:lnTo>
                    <a:pt x="950" y="86"/>
                  </a:lnTo>
                  <a:lnTo>
                    <a:pt x="978" y="108"/>
                  </a:lnTo>
                  <a:lnTo>
                    <a:pt x="992" y="120"/>
                  </a:lnTo>
                  <a:lnTo>
                    <a:pt x="1002" y="132"/>
                  </a:lnTo>
                  <a:lnTo>
                    <a:pt x="1006" y="136"/>
                  </a:lnTo>
                  <a:lnTo>
                    <a:pt x="1016" y="150"/>
                  </a:lnTo>
                  <a:lnTo>
                    <a:pt x="1026" y="170"/>
                  </a:lnTo>
                  <a:lnTo>
                    <a:pt x="1038" y="198"/>
                  </a:lnTo>
                  <a:lnTo>
                    <a:pt x="1042" y="214"/>
                  </a:lnTo>
                  <a:lnTo>
                    <a:pt x="1046" y="232"/>
                  </a:lnTo>
                  <a:lnTo>
                    <a:pt x="1046" y="250"/>
                  </a:lnTo>
                  <a:lnTo>
                    <a:pt x="1046" y="270"/>
                  </a:lnTo>
                  <a:lnTo>
                    <a:pt x="1044" y="292"/>
                  </a:lnTo>
                  <a:lnTo>
                    <a:pt x="1038" y="314"/>
                  </a:lnTo>
                  <a:lnTo>
                    <a:pt x="1030" y="338"/>
                  </a:lnTo>
                  <a:lnTo>
                    <a:pt x="1018" y="362"/>
                  </a:lnTo>
                  <a:lnTo>
                    <a:pt x="1008" y="374"/>
                  </a:lnTo>
                  <a:lnTo>
                    <a:pt x="996" y="388"/>
                  </a:lnTo>
                  <a:lnTo>
                    <a:pt x="980" y="404"/>
                  </a:lnTo>
                  <a:lnTo>
                    <a:pt x="960" y="422"/>
                  </a:lnTo>
                  <a:lnTo>
                    <a:pt x="936" y="442"/>
                  </a:lnTo>
                  <a:lnTo>
                    <a:pt x="910" y="458"/>
                  </a:lnTo>
                  <a:lnTo>
                    <a:pt x="880" y="474"/>
                  </a:lnTo>
                  <a:lnTo>
                    <a:pt x="762" y="546"/>
                  </a:lnTo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8" name="Freeform 143"/>
            <p:cNvSpPr>
              <a:spLocks/>
            </p:cNvSpPr>
            <p:nvPr/>
          </p:nvSpPr>
          <p:spPr bwMode="auto">
            <a:xfrm>
              <a:off x="4891280" y="3813280"/>
              <a:ext cx="419100" cy="254000"/>
            </a:xfrm>
            <a:custGeom>
              <a:avLst/>
              <a:gdLst>
                <a:gd name="T0" fmla="*/ 132 w 264"/>
                <a:gd name="T1" fmla="*/ 160 h 160"/>
                <a:gd name="T2" fmla="*/ 158 w 264"/>
                <a:gd name="T3" fmla="*/ 160 h 160"/>
                <a:gd name="T4" fmla="*/ 184 w 264"/>
                <a:gd name="T5" fmla="*/ 156 h 160"/>
                <a:gd name="T6" fmla="*/ 206 w 264"/>
                <a:gd name="T7" fmla="*/ 148 h 160"/>
                <a:gd name="T8" fmla="*/ 226 w 264"/>
                <a:gd name="T9" fmla="*/ 140 h 160"/>
                <a:gd name="T10" fmla="*/ 242 w 264"/>
                <a:gd name="T11" fmla="*/ 130 h 160"/>
                <a:gd name="T12" fmla="*/ 254 w 264"/>
                <a:gd name="T13" fmla="*/ 118 h 160"/>
                <a:gd name="T14" fmla="*/ 262 w 264"/>
                <a:gd name="T15" fmla="*/ 106 h 160"/>
                <a:gd name="T16" fmla="*/ 264 w 264"/>
                <a:gd name="T17" fmla="*/ 98 h 160"/>
                <a:gd name="T18" fmla="*/ 264 w 264"/>
                <a:gd name="T19" fmla="*/ 92 h 160"/>
                <a:gd name="T20" fmla="*/ 264 w 264"/>
                <a:gd name="T21" fmla="*/ 84 h 160"/>
                <a:gd name="T22" fmla="*/ 262 w 264"/>
                <a:gd name="T23" fmla="*/ 76 h 160"/>
                <a:gd name="T24" fmla="*/ 254 w 264"/>
                <a:gd name="T25" fmla="*/ 62 h 160"/>
                <a:gd name="T26" fmla="*/ 242 w 264"/>
                <a:gd name="T27" fmla="*/ 46 h 160"/>
                <a:gd name="T28" fmla="*/ 226 w 264"/>
                <a:gd name="T29" fmla="*/ 32 h 160"/>
                <a:gd name="T30" fmla="*/ 206 w 264"/>
                <a:gd name="T31" fmla="*/ 20 h 160"/>
                <a:gd name="T32" fmla="*/ 184 w 264"/>
                <a:gd name="T33" fmla="*/ 10 h 160"/>
                <a:gd name="T34" fmla="*/ 158 w 264"/>
                <a:gd name="T35" fmla="*/ 4 h 160"/>
                <a:gd name="T36" fmla="*/ 132 w 264"/>
                <a:gd name="T37" fmla="*/ 0 h 160"/>
                <a:gd name="T38" fmla="*/ 104 w 264"/>
                <a:gd name="T39" fmla="*/ 4 h 160"/>
                <a:gd name="T40" fmla="*/ 80 w 264"/>
                <a:gd name="T41" fmla="*/ 10 h 160"/>
                <a:gd name="T42" fmla="*/ 58 w 264"/>
                <a:gd name="T43" fmla="*/ 20 h 160"/>
                <a:gd name="T44" fmla="*/ 38 w 264"/>
                <a:gd name="T45" fmla="*/ 32 h 160"/>
                <a:gd name="T46" fmla="*/ 22 w 264"/>
                <a:gd name="T47" fmla="*/ 46 h 160"/>
                <a:gd name="T48" fmla="*/ 10 w 264"/>
                <a:gd name="T49" fmla="*/ 62 h 160"/>
                <a:gd name="T50" fmla="*/ 2 w 264"/>
                <a:gd name="T51" fmla="*/ 76 h 160"/>
                <a:gd name="T52" fmla="*/ 0 w 264"/>
                <a:gd name="T53" fmla="*/ 84 h 160"/>
                <a:gd name="T54" fmla="*/ 0 w 264"/>
                <a:gd name="T55" fmla="*/ 92 h 160"/>
                <a:gd name="T56" fmla="*/ 0 w 264"/>
                <a:gd name="T57" fmla="*/ 98 h 160"/>
                <a:gd name="T58" fmla="*/ 2 w 264"/>
                <a:gd name="T59" fmla="*/ 106 h 160"/>
                <a:gd name="T60" fmla="*/ 10 w 264"/>
                <a:gd name="T61" fmla="*/ 118 h 160"/>
                <a:gd name="T62" fmla="*/ 22 w 264"/>
                <a:gd name="T63" fmla="*/ 130 h 160"/>
                <a:gd name="T64" fmla="*/ 38 w 264"/>
                <a:gd name="T65" fmla="*/ 140 h 160"/>
                <a:gd name="T66" fmla="*/ 58 w 264"/>
                <a:gd name="T67" fmla="*/ 148 h 160"/>
                <a:gd name="T68" fmla="*/ 80 w 264"/>
                <a:gd name="T69" fmla="*/ 156 h 160"/>
                <a:gd name="T70" fmla="*/ 104 w 264"/>
                <a:gd name="T71" fmla="*/ 160 h 160"/>
                <a:gd name="T72" fmla="*/ 132 w 264"/>
                <a:gd name="T73" fmla="*/ 160 h 16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64"/>
                <a:gd name="T112" fmla="*/ 0 h 160"/>
                <a:gd name="T113" fmla="*/ 264 w 264"/>
                <a:gd name="T114" fmla="*/ 160 h 16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64" h="160">
                  <a:moveTo>
                    <a:pt x="132" y="160"/>
                  </a:moveTo>
                  <a:lnTo>
                    <a:pt x="158" y="160"/>
                  </a:lnTo>
                  <a:lnTo>
                    <a:pt x="184" y="156"/>
                  </a:lnTo>
                  <a:lnTo>
                    <a:pt x="206" y="148"/>
                  </a:lnTo>
                  <a:lnTo>
                    <a:pt x="226" y="140"/>
                  </a:lnTo>
                  <a:lnTo>
                    <a:pt x="242" y="130"/>
                  </a:lnTo>
                  <a:lnTo>
                    <a:pt x="254" y="118"/>
                  </a:lnTo>
                  <a:lnTo>
                    <a:pt x="262" y="106"/>
                  </a:lnTo>
                  <a:lnTo>
                    <a:pt x="264" y="98"/>
                  </a:lnTo>
                  <a:lnTo>
                    <a:pt x="264" y="92"/>
                  </a:lnTo>
                  <a:lnTo>
                    <a:pt x="264" y="84"/>
                  </a:lnTo>
                  <a:lnTo>
                    <a:pt x="262" y="76"/>
                  </a:lnTo>
                  <a:lnTo>
                    <a:pt x="254" y="62"/>
                  </a:lnTo>
                  <a:lnTo>
                    <a:pt x="242" y="46"/>
                  </a:lnTo>
                  <a:lnTo>
                    <a:pt x="226" y="32"/>
                  </a:lnTo>
                  <a:lnTo>
                    <a:pt x="206" y="20"/>
                  </a:lnTo>
                  <a:lnTo>
                    <a:pt x="184" y="10"/>
                  </a:lnTo>
                  <a:lnTo>
                    <a:pt x="158" y="4"/>
                  </a:lnTo>
                  <a:lnTo>
                    <a:pt x="132" y="0"/>
                  </a:lnTo>
                  <a:lnTo>
                    <a:pt x="104" y="4"/>
                  </a:lnTo>
                  <a:lnTo>
                    <a:pt x="80" y="10"/>
                  </a:lnTo>
                  <a:lnTo>
                    <a:pt x="58" y="20"/>
                  </a:lnTo>
                  <a:lnTo>
                    <a:pt x="38" y="32"/>
                  </a:lnTo>
                  <a:lnTo>
                    <a:pt x="22" y="46"/>
                  </a:lnTo>
                  <a:lnTo>
                    <a:pt x="10" y="62"/>
                  </a:lnTo>
                  <a:lnTo>
                    <a:pt x="2" y="76"/>
                  </a:lnTo>
                  <a:lnTo>
                    <a:pt x="0" y="84"/>
                  </a:lnTo>
                  <a:lnTo>
                    <a:pt x="0" y="92"/>
                  </a:lnTo>
                  <a:lnTo>
                    <a:pt x="0" y="98"/>
                  </a:lnTo>
                  <a:lnTo>
                    <a:pt x="2" y="106"/>
                  </a:lnTo>
                  <a:lnTo>
                    <a:pt x="10" y="118"/>
                  </a:lnTo>
                  <a:lnTo>
                    <a:pt x="22" y="130"/>
                  </a:lnTo>
                  <a:lnTo>
                    <a:pt x="38" y="140"/>
                  </a:lnTo>
                  <a:lnTo>
                    <a:pt x="58" y="148"/>
                  </a:lnTo>
                  <a:lnTo>
                    <a:pt x="80" y="156"/>
                  </a:lnTo>
                  <a:lnTo>
                    <a:pt x="104" y="160"/>
                  </a:lnTo>
                  <a:lnTo>
                    <a:pt x="132" y="160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69" name="Freeform 144"/>
            <p:cNvSpPr>
              <a:spLocks/>
            </p:cNvSpPr>
            <p:nvPr/>
          </p:nvSpPr>
          <p:spPr bwMode="auto">
            <a:xfrm>
              <a:off x="4907155" y="3816455"/>
              <a:ext cx="384175" cy="231775"/>
            </a:xfrm>
            <a:custGeom>
              <a:avLst/>
              <a:gdLst>
                <a:gd name="T0" fmla="*/ 122 w 242"/>
                <a:gd name="T1" fmla="*/ 0 h 146"/>
                <a:gd name="T2" fmla="*/ 146 w 242"/>
                <a:gd name="T3" fmla="*/ 2 h 146"/>
                <a:gd name="T4" fmla="*/ 168 w 242"/>
                <a:gd name="T5" fmla="*/ 8 h 146"/>
                <a:gd name="T6" fmla="*/ 190 w 242"/>
                <a:gd name="T7" fmla="*/ 16 h 146"/>
                <a:gd name="T8" fmla="*/ 208 w 242"/>
                <a:gd name="T9" fmla="*/ 28 h 146"/>
                <a:gd name="T10" fmla="*/ 222 w 242"/>
                <a:gd name="T11" fmla="*/ 42 h 146"/>
                <a:gd name="T12" fmla="*/ 234 w 242"/>
                <a:gd name="T13" fmla="*/ 56 h 146"/>
                <a:gd name="T14" fmla="*/ 240 w 242"/>
                <a:gd name="T15" fmla="*/ 70 h 146"/>
                <a:gd name="T16" fmla="*/ 242 w 242"/>
                <a:gd name="T17" fmla="*/ 82 h 146"/>
                <a:gd name="T18" fmla="*/ 242 w 242"/>
                <a:gd name="T19" fmla="*/ 90 h 146"/>
                <a:gd name="T20" fmla="*/ 240 w 242"/>
                <a:gd name="T21" fmla="*/ 96 h 146"/>
                <a:gd name="T22" fmla="*/ 234 w 242"/>
                <a:gd name="T23" fmla="*/ 108 h 146"/>
                <a:gd name="T24" fmla="*/ 222 w 242"/>
                <a:gd name="T25" fmla="*/ 118 h 146"/>
                <a:gd name="T26" fmla="*/ 208 w 242"/>
                <a:gd name="T27" fmla="*/ 128 h 146"/>
                <a:gd name="T28" fmla="*/ 190 w 242"/>
                <a:gd name="T29" fmla="*/ 136 h 146"/>
                <a:gd name="T30" fmla="*/ 168 w 242"/>
                <a:gd name="T31" fmla="*/ 142 h 146"/>
                <a:gd name="T32" fmla="*/ 146 w 242"/>
                <a:gd name="T33" fmla="*/ 144 h 146"/>
                <a:gd name="T34" fmla="*/ 122 w 242"/>
                <a:gd name="T35" fmla="*/ 146 h 146"/>
                <a:gd name="T36" fmla="*/ 98 w 242"/>
                <a:gd name="T37" fmla="*/ 144 h 146"/>
                <a:gd name="T38" fmla="*/ 74 w 242"/>
                <a:gd name="T39" fmla="*/ 142 h 146"/>
                <a:gd name="T40" fmla="*/ 54 w 242"/>
                <a:gd name="T41" fmla="*/ 136 h 146"/>
                <a:gd name="T42" fmla="*/ 36 w 242"/>
                <a:gd name="T43" fmla="*/ 128 h 146"/>
                <a:gd name="T44" fmla="*/ 22 w 242"/>
                <a:gd name="T45" fmla="*/ 118 h 146"/>
                <a:gd name="T46" fmla="*/ 10 w 242"/>
                <a:gd name="T47" fmla="*/ 108 h 146"/>
                <a:gd name="T48" fmla="*/ 4 w 242"/>
                <a:gd name="T49" fmla="*/ 96 h 146"/>
                <a:gd name="T50" fmla="*/ 2 w 242"/>
                <a:gd name="T51" fmla="*/ 90 h 146"/>
                <a:gd name="T52" fmla="*/ 0 w 242"/>
                <a:gd name="T53" fmla="*/ 82 h 146"/>
                <a:gd name="T54" fmla="*/ 4 w 242"/>
                <a:gd name="T55" fmla="*/ 70 h 146"/>
                <a:gd name="T56" fmla="*/ 10 w 242"/>
                <a:gd name="T57" fmla="*/ 56 h 146"/>
                <a:gd name="T58" fmla="*/ 22 w 242"/>
                <a:gd name="T59" fmla="*/ 42 h 146"/>
                <a:gd name="T60" fmla="*/ 36 w 242"/>
                <a:gd name="T61" fmla="*/ 28 h 146"/>
                <a:gd name="T62" fmla="*/ 54 w 242"/>
                <a:gd name="T63" fmla="*/ 16 h 146"/>
                <a:gd name="T64" fmla="*/ 74 w 242"/>
                <a:gd name="T65" fmla="*/ 8 h 146"/>
                <a:gd name="T66" fmla="*/ 98 w 242"/>
                <a:gd name="T67" fmla="*/ 2 h 146"/>
                <a:gd name="T68" fmla="*/ 122 w 242"/>
                <a:gd name="T69" fmla="*/ 0 h 14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42"/>
                <a:gd name="T106" fmla="*/ 0 h 146"/>
                <a:gd name="T107" fmla="*/ 242 w 242"/>
                <a:gd name="T108" fmla="*/ 146 h 14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42" h="146">
                  <a:moveTo>
                    <a:pt x="122" y="0"/>
                  </a:moveTo>
                  <a:lnTo>
                    <a:pt x="146" y="2"/>
                  </a:lnTo>
                  <a:lnTo>
                    <a:pt x="168" y="8"/>
                  </a:lnTo>
                  <a:lnTo>
                    <a:pt x="190" y="16"/>
                  </a:lnTo>
                  <a:lnTo>
                    <a:pt x="208" y="28"/>
                  </a:lnTo>
                  <a:lnTo>
                    <a:pt x="222" y="42"/>
                  </a:lnTo>
                  <a:lnTo>
                    <a:pt x="234" y="56"/>
                  </a:lnTo>
                  <a:lnTo>
                    <a:pt x="240" y="70"/>
                  </a:lnTo>
                  <a:lnTo>
                    <a:pt x="242" y="82"/>
                  </a:lnTo>
                  <a:lnTo>
                    <a:pt x="242" y="90"/>
                  </a:lnTo>
                  <a:lnTo>
                    <a:pt x="240" y="96"/>
                  </a:lnTo>
                  <a:lnTo>
                    <a:pt x="234" y="108"/>
                  </a:lnTo>
                  <a:lnTo>
                    <a:pt x="222" y="118"/>
                  </a:lnTo>
                  <a:lnTo>
                    <a:pt x="208" y="128"/>
                  </a:lnTo>
                  <a:lnTo>
                    <a:pt x="190" y="136"/>
                  </a:lnTo>
                  <a:lnTo>
                    <a:pt x="168" y="142"/>
                  </a:lnTo>
                  <a:lnTo>
                    <a:pt x="146" y="144"/>
                  </a:lnTo>
                  <a:lnTo>
                    <a:pt x="122" y="146"/>
                  </a:lnTo>
                  <a:lnTo>
                    <a:pt x="98" y="144"/>
                  </a:lnTo>
                  <a:lnTo>
                    <a:pt x="74" y="142"/>
                  </a:lnTo>
                  <a:lnTo>
                    <a:pt x="54" y="136"/>
                  </a:lnTo>
                  <a:lnTo>
                    <a:pt x="36" y="128"/>
                  </a:lnTo>
                  <a:lnTo>
                    <a:pt x="22" y="118"/>
                  </a:lnTo>
                  <a:lnTo>
                    <a:pt x="10" y="108"/>
                  </a:lnTo>
                  <a:lnTo>
                    <a:pt x="4" y="96"/>
                  </a:lnTo>
                  <a:lnTo>
                    <a:pt x="2" y="90"/>
                  </a:lnTo>
                  <a:lnTo>
                    <a:pt x="0" y="82"/>
                  </a:lnTo>
                  <a:lnTo>
                    <a:pt x="4" y="70"/>
                  </a:lnTo>
                  <a:lnTo>
                    <a:pt x="10" y="56"/>
                  </a:lnTo>
                  <a:lnTo>
                    <a:pt x="22" y="42"/>
                  </a:lnTo>
                  <a:lnTo>
                    <a:pt x="36" y="28"/>
                  </a:lnTo>
                  <a:lnTo>
                    <a:pt x="54" y="16"/>
                  </a:lnTo>
                  <a:lnTo>
                    <a:pt x="74" y="8"/>
                  </a:lnTo>
                  <a:lnTo>
                    <a:pt x="98" y="2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0" name="Freeform 145"/>
            <p:cNvSpPr>
              <a:spLocks/>
            </p:cNvSpPr>
            <p:nvPr/>
          </p:nvSpPr>
          <p:spPr bwMode="auto">
            <a:xfrm>
              <a:off x="4926205" y="3816455"/>
              <a:ext cx="349250" cy="212725"/>
            </a:xfrm>
            <a:custGeom>
              <a:avLst/>
              <a:gdLst>
                <a:gd name="T0" fmla="*/ 110 w 220"/>
                <a:gd name="T1" fmla="*/ 0 h 134"/>
                <a:gd name="T2" fmla="*/ 132 w 220"/>
                <a:gd name="T3" fmla="*/ 2 h 134"/>
                <a:gd name="T4" fmla="*/ 152 w 220"/>
                <a:gd name="T5" fmla="*/ 8 h 134"/>
                <a:gd name="T6" fmla="*/ 170 w 220"/>
                <a:gd name="T7" fmla="*/ 16 h 134"/>
                <a:gd name="T8" fmla="*/ 188 w 220"/>
                <a:gd name="T9" fmla="*/ 26 h 134"/>
                <a:gd name="T10" fmla="*/ 200 w 220"/>
                <a:gd name="T11" fmla="*/ 38 h 134"/>
                <a:gd name="T12" fmla="*/ 210 w 220"/>
                <a:gd name="T13" fmla="*/ 52 h 134"/>
                <a:gd name="T14" fmla="*/ 218 w 220"/>
                <a:gd name="T15" fmla="*/ 64 h 134"/>
                <a:gd name="T16" fmla="*/ 220 w 220"/>
                <a:gd name="T17" fmla="*/ 76 h 134"/>
                <a:gd name="T18" fmla="*/ 218 w 220"/>
                <a:gd name="T19" fmla="*/ 88 h 134"/>
                <a:gd name="T20" fmla="*/ 210 w 220"/>
                <a:gd name="T21" fmla="*/ 98 h 134"/>
                <a:gd name="T22" fmla="*/ 200 w 220"/>
                <a:gd name="T23" fmla="*/ 108 h 134"/>
                <a:gd name="T24" fmla="*/ 188 w 220"/>
                <a:gd name="T25" fmla="*/ 116 h 134"/>
                <a:gd name="T26" fmla="*/ 170 w 220"/>
                <a:gd name="T27" fmla="*/ 124 h 134"/>
                <a:gd name="T28" fmla="*/ 152 w 220"/>
                <a:gd name="T29" fmla="*/ 128 h 134"/>
                <a:gd name="T30" fmla="*/ 132 w 220"/>
                <a:gd name="T31" fmla="*/ 132 h 134"/>
                <a:gd name="T32" fmla="*/ 110 w 220"/>
                <a:gd name="T33" fmla="*/ 134 h 134"/>
                <a:gd name="T34" fmla="*/ 88 w 220"/>
                <a:gd name="T35" fmla="*/ 132 h 134"/>
                <a:gd name="T36" fmla="*/ 68 w 220"/>
                <a:gd name="T37" fmla="*/ 128 h 134"/>
                <a:gd name="T38" fmla="*/ 48 w 220"/>
                <a:gd name="T39" fmla="*/ 124 h 134"/>
                <a:gd name="T40" fmla="*/ 32 w 220"/>
                <a:gd name="T41" fmla="*/ 116 h 134"/>
                <a:gd name="T42" fmla="*/ 20 w 220"/>
                <a:gd name="T43" fmla="*/ 108 h 134"/>
                <a:gd name="T44" fmla="*/ 10 w 220"/>
                <a:gd name="T45" fmla="*/ 98 h 134"/>
                <a:gd name="T46" fmla="*/ 2 w 220"/>
                <a:gd name="T47" fmla="*/ 88 h 134"/>
                <a:gd name="T48" fmla="*/ 0 w 220"/>
                <a:gd name="T49" fmla="*/ 76 h 134"/>
                <a:gd name="T50" fmla="*/ 2 w 220"/>
                <a:gd name="T51" fmla="*/ 64 h 134"/>
                <a:gd name="T52" fmla="*/ 10 w 220"/>
                <a:gd name="T53" fmla="*/ 52 h 134"/>
                <a:gd name="T54" fmla="*/ 20 w 220"/>
                <a:gd name="T55" fmla="*/ 38 h 134"/>
                <a:gd name="T56" fmla="*/ 32 w 220"/>
                <a:gd name="T57" fmla="*/ 26 h 134"/>
                <a:gd name="T58" fmla="*/ 48 w 220"/>
                <a:gd name="T59" fmla="*/ 16 h 134"/>
                <a:gd name="T60" fmla="*/ 68 w 220"/>
                <a:gd name="T61" fmla="*/ 8 h 134"/>
                <a:gd name="T62" fmla="*/ 88 w 220"/>
                <a:gd name="T63" fmla="*/ 2 h 134"/>
                <a:gd name="T64" fmla="*/ 110 w 220"/>
                <a:gd name="T65" fmla="*/ 0 h 1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20"/>
                <a:gd name="T100" fmla="*/ 0 h 134"/>
                <a:gd name="T101" fmla="*/ 220 w 220"/>
                <a:gd name="T102" fmla="*/ 134 h 1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20" h="134">
                  <a:moveTo>
                    <a:pt x="110" y="0"/>
                  </a:moveTo>
                  <a:lnTo>
                    <a:pt x="132" y="2"/>
                  </a:lnTo>
                  <a:lnTo>
                    <a:pt x="152" y="8"/>
                  </a:lnTo>
                  <a:lnTo>
                    <a:pt x="170" y="16"/>
                  </a:lnTo>
                  <a:lnTo>
                    <a:pt x="188" y="26"/>
                  </a:lnTo>
                  <a:lnTo>
                    <a:pt x="200" y="38"/>
                  </a:lnTo>
                  <a:lnTo>
                    <a:pt x="210" y="52"/>
                  </a:lnTo>
                  <a:lnTo>
                    <a:pt x="218" y="64"/>
                  </a:lnTo>
                  <a:lnTo>
                    <a:pt x="220" y="76"/>
                  </a:lnTo>
                  <a:lnTo>
                    <a:pt x="218" y="88"/>
                  </a:lnTo>
                  <a:lnTo>
                    <a:pt x="210" y="98"/>
                  </a:lnTo>
                  <a:lnTo>
                    <a:pt x="200" y="108"/>
                  </a:lnTo>
                  <a:lnTo>
                    <a:pt x="188" y="116"/>
                  </a:lnTo>
                  <a:lnTo>
                    <a:pt x="170" y="124"/>
                  </a:lnTo>
                  <a:lnTo>
                    <a:pt x="152" y="128"/>
                  </a:lnTo>
                  <a:lnTo>
                    <a:pt x="132" y="132"/>
                  </a:lnTo>
                  <a:lnTo>
                    <a:pt x="110" y="134"/>
                  </a:lnTo>
                  <a:lnTo>
                    <a:pt x="88" y="132"/>
                  </a:lnTo>
                  <a:lnTo>
                    <a:pt x="68" y="128"/>
                  </a:lnTo>
                  <a:lnTo>
                    <a:pt x="48" y="124"/>
                  </a:lnTo>
                  <a:lnTo>
                    <a:pt x="32" y="116"/>
                  </a:lnTo>
                  <a:lnTo>
                    <a:pt x="20" y="108"/>
                  </a:lnTo>
                  <a:lnTo>
                    <a:pt x="10" y="98"/>
                  </a:lnTo>
                  <a:lnTo>
                    <a:pt x="2" y="88"/>
                  </a:lnTo>
                  <a:lnTo>
                    <a:pt x="0" y="76"/>
                  </a:lnTo>
                  <a:lnTo>
                    <a:pt x="2" y="64"/>
                  </a:lnTo>
                  <a:lnTo>
                    <a:pt x="10" y="52"/>
                  </a:lnTo>
                  <a:lnTo>
                    <a:pt x="20" y="38"/>
                  </a:lnTo>
                  <a:lnTo>
                    <a:pt x="32" y="26"/>
                  </a:lnTo>
                  <a:lnTo>
                    <a:pt x="48" y="16"/>
                  </a:lnTo>
                  <a:lnTo>
                    <a:pt x="68" y="8"/>
                  </a:lnTo>
                  <a:lnTo>
                    <a:pt x="88" y="2"/>
                  </a:lnTo>
                  <a:lnTo>
                    <a:pt x="110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1" name="Freeform 146"/>
            <p:cNvSpPr>
              <a:spLocks/>
            </p:cNvSpPr>
            <p:nvPr/>
          </p:nvSpPr>
          <p:spPr bwMode="auto">
            <a:xfrm>
              <a:off x="4945255" y="3819630"/>
              <a:ext cx="311150" cy="187325"/>
            </a:xfrm>
            <a:custGeom>
              <a:avLst/>
              <a:gdLst>
                <a:gd name="T0" fmla="*/ 98 w 196"/>
                <a:gd name="T1" fmla="*/ 0 h 118"/>
                <a:gd name="T2" fmla="*/ 118 w 196"/>
                <a:gd name="T3" fmla="*/ 2 h 118"/>
                <a:gd name="T4" fmla="*/ 136 w 196"/>
                <a:gd name="T5" fmla="*/ 6 h 118"/>
                <a:gd name="T6" fmla="*/ 152 w 196"/>
                <a:gd name="T7" fmla="*/ 14 h 118"/>
                <a:gd name="T8" fmla="*/ 168 w 196"/>
                <a:gd name="T9" fmla="*/ 22 h 118"/>
                <a:gd name="T10" fmla="*/ 180 w 196"/>
                <a:gd name="T11" fmla="*/ 34 h 118"/>
                <a:gd name="T12" fmla="*/ 188 w 196"/>
                <a:gd name="T13" fmla="*/ 44 h 118"/>
                <a:gd name="T14" fmla="*/ 194 w 196"/>
                <a:gd name="T15" fmla="*/ 56 h 118"/>
                <a:gd name="T16" fmla="*/ 196 w 196"/>
                <a:gd name="T17" fmla="*/ 68 h 118"/>
                <a:gd name="T18" fmla="*/ 194 w 196"/>
                <a:gd name="T19" fmla="*/ 78 h 118"/>
                <a:gd name="T20" fmla="*/ 188 w 196"/>
                <a:gd name="T21" fmla="*/ 88 h 118"/>
                <a:gd name="T22" fmla="*/ 180 w 196"/>
                <a:gd name="T23" fmla="*/ 96 h 118"/>
                <a:gd name="T24" fmla="*/ 168 w 196"/>
                <a:gd name="T25" fmla="*/ 104 h 118"/>
                <a:gd name="T26" fmla="*/ 152 w 196"/>
                <a:gd name="T27" fmla="*/ 110 h 118"/>
                <a:gd name="T28" fmla="*/ 136 w 196"/>
                <a:gd name="T29" fmla="*/ 114 h 118"/>
                <a:gd name="T30" fmla="*/ 118 w 196"/>
                <a:gd name="T31" fmla="*/ 118 h 118"/>
                <a:gd name="T32" fmla="*/ 98 w 196"/>
                <a:gd name="T33" fmla="*/ 118 h 118"/>
                <a:gd name="T34" fmla="*/ 78 w 196"/>
                <a:gd name="T35" fmla="*/ 118 h 118"/>
                <a:gd name="T36" fmla="*/ 60 w 196"/>
                <a:gd name="T37" fmla="*/ 114 h 118"/>
                <a:gd name="T38" fmla="*/ 44 w 196"/>
                <a:gd name="T39" fmla="*/ 110 h 118"/>
                <a:gd name="T40" fmla="*/ 28 w 196"/>
                <a:gd name="T41" fmla="*/ 104 h 118"/>
                <a:gd name="T42" fmla="*/ 16 w 196"/>
                <a:gd name="T43" fmla="*/ 96 h 118"/>
                <a:gd name="T44" fmla="*/ 8 w 196"/>
                <a:gd name="T45" fmla="*/ 88 h 118"/>
                <a:gd name="T46" fmla="*/ 2 w 196"/>
                <a:gd name="T47" fmla="*/ 78 h 118"/>
                <a:gd name="T48" fmla="*/ 0 w 196"/>
                <a:gd name="T49" fmla="*/ 68 h 118"/>
                <a:gd name="T50" fmla="*/ 2 w 196"/>
                <a:gd name="T51" fmla="*/ 56 h 118"/>
                <a:gd name="T52" fmla="*/ 8 w 196"/>
                <a:gd name="T53" fmla="*/ 44 h 118"/>
                <a:gd name="T54" fmla="*/ 16 w 196"/>
                <a:gd name="T55" fmla="*/ 34 h 118"/>
                <a:gd name="T56" fmla="*/ 28 w 196"/>
                <a:gd name="T57" fmla="*/ 22 h 118"/>
                <a:gd name="T58" fmla="*/ 44 w 196"/>
                <a:gd name="T59" fmla="*/ 14 h 118"/>
                <a:gd name="T60" fmla="*/ 60 w 196"/>
                <a:gd name="T61" fmla="*/ 6 h 118"/>
                <a:gd name="T62" fmla="*/ 78 w 196"/>
                <a:gd name="T63" fmla="*/ 2 h 118"/>
                <a:gd name="T64" fmla="*/ 98 w 196"/>
                <a:gd name="T65" fmla="*/ 0 h 11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6"/>
                <a:gd name="T100" fmla="*/ 0 h 118"/>
                <a:gd name="T101" fmla="*/ 196 w 196"/>
                <a:gd name="T102" fmla="*/ 118 h 11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6" h="118">
                  <a:moveTo>
                    <a:pt x="98" y="0"/>
                  </a:moveTo>
                  <a:lnTo>
                    <a:pt x="118" y="2"/>
                  </a:lnTo>
                  <a:lnTo>
                    <a:pt x="136" y="6"/>
                  </a:lnTo>
                  <a:lnTo>
                    <a:pt x="152" y="14"/>
                  </a:lnTo>
                  <a:lnTo>
                    <a:pt x="168" y="22"/>
                  </a:lnTo>
                  <a:lnTo>
                    <a:pt x="180" y="34"/>
                  </a:lnTo>
                  <a:lnTo>
                    <a:pt x="188" y="44"/>
                  </a:lnTo>
                  <a:lnTo>
                    <a:pt x="194" y="56"/>
                  </a:lnTo>
                  <a:lnTo>
                    <a:pt x="196" y="68"/>
                  </a:lnTo>
                  <a:lnTo>
                    <a:pt x="194" y="78"/>
                  </a:lnTo>
                  <a:lnTo>
                    <a:pt x="188" y="88"/>
                  </a:lnTo>
                  <a:lnTo>
                    <a:pt x="180" y="96"/>
                  </a:lnTo>
                  <a:lnTo>
                    <a:pt x="168" y="104"/>
                  </a:lnTo>
                  <a:lnTo>
                    <a:pt x="152" y="110"/>
                  </a:lnTo>
                  <a:lnTo>
                    <a:pt x="136" y="114"/>
                  </a:lnTo>
                  <a:lnTo>
                    <a:pt x="118" y="118"/>
                  </a:lnTo>
                  <a:lnTo>
                    <a:pt x="98" y="118"/>
                  </a:lnTo>
                  <a:lnTo>
                    <a:pt x="78" y="118"/>
                  </a:lnTo>
                  <a:lnTo>
                    <a:pt x="60" y="114"/>
                  </a:lnTo>
                  <a:lnTo>
                    <a:pt x="44" y="110"/>
                  </a:lnTo>
                  <a:lnTo>
                    <a:pt x="28" y="104"/>
                  </a:lnTo>
                  <a:lnTo>
                    <a:pt x="16" y="96"/>
                  </a:lnTo>
                  <a:lnTo>
                    <a:pt x="8" y="88"/>
                  </a:lnTo>
                  <a:lnTo>
                    <a:pt x="2" y="78"/>
                  </a:lnTo>
                  <a:lnTo>
                    <a:pt x="0" y="68"/>
                  </a:lnTo>
                  <a:lnTo>
                    <a:pt x="2" y="56"/>
                  </a:lnTo>
                  <a:lnTo>
                    <a:pt x="8" y="44"/>
                  </a:lnTo>
                  <a:lnTo>
                    <a:pt x="16" y="34"/>
                  </a:lnTo>
                  <a:lnTo>
                    <a:pt x="28" y="22"/>
                  </a:lnTo>
                  <a:lnTo>
                    <a:pt x="44" y="14"/>
                  </a:lnTo>
                  <a:lnTo>
                    <a:pt x="60" y="6"/>
                  </a:lnTo>
                  <a:lnTo>
                    <a:pt x="78" y="2"/>
                  </a:lnTo>
                  <a:lnTo>
                    <a:pt x="98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2" name="Freeform 147"/>
            <p:cNvSpPr>
              <a:spLocks/>
            </p:cNvSpPr>
            <p:nvPr/>
          </p:nvSpPr>
          <p:spPr bwMode="auto">
            <a:xfrm>
              <a:off x="4964305" y="3819630"/>
              <a:ext cx="273050" cy="168275"/>
            </a:xfrm>
            <a:custGeom>
              <a:avLst/>
              <a:gdLst>
                <a:gd name="T0" fmla="*/ 86 w 172"/>
                <a:gd name="T1" fmla="*/ 0 h 106"/>
                <a:gd name="T2" fmla="*/ 104 w 172"/>
                <a:gd name="T3" fmla="*/ 2 h 106"/>
                <a:gd name="T4" fmla="*/ 120 w 172"/>
                <a:gd name="T5" fmla="*/ 6 h 106"/>
                <a:gd name="T6" fmla="*/ 134 w 172"/>
                <a:gd name="T7" fmla="*/ 14 h 106"/>
                <a:gd name="T8" fmla="*/ 148 w 172"/>
                <a:gd name="T9" fmla="*/ 22 h 106"/>
                <a:gd name="T10" fmla="*/ 158 w 172"/>
                <a:gd name="T11" fmla="*/ 30 h 106"/>
                <a:gd name="T12" fmla="*/ 166 w 172"/>
                <a:gd name="T13" fmla="*/ 40 h 106"/>
                <a:gd name="T14" fmla="*/ 170 w 172"/>
                <a:gd name="T15" fmla="*/ 50 h 106"/>
                <a:gd name="T16" fmla="*/ 172 w 172"/>
                <a:gd name="T17" fmla="*/ 60 h 106"/>
                <a:gd name="T18" fmla="*/ 170 w 172"/>
                <a:gd name="T19" fmla="*/ 70 h 106"/>
                <a:gd name="T20" fmla="*/ 166 w 172"/>
                <a:gd name="T21" fmla="*/ 78 h 106"/>
                <a:gd name="T22" fmla="*/ 158 w 172"/>
                <a:gd name="T23" fmla="*/ 86 h 106"/>
                <a:gd name="T24" fmla="*/ 148 w 172"/>
                <a:gd name="T25" fmla="*/ 92 h 106"/>
                <a:gd name="T26" fmla="*/ 134 w 172"/>
                <a:gd name="T27" fmla="*/ 98 h 106"/>
                <a:gd name="T28" fmla="*/ 120 w 172"/>
                <a:gd name="T29" fmla="*/ 102 h 106"/>
                <a:gd name="T30" fmla="*/ 104 w 172"/>
                <a:gd name="T31" fmla="*/ 104 h 106"/>
                <a:gd name="T32" fmla="*/ 86 w 172"/>
                <a:gd name="T33" fmla="*/ 106 h 106"/>
                <a:gd name="T34" fmla="*/ 68 w 172"/>
                <a:gd name="T35" fmla="*/ 104 h 106"/>
                <a:gd name="T36" fmla="*/ 52 w 172"/>
                <a:gd name="T37" fmla="*/ 102 h 106"/>
                <a:gd name="T38" fmla="*/ 38 w 172"/>
                <a:gd name="T39" fmla="*/ 98 h 106"/>
                <a:gd name="T40" fmla="*/ 24 w 172"/>
                <a:gd name="T41" fmla="*/ 92 h 106"/>
                <a:gd name="T42" fmla="*/ 14 w 172"/>
                <a:gd name="T43" fmla="*/ 86 h 106"/>
                <a:gd name="T44" fmla="*/ 6 w 172"/>
                <a:gd name="T45" fmla="*/ 78 h 106"/>
                <a:gd name="T46" fmla="*/ 2 w 172"/>
                <a:gd name="T47" fmla="*/ 70 h 106"/>
                <a:gd name="T48" fmla="*/ 0 w 172"/>
                <a:gd name="T49" fmla="*/ 60 h 106"/>
                <a:gd name="T50" fmla="*/ 2 w 172"/>
                <a:gd name="T51" fmla="*/ 50 h 106"/>
                <a:gd name="T52" fmla="*/ 6 w 172"/>
                <a:gd name="T53" fmla="*/ 40 h 106"/>
                <a:gd name="T54" fmla="*/ 14 w 172"/>
                <a:gd name="T55" fmla="*/ 30 h 106"/>
                <a:gd name="T56" fmla="*/ 24 w 172"/>
                <a:gd name="T57" fmla="*/ 22 h 106"/>
                <a:gd name="T58" fmla="*/ 38 w 172"/>
                <a:gd name="T59" fmla="*/ 14 h 106"/>
                <a:gd name="T60" fmla="*/ 52 w 172"/>
                <a:gd name="T61" fmla="*/ 6 h 106"/>
                <a:gd name="T62" fmla="*/ 68 w 172"/>
                <a:gd name="T63" fmla="*/ 2 h 106"/>
                <a:gd name="T64" fmla="*/ 86 w 172"/>
                <a:gd name="T65" fmla="*/ 0 h 1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2"/>
                <a:gd name="T100" fmla="*/ 0 h 106"/>
                <a:gd name="T101" fmla="*/ 172 w 172"/>
                <a:gd name="T102" fmla="*/ 106 h 10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2" h="106">
                  <a:moveTo>
                    <a:pt x="86" y="0"/>
                  </a:moveTo>
                  <a:lnTo>
                    <a:pt x="104" y="2"/>
                  </a:lnTo>
                  <a:lnTo>
                    <a:pt x="120" y="6"/>
                  </a:lnTo>
                  <a:lnTo>
                    <a:pt x="134" y="14"/>
                  </a:lnTo>
                  <a:lnTo>
                    <a:pt x="148" y="22"/>
                  </a:lnTo>
                  <a:lnTo>
                    <a:pt x="158" y="30"/>
                  </a:lnTo>
                  <a:lnTo>
                    <a:pt x="166" y="40"/>
                  </a:lnTo>
                  <a:lnTo>
                    <a:pt x="170" y="50"/>
                  </a:lnTo>
                  <a:lnTo>
                    <a:pt x="172" y="60"/>
                  </a:lnTo>
                  <a:lnTo>
                    <a:pt x="170" y="70"/>
                  </a:lnTo>
                  <a:lnTo>
                    <a:pt x="166" y="78"/>
                  </a:lnTo>
                  <a:lnTo>
                    <a:pt x="158" y="86"/>
                  </a:lnTo>
                  <a:lnTo>
                    <a:pt x="148" y="92"/>
                  </a:lnTo>
                  <a:lnTo>
                    <a:pt x="134" y="98"/>
                  </a:lnTo>
                  <a:lnTo>
                    <a:pt x="120" y="102"/>
                  </a:lnTo>
                  <a:lnTo>
                    <a:pt x="104" y="104"/>
                  </a:lnTo>
                  <a:lnTo>
                    <a:pt x="86" y="106"/>
                  </a:lnTo>
                  <a:lnTo>
                    <a:pt x="68" y="104"/>
                  </a:lnTo>
                  <a:lnTo>
                    <a:pt x="52" y="102"/>
                  </a:lnTo>
                  <a:lnTo>
                    <a:pt x="38" y="98"/>
                  </a:lnTo>
                  <a:lnTo>
                    <a:pt x="24" y="92"/>
                  </a:lnTo>
                  <a:lnTo>
                    <a:pt x="14" y="86"/>
                  </a:lnTo>
                  <a:lnTo>
                    <a:pt x="6" y="78"/>
                  </a:lnTo>
                  <a:lnTo>
                    <a:pt x="2" y="70"/>
                  </a:lnTo>
                  <a:lnTo>
                    <a:pt x="0" y="60"/>
                  </a:lnTo>
                  <a:lnTo>
                    <a:pt x="2" y="50"/>
                  </a:lnTo>
                  <a:lnTo>
                    <a:pt x="6" y="40"/>
                  </a:lnTo>
                  <a:lnTo>
                    <a:pt x="14" y="30"/>
                  </a:lnTo>
                  <a:lnTo>
                    <a:pt x="24" y="22"/>
                  </a:lnTo>
                  <a:lnTo>
                    <a:pt x="38" y="14"/>
                  </a:lnTo>
                  <a:lnTo>
                    <a:pt x="52" y="6"/>
                  </a:lnTo>
                  <a:lnTo>
                    <a:pt x="6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3" name="Freeform 148"/>
            <p:cNvSpPr>
              <a:spLocks/>
            </p:cNvSpPr>
            <p:nvPr/>
          </p:nvSpPr>
          <p:spPr bwMode="auto">
            <a:xfrm>
              <a:off x="4983355" y="3822805"/>
              <a:ext cx="238125" cy="142875"/>
            </a:xfrm>
            <a:custGeom>
              <a:avLst/>
              <a:gdLst>
                <a:gd name="T0" fmla="*/ 74 w 150"/>
                <a:gd name="T1" fmla="*/ 0 h 90"/>
                <a:gd name="T2" fmla="*/ 90 w 150"/>
                <a:gd name="T3" fmla="*/ 2 h 90"/>
                <a:gd name="T4" fmla="*/ 104 w 150"/>
                <a:gd name="T5" fmla="*/ 4 h 90"/>
                <a:gd name="T6" fmla="*/ 116 w 150"/>
                <a:gd name="T7" fmla="*/ 10 h 90"/>
                <a:gd name="T8" fmla="*/ 128 w 150"/>
                <a:gd name="T9" fmla="*/ 18 h 90"/>
                <a:gd name="T10" fmla="*/ 136 w 150"/>
                <a:gd name="T11" fmla="*/ 26 h 90"/>
                <a:gd name="T12" fmla="*/ 144 w 150"/>
                <a:gd name="T13" fmla="*/ 34 h 90"/>
                <a:gd name="T14" fmla="*/ 148 w 150"/>
                <a:gd name="T15" fmla="*/ 44 h 90"/>
                <a:gd name="T16" fmla="*/ 150 w 150"/>
                <a:gd name="T17" fmla="*/ 52 h 90"/>
                <a:gd name="T18" fmla="*/ 148 w 150"/>
                <a:gd name="T19" fmla="*/ 60 h 90"/>
                <a:gd name="T20" fmla="*/ 144 w 150"/>
                <a:gd name="T21" fmla="*/ 66 h 90"/>
                <a:gd name="T22" fmla="*/ 136 w 150"/>
                <a:gd name="T23" fmla="*/ 74 h 90"/>
                <a:gd name="T24" fmla="*/ 128 w 150"/>
                <a:gd name="T25" fmla="*/ 80 h 90"/>
                <a:gd name="T26" fmla="*/ 116 w 150"/>
                <a:gd name="T27" fmla="*/ 84 h 90"/>
                <a:gd name="T28" fmla="*/ 104 w 150"/>
                <a:gd name="T29" fmla="*/ 88 h 90"/>
                <a:gd name="T30" fmla="*/ 90 w 150"/>
                <a:gd name="T31" fmla="*/ 90 h 90"/>
                <a:gd name="T32" fmla="*/ 74 w 150"/>
                <a:gd name="T33" fmla="*/ 90 h 90"/>
                <a:gd name="T34" fmla="*/ 60 w 150"/>
                <a:gd name="T35" fmla="*/ 90 h 90"/>
                <a:gd name="T36" fmla="*/ 44 w 150"/>
                <a:gd name="T37" fmla="*/ 88 h 90"/>
                <a:gd name="T38" fmla="*/ 32 w 150"/>
                <a:gd name="T39" fmla="*/ 84 h 90"/>
                <a:gd name="T40" fmla="*/ 22 w 150"/>
                <a:gd name="T41" fmla="*/ 80 h 90"/>
                <a:gd name="T42" fmla="*/ 12 w 150"/>
                <a:gd name="T43" fmla="*/ 74 h 90"/>
                <a:gd name="T44" fmla="*/ 6 w 150"/>
                <a:gd name="T45" fmla="*/ 66 h 90"/>
                <a:gd name="T46" fmla="*/ 0 w 150"/>
                <a:gd name="T47" fmla="*/ 60 h 90"/>
                <a:gd name="T48" fmla="*/ 0 w 150"/>
                <a:gd name="T49" fmla="*/ 52 h 90"/>
                <a:gd name="T50" fmla="*/ 0 w 150"/>
                <a:gd name="T51" fmla="*/ 44 h 90"/>
                <a:gd name="T52" fmla="*/ 6 w 150"/>
                <a:gd name="T53" fmla="*/ 34 h 90"/>
                <a:gd name="T54" fmla="*/ 12 w 150"/>
                <a:gd name="T55" fmla="*/ 26 h 90"/>
                <a:gd name="T56" fmla="*/ 22 w 150"/>
                <a:gd name="T57" fmla="*/ 18 h 90"/>
                <a:gd name="T58" fmla="*/ 32 w 150"/>
                <a:gd name="T59" fmla="*/ 10 h 90"/>
                <a:gd name="T60" fmla="*/ 44 w 150"/>
                <a:gd name="T61" fmla="*/ 4 h 90"/>
                <a:gd name="T62" fmla="*/ 60 w 150"/>
                <a:gd name="T63" fmla="*/ 2 h 90"/>
                <a:gd name="T64" fmla="*/ 74 w 150"/>
                <a:gd name="T65" fmla="*/ 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0"/>
                <a:gd name="T100" fmla="*/ 0 h 90"/>
                <a:gd name="T101" fmla="*/ 150 w 150"/>
                <a:gd name="T102" fmla="*/ 90 h 9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0" h="90">
                  <a:moveTo>
                    <a:pt x="74" y="0"/>
                  </a:moveTo>
                  <a:lnTo>
                    <a:pt x="90" y="2"/>
                  </a:lnTo>
                  <a:lnTo>
                    <a:pt x="104" y="4"/>
                  </a:lnTo>
                  <a:lnTo>
                    <a:pt x="116" y="10"/>
                  </a:lnTo>
                  <a:lnTo>
                    <a:pt x="128" y="18"/>
                  </a:lnTo>
                  <a:lnTo>
                    <a:pt x="136" y="26"/>
                  </a:lnTo>
                  <a:lnTo>
                    <a:pt x="144" y="34"/>
                  </a:lnTo>
                  <a:lnTo>
                    <a:pt x="148" y="44"/>
                  </a:lnTo>
                  <a:lnTo>
                    <a:pt x="150" y="52"/>
                  </a:lnTo>
                  <a:lnTo>
                    <a:pt x="148" y="60"/>
                  </a:lnTo>
                  <a:lnTo>
                    <a:pt x="144" y="66"/>
                  </a:lnTo>
                  <a:lnTo>
                    <a:pt x="136" y="74"/>
                  </a:lnTo>
                  <a:lnTo>
                    <a:pt x="128" y="80"/>
                  </a:lnTo>
                  <a:lnTo>
                    <a:pt x="116" y="84"/>
                  </a:lnTo>
                  <a:lnTo>
                    <a:pt x="104" y="88"/>
                  </a:lnTo>
                  <a:lnTo>
                    <a:pt x="90" y="90"/>
                  </a:lnTo>
                  <a:lnTo>
                    <a:pt x="74" y="90"/>
                  </a:lnTo>
                  <a:lnTo>
                    <a:pt x="60" y="90"/>
                  </a:lnTo>
                  <a:lnTo>
                    <a:pt x="44" y="88"/>
                  </a:lnTo>
                  <a:lnTo>
                    <a:pt x="32" y="84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4" y="4"/>
                  </a:lnTo>
                  <a:lnTo>
                    <a:pt x="60" y="2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4" name="Freeform 149"/>
            <p:cNvSpPr>
              <a:spLocks/>
            </p:cNvSpPr>
            <p:nvPr/>
          </p:nvSpPr>
          <p:spPr bwMode="auto">
            <a:xfrm>
              <a:off x="4999230" y="3822805"/>
              <a:ext cx="203200" cy="123825"/>
            </a:xfrm>
            <a:custGeom>
              <a:avLst/>
              <a:gdLst>
                <a:gd name="T0" fmla="*/ 64 w 128"/>
                <a:gd name="T1" fmla="*/ 0 h 78"/>
                <a:gd name="T2" fmla="*/ 78 w 128"/>
                <a:gd name="T3" fmla="*/ 2 h 78"/>
                <a:gd name="T4" fmla="*/ 90 w 128"/>
                <a:gd name="T5" fmla="*/ 6 h 78"/>
                <a:gd name="T6" fmla="*/ 100 w 128"/>
                <a:gd name="T7" fmla="*/ 10 h 78"/>
                <a:gd name="T8" fmla="*/ 110 w 128"/>
                <a:gd name="T9" fmla="*/ 16 h 78"/>
                <a:gd name="T10" fmla="*/ 118 w 128"/>
                <a:gd name="T11" fmla="*/ 22 h 78"/>
                <a:gd name="T12" fmla="*/ 124 w 128"/>
                <a:gd name="T13" fmla="*/ 30 h 78"/>
                <a:gd name="T14" fmla="*/ 126 w 128"/>
                <a:gd name="T15" fmla="*/ 38 h 78"/>
                <a:gd name="T16" fmla="*/ 128 w 128"/>
                <a:gd name="T17" fmla="*/ 44 h 78"/>
                <a:gd name="T18" fmla="*/ 126 w 128"/>
                <a:gd name="T19" fmla="*/ 52 h 78"/>
                <a:gd name="T20" fmla="*/ 124 w 128"/>
                <a:gd name="T21" fmla="*/ 58 h 78"/>
                <a:gd name="T22" fmla="*/ 118 w 128"/>
                <a:gd name="T23" fmla="*/ 64 h 78"/>
                <a:gd name="T24" fmla="*/ 110 w 128"/>
                <a:gd name="T25" fmla="*/ 68 h 78"/>
                <a:gd name="T26" fmla="*/ 100 w 128"/>
                <a:gd name="T27" fmla="*/ 72 h 78"/>
                <a:gd name="T28" fmla="*/ 90 w 128"/>
                <a:gd name="T29" fmla="*/ 76 h 78"/>
                <a:gd name="T30" fmla="*/ 78 w 128"/>
                <a:gd name="T31" fmla="*/ 78 h 78"/>
                <a:gd name="T32" fmla="*/ 64 w 128"/>
                <a:gd name="T33" fmla="*/ 78 h 78"/>
                <a:gd name="T34" fmla="*/ 52 w 128"/>
                <a:gd name="T35" fmla="*/ 78 h 78"/>
                <a:gd name="T36" fmla="*/ 40 w 128"/>
                <a:gd name="T37" fmla="*/ 76 h 78"/>
                <a:gd name="T38" fmla="*/ 28 w 128"/>
                <a:gd name="T39" fmla="*/ 72 h 78"/>
                <a:gd name="T40" fmla="*/ 20 w 128"/>
                <a:gd name="T41" fmla="*/ 68 h 78"/>
                <a:gd name="T42" fmla="*/ 12 w 128"/>
                <a:gd name="T43" fmla="*/ 64 h 78"/>
                <a:gd name="T44" fmla="*/ 6 w 128"/>
                <a:gd name="T45" fmla="*/ 58 h 78"/>
                <a:gd name="T46" fmla="*/ 2 w 128"/>
                <a:gd name="T47" fmla="*/ 52 h 78"/>
                <a:gd name="T48" fmla="*/ 0 w 128"/>
                <a:gd name="T49" fmla="*/ 44 h 78"/>
                <a:gd name="T50" fmla="*/ 2 w 128"/>
                <a:gd name="T51" fmla="*/ 38 h 78"/>
                <a:gd name="T52" fmla="*/ 6 w 128"/>
                <a:gd name="T53" fmla="*/ 30 h 78"/>
                <a:gd name="T54" fmla="*/ 12 w 128"/>
                <a:gd name="T55" fmla="*/ 22 h 78"/>
                <a:gd name="T56" fmla="*/ 20 w 128"/>
                <a:gd name="T57" fmla="*/ 16 h 78"/>
                <a:gd name="T58" fmla="*/ 28 w 128"/>
                <a:gd name="T59" fmla="*/ 10 h 78"/>
                <a:gd name="T60" fmla="*/ 40 w 128"/>
                <a:gd name="T61" fmla="*/ 6 h 78"/>
                <a:gd name="T62" fmla="*/ 52 w 128"/>
                <a:gd name="T63" fmla="*/ 2 h 78"/>
                <a:gd name="T64" fmla="*/ 64 w 128"/>
                <a:gd name="T65" fmla="*/ 0 h 7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8"/>
                <a:gd name="T100" fmla="*/ 0 h 78"/>
                <a:gd name="T101" fmla="*/ 128 w 128"/>
                <a:gd name="T102" fmla="*/ 78 h 7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8" h="78">
                  <a:moveTo>
                    <a:pt x="64" y="0"/>
                  </a:moveTo>
                  <a:lnTo>
                    <a:pt x="78" y="2"/>
                  </a:lnTo>
                  <a:lnTo>
                    <a:pt x="90" y="6"/>
                  </a:lnTo>
                  <a:lnTo>
                    <a:pt x="100" y="10"/>
                  </a:lnTo>
                  <a:lnTo>
                    <a:pt x="110" y="16"/>
                  </a:lnTo>
                  <a:lnTo>
                    <a:pt x="118" y="22"/>
                  </a:lnTo>
                  <a:lnTo>
                    <a:pt x="124" y="30"/>
                  </a:lnTo>
                  <a:lnTo>
                    <a:pt x="126" y="38"/>
                  </a:lnTo>
                  <a:lnTo>
                    <a:pt x="128" y="44"/>
                  </a:lnTo>
                  <a:lnTo>
                    <a:pt x="126" y="52"/>
                  </a:lnTo>
                  <a:lnTo>
                    <a:pt x="124" y="58"/>
                  </a:lnTo>
                  <a:lnTo>
                    <a:pt x="118" y="64"/>
                  </a:lnTo>
                  <a:lnTo>
                    <a:pt x="110" y="68"/>
                  </a:lnTo>
                  <a:lnTo>
                    <a:pt x="100" y="72"/>
                  </a:lnTo>
                  <a:lnTo>
                    <a:pt x="90" y="76"/>
                  </a:lnTo>
                  <a:lnTo>
                    <a:pt x="78" y="78"/>
                  </a:lnTo>
                  <a:lnTo>
                    <a:pt x="64" y="78"/>
                  </a:lnTo>
                  <a:lnTo>
                    <a:pt x="52" y="78"/>
                  </a:lnTo>
                  <a:lnTo>
                    <a:pt x="40" y="76"/>
                  </a:lnTo>
                  <a:lnTo>
                    <a:pt x="28" y="72"/>
                  </a:lnTo>
                  <a:lnTo>
                    <a:pt x="20" y="68"/>
                  </a:lnTo>
                  <a:lnTo>
                    <a:pt x="12" y="64"/>
                  </a:lnTo>
                  <a:lnTo>
                    <a:pt x="6" y="58"/>
                  </a:lnTo>
                  <a:lnTo>
                    <a:pt x="2" y="52"/>
                  </a:lnTo>
                  <a:lnTo>
                    <a:pt x="0" y="44"/>
                  </a:lnTo>
                  <a:lnTo>
                    <a:pt x="2" y="38"/>
                  </a:lnTo>
                  <a:lnTo>
                    <a:pt x="6" y="30"/>
                  </a:lnTo>
                  <a:lnTo>
                    <a:pt x="12" y="22"/>
                  </a:lnTo>
                  <a:lnTo>
                    <a:pt x="20" y="16"/>
                  </a:lnTo>
                  <a:lnTo>
                    <a:pt x="28" y="10"/>
                  </a:lnTo>
                  <a:lnTo>
                    <a:pt x="40" y="6"/>
                  </a:lnTo>
                  <a:lnTo>
                    <a:pt x="52" y="2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5" name="Freeform 150"/>
            <p:cNvSpPr>
              <a:spLocks/>
            </p:cNvSpPr>
            <p:nvPr/>
          </p:nvSpPr>
          <p:spPr bwMode="auto">
            <a:xfrm>
              <a:off x="5018280" y="3825980"/>
              <a:ext cx="165100" cy="101600"/>
            </a:xfrm>
            <a:custGeom>
              <a:avLst/>
              <a:gdLst>
                <a:gd name="T0" fmla="*/ 52 w 104"/>
                <a:gd name="T1" fmla="*/ 0 h 64"/>
                <a:gd name="T2" fmla="*/ 64 w 104"/>
                <a:gd name="T3" fmla="*/ 0 h 64"/>
                <a:gd name="T4" fmla="*/ 72 w 104"/>
                <a:gd name="T5" fmla="*/ 4 h 64"/>
                <a:gd name="T6" fmla="*/ 82 w 104"/>
                <a:gd name="T7" fmla="*/ 8 h 64"/>
                <a:gd name="T8" fmla="*/ 90 w 104"/>
                <a:gd name="T9" fmla="*/ 12 h 64"/>
                <a:gd name="T10" fmla="*/ 96 w 104"/>
                <a:gd name="T11" fmla="*/ 18 h 64"/>
                <a:gd name="T12" fmla="*/ 100 w 104"/>
                <a:gd name="T13" fmla="*/ 24 h 64"/>
                <a:gd name="T14" fmla="*/ 104 w 104"/>
                <a:gd name="T15" fmla="*/ 30 h 64"/>
                <a:gd name="T16" fmla="*/ 104 w 104"/>
                <a:gd name="T17" fmla="*/ 36 h 64"/>
                <a:gd name="T18" fmla="*/ 104 w 104"/>
                <a:gd name="T19" fmla="*/ 42 h 64"/>
                <a:gd name="T20" fmla="*/ 100 w 104"/>
                <a:gd name="T21" fmla="*/ 46 h 64"/>
                <a:gd name="T22" fmla="*/ 96 w 104"/>
                <a:gd name="T23" fmla="*/ 52 h 64"/>
                <a:gd name="T24" fmla="*/ 90 w 104"/>
                <a:gd name="T25" fmla="*/ 56 h 64"/>
                <a:gd name="T26" fmla="*/ 72 w 104"/>
                <a:gd name="T27" fmla="*/ 62 h 64"/>
                <a:gd name="T28" fmla="*/ 52 w 104"/>
                <a:gd name="T29" fmla="*/ 64 h 64"/>
                <a:gd name="T30" fmla="*/ 32 w 104"/>
                <a:gd name="T31" fmla="*/ 62 h 64"/>
                <a:gd name="T32" fmla="*/ 16 w 104"/>
                <a:gd name="T33" fmla="*/ 56 h 64"/>
                <a:gd name="T34" fmla="*/ 10 w 104"/>
                <a:gd name="T35" fmla="*/ 52 h 64"/>
                <a:gd name="T36" fmla="*/ 4 w 104"/>
                <a:gd name="T37" fmla="*/ 46 h 64"/>
                <a:gd name="T38" fmla="*/ 2 w 104"/>
                <a:gd name="T39" fmla="*/ 42 h 64"/>
                <a:gd name="T40" fmla="*/ 0 w 104"/>
                <a:gd name="T41" fmla="*/ 36 h 64"/>
                <a:gd name="T42" fmla="*/ 2 w 104"/>
                <a:gd name="T43" fmla="*/ 30 h 64"/>
                <a:gd name="T44" fmla="*/ 4 w 104"/>
                <a:gd name="T45" fmla="*/ 24 h 64"/>
                <a:gd name="T46" fmla="*/ 10 w 104"/>
                <a:gd name="T47" fmla="*/ 18 h 64"/>
                <a:gd name="T48" fmla="*/ 16 w 104"/>
                <a:gd name="T49" fmla="*/ 12 h 64"/>
                <a:gd name="T50" fmla="*/ 24 w 104"/>
                <a:gd name="T51" fmla="*/ 8 h 64"/>
                <a:gd name="T52" fmla="*/ 32 w 104"/>
                <a:gd name="T53" fmla="*/ 4 h 64"/>
                <a:gd name="T54" fmla="*/ 42 w 104"/>
                <a:gd name="T55" fmla="*/ 0 h 64"/>
                <a:gd name="T56" fmla="*/ 52 w 104"/>
                <a:gd name="T57" fmla="*/ 0 h 6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4"/>
                <a:gd name="T88" fmla="*/ 0 h 64"/>
                <a:gd name="T89" fmla="*/ 104 w 104"/>
                <a:gd name="T90" fmla="*/ 64 h 6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4" h="64">
                  <a:moveTo>
                    <a:pt x="52" y="0"/>
                  </a:moveTo>
                  <a:lnTo>
                    <a:pt x="64" y="0"/>
                  </a:lnTo>
                  <a:lnTo>
                    <a:pt x="72" y="4"/>
                  </a:lnTo>
                  <a:lnTo>
                    <a:pt x="82" y="8"/>
                  </a:lnTo>
                  <a:lnTo>
                    <a:pt x="90" y="12"/>
                  </a:lnTo>
                  <a:lnTo>
                    <a:pt x="96" y="18"/>
                  </a:lnTo>
                  <a:lnTo>
                    <a:pt x="100" y="24"/>
                  </a:lnTo>
                  <a:lnTo>
                    <a:pt x="104" y="30"/>
                  </a:lnTo>
                  <a:lnTo>
                    <a:pt x="104" y="36"/>
                  </a:lnTo>
                  <a:lnTo>
                    <a:pt x="104" y="42"/>
                  </a:lnTo>
                  <a:lnTo>
                    <a:pt x="100" y="46"/>
                  </a:lnTo>
                  <a:lnTo>
                    <a:pt x="96" y="52"/>
                  </a:lnTo>
                  <a:lnTo>
                    <a:pt x="90" y="56"/>
                  </a:lnTo>
                  <a:lnTo>
                    <a:pt x="72" y="62"/>
                  </a:lnTo>
                  <a:lnTo>
                    <a:pt x="52" y="64"/>
                  </a:lnTo>
                  <a:lnTo>
                    <a:pt x="32" y="62"/>
                  </a:lnTo>
                  <a:lnTo>
                    <a:pt x="16" y="56"/>
                  </a:lnTo>
                  <a:lnTo>
                    <a:pt x="10" y="52"/>
                  </a:lnTo>
                  <a:lnTo>
                    <a:pt x="4" y="46"/>
                  </a:lnTo>
                  <a:lnTo>
                    <a:pt x="2" y="42"/>
                  </a:lnTo>
                  <a:lnTo>
                    <a:pt x="0" y="36"/>
                  </a:lnTo>
                  <a:lnTo>
                    <a:pt x="2" y="30"/>
                  </a:lnTo>
                  <a:lnTo>
                    <a:pt x="4" y="24"/>
                  </a:lnTo>
                  <a:lnTo>
                    <a:pt x="10" y="18"/>
                  </a:lnTo>
                  <a:lnTo>
                    <a:pt x="16" y="12"/>
                  </a:lnTo>
                  <a:lnTo>
                    <a:pt x="24" y="8"/>
                  </a:lnTo>
                  <a:lnTo>
                    <a:pt x="32" y="4"/>
                  </a:lnTo>
                  <a:lnTo>
                    <a:pt x="4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6" name="Freeform 151"/>
            <p:cNvSpPr>
              <a:spLocks/>
            </p:cNvSpPr>
            <p:nvPr/>
          </p:nvSpPr>
          <p:spPr bwMode="auto">
            <a:xfrm>
              <a:off x="5037330" y="3829155"/>
              <a:ext cx="130175" cy="76200"/>
            </a:xfrm>
            <a:custGeom>
              <a:avLst/>
              <a:gdLst>
                <a:gd name="T0" fmla="*/ 40 w 82"/>
                <a:gd name="T1" fmla="*/ 0 h 48"/>
                <a:gd name="T2" fmla="*/ 48 w 82"/>
                <a:gd name="T3" fmla="*/ 0 h 48"/>
                <a:gd name="T4" fmla="*/ 56 w 82"/>
                <a:gd name="T5" fmla="*/ 2 h 48"/>
                <a:gd name="T6" fmla="*/ 70 w 82"/>
                <a:gd name="T7" fmla="*/ 8 h 48"/>
                <a:gd name="T8" fmla="*/ 78 w 82"/>
                <a:gd name="T9" fmla="*/ 18 h 48"/>
                <a:gd name="T10" fmla="*/ 80 w 82"/>
                <a:gd name="T11" fmla="*/ 22 h 48"/>
                <a:gd name="T12" fmla="*/ 82 w 82"/>
                <a:gd name="T13" fmla="*/ 28 h 48"/>
                <a:gd name="T14" fmla="*/ 80 w 82"/>
                <a:gd name="T15" fmla="*/ 32 h 48"/>
                <a:gd name="T16" fmla="*/ 78 w 82"/>
                <a:gd name="T17" fmla="*/ 36 h 48"/>
                <a:gd name="T18" fmla="*/ 70 w 82"/>
                <a:gd name="T19" fmla="*/ 42 h 48"/>
                <a:gd name="T20" fmla="*/ 56 w 82"/>
                <a:gd name="T21" fmla="*/ 46 h 48"/>
                <a:gd name="T22" fmla="*/ 40 w 82"/>
                <a:gd name="T23" fmla="*/ 48 h 48"/>
                <a:gd name="T24" fmla="*/ 24 w 82"/>
                <a:gd name="T25" fmla="*/ 46 h 48"/>
                <a:gd name="T26" fmla="*/ 12 w 82"/>
                <a:gd name="T27" fmla="*/ 42 h 48"/>
                <a:gd name="T28" fmla="*/ 4 w 82"/>
                <a:gd name="T29" fmla="*/ 36 h 48"/>
                <a:gd name="T30" fmla="*/ 0 w 82"/>
                <a:gd name="T31" fmla="*/ 32 h 48"/>
                <a:gd name="T32" fmla="*/ 0 w 82"/>
                <a:gd name="T33" fmla="*/ 28 h 48"/>
                <a:gd name="T34" fmla="*/ 0 w 82"/>
                <a:gd name="T35" fmla="*/ 22 h 48"/>
                <a:gd name="T36" fmla="*/ 4 w 82"/>
                <a:gd name="T37" fmla="*/ 18 h 48"/>
                <a:gd name="T38" fmla="*/ 12 w 82"/>
                <a:gd name="T39" fmla="*/ 8 h 48"/>
                <a:gd name="T40" fmla="*/ 24 w 82"/>
                <a:gd name="T41" fmla="*/ 2 h 48"/>
                <a:gd name="T42" fmla="*/ 32 w 82"/>
                <a:gd name="T43" fmla="*/ 0 h 48"/>
                <a:gd name="T44" fmla="*/ 40 w 82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2"/>
                <a:gd name="T70" fmla="*/ 0 h 48"/>
                <a:gd name="T71" fmla="*/ 82 w 82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2" h="48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70" y="8"/>
                  </a:lnTo>
                  <a:lnTo>
                    <a:pt x="78" y="18"/>
                  </a:lnTo>
                  <a:lnTo>
                    <a:pt x="80" y="22"/>
                  </a:lnTo>
                  <a:lnTo>
                    <a:pt x="82" y="28"/>
                  </a:lnTo>
                  <a:lnTo>
                    <a:pt x="80" y="32"/>
                  </a:lnTo>
                  <a:lnTo>
                    <a:pt x="78" y="36"/>
                  </a:lnTo>
                  <a:lnTo>
                    <a:pt x="70" y="42"/>
                  </a:lnTo>
                  <a:lnTo>
                    <a:pt x="56" y="46"/>
                  </a:lnTo>
                  <a:lnTo>
                    <a:pt x="40" y="48"/>
                  </a:lnTo>
                  <a:lnTo>
                    <a:pt x="24" y="46"/>
                  </a:lnTo>
                  <a:lnTo>
                    <a:pt x="12" y="42"/>
                  </a:lnTo>
                  <a:lnTo>
                    <a:pt x="4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12" y="8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7" name="Freeform 152"/>
            <p:cNvSpPr>
              <a:spLocks/>
            </p:cNvSpPr>
            <p:nvPr/>
          </p:nvSpPr>
          <p:spPr bwMode="auto">
            <a:xfrm>
              <a:off x="5056380" y="3829155"/>
              <a:ext cx="92075" cy="57150"/>
            </a:xfrm>
            <a:custGeom>
              <a:avLst/>
              <a:gdLst>
                <a:gd name="T0" fmla="*/ 28 w 58"/>
                <a:gd name="T1" fmla="*/ 36 h 36"/>
                <a:gd name="T2" fmla="*/ 40 w 58"/>
                <a:gd name="T3" fmla="*/ 34 h 36"/>
                <a:gd name="T4" fmla="*/ 50 w 58"/>
                <a:gd name="T5" fmla="*/ 32 h 36"/>
                <a:gd name="T6" fmla="*/ 56 w 58"/>
                <a:gd name="T7" fmla="*/ 26 h 36"/>
                <a:gd name="T8" fmla="*/ 58 w 58"/>
                <a:gd name="T9" fmla="*/ 20 h 36"/>
                <a:gd name="T10" fmla="*/ 56 w 58"/>
                <a:gd name="T11" fmla="*/ 14 h 36"/>
                <a:gd name="T12" fmla="*/ 50 w 58"/>
                <a:gd name="T13" fmla="*/ 6 h 36"/>
                <a:gd name="T14" fmla="*/ 40 w 58"/>
                <a:gd name="T15" fmla="*/ 2 h 36"/>
                <a:gd name="T16" fmla="*/ 28 w 58"/>
                <a:gd name="T17" fmla="*/ 0 h 36"/>
                <a:gd name="T18" fmla="*/ 18 w 58"/>
                <a:gd name="T19" fmla="*/ 2 h 36"/>
                <a:gd name="T20" fmla="*/ 8 w 58"/>
                <a:gd name="T21" fmla="*/ 6 h 36"/>
                <a:gd name="T22" fmla="*/ 2 w 58"/>
                <a:gd name="T23" fmla="*/ 14 h 36"/>
                <a:gd name="T24" fmla="*/ 0 w 58"/>
                <a:gd name="T25" fmla="*/ 20 h 36"/>
                <a:gd name="T26" fmla="*/ 2 w 58"/>
                <a:gd name="T27" fmla="*/ 26 h 36"/>
                <a:gd name="T28" fmla="*/ 8 w 58"/>
                <a:gd name="T29" fmla="*/ 32 h 36"/>
                <a:gd name="T30" fmla="*/ 18 w 58"/>
                <a:gd name="T31" fmla="*/ 34 h 36"/>
                <a:gd name="T32" fmla="*/ 28 w 58"/>
                <a:gd name="T33" fmla="*/ 36 h 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8"/>
                <a:gd name="T52" fmla="*/ 0 h 36"/>
                <a:gd name="T53" fmla="*/ 58 w 58"/>
                <a:gd name="T54" fmla="*/ 36 h 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8" h="36">
                  <a:moveTo>
                    <a:pt x="28" y="36"/>
                  </a:moveTo>
                  <a:lnTo>
                    <a:pt x="40" y="34"/>
                  </a:lnTo>
                  <a:lnTo>
                    <a:pt x="50" y="32"/>
                  </a:lnTo>
                  <a:lnTo>
                    <a:pt x="56" y="26"/>
                  </a:lnTo>
                  <a:lnTo>
                    <a:pt x="58" y="20"/>
                  </a:lnTo>
                  <a:lnTo>
                    <a:pt x="56" y="14"/>
                  </a:lnTo>
                  <a:lnTo>
                    <a:pt x="50" y="6"/>
                  </a:lnTo>
                  <a:lnTo>
                    <a:pt x="40" y="2"/>
                  </a:lnTo>
                  <a:lnTo>
                    <a:pt x="28" y="0"/>
                  </a:lnTo>
                  <a:lnTo>
                    <a:pt x="18" y="2"/>
                  </a:lnTo>
                  <a:lnTo>
                    <a:pt x="8" y="6"/>
                  </a:lnTo>
                  <a:lnTo>
                    <a:pt x="2" y="14"/>
                  </a:lnTo>
                  <a:lnTo>
                    <a:pt x="0" y="20"/>
                  </a:lnTo>
                  <a:lnTo>
                    <a:pt x="2" y="26"/>
                  </a:lnTo>
                  <a:lnTo>
                    <a:pt x="8" y="32"/>
                  </a:lnTo>
                  <a:lnTo>
                    <a:pt x="18" y="34"/>
                  </a:lnTo>
                  <a:lnTo>
                    <a:pt x="28" y="36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8" name="Freeform 153"/>
            <p:cNvSpPr>
              <a:spLocks/>
            </p:cNvSpPr>
            <p:nvPr/>
          </p:nvSpPr>
          <p:spPr bwMode="auto">
            <a:xfrm>
              <a:off x="5488180" y="4302230"/>
              <a:ext cx="403225" cy="209550"/>
            </a:xfrm>
            <a:custGeom>
              <a:avLst/>
              <a:gdLst>
                <a:gd name="T0" fmla="*/ 126 w 254"/>
                <a:gd name="T1" fmla="*/ 132 h 132"/>
                <a:gd name="T2" fmla="*/ 152 w 254"/>
                <a:gd name="T3" fmla="*/ 132 h 132"/>
                <a:gd name="T4" fmla="*/ 176 w 254"/>
                <a:gd name="T5" fmla="*/ 128 h 132"/>
                <a:gd name="T6" fmla="*/ 198 w 254"/>
                <a:gd name="T7" fmla="*/ 122 h 132"/>
                <a:gd name="T8" fmla="*/ 216 w 254"/>
                <a:gd name="T9" fmla="*/ 114 h 132"/>
                <a:gd name="T10" fmla="*/ 232 w 254"/>
                <a:gd name="T11" fmla="*/ 104 h 132"/>
                <a:gd name="T12" fmla="*/ 244 w 254"/>
                <a:gd name="T13" fmla="*/ 92 h 132"/>
                <a:gd name="T14" fmla="*/ 250 w 254"/>
                <a:gd name="T15" fmla="*/ 80 h 132"/>
                <a:gd name="T16" fmla="*/ 252 w 254"/>
                <a:gd name="T17" fmla="*/ 74 h 132"/>
                <a:gd name="T18" fmla="*/ 254 w 254"/>
                <a:gd name="T19" fmla="*/ 66 h 132"/>
                <a:gd name="T20" fmla="*/ 252 w 254"/>
                <a:gd name="T21" fmla="*/ 60 h 132"/>
                <a:gd name="T22" fmla="*/ 250 w 254"/>
                <a:gd name="T23" fmla="*/ 54 h 132"/>
                <a:gd name="T24" fmla="*/ 244 w 254"/>
                <a:gd name="T25" fmla="*/ 40 h 132"/>
                <a:gd name="T26" fmla="*/ 232 w 254"/>
                <a:gd name="T27" fmla="*/ 30 h 132"/>
                <a:gd name="T28" fmla="*/ 216 w 254"/>
                <a:gd name="T29" fmla="*/ 20 h 132"/>
                <a:gd name="T30" fmla="*/ 198 w 254"/>
                <a:gd name="T31" fmla="*/ 12 h 132"/>
                <a:gd name="T32" fmla="*/ 176 w 254"/>
                <a:gd name="T33" fmla="*/ 6 h 132"/>
                <a:gd name="T34" fmla="*/ 152 w 254"/>
                <a:gd name="T35" fmla="*/ 2 h 132"/>
                <a:gd name="T36" fmla="*/ 126 w 254"/>
                <a:gd name="T37" fmla="*/ 0 h 132"/>
                <a:gd name="T38" fmla="*/ 100 w 254"/>
                <a:gd name="T39" fmla="*/ 2 h 132"/>
                <a:gd name="T40" fmla="*/ 76 w 254"/>
                <a:gd name="T41" fmla="*/ 6 h 132"/>
                <a:gd name="T42" fmla="*/ 56 w 254"/>
                <a:gd name="T43" fmla="*/ 12 h 132"/>
                <a:gd name="T44" fmla="*/ 36 w 254"/>
                <a:gd name="T45" fmla="*/ 20 h 132"/>
                <a:gd name="T46" fmla="*/ 22 w 254"/>
                <a:gd name="T47" fmla="*/ 30 h 132"/>
                <a:gd name="T48" fmla="*/ 10 w 254"/>
                <a:gd name="T49" fmla="*/ 40 h 132"/>
                <a:gd name="T50" fmla="*/ 2 w 254"/>
                <a:gd name="T51" fmla="*/ 54 h 132"/>
                <a:gd name="T52" fmla="*/ 0 w 254"/>
                <a:gd name="T53" fmla="*/ 60 h 132"/>
                <a:gd name="T54" fmla="*/ 0 w 254"/>
                <a:gd name="T55" fmla="*/ 66 h 132"/>
                <a:gd name="T56" fmla="*/ 0 w 254"/>
                <a:gd name="T57" fmla="*/ 74 h 132"/>
                <a:gd name="T58" fmla="*/ 2 w 254"/>
                <a:gd name="T59" fmla="*/ 80 h 132"/>
                <a:gd name="T60" fmla="*/ 10 w 254"/>
                <a:gd name="T61" fmla="*/ 92 h 132"/>
                <a:gd name="T62" fmla="*/ 22 w 254"/>
                <a:gd name="T63" fmla="*/ 104 h 132"/>
                <a:gd name="T64" fmla="*/ 36 w 254"/>
                <a:gd name="T65" fmla="*/ 114 h 132"/>
                <a:gd name="T66" fmla="*/ 56 w 254"/>
                <a:gd name="T67" fmla="*/ 122 h 132"/>
                <a:gd name="T68" fmla="*/ 76 w 254"/>
                <a:gd name="T69" fmla="*/ 128 h 132"/>
                <a:gd name="T70" fmla="*/ 100 w 254"/>
                <a:gd name="T71" fmla="*/ 132 h 132"/>
                <a:gd name="T72" fmla="*/ 126 w 254"/>
                <a:gd name="T73" fmla="*/ 132 h 13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4"/>
                <a:gd name="T112" fmla="*/ 0 h 132"/>
                <a:gd name="T113" fmla="*/ 254 w 254"/>
                <a:gd name="T114" fmla="*/ 132 h 13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4" h="132">
                  <a:moveTo>
                    <a:pt x="126" y="132"/>
                  </a:moveTo>
                  <a:lnTo>
                    <a:pt x="152" y="132"/>
                  </a:lnTo>
                  <a:lnTo>
                    <a:pt x="176" y="128"/>
                  </a:lnTo>
                  <a:lnTo>
                    <a:pt x="198" y="122"/>
                  </a:lnTo>
                  <a:lnTo>
                    <a:pt x="216" y="114"/>
                  </a:lnTo>
                  <a:lnTo>
                    <a:pt x="232" y="104"/>
                  </a:lnTo>
                  <a:lnTo>
                    <a:pt x="244" y="92"/>
                  </a:lnTo>
                  <a:lnTo>
                    <a:pt x="250" y="80"/>
                  </a:lnTo>
                  <a:lnTo>
                    <a:pt x="252" y="74"/>
                  </a:lnTo>
                  <a:lnTo>
                    <a:pt x="254" y="66"/>
                  </a:lnTo>
                  <a:lnTo>
                    <a:pt x="252" y="60"/>
                  </a:lnTo>
                  <a:lnTo>
                    <a:pt x="250" y="54"/>
                  </a:lnTo>
                  <a:lnTo>
                    <a:pt x="244" y="40"/>
                  </a:lnTo>
                  <a:lnTo>
                    <a:pt x="232" y="30"/>
                  </a:lnTo>
                  <a:lnTo>
                    <a:pt x="216" y="20"/>
                  </a:lnTo>
                  <a:lnTo>
                    <a:pt x="198" y="12"/>
                  </a:lnTo>
                  <a:lnTo>
                    <a:pt x="176" y="6"/>
                  </a:lnTo>
                  <a:lnTo>
                    <a:pt x="152" y="2"/>
                  </a:lnTo>
                  <a:lnTo>
                    <a:pt x="126" y="0"/>
                  </a:lnTo>
                  <a:lnTo>
                    <a:pt x="100" y="2"/>
                  </a:lnTo>
                  <a:lnTo>
                    <a:pt x="76" y="6"/>
                  </a:lnTo>
                  <a:lnTo>
                    <a:pt x="56" y="12"/>
                  </a:lnTo>
                  <a:lnTo>
                    <a:pt x="36" y="20"/>
                  </a:lnTo>
                  <a:lnTo>
                    <a:pt x="22" y="30"/>
                  </a:lnTo>
                  <a:lnTo>
                    <a:pt x="10" y="40"/>
                  </a:lnTo>
                  <a:lnTo>
                    <a:pt x="2" y="54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0" y="74"/>
                  </a:lnTo>
                  <a:lnTo>
                    <a:pt x="2" y="80"/>
                  </a:lnTo>
                  <a:lnTo>
                    <a:pt x="10" y="92"/>
                  </a:lnTo>
                  <a:lnTo>
                    <a:pt x="22" y="104"/>
                  </a:lnTo>
                  <a:lnTo>
                    <a:pt x="36" y="114"/>
                  </a:lnTo>
                  <a:lnTo>
                    <a:pt x="56" y="122"/>
                  </a:lnTo>
                  <a:lnTo>
                    <a:pt x="76" y="128"/>
                  </a:lnTo>
                  <a:lnTo>
                    <a:pt x="100" y="132"/>
                  </a:lnTo>
                  <a:lnTo>
                    <a:pt x="126" y="132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79" name="Freeform 154"/>
            <p:cNvSpPr>
              <a:spLocks/>
            </p:cNvSpPr>
            <p:nvPr/>
          </p:nvSpPr>
          <p:spPr bwMode="auto">
            <a:xfrm>
              <a:off x="5526280" y="4280005"/>
              <a:ext cx="327025" cy="200025"/>
            </a:xfrm>
            <a:custGeom>
              <a:avLst/>
              <a:gdLst>
                <a:gd name="T0" fmla="*/ 102 w 206"/>
                <a:gd name="T1" fmla="*/ 126 h 126"/>
                <a:gd name="T2" fmla="*/ 124 w 206"/>
                <a:gd name="T3" fmla="*/ 124 h 126"/>
                <a:gd name="T4" fmla="*/ 142 w 206"/>
                <a:gd name="T5" fmla="*/ 120 h 126"/>
                <a:gd name="T6" fmla="*/ 160 w 206"/>
                <a:gd name="T7" fmla="*/ 116 h 126"/>
                <a:gd name="T8" fmla="*/ 176 w 206"/>
                <a:gd name="T9" fmla="*/ 110 h 126"/>
                <a:gd name="T10" fmla="*/ 188 w 206"/>
                <a:gd name="T11" fmla="*/ 102 h 126"/>
                <a:gd name="T12" fmla="*/ 198 w 206"/>
                <a:gd name="T13" fmla="*/ 92 h 126"/>
                <a:gd name="T14" fmla="*/ 204 w 206"/>
                <a:gd name="T15" fmla="*/ 82 h 126"/>
                <a:gd name="T16" fmla="*/ 206 w 206"/>
                <a:gd name="T17" fmla="*/ 72 h 126"/>
                <a:gd name="T18" fmla="*/ 204 w 206"/>
                <a:gd name="T19" fmla="*/ 60 h 126"/>
                <a:gd name="T20" fmla="*/ 198 w 206"/>
                <a:gd name="T21" fmla="*/ 48 h 126"/>
                <a:gd name="T22" fmla="*/ 188 w 206"/>
                <a:gd name="T23" fmla="*/ 36 h 126"/>
                <a:gd name="T24" fmla="*/ 176 w 206"/>
                <a:gd name="T25" fmla="*/ 24 h 126"/>
                <a:gd name="T26" fmla="*/ 160 w 206"/>
                <a:gd name="T27" fmla="*/ 16 h 126"/>
                <a:gd name="T28" fmla="*/ 142 w 206"/>
                <a:gd name="T29" fmla="*/ 8 h 126"/>
                <a:gd name="T30" fmla="*/ 124 w 206"/>
                <a:gd name="T31" fmla="*/ 2 h 126"/>
                <a:gd name="T32" fmla="*/ 102 w 206"/>
                <a:gd name="T33" fmla="*/ 0 h 126"/>
                <a:gd name="T34" fmla="*/ 82 w 206"/>
                <a:gd name="T35" fmla="*/ 2 h 126"/>
                <a:gd name="T36" fmla="*/ 62 w 206"/>
                <a:gd name="T37" fmla="*/ 8 h 126"/>
                <a:gd name="T38" fmla="*/ 46 w 206"/>
                <a:gd name="T39" fmla="*/ 16 h 126"/>
                <a:gd name="T40" fmla="*/ 30 w 206"/>
                <a:gd name="T41" fmla="*/ 24 h 126"/>
                <a:gd name="T42" fmla="*/ 18 w 206"/>
                <a:gd name="T43" fmla="*/ 36 h 126"/>
                <a:gd name="T44" fmla="*/ 8 w 206"/>
                <a:gd name="T45" fmla="*/ 48 h 126"/>
                <a:gd name="T46" fmla="*/ 2 w 206"/>
                <a:gd name="T47" fmla="*/ 60 h 126"/>
                <a:gd name="T48" fmla="*/ 0 w 206"/>
                <a:gd name="T49" fmla="*/ 72 h 126"/>
                <a:gd name="T50" fmla="*/ 2 w 206"/>
                <a:gd name="T51" fmla="*/ 82 h 126"/>
                <a:gd name="T52" fmla="*/ 8 w 206"/>
                <a:gd name="T53" fmla="*/ 92 h 126"/>
                <a:gd name="T54" fmla="*/ 18 w 206"/>
                <a:gd name="T55" fmla="*/ 102 h 126"/>
                <a:gd name="T56" fmla="*/ 30 w 206"/>
                <a:gd name="T57" fmla="*/ 110 h 126"/>
                <a:gd name="T58" fmla="*/ 46 w 206"/>
                <a:gd name="T59" fmla="*/ 116 h 126"/>
                <a:gd name="T60" fmla="*/ 62 w 206"/>
                <a:gd name="T61" fmla="*/ 120 h 126"/>
                <a:gd name="T62" fmla="*/ 82 w 206"/>
                <a:gd name="T63" fmla="*/ 124 h 126"/>
                <a:gd name="T64" fmla="*/ 102 w 206"/>
                <a:gd name="T65" fmla="*/ 126 h 12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26"/>
                <a:gd name="T101" fmla="*/ 206 w 206"/>
                <a:gd name="T102" fmla="*/ 126 h 12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26">
                  <a:moveTo>
                    <a:pt x="102" y="126"/>
                  </a:moveTo>
                  <a:lnTo>
                    <a:pt x="124" y="124"/>
                  </a:lnTo>
                  <a:lnTo>
                    <a:pt x="142" y="120"/>
                  </a:lnTo>
                  <a:lnTo>
                    <a:pt x="160" y="116"/>
                  </a:lnTo>
                  <a:lnTo>
                    <a:pt x="176" y="110"/>
                  </a:lnTo>
                  <a:lnTo>
                    <a:pt x="188" y="102"/>
                  </a:lnTo>
                  <a:lnTo>
                    <a:pt x="198" y="92"/>
                  </a:lnTo>
                  <a:lnTo>
                    <a:pt x="204" y="82"/>
                  </a:lnTo>
                  <a:lnTo>
                    <a:pt x="206" y="72"/>
                  </a:lnTo>
                  <a:lnTo>
                    <a:pt x="204" y="60"/>
                  </a:lnTo>
                  <a:lnTo>
                    <a:pt x="198" y="48"/>
                  </a:lnTo>
                  <a:lnTo>
                    <a:pt x="188" y="36"/>
                  </a:lnTo>
                  <a:lnTo>
                    <a:pt x="176" y="24"/>
                  </a:lnTo>
                  <a:lnTo>
                    <a:pt x="160" y="16"/>
                  </a:lnTo>
                  <a:lnTo>
                    <a:pt x="142" y="8"/>
                  </a:lnTo>
                  <a:lnTo>
                    <a:pt x="124" y="2"/>
                  </a:lnTo>
                  <a:lnTo>
                    <a:pt x="102" y="0"/>
                  </a:lnTo>
                  <a:lnTo>
                    <a:pt x="82" y="2"/>
                  </a:lnTo>
                  <a:lnTo>
                    <a:pt x="62" y="8"/>
                  </a:lnTo>
                  <a:lnTo>
                    <a:pt x="46" y="16"/>
                  </a:lnTo>
                  <a:lnTo>
                    <a:pt x="30" y="24"/>
                  </a:lnTo>
                  <a:lnTo>
                    <a:pt x="18" y="36"/>
                  </a:lnTo>
                  <a:lnTo>
                    <a:pt x="8" y="48"/>
                  </a:lnTo>
                  <a:lnTo>
                    <a:pt x="2" y="60"/>
                  </a:lnTo>
                  <a:lnTo>
                    <a:pt x="0" y="72"/>
                  </a:lnTo>
                  <a:lnTo>
                    <a:pt x="2" y="82"/>
                  </a:lnTo>
                  <a:lnTo>
                    <a:pt x="8" y="92"/>
                  </a:lnTo>
                  <a:lnTo>
                    <a:pt x="18" y="102"/>
                  </a:lnTo>
                  <a:lnTo>
                    <a:pt x="30" y="110"/>
                  </a:lnTo>
                  <a:lnTo>
                    <a:pt x="46" y="116"/>
                  </a:lnTo>
                  <a:lnTo>
                    <a:pt x="62" y="120"/>
                  </a:lnTo>
                  <a:lnTo>
                    <a:pt x="82" y="124"/>
                  </a:lnTo>
                  <a:lnTo>
                    <a:pt x="102" y="126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0" name="Freeform 155"/>
            <p:cNvSpPr>
              <a:spLocks/>
            </p:cNvSpPr>
            <p:nvPr/>
          </p:nvSpPr>
          <p:spPr bwMode="auto">
            <a:xfrm>
              <a:off x="5542155" y="4283180"/>
              <a:ext cx="295275" cy="180975"/>
            </a:xfrm>
            <a:custGeom>
              <a:avLst/>
              <a:gdLst>
                <a:gd name="T0" fmla="*/ 94 w 186"/>
                <a:gd name="T1" fmla="*/ 0 h 114"/>
                <a:gd name="T2" fmla="*/ 112 w 186"/>
                <a:gd name="T3" fmla="*/ 2 h 114"/>
                <a:gd name="T4" fmla="*/ 130 w 186"/>
                <a:gd name="T5" fmla="*/ 6 h 114"/>
                <a:gd name="T6" fmla="*/ 146 w 186"/>
                <a:gd name="T7" fmla="*/ 12 h 114"/>
                <a:gd name="T8" fmla="*/ 160 w 186"/>
                <a:gd name="T9" fmla="*/ 22 h 114"/>
                <a:gd name="T10" fmla="*/ 170 w 186"/>
                <a:gd name="T11" fmla="*/ 32 h 114"/>
                <a:gd name="T12" fmla="*/ 180 w 186"/>
                <a:gd name="T13" fmla="*/ 42 h 114"/>
                <a:gd name="T14" fmla="*/ 186 w 186"/>
                <a:gd name="T15" fmla="*/ 54 h 114"/>
                <a:gd name="T16" fmla="*/ 186 w 186"/>
                <a:gd name="T17" fmla="*/ 64 h 114"/>
                <a:gd name="T18" fmla="*/ 186 w 186"/>
                <a:gd name="T19" fmla="*/ 74 h 114"/>
                <a:gd name="T20" fmla="*/ 180 w 186"/>
                <a:gd name="T21" fmla="*/ 84 h 114"/>
                <a:gd name="T22" fmla="*/ 170 w 186"/>
                <a:gd name="T23" fmla="*/ 92 h 114"/>
                <a:gd name="T24" fmla="*/ 160 w 186"/>
                <a:gd name="T25" fmla="*/ 98 h 114"/>
                <a:gd name="T26" fmla="*/ 146 w 186"/>
                <a:gd name="T27" fmla="*/ 104 h 114"/>
                <a:gd name="T28" fmla="*/ 130 w 186"/>
                <a:gd name="T29" fmla="*/ 110 h 114"/>
                <a:gd name="T30" fmla="*/ 112 w 186"/>
                <a:gd name="T31" fmla="*/ 112 h 114"/>
                <a:gd name="T32" fmla="*/ 94 w 186"/>
                <a:gd name="T33" fmla="*/ 114 h 114"/>
                <a:gd name="T34" fmla="*/ 74 w 186"/>
                <a:gd name="T35" fmla="*/ 112 h 114"/>
                <a:gd name="T36" fmla="*/ 56 w 186"/>
                <a:gd name="T37" fmla="*/ 110 h 114"/>
                <a:gd name="T38" fmla="*/ 40 w 186"/>
                <a:gd name="T39" fmla="*/ 104 h 114"/>
                <a:gd name="T40" fmla="*/ 26 w 186"/>
                <a:gd name="T41" fmla="*/ 98 h 114"/>
                <a:gd name="T42" fmla="*/ 16 w 186"/>
                <a:gd name="T43" fmla="*/ 92 h 114"/>
                <a:gd name="T44" fmla="*/ 6 w 186"/>
                <a:gd name="T45" fmla="*/ 84 h 114"/>
                <a:gd name="T46" fmla="*/ 0 w 186"/>
                <a:gd name="T47" fmla="*/ 74 h 114"/>
                <a:gd name="T48" fmla="*/ 0 w 186"/>
                <a:gd name="T49" fmla="*/ 64 h 114"/>
                <a:gd name="T50" fmla="*/ 0 w 186"/>
                <a:gd name="T51" fmla="*/ 54 h 114"/>
                <a:gd name="T52" fmla="*/ 6 w 186"/>
                <a:gd name="T53" fmla="*/ 42 h 114"/>
                <a:gd name="T54" fmla="*/ 16 w 186"/>
                <a:gd name="T55" fmla="*/ 32 h 114"/>
                <a:gd name="T56" fmla="*/ 26 w 186"/>
                <a:gd name="T57" fmla="*/ 22 h 114"/>
                <a:gd name="T58" fmla="*/ 40 w 186"/>
                <a:gd name="T59" fmla="*/ 12 h 114"/>
                <a:gd name="T60" fmla="*/ 56 w 186"/>
                <a:gd name="T61" fmla="*/ 6 h 114"/>
                <a:gd name="T62" fmla="*/ 74 w 186"/>
                <a:gd name="T63" fmla="*/ 2 h 114"/>
                <a:gd name="T64" fmla="*/ 94 w 186"/>
                <a:gd name="T65" fmla="*/ 0 h 11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86"/>
                <a:gd name="T100" fmla="*/ 0 h 114"/>
                <a:gd name="T101" fmla="*/ 186 w 186"/>
                <a:gd name="T102" fmla="*/ 114 h 11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86" h="114">
                  <a:moveTo>
                    <a:pt x="94" y="0"/>
                  </a:moveTo>
                  <a:lnTo>
                    <a:pt x="112" y="2"/>
                  </a:lnTo>
                  <a:lnTo>
                    <a:pt x="130" y="6"/>
                  </a:lnTo>
                  <a:lnTo>
                    <a:pt x="146" y="12"/>
                  </a:lnTo>
                  <a:lnTo>
                    <a:pt x="160" y="22"/>
                  </a:lnTo>
                  <a:lnTo>
                    <a:pt x="170" y="32"/>
                  </a:lnTo>
                  <a:lnTo>
                    <a:pt x="180" y="42"/>
                  </a:lnTo>
                  <a:lnTo>
                    <a:pt x="186" y="54"/>
                  </a:lnTo>
                  <a:lnTo>
                    <a:pt x="186" y="64"/>
                  </a:lnTo>
                  <a:lnTo>
                    <a:pt x="186" y="74"/>
                  </a:lnTo>
                  <a:lnTo>
                    <a:pt x="180" y="84"/>
                  </a:lnTo>
                  <a:lnTo>
                    <a:pt x="170" y="92"/>
                  </a:lnTo>
                  <a:lnTo>
                    <a:pt x="160" y="98"/>
                  </a:lnTo>
                  <a:lnTo>
                    <a:pt x="146" y="104"/>
                  </a:lnTo>
                  <a:lnTo>
                    <a:pt x="130" y="110"/>
                  </a:lnTo>
                  <a:lnTo>
                    <a:pt x="112" y="112"/>
                  </a:lnTo>
                  <a:lnTo>
                    <a:pt x="94" y="114"/>
                  </a:lnTo>
                  <a:lnTo>
                    <a:pt x="74" y="112"/>
                  </a:lnTo>
                  <a:lnTo>
                    <a:pt x="56" y="110"/>
                  </a:lnTo>
                  <a:lnTo>
                    <a:pt x="40" y="104"/>
                  </a:lnTo>
                  <a:lnTo>
                    <a:pt x="26" y="98"/>
                  </a:lnTo>
                  <a:lnTo>
                    <a:pt x="16" y="92"/>
                  </a:lnTo>
                  <a:lnTo>
                    <a:pt x="6" y="84"/>
                  </a:lnTo>
                  <a:lnTo>
                    <a:pt x="0" y="74"/>
                  </a:lnTo>
                  <a:lnTo>
                    <a:pt x="0" y="64"/>
                  </a:lnTo>
                  <a:lnTo>
                    <a:pt x="0" y="54"/>
                  </a:lnTo>
                  <a:lnTo>
                    <a:pt x="6" y="42"/>
                  </a:lnTo>
                  <a:lnTo>
                    <a:pt x="16" y="32"/>
                  </a:lnTo>
                  <a:lnTo>
                    <a:pt x="26" y="22"/>
                  </a:lnTo>
                  <a:lnTo>
                    <a:pt x="40" y="12"/>
                  </a:lnTo>
                  <a:lnTo>
                    <a:pt x="56" y="6"/>
                  </a:lnTo>
                  <a:lnTo>
                    <a:pt x="74" y="2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1" name="Freeform 156"/>
            <p:cNvSpPr>
              <a:spLocks/>
            </p:cNvSpPr>
            <p:nvPr/>
          </p:nvSpPr>
          <p:spPr bwMode="auto">
            <a:xfrm>
              <a:off x="5554855" y="4283180"/>
              <a:ext cx="269875" cy="165100"/>
            </a:xfrm>
            <a:custGeom>
              <a:avLst/>
              <a:gdLst>
                <a:gd name="T0" fmla="*/ 86 w 170"/>
                <a:gd name="T1" fmla="*/ 0 h 104"/>
                <a:gd name="T2" fmla="*/ 102 w 170"/>
                <a:gd name="T3" fmla="*/ 2 h 104"/>
                <a:gd name="T4" fmla="*/ 118 w 170"/>
                <a:gd name="T5" fmla="*/ 6 h 104"/>
                <a:gd name="T6" fmla="*/ 132 w 170"/>
                <a:gd name="T7" fmla="*/ 12 h 104"/>
                <a:gd name="T8" fmla="*/ 146 w 170"/>
                <a:gd name="T9" fmla="*/ 20 h 104"/>
                <a:gd name="T10" fmla="*/ 156 w 170"/>
                <a:gd name="T11" fmla="*/ 30 h 104"/>
                <a:gd name="T12" fmla="*/ 164 w 170"/>
                <a:gd name="T13" fmla="*/ 40 h 104"/>
                <a:gd name="T14" fmla="*/ 168 w 170"/>
                <a:gd name="T15" fmla="*/ 50 h 104"/>
                <a:gd name="T16" fmla="*/ 170 w 170"/>
                <a:gd name="T17" fmla="*/ 58 h 104"/>
                <a:gd name="T18" fmla="*/ 168 w 170"/>
                <a:gd name="T19" fmla="*/ 68 h 104"/>
                <a:gd name="T20" fmla="*/ 164 w 170"/>
                <a:gd name="T21" fmla="*/ 76 h 104"/>
                <a:gd name="T22" fmla="*/ 156 w 170"/>
                <a:gd name="T23" fmla="*/ 84 h 104"/>
                <a:gd name="T24" fmla="*/ 146 w 170"/>
                <a:gd name="T25" fmla="*/ 90 h 104"/>
                <a:gd name="T26" fmla="*/ 132 w 170"/>
                <a:gd name="T27" fmla="*/ 96 h 104"/>
                <a:gd name="T28" fmla="*/ 118 w 170"/>
                <a:gd name="T29" fmla="*/ 100 h 104"/>
                <a:gd name="T30" fmla="*/ 102 w 170"/>
                <a:gd name="T31" fmla="*/ 102 h 104"/>
                <a:gd name="T32" fmla="*/ 86 w 170"/>
                <a:gd name="T33" fmla="*/ 104 h 104"/>
                <a:gd name="T34" fmla="*/ 68 w 170"/>
                <a:gd name="T35" fmla="*/ 102 h 104"/>
                <a:gd name="T36" fmla="*/ 52 w 170"/>
                <a:gd name="T37" fmla="*/ 100 h 104"/>
                <a:gd name="T38" fmla="*/ 38 w 170"/>
                <a:gd name="T39" fmla="*/ 96 h 104"/>
                <a:gd name="T40" fmla="*/ 24 w 170"/>
                <a:gd name="T41" fmla="*/ 90 h 104"/>
                <a:gd name="T42" fmla="*/ 14 w 170"/>
                <a:gd name="T43" fmla="*/ 84 h 104"/>
                <a:gd name="T44" fmla="*/ 6 w 170"/>
                <a:gd name="T45" fmla="*/ 76 h 104"/>
                <a:gd name="T46" fmla="*/ 2 w 170"/>
                <a:gd name="T47" fmla="*/ 68 h 104"/>
                <a:gd name="T48" fmla="*/ 0 w 170"/>
                <a:gd name="T49" fmla="*/ 58 h 104"/>
                <a:gd name="T50" fmla="*/ 2 w 170"/>
                <a:gd name="T51" fmla="*/ 50 h 104"/>
                <a:gd name="T52" fmla="*/ 6 w 170"/>
                <a:gd name="T53" fmla="*/ 40 h 104"/>
                <a:gd name="T54" fmla="*/ 14 w 170"/>
                <a:gd name="T55" fmla="*/ 30 h 104"/>
                <a:gd name="T56" fmla="*/ 24 w 170"/>
                <a:gd name="T57" fmla="*/ 20 h 104"/>
                <a:gd name="T58" fmla="*/ 38 w 170"/>
                <a:gd name="T59" fmla="*/ 12 h 104"/>
                <a:gd name="T60" fmla="*/ 52 w 170"/>
                <a:gd name="T61" fmla="*/ 6 h 104"/>
                <a:gd name="T62" fmla="*/ 68 w 170"/>
                <a:gd name="T63" fmla="*/ 2 h 104"/>
                <a:gd name="T64" fmla="*/ 86 w 170"/>
                <a:gd name="T65" fmla="*/ 0 h 1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70"/>
                <a:gd name="T100" fmla="*/ 0 h 104"/>
                <a:gd name="T101" fmla="*/ 170 w 170"/>
                <a:gd name="T102" fmla="*/ 104 h 10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70" h="104">
                  <a:moveTo>
                    <a:pt x="86" y="0"/>
                  </a:moveTo>
                  <a:lnTo>
                    <a:pt x="102" y="2"/>
                  </a:lnTo>
                  <a:lnTo>
                    <a:pt x="118" y="6"/>
                  </a:lnTo>
                  <a:lnTo>
                    <a:pt x="132" y="12"/>
                  </a:lnTo>
                  <a:lnTo>
                    <a:pt x="146" y="20"/>
                  </a:lnTo>
                  <a:lnTo>
                    <a:pt x="156" y="30"/>
                  </a:lnTo>
                  <a:lnTo>
                    <a:pt x="164" y="40"/>
                  </a:lnTo>
                  <a:lnTo>
                    <a:pt x="168" y="50"/>
                  </a:lnTo>
                  <a:lnTo>
                    <a:pt x="170" y="58"/>
                  </a:lnTo>
                  <a:lnTo>
                    <a:pt x="168" y="68"/>
                  </a:lnTo>
                  <a:lnTo>
                    <a:pt x="164" y="76"/>
                  </a:lnTo>
                  <a:lnTo>
                    <a:pt x="156" y="84"/>
                  </a:lnTo>
                  <a:lnTo>
                    <a:pt x="146" y="90"/>
                  </a:lnTo>
                  <a:lnTo>
                    <a:pt x="132" y="96"/>
                  </a:lnTo>
                  <a:lnTo>
                    <a:pt x="118" y="100"/>
                  </a:lnTo>
                  <a:lnTo>
                    <a:pt x="102" y="102"/>
                  </a:lnTo>
                  <a:lnTo>
                    <a:pt x="86" y="104"/>
                  </a:lnTo>
                  <a:lnTo>
                    <a:pt x="68" y="102"/>
                  </a:lnTo>
                  <a:lnTo>
                    <a:pt x="52" y="100"/>
                  </a:lnTo>
                  <a:lnTo>
                    <a:pt x="38" y="96"/>
                  </a:lnTo>
                  <a:lnTo>
                    <a:pt x="24" y="90"/>
                  </a:lnTo>
                  <a:lnTo>
                    <a:pt x="14" y="84"/>
                  </a:lnTo>
                  <a:lnTo>
                    <a:pt x="6" y="76"/>
                  </a:lnTo>
                  <a:lnTo>
                    <a:pt x="2" y="68"/>
                  </a:lnTo>
                  <a:lnTo>
                    <a:pt x="0" y="58"/>
                  </a:lnTo>
                  <a:lnTo>
                    <a:pt x="2" y="50"/>
                  </a:lnTo>
                  <a:lnTo>
                    <a:pt x="6" y="40"/>
                  </a:lnTo>
                  <a:lnTo>
                    <a:pt x="14" y="30"/>
                  </a:lnTo>
                  <a:lnTo>
                    <a:pt x="24" y="20"/>
                  </a:lnTo>
                  <a:lnTo>
                    <a:pt x="38" y="12"/>
                  </a:lnTo>
                  <a:lnTo>
                    <a:pt x="52" y="6"/>
                  </a:lnTo>
                  <a:lnTo>
                    <a:pt x="68" y="2"/>
                  </a:lnTo>
                  <a:lnTo>
                    <a:pt x="86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2" name="Freeform 157"/>
            <p:cNvSpPr>
              <a:spLocks/>
            </p:cNvSpPr>
            <p:nvPr/>
          </p:nvSpPr>
          <p:spPr bwMode="auto">
            <a:xfrm>
              <a:off x="5570730" y="4286355"/>
              <a:ext cx="241300" cy="146050"/>
            </a:xfrm>
            <a:custGeom>
              <a:avLst/>
              <a:gdLst>
                <a:gd name="T0" fmla="*/ 76 w 152"/>
                <a:gd name="T1" fmla="*/ 0 h 92"/>
                <a:gd name="T2" fmla="*/ 90 w 152"/>
                <a:gd name="T3" fmla="*/ 0 h 92"/>
                <a:gd name="T4" fmla="*/ 104 w 152"/>
                <a:gd name="T5" fmla="*/ 4 h 92"/>
                <a:gd name="T6" fmla="*/ 118 w 152"/>
                <a:gd name="T7" fmla="*/ 10 h 92"/>
                <a:gd name="T8" fmla="*/ 130 w 152"/>
                <a:gd name="T9" fmla="*/ 18 h 92"/>
                <a:gd name="T10" fmla="*/ 138 w 152"/>
                <a:gd name="T11" fmla="*/ 26 h 92"/>
                <a:gd name="T12" fmla="*/ 146 w 152"/>
                <a:gd name="T13" fmla="*/ 34 h 92"/>
                <a:gd name="T14" fmla="*/ 150 w 152"/>
                <a:gd name="T15" fmla="*/ 42 h 92"/>
                <a:gd name="T16" fmla="*/ 152 w 152"/>
                <a:gd name="T17" fmla="*/ 52 h 92"/>
                <a:gd name="T18" fmla="*/ 150 w 152"/>
                <a:gd name="T19" fmla="*/ 60 h 92"/>
                <a:gd name="T20" fmla="*/ 146 w 152"/>
                <a:gd name="T21" fmla="*/ 66 h 92"/>
                <a:gd name="T22" fmla="*/ 138 w 152"/>
                <a:gd name="T23" fmla="*/ 74 h 92"/>
                <a:gd name="T24" fmla="*/ 130 w 152"/>
                <a:gd name="T25" fmla="*/ 80 h 92"/>
                <a:gd name="T26" fmla="*/ 118 w 152"/>
                <a:gd name="T27" fmla="*/ 84 h 92"/>
                <a:gd name="T28" fmla="*/ 104 w 152"/>
                <a:gd name="T29" fmla="*/ 88 h 92"/>
                <a:gd name="T30" fmla="*/ 90 w 152"/>
                <a:gd name="T31" fmla="*/ 90 h 92"/>
                <a:gd name="T32" fmla="*/ 76 w 152"/>
                <a:gd name="T33" fmla="*/ 92 h 92"/>
                <a:gd name="T34" fmla="*/ 60 w 152"/>
                <a:gd name="T35" fmla="*/ 90 h 92"/>
                <a:gd name="T36" fmla="*/ 46 w 152"/>
                <a:gd name="T37" fmla="*/ 88 h 92"/>
                <a:gd name="T38" fmla="*/ 32 w 152"/>
                <a:gd name="T39" fmla="*/ 84 h 92"/>
                <a:gd name="T40" fmla="*/ 22 w 152"/>
                <a:gd name="T41" fmla="*/ 80 h 92"/>
                <a:gd name="T42" fmla="*/ 12 w 152"/>
                <a:gd name="T43" fmla="*/ 74 h 92"/>
                <a:gd name="T44" fmla="*/ 6 w 152"/>
                <a:gd name="T45" fmla="*/ 66 h 92"/>
                <a:gd name="T46" fmla="*/ 0 w 152"/>
                <a:gd name="T47" fmla="*/ 60 h 92"/>
                <a:gd name="T48" fmla="*/ 0 w 152"/>
                <a:gd name="T49" fmla="*/ 52 h 92"/>
                <a:gd name="T50" fmla="*/ 0 w 152"/>
                <a:gd name="T51" fmla="*/ 42 h 92"/>
                <a:gd name="T52" fmla="*/ 6 w 152"/>
                <a:gd name="T53" fmla="*/ 34 h 92"/>
                <a:gd name="T54" fmla="*/ 12 w 152"/>
                <a:gd name="T55" fmla="*/ 26 h 92"/>
                <a:gd name="T56" fmla="*/ 22 w 152"/>
                <a:gd name="T57" fmla="*/ 18 h 92"/>
                <a:gd name="T58" fmla="*/ 32 w 152"/>
                <a:gd name="T59" fmla="*/ 10 h 92"/>
                <a:gd name="T60" fmla="*/ 46 w 152"/>
                <a:gd name="T61" fmla="*/ 4 h 92"/>
                <a:gd name="T62" fmla="*/ 60 w 152"/>
                <a:gd name="T63" fmla="*/ 0 h 92"/>
                <a:gd name="T64" fmla="*/ 76 w 152"/>
                <a:gd name="T65" fmla="*/ 0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2"/>
                <a:gd name="T100" fmla="*/ 0 h 92"/>
                <a:gd name="T101" fmla="*/ 152 w 152"/>
                <a:gd name="T102" fmla="*/ 92 h 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2" h="92">
                  <a:moveTo>
                    <a:pt x="76" y="0"/>
                  </a:moveTo>
                  <a:lnTo>
                    <a:pt x="90" y="0"/>
                  </a:lnTo>
                  <a:lnTo>
                    <a:pt x="104" y="4"/>
                  </a:lnTo>
                  <a:lnTo>
                    <a:pt x="118" y="10"/>
                  </a:lnTo>
                  <a:lnTo>
                    <a:pt x="130" y="18"/>
                  </a:lnTo>
                  <a:lnTo>
                    <a:pt x="138" y="26"/>
                  </a:lnTo>
                  <a:lnTo>
                    <a:pt x="146" y="34"/>
                  </a:lnTo>
                  <a:lnTo>
                    <a:pt x="150" y="42"/>
                  </a:lnTo>
                  <a:lnTo>
                    <a:pt x="152" y="52"/>
                  </a:lnTo>
                  <a:lnTo>
                    <a:pt x="150" y="60"/>
                  </a:lnTo>
                  <a:lnTo>
                    <a:pt x="146" y="66"/>
                  </a:lnTo>
                  <a:lnTo>
                    <a:pt x="138" y="74"/>
                  </a:lnTo>
                  <a:lnTo>
                    <a:pt x="130" y="80"/>
                  </a:lnTo>
                  <a:lnTo>
                    <a:pt x="118" y="84"/>
                  </a:lnTo>
                  <a:lnTo>
                    <a:pt x="104" y="88"/>
                  </a:lnTo>
                  <a:lnTo>
                    <a:pt x="90" y="90"/>
                  </a:lnTo>
                  <a:lnTo>
                    <a:pt x="76" y="92"/>
                  </a:lnTo>
                  <a:lnTo>
                    <a:pt x="60" y="90"/>
                  </a:lnTo>
                  <a:lnTo>
                    <a:pt x="46" y="88"/>
                  </a:lnTo>
                  <a:lnTo>
                    <a:pt x="32" y="84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6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2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6" y="4"/>
                  </a:lnTo>
                  <a:lnTo>
                    <a:pt x="60" y="0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3" name="Freeform 158"/>
            <p:cNvSpPr>
              <a:spLocks/>
            </p:cNvSpPr>
            <p:nvPr/>
          </p:nvSpPr>
          <p:spPr bwMode="auto">
            <a:xfrm>
              <a:off x="5583430" y="4286355"/>
              <a:ext cx="212725" cy="130175"/>
            </a:xfrm>
            <a:custGeom>
              <a:avLst/>
              <a:gdLst>
                <a:gd name="T0" fmla="*/ 68 w 134"/>
                <a:gd name="T1" fmla="*/ 0 h 82"/>
                <a:gd name="T2" fmla="*/ 80 w 134"/>
                <a:gd name="T3" fmla="*/ 2 h 82"/>
                <a:gd name="T4" fmla="*/ 94 w 134"/>
                <a:gd name="T5" fmla="*/ 4 h 82"/>
                <a:gd name="T6" fmla="*/ 104 w 134"/>
                <a:gd name="T7" fmla="*/ 10 h 82"/>
                <a:gd name="T8" fmla="*/ 114 w 134"/>
                <a:gd name="T9" fmla="*/ 16 h 82"/>
                <a:gd name="T10" fmla="*/ 124 w 134"/>
                <a:gd name="T11" fmla="*/ 22 h 82"/>
                <a:gd name="T12" fmla="*/ 130 w 134"/>
                <a:gd name="T13" fmla="*/ 30 h 82"/>
                <a:gd name="T14" fmla="*/ 134 w 134"/>
                <a:gd name="T15" fmla="*/ 38 h 82"/>
                <a:gd name="T16" fmla="*/ 134 w 134"/>
                <a:gd name="T17" fmla="*/ 46 h 82"/>
                <a:gd name="T18" fmla="*/ 134 w 134"/>
                <a:gd name="T19" fmla="*/ 54 h 82"/>
                <a:gd name="T20" fmla="*/ 130 w 134"/>
                <a:gd name="T21" fmla="*/ 60 h 82"/>
                <a:gd name="T22" fmla="*/ 124 w 134"/>
                <a:gd name="T23" fmla="*/ 66 h 82"/>
                <a:gd name="T24" fmla="*/ 114 w 134"/>
                <a:gd name="T25" fmla="*/ 70 h 82"/>
                <a:gd name="T26" fmla="*/ 104 w 134"/>
                <a:gd name="T27" fmla="*/ 76 h 82"/>
                <a:gd name="T28" fmla="*/ 94 w 134"/>
                <a:gd name="T29" fmla="*/ 78 h 82"/>
                <a:gd name="T30" fmla="*/ 80 w 134"/>
                <a:gd name="T31" fmla="*/ 80 h 82"/>
                <a:gd name="T32" fmla="*/ 68 w 134"/>
                <a:gd name="T33" fmla="*/ 82 h 82"/>
                <a:gd name="T34" fmla="*/ 54 w 134"/>
                <a:gd name="T35" fmla="*/ 80 h 82"/>
                <a:gd name="T36" fmla="*/ 42 w 134"/>
                <a:gd name="T37" fmla="*/ 78 h 82"/>
                <a:gd name="T38" fmla="*/ 30 w 134"/>
                <a:gd name="T39" fmla="*/ 76 h 82"/>
                <a:gd name="T40" fmla="*/ 20 w 134"/>
                <a:gd name="T41" fmla="*/ 70 h 82"/>
                <a:gd name="T42" fmla="*/ 12 w 134"/>
                <a:gd name="T43" fmla="*/ 66 h 82"/>
                <a:gd name="T44" fmla="*/ 6 w 134"/>
                <a:gd name="T45" fmla="*/ 60 h 82"/>
                <a:gd name="T46" fmla="*/ 2 w 134"/>
                <a:gd name="T47" fmla="*/ 54 h 82"/>
                <a:gd name="T48" fmla="*/ 0 w 134"/>
                <a:gd name="T49" fmla="*/ 46 h 82"/>
                <a:gd name="T50" fmla="*/ 2 w 134"/>
                <a:gd name="T51" fmla="*/ 38 h 82"/>
                <a:gd name="T52" fmla="*/ 6 w 134"/>
                <a:gd name="T53" fmla="*/ 30 h 82"/>
                <a:gd name="T54" fmla="*/ 12 w 134"/>
                <a:gd name="T55" fmla="*/ 22 h 82"/>
                <a:gd name="T56" fmla="*/ 20 w 134"/>
                <a:gd name="T57" fmla="*/ 16 h 82"/>
                <a:gd name="T58" fmla="*/ 30 w 134"/>
                <a:gd name="T59" fmla="*/ 10 h 82"/>
                <a:gd name="T60" fmla="*/ 42 w 134"/>
                <a:gd name="T61" fmla="*/ 4 h 82"/>
                <a:gd name="T62" fmla="*/ 54 w 134"/>
                <a:gd name="T63" fmla="*/ 2 h 82"/>
                <a:gd name="T64" fmla="*/ 68 w 134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4"/>
                <a:gd name="T100" fmla="*/ 0 h 82"/>
                <a:gd name="T101" fmla="*/ 134 w 134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4" h="82">
                  <a:moveTo>
                    <a:pt x="68" y="0"/>
                  </a:moveTo>
                  <a:lnTo>
                    <a:pt x="80" y="2"/>
                  </a:lnTo>
                  <a:lnTo>
                    <a:pt x="94" y="4"/>
                  </a:lnTo>
                  <a:lnTo>
                    <a:pt x="104" y="10"/>
                  </a:lnTo>
                  <a:lnTo>
                    <a:pt x="114" y="16"/>
                  </a:lnTo>
                  <a:lnTo>
                    <a:pt x="124" y="22"/>
                  </a:lnTo>
                  <a:lnTo>
                    <a:pt x="130" y="30"/>
                  </a:lnTo>
                  <a:lnTo>
                    <a:pt x="134" y="38"/>
                  </a:lnTo>
                  <a:lnTo>
                    <a:pt x="134" y="46"/>
                  </a:lnTo>
                  <a:lnTo>
                    <a:pt x="134" y="54"/>
                  </a:lnTo>
                  <a:lnTo>
                    <a:pt x="130" y="60"/>
                  </a:lnTo>
                  <a:lnTo>
                    <a:pt x="124" y="66"/>
                  </a:lnTo>
                  <a:lnTo>
                    <a:pt x="114" y="70"/>
                  </a:lnTo>
                  <a:lnTo>
                    <a:pt x="104" y="76"/>
                  </a:lnTo>
                  <a:lnTo>
                    <a:pt x="94" y="78"/>
                  </a:lnTo>
                  <a:lnTo>
                    <a:pt x="80" y="80"/>
                  </a:lnTo>
                  <a:lnTo>
                    <a:pt x="68" y="82"/>
                  </a:lnTo>
                  <a:lnTo>
                    <a:pt x="54" y="80"/>
                  </a:lnTo>
                  <a:lnTo>
                    <a:pt x="42" y="78"/>
                  </a:lnTo>
                  <a:lnTo>
                    <a:pt x="30" y="76"/>
                  </a:lnTo>
                  <a:lnTo>
                    <a:pt x="20" y="70"/>
                  </a:lnTo>
                  <a:lnTo>
                    <a:pt x="12" y="66"/>
                  </a:lnTo>
                  <a:lnTo>
                    <a:pt x="6" y="60"/>
                  </a:lnTo>
                  <a:lnTo>
                    <a:pt x="2" y="54"/>
                  </a:lnTo>
                  <a:lnTo>
                    <a:pt x="0" y="46"/>
                  </a:lnTo>
                  <a:lnTo>
                    <a:pt x="2" y="38"/>
                  </a:lnTo>
                  <a:lnTo>
                    <a:pt x="6" y="30"/>
                  </a:lnTo>
                  <a:lnTo>
                    <a:pt x="12" y="22"/>
                  </a:lnTo>
                  <a:lnTo>
                    <a:pt x="20" y="16"/>
                  </a:lnTo>
                  <a:lnTo>
                    <a:pt x="30" y="10"/>
                  </a:lnTo>
                  <a:lnTo>
                    <a:pt x="42" y="4"/>
                  </a:lnTo>
                  <a:lnTo>
                    <a:pt x="54" y="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4" name="Freeform 159"/>
            <p:cNvSpPr>
              <a:spLocks/>
            </p:cNvSpPr>
            <p:nvPr/>
          </p:nvSpPr>
          <p:spPr bwMode="auto">
            <a:xfrm>
              <a:off x="5599305" y="4286355"/>
              <a:ext cx="184150" cy="114300"/>
            </a:xfrm>
            <a:custGeom>
              <a:avLst/>
              <a:gdLst>
                <a:gd name="T0" fmla="*/ 58 w 116"/>
                <a:gd name="T1" fmla="*/ 0 h 72"/>
                <a:gd name="T2" fmla="*/ 70 w 116"/>
                <a:gd name="T3" fmla="*/ 2 h 72"/>
                <a:gd name="T4" fmla="*/ 80 w 116"/>
                <a:gd name="T5" fmla="*/ 4 h 72"/>
                <a:gd name="T6" fmla="*/ 90 w 116"/>
                <a:gd name="T7" fmla="*/ 8 h 72"/>
                <a:gd name="T8" fmla="*/ 98 w 116"/>
                <a:gd name="T9" fmla="*/ 14 h 72"/>
                <a:gd name="T10" fmla="*/ 106 w 116"/>
                <a:gd name="T11" fmla="*/ 20 h 72"/>
                <a:gd name="T12" fmla="*/ 112 w 116"/>
                <a:gd name="T13" fmla="*/ 28 h 72"/>
                <a:gd name="T14" fmla="*/ 114 w 116"/>
                <a:gd name="T15" fmla="*/ 34 h 72"/>
                <a:gd name="T16" fmla="*/ 116 w 116"/>
                <a:gd name="T17" fmla="*/ 40 h 72"/>
                <a:gd name="T18" fmla="*/ 114 w 116"/>
                <a:gd name="T19" fmla="*/ 46 h 72"/>
                <a:gd name="T20" fmla="*/ 112 w 116"/>
                <a:gd name="T21" fmla="*/ 52 h 72"/>
                <a:gd name="T22" fmla="*/ 106 w 116"/>
                <a:gd name="T23" fmla="*/ 58 h 72"/>
                <a:gd name="T24" fmla="*/ 98 w 116"/>
                <a:gd name="T25" fmla="*/ 62 h 72"/>
                <a:gd name="T26" fmla="*/ 90 w 116"/>
                <a:gd name="T27" fmla="*/ 66 h 72"/>
                <a:gd name="T28" fmla="*/ 80 w 116"/>
                <a:gd name="T29" fmla="*/ 68 h 72"/>
                <a:gd name="T30" fmla="*/ 70 w 116"/>
                <a:gd name="T31" fmla="*/ 70 h 72"/>
                <a:gd name="T32" fmla="*/ 58 w 116"/>
                <a:gd name="T33" fmla="*/ 72 h 72"/>
                <a:gd name="T34" fmla="*/ 46 w 116"/>
                <a:gd name="T35" fmla="*/ 70 h 72"/>
                <a:gd name="T36" fmla="*/ 34 w 116"/>
                <a:gd name="T37" fmla="*/ 68 h 72"/>
                <a:gd name="T38" fmla="*/ 24 w 116"/>
                <a:gd name="T39" fmla="*/ 66 h 72"/>
                <a:gd name="T40" fmla="*/ 16 w 116"/>
                <a:gd name="T41" fmla="*/ 62 h 72"/>
                <a:gd name="T42" fmla="*/ 8 w 116"/>
                <a:gd name="T43" fmla="*/ 58 h 72"/>
                <a:gd name="T44" fmla="*/ 4 w 116"/>
                <a:gd name="T45" fmla="*/ 52 h 72"/>
                <a:gd name="T46" fmla="*/ 0 w 116"/>
                <a:gd name="T47" fmla="*/ 46 h 72"/>
                <a:gd name="T48" fmla="*/ 0 w 116"/>
                <a:gd name="T49" fmla="*/ 40 h 72"/>
                <a:gd name="T50" fmla="*/ 0 w 116"/>
                <a:gd name="T51" fmla="*/ 34 h 72"/>
                <a:gd name="T52" fmla="*/ 4 w 116"/>
                <a:gd name="T53" fmla="*/ 28 h 72"/>
                <a:gd name="T54" fmla="*/ 8 w 116"/>
                <a:gd name="T55" fmla="*/ 20 h 72"/>
                <a:gd name="T56" fmla="*/ 16 w 116"/>
                <a:gd name="T57" fmla="*/ 14 h 72"/>
                <a:gd name="T58" fmla="*/ 24 w 116"/>
                <a:gd name="T59" fmla="*/ 8 h 72"/>
                <a:gd name="T60" fmla="*/ 34 w 116"/>
                <a:gd name="T61" fmla="*/ 4 h 72"/>
                <a:gd name="T62" fmla="*/ 46 w 116"/>
                <a:gd name="T63" fmla="*/ 2 h 72"/>
                <a:gd name="T64" fmla="*/ 58 w 116"/>
                <a:gd name="T65" fmla="*/ 0 h 7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16"/>
                <a:gd name="T100" fmla="*/ 0 h 72"/>
                <a:gd name="T101" fmla="*/ 116 w 116"/>
                <a:gd name="T102" fmla="*/ 72 h 7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16" h="72">
                  <a:moveTo>
                    <a:pt x="58" y="0"/>
                  </a:moveTo>
                  <a:lnTo>
                    <a:pt x="70" y="2"/>
                  </a:lnTo>
                  <a:lnTo>
                    <a:pt x="80" y="4"/>
                  </a:lnTo>
                  <a:lnTo>
                    <a:pt x="90" y="8"/>
                  </a:lnTo>
                  <a:lnTo>
                    <a:pt x="98" y="14"/>
                  </a:lnTo>
                  <a:lnTo>
                    <a:pt x="106" y="20"/>
                  </a:lnTo>
                  <a:lnTo>
                    <a:pt x="112" y="28"/>
                  </a:lnTo>
                  <a:lnTo>
                    <a:pt x="114" y="34"/>
                  </a:lnTo>
                  <a:lnTo>
                    <a:pt x="116" y="40"/>
                  </a:lnTo>
                  <a:lnTo>
                    <a:pt x="114" y="46"/>
                  </a:lnTo>
                  <a:lnTo>
                    <a:pt x="112" y="52"/>
                  </a:lnTo>
                  <a:lnTo>
                    <a:pt x="106" y="58"/>
                  </a:lnTo>
                  <a:lnTo>
                    <a:pt x="98" y="62"/>
                  </a:lnTo>
                  <a:lnTo>
                    <a:pt x="90" y="66"/>
                  </a:lnTo>
                  <a:lnTo>
                    <a:pt x="80" y="68"/>
                  </a:lnTo>
                  <a:lnTo>
                    <a:pt x="70" y="70"/>
                  </a:lnTo>
                  <a:lnTo>
                    <a:pt x="58" y="72"/>
                  </a:lnTo>
                  <a:lnTo>
                    <a:pt x="46" y="70"/>
                  </a:lnTo>
                  <a:lnTo>
                    <a:pt x="34" y="68"/>
                  </a:lnTo>
                  <a:lnTo>
                    <a:pt x="24" y="66"/>
                  </a:lnTo>
                  <a:lnTo>
                    <a:pt x="16" y="62"/>
                  </a:lnTo>
                  <a:lnTo>
                    <a:pt x="8" y="58"/>
                  </a:lnTo>
                  <a:lnTo>
                    <a:pt x="4" y="52"/>
                  </a:lnTo>
                  <a:lnTo>
                    <a:pt x="0" y="46"/>
                  </a:lnTo>
                  <a:lnTo>
                    <a:pt x="0" y="40"/>
                  </a:lnTo>
                  <a:lnTo>
                    <a:pt x="0" y="34"/>
                  </a:lnTo>
                  <a:lnTo>
                    <a:pt x="4" y="28"/>
                  </a:lnTo>
                  <a:lnTo>
                    <a:pt x="8" y="20"/>
                  </a:lnTo>
                  <a:lnTo>
                    <a:pt x="16" y="14"/>
                  </a:lnTo>
                  <a:lnTo>
                    <a:pt x="24" y="8"/>
                  </a:lnTo>
                  <a:lnTo>
                    <a:pt x="34" y="4"/>
                  </a:lnTo>
                  <a:lnTo>
                    <a:pt x="46" y="2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5" name="Freeform 160"/>
            <p:cNvSpPr>
              <a:spLocks/>
            </p:cNvSpPr>
            <p:nvPr/>
          </p:nvSpPr>
          <p:spPr bwMode="auto">
            <a:xfrm>
              <a:off x="5612005" y="4289530"/>
              <a:ext cx="158750" cy="95250"/>
            </a:xfrm>
            <a:custGeom>
              <a:avLst/>
              <a:gdLst>
                <a:gd name="T0" fmla="*/ 50 w 100"/>
                <a:gd name="T1" fmla="*/ 0 h 60"/>
                <a:gd name="T2" fmla="*/ 60 w 100"/>
                <a:gd name="T3" fmla="*/ 0 h 60"/>
                <a:gd name="T4" fmla="*/ 68 w 100"/>
                <a:gd name="T5" fmla="*/ 2 h 60"/>
                <a:gd name="T6" fmla="*/ 78 w 100"/>
                <a:gd name="T7" fmla="*/ 6 h 60"/>
                <a:gd name="T8" fmla="*/ 84 w 100"/>
                <a:gd name="T9" fmla="*/ 12 h 60"/>
                <a:gd name="T10" fmla="*/ 90 w 100"/>
                <a:gd name="T11" fmla="*/ 16 h 60"/>
                <a:gd name="T12" fmla="*/ 96 w 100"/>
                <a:gd name="T13" fmla="*/ 22 h 60"/>
                <a:gd name="T14" fmla="*/ 98 w 100"/>
                <a:gd name="T15" fmla="*/ 28 h 60"/>
                <a:gd name="T16" fmla="*/ 100 w 100"/>
                <a:gd name="T17" fmla="*/ 34 h 60"/>
                <a:gd name="T18" fmla="*/ 98 w 100"/>
                <a:gd name="T19" fmla="*/ 38 h 60"/>
                <a:gd name="T20" fmla="*/ 96 w 100"/>
                <a:gd name="T21" fmla="*/ 44 h 60"/>
                <a:gd name="T22" fmla="*/ 90 w 100"/>
                <a:gd name="T23" fmla="*/ 48 h 60"/>
                <a:gd name="T24" fmla="*/ 84 w 100"/>
                <a:gd name="T25" fmla="*/ 52 h 60"/>
                <a:gd name="T26" fmla="*/ 68 w 100"/>
                <a:gd name="T27" fmla="*/ 58 h 60"/>
                <a:gd name="T28" fmla="*/ 50 w 100"/>
                <a:gd name="T29" fmla="*/ 60 h 60"/>
                <a:gd name="T30" fmla="*/ 30 w 100"/>
                <a:gd name="T31" fmla="*/ 58 h 60"/>
                <a:gd name="T32" fmla="*/ 14 w 100"/>
                <a:gd name="T33" fmla="*/ 52 h 60"/>
                <a:gd name="T34" fmla="*/ 8 w 100"/>
                <a:gd name="T35" fmla="*/ 48 h 60"/>
                <a:gd name="T36" fmla="*/ 4 w 100"/>
                <a:gd name="T37" fmla="*/ 44 h 60"/>
                <a:gd name="T38" fmla="*/ 2 w 100"/>
                <a:gd name="T39" fmla="*/ 38 h 60"/>
                <a:gd name="T40" fmla="*/ 0 w 100"/>
                <a:gd name="T41" fmla="*/ 34 h 60"/>
                <a:gd name="T42" fmla="*/ 2 w 100"/>
                <a:gd name="T43" fmla="*/ 28 h 60"/>
                <a:gd name="T44" fmla="*/ 4 w 100"/>
                <a:gd name="T45" fmla="*/ 22 h 60"/>
                <a:gd name="T46" fmla="*/ 8 w 100"/>
                <a:gd name="T47" fmla="*/ 16 h 60"/>
                <a:gd name="T48" fmla="*/ 14 w 100"/>
                <a:gd name="T49" fmla="*/ 12 h 60"/>
                <a:gd name="T50" fmla="*/ 22 w 100"/>
                <a:gd name="T51" fmla="*/ 6 h 60"/>
                <a:gd name="T52" fmla="*/ 30 w 100"/>
                <a:gd name="T53" fmla="*/ 2 h 60"/>
                <a:gd name="T54" fmla="*/ 40 w 100"/>
                <a:gd name="T55" fmla="*/ 0 h 60"/>
                <a:gd name="T56" fmla="*/ 50 w 100"/>
                <a:gd name="T57" fmla="*/ 0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0"/>
                <a:gd name="T88" fmla="*/ 0 h 60"/>
                <a:gd name="T89" fmla="*/ 100 w 10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0" h="60">
                  <a:moveTo>
                    <a:pt x="50" y="0"/>
                  </a:moveTo>
                  <a:lnTo>
                    <a:pt x="60" y="0"/>
                  </a:lnTo>
                  <a:lnTo>
                    <a:pt x="68" y="2"/>
                  </a:lnTo>
                  <a:lnTo>
                    <a:pt x="78" y="6"/>
                  </a:lnTo>
                  <a:lnTo>
                    <a:pt x="84" y="12"/>
                  </a:lnTo>
                  <a:lnTo>
                    <a:pt x="90" y="16"/>
                  </a:lnTo>
                  <a:lnTo>
                    <a:pt x="96" y="22"/>
                  </a:lnTo>
                  <a:lnTo>
                    <a:pt x="98" y="28"/>
                  </a:lnTo>
                  <a:lnTo>
                    <a:pt x="100" y="34"/>
                  </a:lnTo>
                  <a:lnTo>
                    <a:pt x="98" y="38"/>
                  </a:lnTo>
                  <a:lnTo>
                    <a:pt x="96" y="44"/>
                  </a:lnTo>
                  <a:lnTo>
                    <a:pt x="90" y="48"/>
                  </a:lnTo>
                  <a:lnTo>
                    <a:pt x="84" y="52"/>
                  </a:lnTo>
                  <a:lnTo>
                    <a:pt x="68" y="58"/>
                  </a:lnTo>
                  <a:lnTo>
                    <a:pt x="50" y="60"/>
                  </a:lnTo>
                  <a:lnTo>
                    <a:pt x="30" y="58"/>
                  </a:lnTo>
                  <a:lnTo>
                    <a:pt x="14" y="52"/>
                  </a:lnTo>
                  <a:lnTo>
                    <a:pt x="8" y="48"/>
                  </a:lnTo>
                  <a:lnTo>
                    <a:pt x="4" y="44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4" y="12"/>
                  </a:lnTo>
                  <a:lnTo>
                    <a:pt x="22" y="6"/>
                  </a:lnTo>
                  <a:lnTo>
                    <a:pt x="30" y="2"/>
                  </a:lnTo>
                  <a:lnTo>
                    <a:pt x="40" y="0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6" name="Freeform 161"/>
            <p:cNvSpPr>
              <a:spLocks/>
            </p:cNvSpPr>
            <p:nvPr/>
          </p:nvSpPr>
          <p:spPr bwMode="auto">
            <a:xfrm>
              <a:off x="5627880" y="4289530"/>
              <a:ext cx="127000" cy="79375"/>
            </a:xfrm>
            <a:custGeom>
              <a:avLst/>
              <a:gdLst>
                <a:gd name="T0" fmla="*/ 40 w 80"/>
                <a:gd name="T1" fmla="*/ 0 h 50"/>
                <a:gd name="T2" fmla="*/ 48 w 80"/>
                <a:gd name="T3" fmla="*/ 0 h 50"/>
                <a:gd name="T4" fmla="*/ 56 w 80"/>
                <a:gd name="T5" fmla="*/ 2 h 50"/>
                <a:gd name="T6" fmla="*/ 68 w 80"/>
                <a:gd name="T7" fmla="*/ 10 h 50"/>
                <a:gd name="T8" fmla="*/ 78 w 80"/>
                <a:gd name="T9" fmla="*/ 18 h 50"/>
                <a:gd name="T10" fmla="*/ 80 w 80"/>
                <a:gd name="T11" fmla="*/ 24 h 50"/>
                <a:gd name="T12" fmla="*/ 80 w 80"/>
                <a:gd name="T13" fmla="*/ 28 h 50"/>
                <a:gd name="T14" fmla="*/ 80 w 80"/>
                <a:gd name="T15" fmla="*/ 32 h 50"/>
                <a:gd name="T16" fmla="*/ 78 w 80"/>
                <a:gd name="T17" fmla="*/ 36 h 50"/>
                <a:gd name="T18" fmla="*/ 68 w 80"/>
                <a:gd name="T19" fmla="*/ 44 h 50"/>
                <a:gd name="T20" fmla="*/ 56 w 80"/>
                <a:gd name="T21" fmla="*/ 48 h 50"/>
                <a:gd name="T22" fmla="*/ 40 w 80"/>
                <a:gd name="T23" fmla="*/ 50 h 50"/>
                <a:gd name="T24" fmla="*/ 24 w 80"/>
                <a:gd name="T25" fmla="*/ 48 h 50"/>
                <a:gd name="T26" fmla="*/ 10 w 80"/>
                <a:gd name="T27" fmla="*/ 44 h 50"/>
                <a:gd name="T28" fmla="*/ 2 w 80"/>
                <a:gd name="T29" fmla="*/ 36 h 50"/>
                <a:gd name="T30" fmla="*/ 0 w 80"/>
                <a:gd name="T31" fmla="*/ 32 h 50"/>
                <a:gd name="T32" fmla="*/ 0 w 80"/>
                <a:gd name="T33" fmla="*/ 28 h 50"/>
                <a:gd name="T34" fmla="*/ 0 w 80"/>
                <a:gd name="T35" fmla="*/ 24 h 50"/>
                <a:gd name="T36" fmla="*/ 2 w 80"/>
                <a:gd name="T37" fmla="*/ 18 h 50"/>
                <a:gd name="T38" fmla="*/ 10 w 80"/>
                <a:gd name="T39" fmla="*/ 10 h 50"/>
                <a:gd name="T40" fmla="*/ 24 w 80"/>
                <a:gd name="T41" fmla="*/ 2 h 50"/>
                <a:gd name="T42" fmla="*/ 32 w 80"/>
                <a:gd name="T43" fmla="*/ 0 h 50"/>
                <a:gd name="T44" fmla="*/ 40 w 80"/>
                <a:gd name="T45" fmla="*/ 0 h 5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50"/>
                <a:gd name="T71" fmla="*/ 80 w 80"/>
                <a:gd name="T72" fmla="*/ 50 h 50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50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68" y="10"/>
                  </a:lnTo>
                  <a:lnTo>
                    <a:pt x="78" y="18"/>
                  </a:lnTo>
                  <a:lnTo>
                    <a:pt x="80" y="24"/>
                  </a:lnTo>
                  <a:lnTo>
                    <a:pt x="80" y="28"/>
                  </a:lnTo>
                  <a:lnTo>
                    <a:pt x="80" y="32"/>
                  </a:lnTo>
                  <a:lnTo>
                    <a:pt x="78" y="36"/>
                  </a:lnTo>
                  <a:lnTo>
                    <a:pt x="68" y="44"/>
                  </a:lnTo>
                  <a:lnTo>
                    <a:pt x="56" y="48"/>
                  </a:lnTo>
                  <a:lnTo>
                    <a:pt x="40" y="50"/>
                  </a:lnTo>
                  <a:lnTo>
                    <a:pt x="24" y="48"/>
                  </a:lnTo>
                  <a:lnTo>
                    <a:pt x="10" y="44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10" y="10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7" name="Freeform 162"/>
            <p:cNvSpPr>
              <a:spLocks/>
            </p:cNvSpPr>
            <p:nvPr/>
          </p:nvSpPr>
          <p:spPr bwMode="auto">
            <a:xfrm>
              <a:off x="5640580" y="4292705"/>
              <a:ext cx="101600" cy="60325"/>
            </a:xfrm>
            <a:custGeom>
              <a:avLst/>
              <a:gdLst>
                <a:gd name="T0" fmla="*/ 32 w 64"/>
                <a:gd name="T1" fmla="*/ 0 h 38"/>
                <a:gd name="T2" fmla="*/ 44 w 64"/>
                <a:gd name="T3" fmla="*/ 2 h 38"/>
                <a:gd name="T4" fmla="*/ 54 w 64"/>
                <a:gd name="T5" fmla="*/ 6 h 38"/>
                <a:gd name="T6" fmla="*/ 60 w 64"/>
                <a:gd name="T7" fmla="*/ 14 h 38"/>
                <a:gd name="T8" fmla="*/ 64 w 64"/>
                <a:gd name="T9" fmla="*/ 20 h 38"/>
                <a:gd name="T10" fmla="*/ 62 w 64"/>
                <a:gd name="T11" fmla="*/ 24 h 38"/>
                <a:gd name="T12" fmla="*/ 60 w 64"/>
                <a:gd name="T13" fmla="*/ 28 h 38"/>
                <a:gd name="T14" fmla="*/ 54 w 64"/>
                <a:gd name="T15" fmla="*/ 32 h 38"/>
                <a:gd name="T16" fmla="*/ 44 w 64"/>
                <a:gd name="T17" fmla="*/ 36 h 38"/>
                <a:gd name="T18" fmla="*/ 32 w 64"/>
                <a:gd name="T19" fmla="*/ 38 h 38"/>
                <a:gd name="T20" fmla="*/ 20 w 64"/>
                <a:gd name="T21" fmla="*/ 36 h 38"/>
                <a:gd name="T22" fmla="*/ 10 w 64"/>
                <a:gd name="T23" fmla="*/ 32 h 38"/>
                <a:gd name="T24" fmla="*/ 2 w 64"/>
                <a:gd name="T25" fmla="*/ 28 h 38"/>
                <a:gd name="T26" fmla="*/ 0 w 64"/>
                <a:gd name="T27" fmla="*/ 24 h 38"/>
                <a:gd name="T28" fmla="*/ 0 w 64"/>
                <a:gd name="T29" fmla="*/ 20 h 38"/>
                <a:gd name="T30" fmla="*/ 2 w 64"/>
                <a:gd name="T31" fmla="*/ 14 h 38"/>
                <a:gd name="T32" fmla="*/ 10 w 64"/>
                <a:gd name="T33" fmla="*/ 6 h 38"/>
                <a:gd name="T34" fmla="*/ 20 w 64"/>
                <a:gd name="T35" fmla="*/ 2 h 38"/>
                <a:gd name="T36" fmla="*/ 32 w 64"/>
                <a:gd name="T37" fmla="*/ 0 h 3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38"/>
                <a:gd name="T59" fmla="*/ 64 w 64"/>
                <a:gd name="T60" fmla="*/ 38 h 3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38">
                  <a:moveTo>
                    <a:pt x="32" y="0"/>
                  </a:moveTo>
                  <a:lnTo>
                    <a:pt x="44" y="2"/>
                  </a:lnTo>
                  <a:lnTo>
                    <a:pt x="54" y="6"/>
                  </a:lnTo>
                  <a:lnTo>
                    <a:pt x="60" y="14"/>
                  </a:lnTo>
                  <a:lnTo>
                    <a:pt x="64" y="20"/>
                  </a:lnTo>
                  <a:lnTo>
                    <a:pt x="62" y="24"/>
                  </a:lnTo>
                  <a:lnTo>
                    <a:pt x="60" y="28"/>
                  </a:lnTo>
                  <a:lnTo>
                    <a:pt x="54" y="32"/>
                  </a:lnTo>
                  <a:lnTo>
                    <a:pt x="44" y="36"/>
                  </a:lnTo>
                  <a:lnTo>
                    <a:pt x="32" y="38"/>
                  </a:lnTo>
                  <a:lnTo>
                    <a:pt x="20" y="36"/>
                  </a:lnTo>
                  <a:lnTo>
                    <a:pt x="10" y="32"/>
                  </a:lnTo>
                  <a:lnTo>
                    <a:pt x="2" y="28"/>
                  </a:lnTo>
                  <a:lnTo>
                    <a:pt x="0" y="24"/>
                  </a:lnTo>
                  <a:lnTo>
                    <a:pt x="0" y="20"/>
                  </a:lnTo>
                  <a:lnTo>
                    <a:pt x="2" y="14"/>
                  </a:lnTo>
                  <a:lnTo>
                    <a:pt x="10" y="6"/>
                  </a:lnTo>
                  <a:lnTo>
                    <a:pt x="20" y="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8" name="Freeform 163"/>
            <p:cNvSpPr>
              <a:spLocks/>
            </p:cNvSpPr>
            <p:nvPr/>
          </p:nvSpPr>
          <p:spPr bwMode="auto">
            <a:xfrm>
              <a:off x="5653280" y="4292705"/>
              <a:ext cx="73025" cy="44450"/>
            </a:xfrm>
            <a:custGeom>
              <a:avLst/>
              <a:gdLst>
                <a:gd name="T0" fmla="*/ 24 w 46"/>
                <a:gd name="T1" fmla="*/ 28 h 28"/>
                <a:gd name="T2" fmla="*/ 32 w 46"/>
                <a:gd name="T3" fmla="*/ 26 h 28"/>
                <a:gd name="T4" fmla="*/ 40 w 46"/>
                <a:gd name="T5" fmla="*/ 24 h 28"/>
                <a:gd name="T6" fmla="*/ 44 w 46"/>
                <a:gd name="T7" fmla="*/ 20 h 28"/>
                <a:gd name="T8" fmla="*/ 46 w 46"/>
                <a:gd name="T9" fmla="*/ 16 h 28"/>
                <a:gd name="T10" fmla="*/ 44 w 46"/>
                <a:gd name="T11" fmla="*/ 10 h 28"/>
                <a:gd name="T12" fmla="*/ 40 w 46"/>
                <a:gd name="T13" fmla="*/ 6 h 28"/>
                <a:gd name="T14" fmla="*/ 32 w 46"/>
                <a:gd name="T15" fmla="*/ 2 h 28"/>
                <a:gd name="T16" fmla="*/ 24 w 46"/>
                <a:gd name="T17" fmla="*/ 0 h 28"/>
                <a:gd name="T18" fmla="*/ 14 w 46"/>
                <a:gd name="T19" fmla="*/ 2 h 28"/>
                <a:gd name="T20" fmla="*/ 8 w 46"/>
                <a:gd name="T21" fmla="*/ 6 h 28"/>
                <a:gd name="T22" fmla="*/ 2 w 46"/>
                <a:gd name="T23" fmla="*/ 10 h 28"/>
                <a:gd name="T24" fmla="*/ 0 w 46"/>
                <a:gd name="T25" fmla="*/ 16 h 28"/>
                <a:gd name="T26" fmla="*/ 2 w 46"/>
                <a:gd name="T27" fmla="*/ 20 h 28"/>
                <a:gd name="T28" fmla="*/ 8 w 46"/>
                <a:gd name="T29" fmla="*/ 24 h 28"/>
                <a:gd name="T30" fmla="*/ 14 w 46"/>
                <a:gd name="T31" fmla="*/ 26 h 28"/>
                <a:gd name="T32" fmla="*/ 24 w 46"/>
                <a:gd name="T33" fmla="*/ 28 h 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28"/>
                <a:gd name="T53" fmla="*/ 46 w 46"/>
                <a:gd name="T54" fmla="*/ 28 h 2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28">
                  <a:moveTo>
                    <a:pt x="24" y="28"/>
                  </a:moveTo>
                  <a:lnTo>
                    <a:pt x="32" y="26"/>
                  </a:lnTo>
                  <a:lnTo>
                    <a:pt x="40" y="24"/>
                  </a:lnTo>
                  <a:lnTo>
                    <a:pt x="44" y="20"/>
                  </a:lnTo>
                  <a:lnTo>
                    <a:pt x="46" y="16"/>
                  </a:lnTo>
                  <a:lnTo>
                    <a:pt x="44" y="10"/>
                  </a:lnTo>
                  <a:lnTo>
                    <a:pt x="40" y="6"/>
                  </a:lnTo>
                  <a:lnTo>
                    <a:pt x="32" y="2"/>
                  </a:lnTo>
                  <a:lnTo>
                    <a:pt x="24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0"/>
                  </a:lnTo>
                  <a:lnTo>
                    <a:pt x="0" y="16"/>
                  </a:lnTo>
                  <a:lnTo>
                    <a:pt x="2" y="20"/>
                  </a:lnTo>
                  <a:lnTo>
                    <a:pt x="8" y="24"/>
                  </a:lnTo>
                  <a:lnTo>
                    <a:pt x="14" y="26"/>
                  </a:lnTo>
                  <a:lnTo>
                    <a:pt x="24" y="2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89" name="Freeform 164"/>
            <p:cNvSpPr>
              <a:spLocks/>
            </p:cNvSpPr>
            <p:nvPr/>
          </p:nvSpPr>
          <p:spPr bwMode="auto">
            <a:xfrm>
              <a:off x="5256405" y="4191105"/>
              <a:ext cx="327025" cy="171450"/>
            </a:xfrm>
            <a:custGeom>
              <a:avLst/>
              <a:gdLst>
                <a:gd name="T0" fmla="*/ 102 w 206"/>
                <a:gd name="T1" fmla="*/ 108 h 108"/>
                <a:gd name="T2" fmla="*/ 124 w 206"/>
                <a:gd name="T3" fmla="*/ 106 h 108"/>
                <a:gd name="T4" fmla="*/ 142 w 206"/>
                <a:gd name="T5" fmla="*/ 104 h 108"/>
                <a:gd name="T6" fmla="*/ 160 w 206"/>
                <a:gd name="T7" fmla="*/ 98 h 108"/>
                <a:gd name="T8" fmla="*/ 176 w 206"/>
                <a:gd name="T9" fmla="*/ 92 h 108"/>
                <a:gd name="T10" fmla="*/ 188 w 206"/>
                <a:gd name="T11" fmla="*/ 84 h 108"/>
                <a:gd name="T12" fmla="*/ 198 w 206"/>
                <a:gd name="T13" fmla="*/ 74 h 108"/>
                <a:gd name="T14" fmla="*/ 204 w 206"/>
                <a:gd name="T15" fmla="*/ 64 h 108"/>
                <a:gd name="T16" fmla="*/ 206 w 206"/>
                <a:gd name="T17" fmla="*/ 54 h 108"/>
                <a:gd name="T18" fmla="*/ 204 w 206"/>
                <a:gd name="T19" fmla="*/ 42 h 108"/>
                <a:gd name="T20" fmla="*/ 198 w 206"/>
                <a:gd name="T21" fmla="*/ 32 h 108"/>
                <a:gd name="T22" fmla="*/ 188 w 206"/>
                <a:gd name="T23" fmla="*/ 24 h 108"/>
                <a:gd name="T24" fmla="*/ 176 w 206"/>
                <a:gd name="T25" fmla="*/ 16 h 108"/>
                <a:gd name="T26" fmla="*/ 160 w 206"/>
                <a:gd name="T27" fmla="*/ 10 h 108"/>
                <a:gd name="T28" fmla="*/ 142 w 206"/>
                <a:gd name="T29" fmla="*/ 4 h 108"/>
                <a:gd name="T30" fmla="*/ 124 w 206"/>
                <a:gd name="T31" fmla="*/ 2 h 108"/>
                <a:gd name="T32" fmla="*/ 102 w 206"/>
                <a:gd name="T33" fmla="*/ 0 h 108"/>
                <a:gd name="T34" fmla="*/ 82 w 206"/>
                <a:gd name="T35" fmla="*/ 2 h 108"/>
                <a:gd name="T36" fmla="*/ 62 w 206"/>
                <a:gd name="T37" fmla="*/ 4 h 108"/>
                <a:gd name="T38" fmla="*/ 46 w 206"/>
                <a:gd name="T39" fmla="*/ 10 h 108"/>
                <a:gd name="T40" fmla="*/ 30 w 206"/>
                <a:gd name="T41" fmla="*/ 16 h 108"/>
                <a:gd name="T42" fmla="*/ 18 w 206"/>
                <a:gd name="T43" fmla="*/ 24 h 108"/>
                <a:gd name="T44" fmla="*/ 8 w 206"/>
                <a:gd name="T45" fmla="*/ 32 h 108"/>
                <a:gd name="T46" fmla="*/ 2 w 206"/>
                <a:gd name="T47" fmla="*/ 42 h 108"/>
                <a:gd name="T48" fmla="*/ 0 w 206"/>
                <a:gd name="T49" fmla="*/ 54 h 108"/>
                <a:gd name="T50" fmla="*/ 2 w 206"/>
                <a:gd name="T51" fmla="*/ 64 h 108"/>
                <a:gd name="T52" fmla="*/ 8 w 206"/>
                <a:gd name="T53" fmla="*/ 74 h 108"/>
                <a:gd name="T54" fmla="*/ 18 w 206"/>
                <a:gd name="T55" fmla="*/ 84 h 108"/>
                <a:gd name="T56" fmla="*/ 30 w 206"/>
                <a:gd name="T57" fmla="*/ 92 h 108"/>
                <a:gd name="T58" fmla="*/ 46 w 206"/>
                <a:gd name="T59" fmla="*/ 98 h 108"/>
                <a:gd name="T60" fmla="*/ 62 w 206"/>
                <a:gd name="T61" fmla="*/ 104 h 108"/>
                <a:gd name="T62" fmla="*/ 82 w 206"/>
                <a:gd name="T63" fmla="*/ 106 h 108"/>
                <a:gd name="T64" fmla="*/ 102 w 206"/>
                <a:gd name="T65" fmla="*/ 108 h 1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206"/>
                <a:gd name="T100" fmla="*/ 0 h 108"/>
                <a:gd name="T101" fmla="*/ 206 w 206"/>
                <a:gd name="T102" fmla="*/ 108 h 10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206" h="108">
                  <a:moveTo>
                    <a:pt x="102" y="108"/>
                  </a:moveTo>
                  <a:lnTo>
                    <a:pt x="124" y="106"/>
                  </a:lnTo>
                  <a:lnTo>
                    <a:pt x="142" y="104"/>
                  </a:lnTo>
                  <a:lnTo>
                    <a:pt x="160" y="98"/>
                  </a:lnTo>
                  <a:lnTo>
                    <a:pt x="176" y="92"/>
                  </a:lnTo>
                  <a:lnTo>
                    <a:pt x="188" y="84"/>
                  </a:lnTo>
                  <a:lnTo>
                    <a:pt x="198" y="74"/>
                  </a:lnTo>
                  <a:lnTo>
                    <a:pt x="204" y="64"/>
                  </a:lnTo>
                  <a:lnTo>
                    <a:pt x="206" y="54"/>
                  </a:lnTo>
                  <a:lnTo>
                    <a:pt x="204" y="42"/>
                  </a:lnTo>
                  <a:lnTo>
                    <a:pt x="198" y="32"/>
                  </a:lnTo>
                  <a:lnTo>
                    <a:pt x="188" y="24"/>
                  </a:lnTo>
                  <a:lnTo>
                    <a:pt x="176" y="16"/>
                  </a:lnTo>
                  <a:lnTo>
                    <a:pt x="160" y="10"/>
                  </a:lnTo>
                  <a:lnTo>
                    <a:pt x="142" y="4"/>
                  </a:lnTo>
                  <a:lnTo>
                    <a:pt x="124" y="2"/>
                  </a:lnTo>
                  <a:lnTo>
                    <a:pt x="102" y="0"/>
                  </a:lnTo>
                  <a:lnTo>
                    <a:pt x="82" y="2"/>
                  </a:lnTo>
                  <a:lnTo>
                    <a:pt x="62" y="4"/>
                  </a:lnTo>
                  <a:lnTo>
                    <a:pt x="46" y="10"/>
                  </a:lnTo>
                  <a:lnTo>
                    <a:pt x="30" y="16"/>
                  </a:lnTo>
                  <a:lnTo>
                    <a:pt x="18" y="24"/>
                  </a:lnTo>
                  <a:lnTo>
                    <a:pt x="8" y="32"/>
                  </a:lnTo>
                  <a:lnTo>
                    <a:pt x="2" y="42"/>
                  </a:lnTo>
                  <a:lnTo>
                    <a:pt x="0" y="54"/>
                  </a:lnTo>
                  <a:lnTo>
                    <a:pt x="2" y="64"/>
                  </a:lnTo>
                  <a:lnTo>
                    <a:pt x="8" y="74"/>
                  </a:lnTo>
                  <a:lnTo>
                    <a:pt x="18" y="84"/>
                  </a:lnTo>
                  <a:lnTo>
                    <a:pt x="30" y="92"/>
                  </a:lnTo>
                  <a:lnTo>
                    <a:pt x="46" y="98"/>
                  </a:lnTo>
                  <a:lnTo>
                    <a:pt x="62" y="104"/>
                  </a:lnTo>
                  <a:lnTo>
                    <a:pt x="82" y="106"/>
                  </a:lnTo>
                  <a:lnTo>
                    <a:pt x="102" y="108"/>
                  </a:lnTo>
                  <a:close/>
                </a:path>
              </a:pathLst>
            </a:custGeom>
            <a:solidFill>
              <a:srgbClr val="FBB4D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0" name="Freeform 165"/>
            <p:cNvSpPr>
              <a:spLocks/>
            </p:cNvSpPr>
            <p:nvPr/>
          </p:nvSpPr>
          <p:spPr bwMode="auto">
            <a:xfrm>
              <a:off x="5288155" y="4175230"/>
              <a:ext cx="263525" cy="158750"/>
            </a:xfrm>
            <a:custGeom>
              <a:avLst/>
              <a:gdLst>
                <a:gd name="T0" fmla="*/ 84 w 166"/>
                <a:gd name="T1" fmla="*/ 100 h 100"/>
                <a:gd name="T2" fmla="*/ 100 w 166"/>
                <a:gd name="T3" fmla="*/ 100 h 100"/>
                <a:gd name="T4" fmla="*/ 116 w 166"/>
                <a:gd name="T5" fmla="*/ 96 h 100"/>
                <a:gd name="T6" fmla="*/ 130 w 166"/>
                <a:gd name="T7" fmla="*/ 92 h 100"/>
                <a:gd name="T8" fmla="*/ 142 w 166"/>
                <a:gd name="T9" fmla="*/ 88 h 100"/>
                <a:gd name="T10" fmla="*/ 152 w 166"/>
                <a:gd name="T11" fmla="*/ 80 h 100"/>
                <a:gd name="T12" fmla="*/ 160 w 166"/>
                <a:gd name="T13" fmla="*/ 74 h 100"/>
                <a:gd name="T14" fmla="*/ 164 w 166"/>
                <a:gd name="T15" fmla="*/ 66 h 100"/>
                <a:gd name="T16" fmla="*/ 166 w 166"/>
                <a:gd name="T17" fmla="*/ 56 h 100"/>
                <a:gd name="T18" fmla="*/ 164 w 166"/>
                <a:gd name="T19" fmla="*/ 48 h 100"/>
                <a:gd name="T20" fmla="*/ 160 w 166"/>
                <a:gd name="T21" fmla="*/ 38 h 100"/>
                <a:gd name="T22" fmla="*/ 152 w 166"/>
                <a:gd name="T23" fmla="*/ 28 h 100"/>
                <a:gd name="T24" fmla="*/ 142 w 166"/>
                <a:gd name="T25" fmla="*/ 18 h 100"/>
                <a:gd name="T26" fmla="*/ 130 w 166"/>
                <a:gd name="T27" fmla="*/ 12 h 100"/>
                <a:gd name="T28" fmla="*/ 116 w 166"/>
                <a:gd name="T29" fmla="*/ 4 h 100"/>
                <a:gd name="T30" fmla="*/ 100 w 166"/>
                <a:gd name="T31" fmla="*/ 0 h 100"/>
                <a:gd name="T32" fmla="*/ 84 w 166"/>
                <a:gd name="T33" fmla="*/ 0 h 100"/>
                <a:gd name="T34" fmla="*/ 66 w 166"/>
                <a:gd name="T35" fmla="*/ 0 h 100"/>
                <a:gd name="T36" fmla="*/ 50 w 166"/>
                <a:gd name="T37" fmla="*/ 4 h 100"/>
                <a:gd name="T38" fmla="*/ 36 w 166"/>
                <a:gd name="T39" fmla="*/ 12 h 100"/>
                <a:gd name="T40" fmla="*/ 24 w 166"/>
                <a:gd name="T41" fmla="*/ 18 h 100"/>
                <a:gd name="T42" fmla="*/ 14 w 166"/>
                <a:gd name="T43" fmla="*/ 28 h 100"/>
                <a:gd name="T44" fmla="*/ 6 w 166"/>
                <a:gd name="T45" fmla="*/ 38 h 100"/>
                <a:gd name="T46" fmla="*/ 2 w 166"/>
                <a:gd name="T47" fmla="*/ 48 h 100"/>
                <a:gd name="T48" fmla="*/ 0 w 166"/>
                <a:gd name="T49" fmla="*/ 56 h 100"/>
                <a:gd name="T50" fmla="*/ 2 w 166"/>
                <a:gd name="T51" fmla="*/ 66 h 100"/>
                <a:gd name="T52" fmla="*/ 6 w 166"/>
                <a:gd name="T53" fmla="*/ 74 h 100"/>
                <a:gd name="T54" fmla="*/ 14 w 166"/>
                <a:gd name="T55" fmla="*/ 80 h 100"/>
                <a:gd name="T56" fmla="*/ 24 w 166"/>
                <a:gd name="T57" fmla="*/ 88 h 100"/>
                <a:gd name="T58" fmla="*/ 36 w 166"/>
                <a:gd name="T59" fmla="*/ 92 h 100"/>
                <a:gd name="T60" fmla="*/ 50 w 166"/>
                <a:gd name="T61" fmla="*/ 96 h 100"/>
                <a:gd name="T62" fmla="*/ 66 w 166"/>
                <a:gd name="T63" fmla="*/ 100 h 100"/>
                <a:gd name="T64" fmla="*/ 84 w 166"/>
                <a:gd name="T65" fmla="*/ 100 h 10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6"/>
                <a:gd name="T100" fmla="*/ 0 h 100"/>
                <a:gd name="T101" fmla="*/ 166 w 166"/>
                <a:gd name="T102" fmla="*/ 100 h 100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6" h="100">
                  <a:moveTo>
                    <a:pt x="84" y="100"/>
                  </a:moveTo>
                  <a:lnTo>
                    <a:pt x="100" y="100"/>
                  </a:lnTo>
                  <a:lnTo>
                    <a:pt x="116" y="96"/>
                  </a:lnTo>
                  <a:lnTo>
                    <a:pt x="130" y="92"/>
                  </a:lnTo>
                  <a:lnTo>
                    <a:pt x="142" y="88"/>
                  </a:lnTo>
                  <a:lnTo>
                    <a:pt x="152" y="80"/>
                  </a:lnTo>
                  <a:lnTo>
                    <a:pt x="160" y="74"/>
                  </a:lnTo>
                  <a:lnTo>
                    <a:pt x="164" y="66"/>
                  </a:lnTo>
                  <a:lnTo>
                    <a:pt x="166" y="56"/>
                  </a:lnTo>
                  <a:lnTo>
                    <a:pt x="164" y="48"/>
                  </a:lnTo>
                  <a:lnTo>
                    <a:pt x="160" y="38"/>
                  </a:lnTo>
                  <a:lnTo>
                    <a:pt x="152" y="28"/>
                  </a:lnTo>
                  <a:lnTo>
                    <a:pt x="142" y="18"/>
                  </a:lnTo>
                  <a:lnTo>
                    <a:pt x="130" y="12"/>
                  </a:lnTo>
                  <a:lnTo>
                    <a:pt x="116" y="4"/>
                  </a:lnTo>
                  <a:lnTo>
                    <a:pt x="100" y="0"/>
                  </a:lnTo>
                  <a:lnTo>
                    <a:pt x="84" y="0"/>
                  </a:lnTo>
                  <a:lnTo>
                    <a:pt x="66" y="0"/>
                  </a:lnTo>
                  <a:lnTo>
                    <a:pt x="50" y="4"/>
                  </a:lnTo>
                  <a:lnTo>
                    <a:pt x="36" y="12"/>
                  </a:lnTo>
                  <a:lnTo>
                    <a:pt x="24" y="18"/>
                  </a:lnTo>
                  <a:lnTo>
                    <a:pt x="14" y="28"/>
                  </a:lnTo>
                  <a:lnTo>
                    <a:pt x="6" y="38"/>
                  </a:lnTo>
                  <a:lnTo>
                    <a:pt x="2" y="48"/>
                  </a:lnTo>
                  <a:lnTo>
                    <a:pt x="0" y="56"/>
                  </a:lnTo>
                  <a:lnTo>
                    <a:pt x="2" y="66"/>
                  </a:lnTo>
                  <a:lnTo>
                    <a:pt x="6" y="74"/>
                  </a:lnTo>
                  <a:lnTo>
                    <a:pt x="14" y="80"/>
                  </a:lnTo>
                  <a:lnTo>
                    <a:pt x="24" y="88"/>
                  </a:lnTo>
                  <a:lnTo>
                    <a:pt x="36" y="92"/>
                  </a:lnTo>
                  <a:lnTo>
                    <a:pt x="50" y="96"/>
                  </a:lnTo>
                  <a:lnTo>
                    <a:pt x="66" y="100"/>
                  </a:lnTo>
                  <a:lnTo>
                    <a:pt x="84" y="100"/>
                  </a:lnTo>
                  <a:close/>
                </a:path>
              </a:pathLst>
            </a:custGeom>
            <a:solidFill>
              <a:srgbClr val="F4449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1" name="Freeform 166"/>
            <p:cNvSpPr>
              <a:spLocks/>
            </p:cNvSpPr>
            <p:nvPr/>
          </p:nvSpPr>
          <p:spPr bwMode="auto">
            <a:xfrm>
              <a:off x="5300855" y="4175230"/>
              <a:ext cx="241300" cy="146050"/>
            </a:xfrm>
            <a:custGeom>
              <a:avLst/>
              <a:gdLst>
                <a:gd name="T0" fmla="*/ 76 w 152"/>
                <a:gd name="T1" fmla="*/ 0 h 92"/>
                <a:gd name="T2" fmla="*/ 90 w 152"/>
                <a:gd name="T3" fmla="*/ 2 h 92"/>
                <a:gd name="T4" fmla="*/ 104 w 152"/>
                <a:gd name="T5" fmla="*/ 4 h 92"/>
                <a:gd name="T6" fmla="*/ 118 w 152"/>
                <a:gd name="T7" fmla="*/ 10 h 92"/>
                <a:gd name="T8" fmla="*/ 130 w 152"/>
                <a:gd name="T9" fmla="*/ 18 h 92"/>
                <a:gd name="T10" fmla="*/ 138 w 152"/>
                <a:gd name="T11" fmla="*/ 26 h 92"/>
                <a:gd name="T12" fmla="*/ 146 w 152"/>
                <a:gd name="T13" fmla="*/ 34 h 92"/>
                <a:gd name="T14" fmla="*/ 150 w 152"/>
                <a:gd name="T15" fmla="*/ 44 h 92"/>
                <a:gd name="T16" fmla="*/ 152 w 152"/>
                <a:gd name="T17" fmla="*/ 52 h 92"/>
                <a:gd name="T18" fmla="*/ 150 w 152"/>
                <a:gd name="T19" fmla="*/ 60 h 92"/>
                <a:gd name="T20" fmla="*/ 146 w 152"/>
                <a:gd name="T21" fmla="*/ 68 h 92"/>
                <a:gd name="T22" fmla="*/ 138 w 152"/>
                <a:gd name="T23" fmla="*/ 74 h 92"/>
                <a:gd name="T24" fmla="*/ 130 w 152"/>
                <a:gd name="T25" fmla="*/ 80 h 92"/>
                <a:gd name="T26" fmla="*/ 118 w 152"/>
                <a:gd name="T27" fmla="*/ 86 h 92"/>
                <a:gd name="T28" fmla="*/ 104 w 152"/>
                <a:gd name="T29" fmla="*/ 88 h 92"/>
                <a:gd name="T30" fmla="*/ 90 w 152"/>
                <a:gd name="T31" fmla="*/ 92 h 92"/>
                <a:gd name="T32" fmla="*/ 76 w 152"/>
                <a:gd name="T33" fmla="*/ 92 h 92"/>
                <a:gd name="T34" fmla="*/ 60 w 152"/>
                <a:gd name="T35" fmla="*/ 92 h 92"/>
                <a:gd name="T36" fmla="*/ 46 w 152"/>
                <a:gd name="T37" fmla="*/ 88 h 92"/>
                <a:gd name="T38" fmla="*/ 32 w 152"/>
                <a:gd name="T39" fmla="*/ 86 h 92"/>
                <a:gd name="T40" fmla="*/ 22 w 152"/>
                <a:gd name="T41" fmla="*/ 80 h 92"/>
                <a:gd name="T42" fmla="*/ 12 w 152"/>
                <a:gd name="T43" fmla="*/ 74 h 92"/>
                <a:gd name="T44" fmla="*/ 6 w 152"/>
                <a:gd name="T45" fmla="*/ 68 h 92"/>
                <a:gd name="T46" fmla="*/ 0 w 152"/>
                <a:gd name="T47" fmla="*/ 60 h 92"/>
                <a:gd name="T48" fmla="*/ 0 w 152"/>
                <a:gd name="T49" fmla="*/ 52 h 92"/>
                <a:gd name="T50" fmla="*/ 0 w 152"/>
                <a:gd name="T51" fmla="*/ 44 h 92"/>
                <a:gd name="T52" fmla="*/ 6 w 152"/>
                <a:gd name="T53" fmla="*/ 34 h 92"/>
                <a:gd name="T54" fmla="*/ 12 w 152"/>
                <a:gd name="T55" fmla="*/ 26 h 92"/>
                <a:gd name="T56" fmla="*/ 22 w 152"/>
                <a:gd name="T57" fmla="*/ 18 h 92"/>
                <a:gd name="T58" fmla="*/ 32 w 152"/>
                <a:gd name="T59" fmla="*/ 10 h 92"/>
                <a:gd name="T60" fmla="*/ 46 w 152"/>
                <a:gd name="T61" fmla="*/ 4 h 92"/>
                <a:gd name="T62" fmla="*/ 60 w 152"/>
                <a:gd name="T63" fmla="*/ 2 h 92"/>
                <a:gd name="T64" fmla="*/ 76 w 152"/>
                <a:gd name="T65" fmla="*/ 0 h 9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52"/>
                <a:gd name="T100" fmla="*/ 0 h 92"/>
                <a:gd name="T101" fmla="*/ 152 w 152"/>
                <a:gd name="T102" fmla="*/ 92 h 9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52" h="92">
                  <a:moveTo>
                    <a:pt x="76" y="0"/>
                  </a:moveTo>
                  <a:lnTo>
                    <a:pt x="90" y="2"/>
                  </a:lnTo>
                  <a:lnTo>
                    <a:pt x="104" y="4"/>
                  </a:lnTo>
                  <a:lnTo>
                    <a:pt x="118" y="10"/>
                  </a:lnTo>
                  <a:lnTo>
                    <a:pt x="130" y="18"/>
                  </a:lnTo>
                  <a:lnTo>
                    <a:pt x="138" y="26"/>
                  </a:lnTo>
                  <a:lnTo>
                    <a:pt x="146" y="34"/>
                  </a:lnTo>
                  <a:lnTo>
                    <a:pt x="150" y="44"/>
                  </a:lnTo>
                  <a:lnTo>
                    <a:pt x="152" y="52"/>
                  </a:lnTo>
                  <a:lnTo>
                    <a:pt x="150" y="60"/>
                  </a:lnTo>
                  <a:lnTo>
                    <a:pt x="146" y="68"/>
                  </a:lnTo>
                  <a:lnTo>
                    <a:pt x="138" y="74"/>
                  </a:lnTo>
                  <a:lnTo>
                    <a:pt x="130" y="80"/>
                  </a:lnTo>
                  <a:lnTo>
                    <a:pt x="118" y="86"/>
                  </a:lnTo>
                  <a:lnTo>
                    <a:pt x="104" y="88"/>
                  </a:lnTo>
                  <a:lnTo>
                    <a:pt x="90" y="92"/>
                  </a:lnTo>
                  <a:lnTo>
                    <a:pt x="76" y="92"/>
                  </a:lnTo>
                  <a:lnTo>
                    <a:pt x="60" y="92"/>
                  </a:lnTo>
                  <a:lnTo>
                    <a:pt x="46" y="88"/>
                  </a:lnTo>
                  <a:lnTo>
                    <a:pt x="32" y="86"/>
                  </a:lnTo>
                  <a:lnTo>
                    <a:pt x="22" y="80"/>
                  </a:lnTo>
                  <a:lnTo>
                    <a:pt x="12" y="74"/>
                  </a:lnTo>
                  <a:lnTo>
                    <a:pt x="6" y="68"/>
                  </a:lnTo>
                  <a:lnTo>
                    <a:pt x="0" y="60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6" y="34"/>
                  </a:lnTo>
                  <a:lnTo>
                    <a:pt x="12" y="26"/>
                  </a:lnTo>
                  <a:lnTo>
                    <a:pt x="22" y="18"/>
                  </a:lnTo>
                  <a:lnTo>
                    <a:pt x="32" y="10"/>
                  </a:lnTo>
                  <a:lnTo>
                    <a:pt x="46" y="4"/>
                  </a:lnTo>
                  <a:lnTo>
                    <a:pt x="60" y="2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F558A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2" name="Freeform 167"/>
            <p:cNvSpPr>
              <a:spLocks/>
            </p:cNvSpPr>
            <p:nvPr/>
          </p:nvSpPr>
          <p:spPr bwMode="auto">
            <a:xfrm>
              <a:off x="5310380" y="4175230"/>
              <a:ext cx="219075" cy="133350"/>
            </a:xfrm>
            <a:custGeom>
              <a:avLst/>
              <a:gdLst>
                <a:gd name="T0" fmla="*/ 70 w 138"/>
                <a:gd name="T1" fmla="*/ 0 h 84"/>
                <a:gd name="T2" fmla="*/ 84 w 138"/>
                <a:gd name="T3" fmla="*/ 2 h 84"/>
                <a:gd name="T4" fmla="*/ 96 w 138"/>
                <a:gd name="T5" fmla="*/ 6 h 84"/>
                <a:gd name="T6" fmla="*/ 108 w 138"/>
                <a:gd name="T7" fmla="*/ 10 h 84"/>
                <a:gd name="T8" fmla="*/ 118 w 138"/>
                <a:gd name="T9" fmla="*/ 16 h 84"/>
                <a:gd name="T10" fmla="*/ 126 w 138"/>
                <a:gd name="T11" fmla="*/ 24 h 84"/>
                <a:gd name="T12" fmla="*/ 132 w 138"/>
                <a:gd name="T13" fmla="*/ 32 h 84"/>
                <a:gd name="T14" fmla="*/ 136 w 138"/>
                <a:gd name="T15" fmla="*/ 40 h 84"/>
                <a:gd name="T16" fmla="*/ 138 w 138"/>
                <a:gd name="T17" fmla="*/ 48 h 84"/>
                <a:gd name="T18" fmla="*/ 136 w 138"/>
                <a:gd name="T19" fmla="*/ 56 h 84"/>
                <a:gd name="T20" fmla="*/ 132 w 138"/>
                <a:gd name="T21" fmla="*/ 62 h 84"/>
                <a:gd name="T22" fmla="*/ 126 w 138"/>
                <a:gd name="T23" fmla="*/ 68 h 84"/>
                <a:gd name="T24" fmla="*/ 118 w 138"/>
                <a:gd name="T25" fmla="*/ 74 h 84"/>
                <a:gd name="T26" fmla="*/ 108 w 138"/>
                <a:gd name="T27" fmla="*/ 78 h 84"/>
                <a:gd name="T28" fmla="*/ 96 w 138"/>
                <a:gd name="T29" fmla="*/ 82 h 84"/>
                <a:gd name="T30" fmla="*/ 84 w 138"/>
                <a:gd name="T31" fmla="*/ 84 h 84"/>
                <a:gd name="T32" fmla="*/ 70 w 138"/>
                <a:gd name="T33" fmla="*/ 84 h 84"/>
                <a:gd name="T34" fmla="*/ 56 w 138"/>
                <a:gd name="T35" fmla="*/ 84 h 84"/>
                <a:gd name="T36" fmla="*/ 42 w 138"/>
                <a:gd name="T37" fmla="*/ 82 h 84"/>
                <a:gd name="T38" fmla="*/ 30 w 138"/>
                <a:gd name="T39" fmla="*/ 78 h 84"/>
                <a:gd name="T40" fmla="*/ 20 w 138"/>
                <a:gd name="T41" fmla="*/ 74 h 84"/>
                <a:gd name="T42" fmla="*/ 12 w 138"/>
                <a:gd name="T43" fmla="*/ 68 h 84"/>
                <a:gd name="T44" fmla="*/ 6 w 138"/>
                <a:gd name="T45" fmla="*/ 62 h 84"/>
                <a:gd name="T46" fmla="*/ 2 w 138"/>
                <a:gd name="T47" fmla="*/ 56 h 84"/>
                <a:gd name="T48" fmla="*/ 0 w 138"/>
                <a:gd name="T49" fmla="*/ 48 h 84"/>
                <a:gd name="T50" fmla="*/ 2 w 138"/>
                <a:gd name="T51" fmla="*/ 40 h 84"/>
                <a:gd name="T52" fmla="*/ 6 w 138"/>
                <a:gd name="T53" fmla="*/ 32 h 84"/>
                <a:gd name="T54" fmla="*/ 12 w 138"/>
                <a:gd name="T55" fmla="*/ 24 h 84"/>
                <a:gd name="T56" fmla="*/ 20 w 138"/>
                <a:gd name="T57" fmla="*/ 16 h 84"/>
                <a:gd name="T58" fmla="*/ 30 w 138"/>
                <a:gd name="T59" fmla="*/ 10 h 84"/>
                <a:gd name="T60" fmla="*/ 42 w 138"/>
                <a:gd name="T61" fmla="*/ 6 h 84"/>
                <a:gd name="T62" fmla="*/ 56 w 138"/>
                <a:gd name="T63" fmla="*/ 2 h 84"/>
                <a:gd name="T64" fmla="*/ 70 w 138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38"/>
                <a:gd name="T100" fmla="*/ 0 h 84"/>
                <a:gd name="T101" fmla="*/ 138 w 138"/>
                <a:gd name="T102" fmla="*/ 84 h 8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38" h="84">
                  <a:moveTo>
                    <a:pt x="70" y="0"/>
                  </a:moveTo>
                  <a:lnTo>
                    <a:pt x="84" y="2"/>
                  </a:lnTo>
                  <a:lnTo>
                    <a:pt x="96" y="6"/>
                  </a:lnTo>
                  <a:lnTo>
                    <a:pt x="108" y="10"/>
                  </a:lnTo>
                  <a:lnTo>
                    <a:pt x="118" y="16"/>
                  </a:lnTo>
                  <a:lnTo>
                    <a:pt x="126" y="24"/>
                  </a:lnTo>
                  <a:lnTo>
                    <a:pt x="132" y="32"/>
                  </a:lnTo>
                  <a:lnTo>
                    <a:pt x="136" y="40"/>
                  </a:lnTo>
                  <a:lnTo>
                    <a:pt x="138" y="48"/>
                  </a:lnTo>
                  <a:lnTo>
                    <a:pt x="136" y="56"/>
                  </a:lnTo>
                  <a:lnTo>
                    <a:pt x="132" y="62"/>
                  </a:lnTo>
                  <a:lnTo>
                    <a:pt x="126" y="68"/>
                  </a:lnTo>
                  <a:lnTo>
                    <a:pt x="118" y="74"/>
                  </a:lnTo>
                  <a:lnTo>
                    <a:pt x="108" y="78"/>
                  </a:lnTo>
                  <a:lnTo>
                    <a:pt x="96" y="82"/>
                  </a:lnTo>
                  <a:lnTo>
                    <a:pt x="84" y="84"/>
                  </a:lnTo>
                  <a:lnTo>
                    <a:pt x="70" y="84"/>
                  </a:lnTo>
                  <a:lnTo>
                    <a:pt x="56" y="84"/>
                  </a:lnTo>
                  <a:lnTo>
                    <a:pt x="42" y="82"/>
                  </a:lnTo>
                  <a:lnTo>
                    <a:pt x="30" y="78"/>
                  </a:lnTo>
                  <a:lnTo>
                    <a:pt x="20" y="74"/>
                  </a:lnTo>
                  <a:lnTo>
                    <a:pt x="12" y="68"/>
                  </a:lnTo>
                  <a:lnTo>
                    <a:pt x="6" y="62"/>
                  </a:lnTo>
                  <a:lnTo>
                    <a:pt x="2" y="56"/>
                  </a:lnTo>
                  <a:lnTo>
                    <a:pt x="0" y="48"/>
                  </a:lnTo>
                  <a:lnTo>
                    <a:pt x="2" y="40"/>
                  </a:lnTo>
                  <a:lnTo>
                    <a:pt x="6" y="32"/>
                  </a:lnTo>
                  <a:lnTo>
                    <a:pt x="12" y="24"/>
                  </a:lnTo>
                  <a:lnTo>
                    <a:pt x="20" y="16"/>
                  </a:lnTo>
                  <a:lnTo>
                    <a:pt x="30" y="10"/>
                  </a:lnTo>
                  <a:lnTo>
                    <a:pt x="42" y="6"/>
                  </a:lnTo>
                  <a:lnTo>
                    <a:pt x="56" y="2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F66CB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3" name="Freeform 168"/>
            <p:cNvSpPr>
              <a:spLocks/>
            </p:cNvSpPr>
            <p:nvPr/>
          </p:nvSpPr>
          <p:spPr bwMode="auto">
            <a:xfrm>
              <a:off x="5323080" y="4178405"/>
              <a:ext cx="196850" cy="117475"/>
            </a:xfrm>
            <a:custGeom>
              <a:avLst/>
              <a:gdLst>
                <a:gd name="T0" fmla="*/ 62 w 124"/>
                <a:gd name="T1" fmla="*/ 0 h 74"/>
                <a:gd name="T2" fmla="*/ 74 w 124"/>
                <a:gd name="T3" fmla="*/ 0 h 74"/>
                <a:gd name="T4" fmla="*/ 86 w 124"/>
                <a:gd name="T5" fmla="*/ 4 h 74"/>
                <a:gd name="T6" fmla="*/ 96 w 124"/>
                <a:gd name="T7" fmla="*/ 8 h 74"/>
                <a:gd name="T8" fmla="*/ 106 w 124"/>
                <a:gd name="T9" fmla="*/ 14 h 74"/>
                <a:gd name="T10" fmla="*/ 112 w 124"/>
                <a:gd name="T11" fmla="*/ 20 h 74"/>
                <a:gd name="T12" fmla="*/ 118 w 124"/>
                <a:gd name="T13" fmla="*/ 28 h 74"/>
                <a:gd name="T14" fmla="*/ 122 w 124"/>
                <a:gd name="T15" fmla="*/ 34 h 74"/>
                <a:gd name="T16" fmla="*/ 124 w 124"/>
                <a:gd name="T17" fmla="*/ 42 h 74"/>
                <a:gd name="T18" fmla="*/ 122 w 124"/>
                <a:gd name="T19" fmla="*/ 48 h 74"/>
                <a:gd name="T20" fmla="*/ 118 w 124"/>
                <a:gd name="T21" fmla="*/ 54 h 74"/>
                <a:gd name="T22" fmla="*/ 112 w 124"/>
                <a:gd name="T23" fmla="*/ 60 h 74"/>
                <a:gd name="T24" fmla="*/ 106 w 124"/>
                <a:gd name="T25" fmla="*/ 64 h 74"/>
                <a:gd name="T26" fmla="*/ 96 w 124"/>
                <a:gd name="T27" fmla="*/ 68 h 74"/>
                <a:gd name="T28" fmla="*/ 86 w 124"/>
                <a:gd name="T29" fmla="*/ 72 h 74"/>
                <a:gd name="T30" fmla="*/ 74 w 124"/>
                <a:gd name="T31" fmla="*/ 74 h 74"/>
                <a:gd name="T32" fmla="*/ 62 w 124"/>
                <a:gd name="T33" fmla="*/ 74 h 74"/>
                <a:gd name="T34" fmla="*/ 50 w 124"/>
                <a:gd name="T35" fmla="*/ 74 h 74"/>
                <a:gd name="T36" fmla="*/ 38 w 124"/>
                <a:gd name="T37" fmla="*/ 72 h 74"/>
                <a:gd name="T38" fmla="*/ 26 w 124"/>
                <a:gd name="T39" fmla="*/ 68 h 74"/>
                <a:gd name="T40" fmla="*/ 18 w 124"/>
                <a:gd name="T41" fmla="*/ 64 h 74"/>
                <a:gd name="T42" fmla="*/ 10 w 124"/>
                <a:gd name="T43" fmla="*/ 60 h 74"/>
                <a:gd name="T44" fmla="*/ 4 w 124"/>
                <a:gd name="T45" fmla="*/ 54 h 74"/>
                <a:gd name="T46" fmla="*/ 0 w 124"/>
                <a:gd name="T47" fmla="*/ 48 h 74"/>
                <a:gd name="T48" fmla="*/ 0 w 124"/>
                <a:gd name="T49" fmla="*/ 42 h 74"/>
                <a:gd name="T50" fmla="*/ 0 w 124"/>
                <a:gd name="T51" fmla="*/ 34 h 74"/>
                <a:gd name="T52" fmla="*/ 4 w 124"/>
                <a:gd name="T53" fmla="*/ 28 h 74"/>
                <a:gd name="T54" fmla="*/ 10 w 124"/>
                <a:gd name="T55" fmla="*/ 20 h 74"/>
                <a:gd name="T56" fmla="*/ 18 w 124"/>
                <a:gd name="T57" fmla="*/ 14 h 74"/>
                <a:gd name="T58" fmla="*/ 26 w 124"/>
                <a:gd name="T59" fmla="*/ 8 h 74"/>
                <a:gd name="T60" fmla="*/ 38 w 124"/>
                <a:gd name="T61" fmla="*/ 4 h 74"/>
                <a:gd name="T62" fmla="*/ 50 w 124"/>
                <a:gd name="T63" fmla="*/ 0 h 74"/>
                <a:gd name="T64" fmla="*/ 62 w 124"/>
                <a:gd name="T65" fmla="*/ 0 h 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4"/>
                <a:gd name="T100" fmla="*/ 0 h 74"/>
                <a:gd name="T101" fmla="*/ 124 w 124"/>
                <a:gd name="T102" fmla="*/ 74 h 7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4" h="74">
                  <a:moveTo>
                    <a:pt x="62" y="0"/>
                  </a:moveTo>
                  <a:lnTo>
                    <a:pt x="74" y="0"/>
                  </a:lnTo>
                  <a:lnTo>
                    <a:pt x="86" y="4"/>
                  </a:lnTo>
                  <a:lnTo>
                    <a:pt x="96" y="8"/>
                  </a:lnTo>
                  <a:lnTo>
                    <a:pt x="106" y="14"/>
                  </a:lnTo>
                  <a:lnTo>
                    <a:pt x="112" y="20"/>
                  </a:lnTo>
                  <a:lnTo>
                    <a:pt x="118" y="28"/>
                  </a:lnTo>
                  <a:lnTo>
                    <a:pt x="122" y="34"/>
                  </a:lnTo>
                  <a:lnTo>
                    <a:pt x="124" y="42"/>
                  </a:lnTo>
                  <a:lnTo>
                    <a:pt x="122" y="48"/>
                  </a:lnTo>
                  <a:lnTo>
                    <a:pt x="118" y="54"/>
                  </a:lnTo>
                  <a:lnTo>
                    <a:pt x="112" y="60"/>
                  </a:lnTo>
                  <a:lnTo>
                    <a:pt x="106" y="64"/>
                  </a:lnTo>
                  <a:lnTo>
                    <a:pt x="96" y="68"/>
                  </a:lnTo>
                  <a:lnTo>
                    <a:pt x="86" y="72"/>
                  </a:lnTo>
                  <a:lnTo>
                    <a:pt x="74" y="74"/>
                  </a:lnTo>
                  <a:lnTo>
                    <a:pt x="62" y="74"/>
                  </a:lnTo>
                  <a:lnTo>
                    <a:pt x="50" y="74"/>
                  </a:lnTo>
                  <a:lnTo>
                    <a:pt x="38" y="72"/>
                  </a:lnTo>
                  <a:lnTo>
                    <a:pt x="26" y="68"/>
                  </a:lnTo>
                  <a:lnTo>
                    <a:pt x="18" y="64"/>
                  </a:lnTo>
                  <a:lnTo>
                    <a:pt x="10" y="60"/>
                  </a:lnTo>
                  <a:lnTo>
                    <a:pt x="4" y="54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0" y="34"/>
                  </a:lnTo>
                  <a:lnTo>
                    <a:pt x="4" y="28"/>
                  </a:lnTo>
                  <a:lnTo>
                    <a:pt x="10" y="20"/>
                  </a:lnTo>
                  <a:lnTo>
                    <a:pt x="18" y="14"/>
                  </a:lnTo>
                  <a:lnTo>
                    <a:pt x="26" y="8"/>
                  </a:lnTo>
                  <a:lnTo>
                    <a:pt x="38" y="4"/>
                  </a:lnTo>
                  <a:lnTo>
                    <a:pt x="50" y="0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F781B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4" name="Freeform 169"/>
            <p:cNvSpPr>
              <a:spLocks/>
            </p:cNvSpPr>
            <p:nvPr/>
          </p:nvSpPr>
          <p:spPr bwMode="auto">
            <a:xfrm>
              <a:off x="5335780" y="4178405"/>
              <a:ext cx="171450" cy="104775"/>
            </a:xfrm>
            <a:custGeom>
              <a:avLst/>
              <a:gdLst>
                <a:gd name="T0" fmla="*/ 54 w 108"/>
                <a:gd name="T1" fmla="*/ 0 h 66"/>
                <a:gd name="T2" fmla="*/ 64 w 108"/>
                <a:gd name="T3" fmla="*/ 0 h 66"/>
                <a:gd name="T4" fmla="*/ 74 w 108"/>
                <a:gd name="T5" fmla="*/ 4 h 66"/>
                <a:gd name="T6" fmla="*/ 84 w 108"/>
                <a:gd name="T7" fmla="*/ 8 h 66"/>
                <a:gd name="T8" fmla="*/ 92 w 108"/>
                <a:gd name="T9" fmla="*/ 12 h 66"/>
                <a:gd name="T10" fmla="*/ 98 w 108"/>
                <a:gd name="T11" fmla="*/ 18 h 66"/>
                <a:gd name="T12" fmla="*/ 104 w 108"/>
                <a:gd name="T13" fmla="*/ 24 h 66"/>
                <a:gd name="T14" fmla="*/ 106 w 108"/>
                <a:gd name="T15" fmla="*/ 32 h 66"/>
                <a:gd name="T16" fmla="*/ 108 w 108"/>
                <a:gd name="T17" fmla="*/ 38 h 66"/>
                <a:gd name="T18" fmla="*/ 106 w 108"/>
                <a:gd name="T19" fmla="*/ 42 h 66"/>
                <a:gd name="T20" fmla="*/ 104 w 108"/>
                <a:gd name="T21" fmla="*/ 48 h 66"/>
                <a:gd name="T22" fmla="*/ 98 w 108"/>
                <a:gd name="T23" fmla="*/ 54 h 66"/>
                <a:gd name="T24" fmla="*/ 92 w 108"/>
                <a:gd name="T25" fmla="*/ 58 h 66"/>
                <a:gd name="T26" fmla="*/ 84 w 108"/>
                <a:gd name="T27" fmla="*/ 60 h 66"/>
                <a:gd name="T28" fmla="*/ 74 w 108"/>
                <a:gd name="T29" fmla="*/ 64 h 66"/>
                <a:gd name="T30" fmla="*/ 54 w 108"/>
                <a:gd name="T31" fmla="*/ 66 h 66"/>
                <a:gd name="T32" fmla="*/ 32 w 108"/>
                <a:gd name="T33" fmla="*/ 64 h 66"/>
                <a:gd name="T34" fmla="*/ 24 w 108"/>
                <a:gd name="T35" fmla="*/ 60 h 66"/>
                <a:gd name="T36" fmla="*/ 14 w 108"/>
                <a:gd name="T37" fmla="*/ 58 h 66"/>
                <a:gd name="T38" fmla="*/ 8 w 108"/>
                <a:gd name="T39" fmla="*/ 54 h 66"/>
                <a:gd name="T40" fmla="*/ 4 w 108"/>
                <a:gd name="T41" fmla="*/ 48 h 66"/>
                <a:gd name="T42" fmla="*/ 0 w 108"/>
                <a:gd name="T43" fmla="*/ 42 h 66"/>
                <a:gd name="T44" fmla="*/ 0 w 108"/>
                <a:gd name="T45" fmla="*/ 38 h 66"/>
                <a:gd name="T46" fmla="*/ 0 w 108"/>
                <a:gd name="T47" fmla="*/ 32 h 66"/>
                <a:gd name="T48" fmla="*/ 4 w 108"/>
                <a:gd name="T49" fmla="*/ 24 h 66"/>
                <a:gd name="T50" fmla="*/ 8 w 108"/>
                <a:gd name="T51" fmla="*/ 18 h 66"/>
                <a:gd name="T52" fmla="*/ 14 w 108"/>
                <a:gd name="T53" fmla="*/ 12 h 66"/>
                <a:gd name="T54" fmla="*/ 24 w 108"/>
                <a:gd name="T55" fmla="*/ 8 h 66"/>
                <a:gd name="T56" fmla="*/ 32 w 108"/>
                <a:gd name="T57" fmla="*/ 4 h 66"/>
                <a:gd name="T58" fmla="*/ 42 w 108"/>
                <a:gd name="T59" fmla="*/ 0 h 66"/>
                <a:gd name="T60" fmla="*/ 54 w 108"/>
                <a:gd name="T61" fmla="*/ 0 h 6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08"/>
                <a:gd name="T94" fmla="*/ 0 h 66"/>
                <a:gd name="T95" fmla="*/ 108 w 108"/>
                <a:gd name="T96" fmla="*/ 66 h 6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08" h="66">
                  <a:moveTo>
                    <a:pt x="54" y="0"/>
                  </a:moveTo>
                  <a:lnTo>
                    <a:pt x="64" y="0"/>
                  </a:lnTo>
                  <a:lnTo>
                    <a:pt x="74" y="4"/>
                  </a:lnTo>
                  <a:lnTo>
                    <a:pt x="84" y="8"/>
                  </a:lnTo>
                  <a:lnTo>
                    <a:pt x="92" y="12"/>
                  </a:lnTo>
                  <a:lnTo>
                    <a:pt x="98" y="18"/>
                  </a:lnTo>
                  <a:lnTo>
                    <a:pt x="104" y="24"/>
                  </a:lnTo>
                  <a:lnTo>
                    <a:pt x="106" y="32"/>
                  </a:lnTo>
                  <a:lnTo>
                    <a:pt x="108" y="38"/>
                  </a:lnTo>
                  <a:lnTo>
                    <a:pt x="106" y="42"/>
                  </a:lnTo>
                  <a:lnTo>
                    <a:pt x="104" y="48"/>
                  </a:lnTo>
                  <a:lnTo>
                    <a:pt x="98" y="54"/>
                  </a:lnTo>
                  <a:lnTo>
                    <a:pt x="92" y="58"/>
                  </a:lnTo>
                  <a:lnTo>
                    <a:pt x="84" y="60"/>
                  </a:lnTo>
                  <a:lnTo>
                    <a:pt x="74" y="64"/>
                  </a:lnTo>
                  <a:lnTo>
                    <a:pt x="54" y="66"/>
                  </a:lnTo>
                  <a:lnTo>
                    <a:pt x="32" y="64"/>
                  </a:lnTo>
                  <a:lnTo>
                    <a:pt x="24" y="60"/>
                  </a:lnTo>
                  <a:lnTo>
                    <a:pt x="14" y="58"/>
                  </a:lnTo>
                  <a:lnTo>
                    <a:pt x="8" y="54"/>
                  </a:lnTo>
                  <a:lnTo>
                    <a:pt x="4" y="48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2"/>
                  </a:lnTo>
                  <a:lnTo>
                    <a:pt x="4" y="24"/>
                  </a:lnTo>
                  <a:lnTo>
                    <a:pt x="8" y="18"/>
                  </a:lnTo>
                  <a:lnTo>
                    <a:pt x="14" y="12"/>
                  </a:lnTo>
                  <a:lnTo>
                    <a:pt x="24" y="8"/>
                  </a:lnTo>
                  <a:lnTo>
                    <a:pt x="32" y="4"/>
                  </a:lnTo>
                  <a:lnTo>
                    <a:pt x="42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997C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5" name="Freeform 170"/>
            <p:cNvSpPr>
              <a:spLocks/>
            </p:cNvSpPr>
            <p:nvPr/>
          </p:nvSpPr>
          <p:spPr bwMode="auto">
            <a:xfrm>
              <a:off x="5345305" y="4178405"/>
              <a:ext cx="149225" cy="92075"/>
            </a:xfrm>
            <a:custGeom>
              <a:avLst/>
              <a:gdLst>
                <a:gd name="T0" fmla="*/ 48 w 94"/>
                <a:gd name="T1" fmla="*/ 0 h 58"/>
                <a:gd name="T2" fmla="*/ 58 w 94"/>
                <a:gd name="T3" fmla="*/ 2 h 58"/>
                <a:gd name="T4" fmla="*/ 66 w 94"/>
                <a:gd name="T5" fmla="*/ 4 h 58"/>
                <a:gd name="T6" fmla="*/ 74 w 94"/>
                <a:gd name="T7" fmla="*/ 8 h 58"/>
                <a:gd name="T8" fmla="*/ 82 w 94"/>
                <a:gd name="T9" fmla="*/ 12 h 58"/>
                <a:gd name="T10" fmla="*/ 86 w 94"/>
                <a:gd name="T11" fmla="*/ 16 h 58"/>
                <a:gd name="T12" fmla="*/ 92 w 94"/>
                <a:gd name="T13" fmla="*/ 22 h 58"/>
                <a:gd name="T14" fmla="*/ 94 w 94"/>
                <a:gd name="T15" fmla="*/ 28 h 58"/>
                <a:gd name="T16" fmla="*/ 94 w 94"/>
                <a:gd name="T17" fmla="*/ 32 h 58"/>
                <a:gd name="T18" fmla="*/ 94 w 94"/>
                <a:gd name="T19" fmla="*/ 38 h 58"/>
                <a:gd name="T20" fmla="*/ 92 w 94"/>
                <a:gd name="T21" fmla="*/ 42 h 58"/>
                <a:gd name="T22" fmla="*/ 86 w 94"/>
                <a:gd name="T23" fmla="*/ 46 h 58"/>
                <a:gd name="T24" fmla="*/ 82 w 94"/>
                <a:gd name="T25" fmla="*/ 50 h 58"/>
                <a:gd name="T26" fmla="*/ 66 w 94"/>
                <a:gd name="T27" fmla="*/ 56 h 58"/>
                <a:gd name="T28" fmla="*/ 48 w 94"/>
                <a:gd name="T29" fmla="*/ 58 h 58"/>
                <a:gd name="T30" fmla="*/ 30 w 94"/>
                <a:gd name="T31" fmla="*/ 56 h 58"/>
                <a:gd name="T32" fmla="*/ 14 w 94"/>
                <a:gd name="T33" fmla="*/ 50 h 58"/>
                <a:gd name="T34" fmla="*/ 8 w 94"/>
                <a:gd name="T35" fmla="*/ 46 h 58"/>
                <a:gd name="T36" fmla="*/ 4 w 94"/>
                <a:gd name="T37" fmla="*/ 42 h 58"/>
                <a:gd name="T38" fmla="*/ 2 w 94"/>
                <a:gd name="T39" fmla="*/ 38 h 58"/>
                <a:gd name="T40" fmla="*/ 0 w 94"/>
                <a:gd name="T41" fmla="*/ 32 h 58"/>
                <a:gd name="T42" fmla="*/ 2 w 94"/>
                <a:gd name="T43" fmla="*/ 28 h 58"/>
                <a:gd name="T44" fmla="*/ 4 w 94"/>
                <a:gd name="T45" fmla="*/ 22 h 58"/>
                <a:gd name="T46" fmla="*/ 8 w 94"/>
                <a:gd name="T47" fmla="*/ 16 h 58"/>
                <a:gd name="T48" fmla="*/ 14 w 94"/>
                <a:gd name="T49" fmla="*/ 12 h 58"/>
                <a:gd name="T50" fmla="*/ 22 w 94"/>
                <a:gd name="T51" fmla="*/ 8 h 58"/>
                <a:gd name="T52" fmla="*/ 30 w 94"/>
                <a:gd name="T53" fmla="*/ 4 h 58"/>
                <a:gd name="T54" fmla="*/ 38 w 94"/>
                <a:gd name="T55" fmla="*/ 2 h 58"/>
                <a:gd name="T56" fmla="*/ 48 w 94"/>
                <a:gd name="T57" fmla="*/ 0 h 58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4"/>
                <a:gd name="T88" fmla="*/ 0 h 58"/>
                <a:gd name="T89" fmla="*/ 94 w 94"/>
                <a:gd name="T90" fmla="*/ 58 h 58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4" h="58">
                  <a:moveTo>
                    <a:pt x="48" y="0"/>
                  </a:moveTo>
                  <a:lnTo>
                    <a:pt x="58" y="2"/>
                  </a:lnTo>
                  <a:lnTo>
                    <a:pt x="66" y="4"/>
                  </a:lnTo>
                  <a:lnTo>
                    <a:pt x="74" y="8"/>
                  </a:lnTo>
                  <a:lnTo>
                    <a:pt x="82" y="12"/>
                  </a:lnTo>
                  <a:lnTo>
                    <a:pt x="86" y="16"/>
                  </a:lnTo>
                  <a:lnTo>
                    <a:pt x="92" y="22"/>
                  </a:lnTo>
                  <a:lnTo>
                    <a:pt x="94" y="28"/>
                  </a:lnTo>
                  <a:lnTo>
                    <a:pt x="94" y="32"/>
                  </a:lnTo>
                  <a:lnTo>
                    <a:pt x="94" y="38"/>
                  </a:lnTo>
                  <a:lnTo>
                    <a:pt x="92" y="42"/>
                  </a:lnTo>
                  <a:lnTo>
                    <a:pt x="86" y="46"/>
                  </a:lnTo>
                  <a:lnTo>
                    <a:pt x="82" y="50"/>
                  </a:lnTo>
                  <a:lnTo>
                    <a:pt x="66" y="56"/>
                  </a:lnTo>
                  <a:lnTo>
                    <a:pt x="48" y="58"/>
                  </a:lnTo>
                  <a:lnTo>
                    <a:pt x="30" y="56"/>
                  </a:lnTo>
                  <a:lnTo>
                    <a:pt x="14" y="50"/>
                  </a:lnTo>
                  <a:lnTo>
                    <a:pt x="8" y="46"/>
                  </a:lnTo>
                  <a:lnTo>
                    <a:pt x="4" y="42"/>
                  </a:lnTo>
                  <a:lnTo>
                    <a:pt x="2" y="38"/>
                  </a:lnTo>
                  <a:lnTo>
                    <a:pt x="0" y="32"/>
                  </a:lnTo>
                  <a:lnTo>
                    <a:pt x="2" y="28"/>
                  </a:lnTo>
                  <a:lnTo>
                    <a:pt x="4" y="22"/>
                  </a:lnTo>
                  <a:lnTo>
                    <a:pt x="8" y="16"/>
                  </a:lnTo>
                  <a:lnTo>
                    <a:pt x="14" y="12"/>
                  </a:lnTo>
                  <a:lnTo>
                    <a:pt x="22" y="8"/>
                  </a:lnTo>
                  <a:lnTo>
                    <a:pt x="30" y="4"/>
                  </a:lnTo>
                  <a:lnTo>
                    <a:pt x="38" y="2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FAABD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6" name="Freeform 171"/>
            <p:cNvSpPr>
              <a:spLocks/>
            </p:cNvSpPr>
            <p:nvPr/>
          </p:nvSpPr>
          <p:spPr bwMode="auto">
            <a:xfrm>
              <a:off x="5358005" y="4181580"/>
              <a:ext cx="127000" cy="76200"/>
            </a:xfrm>
            <a:custGeom>
              <a:avLst/>
              <a:gdLst>
                <a:gd name="T0" fmla="*/ 40 w 80"/>
                <a:gd name="T1" fmla="*/ 0 h 48"/>
                <a:gd name="T2" fmla="*/ 48 w 80"/>
                <a:gd name="T3" fmla="*/ 0 h 48"/>
                <a:gd name="T4" fmla="*/ 56 w 80"/>
                <a:gd name="T5" fmla="*/ 2 h 48"/>
                <a:gd name="T6" fmla="*/ 68 w 80"/>
                <a:gd name="T7" fmla="*/ 8 h 48"/>
                <a:gd name="T8" fmla="*/ 76 w 80"/>
                <a:gd name="T9" fmla="*/ 18 h 48"/>
                <a:gd name="T10" fmla="*/ 78 w 80"/>
                <a:gd name="T11" fmla="*/ 22 h 48"/>
                <a:gd name="T12" fmla="*/ 80 w 80"/>
                <a:gd name="T13" fmla="*/ 26 h 48"/>
                <a:gd name="T14" fmla="*/ 78 w 80"/>
                <a:gd name="T15" fmla="*/ 30 h 48"/>
                <a:gd name="T16" fmla="*/ 76 w 80"/>
                <a:gd name="T17" fmla="*/ 34 h 48"/>
                <a:gd name="T18" fmla="*/ 68 w 80"/>
                <a:gd name="T19" fmla="*/ 42 h 48"/>
                <a:gd name="T20" fmla="*/ 56 w 80"/>
                <a:gd name="T21" fmla="*/ 46 h 48"/>
                <a:gd name="T22" fmla="*/ 40 w 80"/>
                <a:gd name="T23" fmla="*/ 48 h 48"/>
                <a:gd name="T24" fmla="*/ 24 w 80"/>
                <a:gd name="T25" fmla="*/ 46 h 48"/>
                <a:gd name="T26" fmla="*/ 12 w 80"/>
                <a:gd name="T27" fmla="*/ 42 h 48"/>
                <a:gd name="T28" fmla="*/ 2 w 80"/>
                <a:gd name="T29" fmla="*/ 34 h 48"/>
                <a:gd name="T30" fmla="*/ 0 w 80"/>
                <a:gd name="T31" fmla="*/ 30 h 48"/>
                <a:gd name="T32" fmla="*/ 0 w 80"/>
                <a:gd name="T33" fmla="*/ 26 h 48"/>
                <a:gd name="T34" fmla="*/ 0 w 80"/>
                <a:gd name="T35" fmla="*/ 22 h 48"/>
                <a:gd name="T36" fmla="*/ 2 w 80"/>
                <a:gd name="T37" fmla="*/ 18 h 48"/>
                <a:gd name="T38" fmla="*/ 12 w 80"/>
                <a:gd name="T39" fmla="*/ 8 h 48"/>
                <a:gd name="T40" fmla="*/ 24 w 80"/>
                <a:gd name="T41" fmla="*/ 2 h 48"/>
                <a:gd name="T42" fmla="*/ 32 w 80"/>
                <a:gd name="T43" fmla="*/ 0 h 48"/>
                <a:gd name="T44" fmla="*/ 40 w 80"/>
                <a:gd name="T45" fmla="*/ 0 h 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80"/>
                <a:gd name="T70" fmla="*/ 0 h 48"/>
                <a:gd name="T71" fmla="*/ 80 w 80"/>
                <a:gd name="T72" fmla="*/ 48 h 4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80" h="48">
                  <a:moveTo>
                    <a:pt x="40" y="0"/>
                  </a:moveTo>
                  <a:lnTo>
                    <a:pt x="48" y="0"/>
                  </a:lnTo>
                  <a:lnTo>
                    <a:pt x="56" y="2"/>
                  </a:lnTo>
                  <a:lnTo>
                    <a:pt x="68" y="8"/>
                  </a:lnTo>
                  <a:lnTo>
                    <a:pt x="76" y="18"/>
                  </a:lnTo>
                  <a:lnTo>
                    <a:pt x="78" y="22"/>
                  </a:lnTo>
                  <a:lnTo>
                    <a:pt x="80" y="26"/>
                  </a:lnTo>
                  <a:lnTo>
                    <a:pt x="78" y="30"/>
                  </a:lnTo>
                  <a:lnTo>
                    <a:pt x="76" y="34"/>
                  </a:lnTo>
                  <a:lnTo>
                    <a:pt x="68" y="42"/>
                  </a:lnTo>
                  <a:lnTo>
                    <a:pt x="56" y="46"/>
                  </a:lnTo>
                  <a:lnTo>
                    <a:pt x="40" y="48"/>
                  </a:lnTo>
                  <a:lnTo>
                    <a:pt x="24" y="46"/>
                  </a:lnTo>
                  <a:lnTo>
                    <a:pt x="12" y="42"/>
                  </a:lnTo>
                  <a:lnTo>
                    <a:pt x="2" y="34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12" y="8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BC0D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7" name="Freeform 172"/>
            <p:cNvSpPr>
              <a:spLocks/>
            </p:cNvSpPr>
            <p:nvPr/>
          </p:nvSpPr>
          <p:spPr bwMode="auto">
            <a:xfrm>
              <a:off x="5367530" y="4181580"/>
              <a:ext cx="104775" cy="63500"/>
            </a:xfrm>
            <a:custGeom>
              <a:avLst/>
              <a:gdLst>
                <a:gd name="T0" fmla="*/ 34 w 66"/>
                <a:gd name="T1" fmla="*/ 0 h 40"/>
                <a:gd name="T2" fmla="*/ 46 w 66"/>
                <a:gd name="T3" fmla="*/ 2 h 40"/>
                <a:gd name="T4" fmla="*/ 58 w 66"/>
                <a:gd name="T5" fmla="*/ 8 h 40"/>
                <a:gd name="T6" fmla="*/ 64 w 66"/>
                <a:gd name="T7" fmla="*/ 14 h 40"/>
                <a:gd name="T8" fmla="*/ 66 w 66"/>
                <a:gd name="T9" fmla="*/ 22 h 40"/>
                <a:gd name="T10" fmla="*/ 66 w 66"/>
                <a:gd name="T11" fmla="*/ 26 h 40"/>
                <a:gd name="T12" fmla="*/ 64 w 66"/>
                <a:gd name="T13" fmla="*/ 30 h 40"/>
                <a:gd name="T14" fmla="*/ 58 w 66"/>
                <a:gd name="T15" fmla="*/ 34 h 40"/>
                <a:gd name="T16" fmla="*/ 46 w 66"/>
                <a:gd name="T17" fmla="*/ 38 h 40"/>
                <a:gd name="T18" fmla="*/ 34 w 66"/>
                <a:gd name="T19" fmla="*/ 40 h 40"/>
                <a:gd name="T20" fmla="*/ 20 w 66"/>
                <a:gd name="T21" fmla="*/ 38 h 40"/>
                <a:gd name="T22" fmla="*/ 10 w 66"/>
                <a:gd name="T23" fmla="*/ 34 h 40"/>
                <a:gd name="T24" fmla="*/ 4 w 66"/>
                <a:gd name="T25" fmla="*/ 30 h 40"/>
                <a:gd name="T26" fmla="*/ 2 w 66"/>
                <a:gd name="T27" fmla="*/ 26 h 40"/>
                <a:gd name="T28" fmla="*/ 0 w 66"/>
                <a:gd name="T29" fmla="*/ 22 h 40"/>
                <a:gd name="T30" fmla="*/ 4 w 66"/>
                <a:gd name="T31" fmla="*/ 14 h 40"/>
                <a:gd name="T32" fmla="*/ 10 w 66"/>
                <a:gd name="T33" fmla="*/ 8 h 40"/>
                <a:gd name="T34" fmla="*/ 20 w 66"/>
                <a:gd name="T35" fmla="*/ 2 h 40"/>
                <a:gd name="T36" fmla="*/ 34 w 66"/>
                <a:gd name="T37" fmla="*/ 0 h 40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6"/>
                <a:gd name="T58" fmla="*/ 0 h 40"/>
                <a:gd name="T59" fmla="*/ 66 w 66"/>
                <a:gd name="T60" fmla="*/ 40 h 40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6" h="40">
                  <a:moveTo>
                    <a:pt x="34" y="0"/>
                  </a:moveTo>
                  <a:lnTo>
                    <a:pt x="46" y="2"/>
                  </a:lnTo>
                  <a:lnTo>
                    <a:pt x="58" y="8"/>
                  </a:lnTo>
                  <a:lnTo>
                    <a:pt x="64" y="14"/>
                  </a:lnTo>
                  <a:lnTo>
                    <a:pt x="66" y="22"/>
                  </a:lnTo>
                  <a:lnTo>
                    <a:pt x="66" y="26"/>
                  </a:lnTo>
                  <a:lnTo>
                    <a:pt x="64" y="30"/>
                  </a:lnTo>
                  <a:lnTo>
                    <a:pt x="58" y="34"/>
                  </a:lnTo>
                  <a:lnTo>
                    <a:pt x="46" y="38"/>
                  </a:lnTo>
                  <a:lnTo>
                    <a:pt x="34" y="40"/>
                  </a:lnTo>
                  <a:lnTo>
                    <a:pt x="20" y="38"/>
                  </a:lnTo>
                  <a:lnTo>
                    <a:pt x="10" y="34"/>
                  </a:lnTo>
                  <a:lnTo>
                    <a:pt x="4" y="30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4" y="14"/>
                  </a:lnTo>
                  <a:lnTo>
                    <a:pt x="10" y="8"/>
                  </a:lnTo>
                  <a:lnTo>
                    <a:pt x="20" y="2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DD6E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8" name="Freeform 173"/>
            <p:cNvSpPr>
              <a:spLocks/>
            </p:cNvSpPr>
            <p:nvPr/>
          </p:nvSpPr>
          <p:spPr bwMode="auto">
            <a:xfrm>
              <a:off x="5380230" y="4181580"/>
              <a:ext cx="82550" cy="50800"/>
            </a:xfrm>
            <a:custGeom>
              <a:avLst/>
              <a:gdLst>
                <a:gd name="T0" fmla="*/ 26 w 52"/>
                <a:gd name="T1" fmla="*/ 0 h 32"/>
                <a:gd name="T2" fmla="*/ 36 w 52"/>
                <a:gd name="T3" fmla="*/ 2 h 32"/>
                <a:gd name="T4" fmla="*/ 44 w 52"/>
                <a:gd name="T5" fmla="*/ 6 h 32"/>
                <a:gd name="T6" fmla="*/ 50 w 52"/>
                <a:gd name="T7" fmla="*/ 12 h 32"/>
                <a:gd name="T8" fmla="*/ 52 w 52"/>
                <a:gd name="T9" fmla="*/ 18 h 32"/>
                <a:gd name="T10" fmla="*/ 50 w 52"/>
                <a:gd name="T11" fmla="*/ 24 h 32"/>
                <a:gd name="T12" fmla="*/ 44 w 52"/>
                <a:gd name="T13" fmla="*/ 28 h 32"/>
                <a:gd name="T14" fmla="*/ 36 w 52"/>
                <a:gd name="T15" fmla="*/ 30 h 32"/>
                <a:gd name="T16" fmla="*/ 26 w 52"/>
                <a:gd name="T17" fmla="*/ 32 h 32"/>
                <a:gd name="T18" fmla="*/ 16 w 52"/>
                <a:gd name="T19" fmla="*/ 30 h 32"/>
                <a:gd name="T20" fmla="*/ 8 w 52"/>
                <a:gd name="T21" fmla="*/ 28 h 32"/>
                <a:gd name="T22" fmla="*/ 2 w 52"/>
                <a:gd name="T23" fmla="*/ 24 h 32"/>
                <a:gd name="T24" fmla="*/ 0 w 52"/>
                <a:gd name="T25" fmla="*/ 18 h 32"/>
                <a:gd name="T26" fmla="*/ 2 w 52"/>
                <a:gd name="T27" fmla="*/ 12 h 32"/>
                <a:gd name="T28" fmla="*/ 8 w 52"/>
                <a:gd name="T29" fmla="*/ 6 h 32"/>
                <a:gd name="T30" fmla="*/ 16 w 52"/>
                <a:gd name="T31" fmla="*/ 2 h 32"/>
                <a:gd name="T32" fmla="*/ 26 w 52"/>
                <a:gd name="T33" fmla="*/ 0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52"/>
                <a:gd name="T52" fmla="*/ 0 h 32"/>
                <a:gd name="T53" fmla="*/ 52 w 52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52" h="32">
                  <a:moveTo>
                    <a:pt x="26" y="0"/>
                  </a:moveTo>
                  <a:lnTo>
                    <a:pt x="36" y="2"/>
                  </a:lnTo>
                  <a:lnTo>
                    <a:pt x="44" y="6"/>
                  </a:lnTo>
                  <a:lnTo>
                    <a:pt x="50" y="12"/>
                  </a:lnTo>
                  <a:lnTo>
                    <a:pt x="52" y="18"/>
                  </a:lnTo>
                  <a:lnTo>
                    <a:pt x="50" y="24"/>
                  </a:lnTo>
                  <a:lnTo>
                    <a:pt x="44" y="28"/>
                  </a:lnTo>
                  <a:lnTo>
                    <a:pt x="36" y="30"/>
                  </a:lnTo>
                  <a:lnTo>
                    <a:pt x="26" y="32"/>
                  </a:lnTo>
                  <a:lnTo>
                    <a:pt x="16" y="30"/>
                  </a:lnTo>
                  <a:lnTo>
                    <a:pt x="8" y="28"/>
                  </a:lnTo>
                  <a:lnTo>
                    <a:pt x="2" y="24"/>
                  </a:lnTo>
                  <a:lnTo>
                    <a:pt x="0" y="18"/>
                  </a:lnTo>
                  <a:lnTo>
                    <a:pt x="2" y="12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EEAF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99" name="Freeform 174"/>
            <p:cNvSpPr>
              <a:spLocks/>
            </p:cNvSpPr>
            <p:nvPr/>
          </p:nvSpPr>
          <p:spPr bwMode="auto">
            <a:xfrm>
              <a:off x="5392930" y="4181580"/>
              <a:ext cx="57150" cy="38100"/>
            </a:xfrm>
            <a:custGeom>
              <a:avLst/>
              <a:gdLst>
                <a:gd name="T0" fmla="*/ 18 w 36"/>
                <a:gd name="T1" fmla="*/ 24 h 24"/>
                <a:gd name="T2" fmla="*/ 26 w 36"/>
                <a:gd name="T3" fmla="*/ 22 h 24"/>
                <a:gd name="T4" fmla="*/ 32 w 36"/>
                <a:gd name="T5" fmla="*/ 20 h 24"/>
                <a:gd name="T6" fmla="*/ 36 w 36"/>
                <a:gd name="T7" fmla="*/ 18 h 24"/>
                <a:gd name="T8" fmla="*/ 36 w 36"/>
                <a:gd name="T9" fmla="*/ 14 h 24"/>
                <a:gd name="T10" fmla="*/ 36 w 36"/>
                <a:gd name="T11" fmla="*/ 10 h 24"/>
                <a:gd name="T12" fmla="*/ 32 w 36"/>
                <a:gd name="T13" fmla="*/ 6 h 24"/>
                <a:gd name="T14" fmla="*/ 26 w 36"/>
                <a:gd name="T15" fmla="*/ 2 h 24"/>
                <a:gd name="T16" fmla="*/ 18 w 36"/>
                <a:gd name="T17" fmla="*/ 0 h 24"/>
                <a:gd name="T18" fmla="*/ 10 w 36"/>
                <a:gd name="T19" fmla="*/ 2 h 24"/>
                <a:gd name="T20" fmla="*/ 4 w 36"/>
                <a:gd name="T21" fmla="*/ 6 h 24"/>
                <a:gd name="T22" fmla="*/ 0 w 36"/>
                <a:gd name="T23" fmla="*/ 10 h 24"/>
                <a:gd name="T24" fmla="*/ 0 w 36"/>
                <a:gd name="T25" fmla="*/ 14 h 24"/>
                <a:gd name="T26" fmla="*/ 0 w 36"/>
                <a:gd name="T27" fmla="*/ 18 h 24"/>
                <a:gd name="T28" fmla="*/ 4 w 36"/>
                <a:gd name="T29" fmla="*/ 20 h 24"/>
                <a:gd name="T30" fmla="*/ 10 w 36"/>
                <a:gd name="T31" fmla="*/ 22 h 24"/>
                <a:gd name="T32" fmla="*/ 18 w 36"/>
                <a:gd name="T33" fmla="*/ 24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"/>
                <a:gd name="T52" fmla="*/ 0 h 24"/>
                <a:gd name="T53" fmla="*/ 36 w 36"/>
                <a:gd name="T54" fmla="*/ 24 h 2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" h="24">
                  <a:moveTo>
                    <a:pt x="18" y="24"/>
                  </a:moveTo>
                  <a:lnTo>
                    <a:pt x="26" y="22"/>
                  </a:lnTo>
                  <a:lnTo>
                    <a:pt x="32" y="20"/>
                  </a:lnTo>
                  <a:lnTo>
                    <a:pt x="36" y="18"/>
                  </a:lnTo>
                  <a:lnTo>
                    <a:pt x="36" y="14"/>
                  </a:lnTo>
                  <a:lnTo>
                    <a:pt x="36" y="10"/>
                  </a:lnTo>
                  <a:lnTo>
                    <a:pt x="32" y="6"/>
                  </a:lnTo>
                  <a:lnTo>
                    <a:pt x="26" y="2"/>
                  </a:lnTo>
                  <a:lnTo>
                    <a:pt x="18" y="0"/>
                  </a:lnTo>
                  <a:lnTo>
                    <a:pt x="10" y="2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4" y="20"/>
                  </a:lnTo>
                  <a:lnTo>
                    <a:pt x="10" y="22"/>
                  </a:lnTo>
                  <a:lnTo>
                    <a:pt x="18" y="2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0" name="Freeform 175"/>
            <p:cNvSpPr>
              <a:spLocks/>
            </p:cNvSpPr>
            <p:nvPr/>
          </p:nvSpPr>
          <p:spPr bwMode="auto">
            <a:xfrm>
              <a:off x="3443480" y="4019655"/>
              <a:ext cx="628650" cy="666750"/>
            </a:xfrm>
            <a:custGeom>
              <a:avLst/>
              <a:gdLst>
                <a:gd name="T0" fmla="*/ 304 w 396"/>
                <a:gd name="T1" fmla="*/ 394 h 420"/>
                <a:gd name="T2" fmla="*/ 334 w 396"/>
                <a:gd name="T3" fmla="*/ 370 h 420"/>
                <a:gd name="T4" fmla="*/ 360 w 396"/>
                <a:gd name="T5" fmla="*/ 342 h 420"/>
                <a:gd name="T6" fmla="*/ 378 w 396"/>
                <a:gd name="T7" fmla="*/ 308 h 420"/>
                <a:gd name="T8" fmla="*/ 390 w 396"/>
                <a:gd name="T9" fmla="*/ 270 h 420"/>
                <a:gd name="T10" fmla="*/ 396 w 396"/>
                <a:gd name="T11" fmla="*/ 232 h 420"/>
                <a:gd name="T12" fmla="*/ 394 w 396"/>
                <a:gd name="T13" fmla="*/ 190 h 420"/>
                <a:gd name="T14" fmla="*/ 384 w 396"/>
                <a:gd name="T15" fmla="*/ 150 h 420"/>
                <a:gd name="T16" fmla="*/ 366 w 396"/>
                <a:gd name="T17" fmla="*/ 110 h 420"/>
                <a:gd name="T18" fmla="*/ 342 w 396"/>
                <a:gd name="T19" fmla="*/ 76 h 420"/>
                <a:gd name="T20" fmla="*/ 312 w 396"/>
                <a:gd name="T21" fmla="*/ 48 h 420"/>
                <a:gd name="T22" fmla="*/ 278 w 396"/>
                <a:gd name="T23" fmla="*/ 24 h 420"/>
                <a:gd name="T24" fmla="*/ 242 w 396"/>
                <a:gd name="T25" fmla="*/ 10 h 420"/>
                <a:gd name="T26" fmla="*/ 206 w 396"/>
                <a:gd name="T27" fmla="*/ 2 h 420"/>
                <a:gd name="T28" fmla="*/ 166 w 396"/>
                <a:gd name="T29" fmla="*/ 2 h 420"/>
                <a:gd name="T30" fmla="*/ 128 w 396"/>
                <a:gd name="T31" fmla="*/ 10 h 420"/>
                <a:gd name="T32" fmla="*/ 92 w 396"/>
                <a:gd name="T33" fmla="*/ 26 h 420"/>
                <a:gd name="T34" fmla="*/ 62 w 396"/>
                <a:gd name="T35" fmla="*/ 50 h 420"/>
                <a:gd name="T36" fmla="*/ 36 w 396"/>
                <a:gd name="T37" fmla="*/ 78 h 420"/>
                <a:gd name="T38" fmla="*/ 18 w 396"/>
                <a:gd name="T39" fmla="*/ 112 h 420"/>
                <a:gd name="T40" fmla="*/ 6 w 396"/>
                <a:gd name="T41" fmla="*/ 150 h 420"/>
                <a:gd name="T42" fmla="*/ 0 w 396"/>
                <a:gd name="T43" fmla="*/ 188 h 420"/>
                <a:gd name="T44" fmla="*/ 2 w 396"/>
                <a:gd name="T45" fmla="*/ 230 h 420"/>
                <a:gd name="T46" fmla="*/ 12 w 396"/>
                <a:gd name="T47" fmla="*/ 270 h 420"/>
                <a:gd name="T48" fmla="*/ 30 w 396"/>
                <a:gd name="T49" fmla="*/ 310 h 420"/>
                <a:gd name="T50" fmla="*/ 54 w 396"/>
                <a:gd name="T51" fmla="*/ 344 h 420"/>
                <a:gd name="T52" fmla="*/ 84 w 396"/>
                <a:gd name="T53" fmla="*/ 372 h 420"/>
                <a:gd name="T54" fmla="*/ 118 w 396"/>
                <a:gd name="T55" fmla="*/ 396 h 420"/>
                <a:gd name="T56" fmla="*/ 154 w 396"/>
                <a:gd name="T57" fmla="*/ 410 h 420"/>
                <a:gd name="T58" fmla="*/ 190 w 396"/>
                <a:gd name="T59" fmla="*/ 418 h 420"/>
                <a:gd name="T60" fmla="*/ 230 w 396"/>
                <a:gd name="T61" fmla="*/ 418 h 420"/>
                <a:gd name="T62" fmla="*/ 268 w 396"/>
                <a:gd name="T63" fmla="*/ 410 h 42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96"/>
                <a:gd name="T97" fmla="*/ 0 h 420"/>
                <a:gd name="T98" fmla="*/ 396 w 396"/>
                <a:gd name="T99" fmla="*/ 420 h 42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96" h="420">
                  <a:moveTo>
                    <a:pt x="286" y="404"/>
                  </a:moveTo>
                  <a:lnTo>
                    <a:pt x="304" y="394"/>
                  </a:lnTo>
                  <a:lnTo>
                    <a:pt x="320" y="384"/>
                  </a:lnTo>
                  <a:lnTo>
                    <a:pt x="334" y="370"/>
                  </a:lnTo>
                  <a:lnTo>
                    <a:pt x="348" y="356"/>
                  </a:lnTo>
                  <a:lnTo>
                    <a:pt x="360" y="342"/>
                  </a:lnTo>
                  <a:lnTo>
                    <a:pt x="370" y="326"/>
                  </a:lnTo>
                  <a:lnTo>
                    <a:pt x="378" y="308"/>
                  </a:lnTo>
                  <a:lnTo>
                    <a:pt x="386" y="290"/>
                  </a:lnTo>
                  <a:lnTo>
                    <a:pt x="390" y="270"/>
                  </a:lnTo>
                  <a:lnTo>
                    <a:pt x="394" y="252"/>
                  </a:lnTo>
                  <a:lnTo>
                    <a:pt x="396" y="232"/>
                  </a:lnTo>
                  <a:lnTo>
                    <a:pt x="396" y="210"/>
                  </a:lnTo>
                  <a:lnTo>
                    <a:pt x="394" y="190"/>
                  </a:lnTo>
                  <a:lnTo>
                    <a:pt x="390" y="170"/>
                  </a:lnTo>
                  <a:lnTo>
                    <a:pt x="384" y="150"/>
                  </a:lnTo>
                  <a:lnTo>
                    <a:pt x="376" y="130"/>
                  </a:lnTo>
                  <a:lnTo>
                    <a:pt x="366" y="110"/>
                  </a:lnTo>
                  <a:lnTo>
                    <a:pt x="354" y="92"/>
                  </a:lnTo>
                  <a:lnTo>
                    <a:pt x="342" y="76"/>
                  </a:lnTo>
                  <a:lnTo>
                    <a:pt x="328" y="60"/>
                  </a:lnTo>
                  <a:lnTo>
                    <a:pt x="312" y="48"/>
                  </a:lnTo>
                  <a:lnTo>
                    <a:pt x="296" y="36"/>
                  </a:lnTo>
                  <a:lnTo>
                    <a:pt x="278" y="24"/>
                  </a:lnTo>
                  <a:lnTo>
                    <a:pt x="262" y="16"/>
                  </a:lnTo>
                  <a:lnTo>
                    <a:pt x="242" y="10"/>
                  </a:lnTo>
                  <a:lnTo>
                    <a:pt x="224" y="4"/>
                  </a:lnTo>
                  <a:lnTo>
                    <a:pt x="206" y="2"/>
                  </a:lnTo>
                  <a:lnTo>
                    <a:pt x="186" y="0"/>
                  </a:lnTo>
                  <a:lnTo>
                    <a:pt x="166" y="2"/>
                  </a:lnTo>
                  <a:lnTo>
                    <a:pt x="148" y="4"/>
                  </a:lnTo>
                  <a:lnTo>
                    <a:pt x="128" y="10"/>
                  </a:lnTo>
                  <a:lnTo>
                    <a:pt x="110" y="16"/>
                  </a:lnTo>
                  <a:lnTo>
                    <a:pt x="92" y="26"/>
                  </a:lnTo>
                  <a:lnTo>
                    <a:pt x="76" y="36"/>
                  </a:lnTo>
                  <a:lnTo>
                    <a:pt x="62" y="50"/>
                  </a:lnTo>
                  <a:lnTo>
                    <a:pt x="48" y="64"/>
                  </a:lnTo>
                  <a:lnTo>
                    <a:pt x="36" y="78"/>
                  </a:lnTo>
                  <a:lnTo>
                    <a:pt x="26" y="94"/>
                  </a:lnTo>
                  <a:lnTo>
                    <a:pt x="18" y="112"/>
                  </a:lnTo>
                  <a:lnTo>
                    <a:pt x="10" y="130"/>
                  </a:lnTo>
                  <a:lnTo>
                    <a:pt x="6" y="150"/>
                  </a:lnTo>
                  <a:lnTo>
                    <a:pt x="2" y="168"/>
                  </a:lnTo>
                  <a:lnTo>
                    <a:pt x="0" y="188"/>
                  </a:lnTo>
                  <a:lnTo>
                    <a:pt x="0" y="210"/>
                  </a:lnTo>
                  <a:lnTo>
                    <a:pt x="2" y="230"/>
                  </a:lnTo>
                  <a:lnTo>
                    <a:pt x="6" y="250"/>
                  </a:lnTo>
                  <a:lnTo>
                    <a:pt x="12" y="270"/>
                  </a:lnTo>
                  <a:lnTo>
                    <a:pt x="20" y="290"/>
                  </a:lnTo>
                  <a:lnTo>
                    <a:pt x="30" y="310"/>
                  </a:lnTo>
                  <a:lnTo>
                    <a:pt x="42" y="328"/>
                  </a:lnTo>
                  <a:lnTo>
                    <a:pt x="54" y="344"/>
                  </a:lnTo>
                  <a:lnTo>
                    <a:pt x="70" y="360"/>
                  </a:lnTo>
                  <a:lnTo>
                    <a:pt x="84" y="372"/>
                  </a:lnTo>
                  <a:lnTo>
                    <a:pt x="100" y="384"/>
                  </a:lnTo>
                  <a:lnTo>
                    <a:pt x="118" y="396"/>
                  </a:lnTo>
                  <a:lnTo>
                    <a:pt x="134" y="404"/>
                  </a:lnTo>
                  <a:lnTo>
                    <a:pt x="154" y="410"/>
                  </a:lnTo>
                  <a:lnTo>
                    <a:pt x="172" y="416"/>
                  </a:lnTo>
                  <a:lnTo>
                    <a:pt x="190" y="418"/>
                  </a:lnTo>
                  <a:lnTo>
                    <a:pt x="210" y="420"/>
                  </a:lnTo>
                  <a:lnTo>
                    <a:pt x="230" y="418"/>
                  </a:lnTo>
                  <a:lnTo>
                    <a:pt x="248" y="416"/>
                  </a:lnTo>
                  <a:lnTo>
                    <a:pt x="268" y="410"/>
                  </a:lnTo>
                  <a:lnTo>
                    <a:pt x="286" y="404"/>
                  </a:lnTo>
                  <a:close/>
                </a:path>
              </a:pathLst>
            </a:custGeom>
            <a:solidFill>
              <a:srgbClr val="878787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1" name="Freeform 176"/>
            <p:cNvSpPr>
              <a:spLocks/>
            </p:cNvSpPr>
            <p:nvPr/>
          </p:nvSpPr>
          <p:spPr bwMode="auto">
            <a:xfrm>
              <a:off x="3478405" y="4060930"/>
              <a:ext cx="523875" cy="552450"/>
            </a:xfrm>
            <a:custGeom>
              <a:avLst/>
              <a:gdLst>
                <a:gd name="T0" fmla="*/ 252 w 330"/>
                <a:gd name="T1" fmla="*/ 328 h 348"/>
                <a:gd name="T2" fmla="*/ 278 w 330"/>
                <a:gd name="T3" fmla="*/ 308 h 348"/>
                <a:gd name="T4" fmla="*/ 300 w 330"/>
                <a:gd name="T5" fmla="*/ 284 h 348"/>
                <a:gd name="T6" fmla="*/ 316 w 330"/>
                <a:gd name="T7" fmla="*/ 256 h 348"/>
                <a:gd name="T8" fmla="*/ 326 w 330"/>
                <a:gd name="T9" fmla="*/ 224 h 348"/>
                <a:gd name="T10" fmla="*/ 330 w 330"/>
                <a:gd name="T11" fmla="*/ 192 h 348"/>
                <a:gd name="T12" fmla="*/ 328 w 330"/>
                <a:gd name="T13" fmla="*/ 158 h 348"/>
                <a:gd name="T14" fmla="*/ 318 w 330"/>
                <a:gd name="T15" fmla="*/ 124 h 348"/>
                <a:gd name="T16" fmla="*/ 304 w 330"/>
                <a:gd name="T17" fmla="*/ 90 h 348"/>
                <a:gd name="T18" fmla="*/ 284 w 330"/>
                <a:gd name="T19" fmla="*/ 62 h 348"/>
                <a:gd name="T20" fmla="*/ 260 w 330"/>
                <a:gd name="T21" fmla="*/ 38 h 348"/>
                <a:gd name="T22" fmla="*/ 232 w 330"/>
                <a:gd name="T23" fmla="*/ 20 h 348"/>
                <a:gd name="T24" fmla="*/ 202 w 330"/>
                <a:gd name="T25" fmla="*/ 8 h 348"/>
                <a:gd name="T26" fmla="*/ 170 w 330"/>
                <a:gd name="T27" fmla="*/ 0 h 348"/>
                <a:gd name="T28" fmla="*/ 138 w 330"/>
                <a:gd name="T29" fmla="*/ 0 h 348"/>
                <a:gd name="T30" fmla="*/ 108 w 330"/>
                <a:gd name="T31" fmla="*/ 8 h 348"/>
                <a:gd name="T32" fmla="*/ 76 w 330"/>
                <a:gd name="T33" fmla="*/ 20 h 348"/>
                <a:gd name="T34" fmla="*/ 50 w 330"/>
                <a:gd name="T35" fmla="*/ 40 h 348"/>
                <a:gd name="T36" fmla="*/ 30 w 330"/>
                <a:gd name="T37" fmla="*/ 64 h 348"/>
                <a:gd name="T38" fmla="*/ 14 w 330"/>
                <a:gd name="T39" fmla="*/ 92 h 348"/>
                <a:gd name="T40" fmla="*/ 4 w 330"/>
                <a:gd name="T41" fmla="*/ 124 h 348"/>
                <a:gd name="T42" fmla="*/ 0 w 330"/>
                <a:gd name="T43" fmla="*/ 156 h 348"/>
                <a:gd name="T44" fmla="*/ 2 w 330"/>
                <a:gd name="T45" fmla="*/ 190 h 348"/>
                <a:gd name="T46" fmla="*/ 10 w 330"/>
                <a:gd name="T47" fmla="*/ 224 h 348"/>
                <a:gd name="T48" fmla="*/ 26 w 330"/>
                <a:gd name="T49" fmla="*/ 258 h 348"/>
                <a:gd name="T50" fmla="*/ 46 w 330"/>
                <a:gd name="T51" fmla="*/ 286 h 348"/>
                <a:gd name="T52" fmla="*/ 70 w 330"/>
                <a:gd name="T53" fmla="*/ 310 h 348"/>
                <a:gd name="T54" fmla="*/ 98 w 330"/>
                <a:gd name="T55" fmla="*/ 328 h 348"/>
                <a:gd name="T56" fmla="*/ 128 w 330"/>
                <a:gd name="T57" fmla="*/ 340 h 348"/>
                <a:gd name="T58" fmla="*/ 158 w 330"/>
                <a:gd name="T59" fmla="*/ 348 h 348"/>
                <a:gd name="T60" fmla="*/ 190 w 330"/>
                <a:gd name="T61" fmla="*/ 348 h 348"/>
                <a:gd name="T62" fmla="*/ 222 w 330"/>
                <a:gd name="T63" fmla="*/ 342 h 34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30"/>
                <a:gd name="T97" fmla="*/ 0 h 348"/>
                <a:gd name="T98" fmla="*/ 330 w 330"/>
                <a:gd name="T99" fmla="*/ 348 h 348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30" h="348">
                  <a:moveTo>
                    <a:pt x="238" y="334"/>
                  </a:moveTo>
                  <a:lnTo>
                    <a:pt x="252" y="328"/>
                  </a:lnTo>
                  <a:lnTo>
                    <a:pt x="266" y="318"/>
                  </a:lnTo>
                  <a:lnTo>
                    <a:pt x="278" y="308"/>
                  </a:lnTo>
                  <a:lnTo>
                    <a:pt x="290" y="296"/>
                  </a:lnTo>
                  <a:lnTo>
                    <a:pt x="300" y="284"/>
                  </a:lnTo>
                  <a:lnTo>
                    <a:pt x="308" y="270"/>
                  </a:lnTo>
                  <a:lnTo>
                    <a:pt x="316" y="256"/>
                  </a:lnTo>
                  <a:lnTo>
                    <a:pt x="320" y="240"/>
                  </a:lnTo>
                  <a:lnTo>
                    <a:pt x="326" y="224"/>
                  </a:lnTo>
                  <a:lnTo>
                    <a:pt x="328" y="208"/>
                  </a:lnTo>
                  <a:lnTo>
                    <a:pt x="330" y="192"/>
                  </a:lnTo>
                  <a:lnTo>
                    <a:pt x="330" y="174"/>
                  </a:lnTo>
                  <a:lnTo>
                    <a:pt x="328" y="158"/>
                  </a:lnTo>
                  <a:lnTo>
                    <a:pt x="324" y="140"/>
                  </a:lnTo>
                  <a:lnTo>
                    <a:pt x="318" y="124"/>
                  </a:lnTo>
                  <a:lnTo>
                    <a:pt x="312" y="108"/>
                  </a:lnTo>
                  <a:lnTo>
                    <a:pt x="304" y="90"/>
                  </a:lnTo>
                  <a:lnTo>
                    <a:pt x="294" y="76"/>
                  </a:lnTo>
                  <a:lnTo>
                    <a:pt x="284" y="62"/>
                  </a:lnTo>
                  <a:lnTo>
                    <a:pt x="272" y="50"/>
                  </a:lnTo>
                  <a:lnTo>
                    <a:pt x="260" y="38"/>
                  </a:lnTo>
                  <a:lnTo>
                    <a:pt x="246" y="28"/>
                  </a:lnTo>
                  <a:lnTo>
                    <a:pt x="232" y="20"/>
                  </a:lnTo>
                  <a:lnTo>
                    <a:pt x="218" y="12"/>
                  </a:lnTo>
                  <a:lnTo>
                    <a:pt x="202" y="8"/>
                  </a:lnTo>
                  <a:lnTo>
                    <a:pt x="186" y="4"/>
                  </a:lnTo>
                  <a:lnTo>
                    <a:pt x="170" y="0"/>
                  </a:lnTo>
                  <a:lnTo>
                    <a:pt x="154" y="0"/>
                  </a:lnTo>
                  <a:lnTo>
                    <a:pt x="138" y="0"/>
                  </a:lnTo>
                  <a:lnTo>
                    <a:pt x="122" y="4"/>
                  </a:lnTo>
                  <a:lnTo>
                    <a:pt x="108" y="8"/>
                  </a:lnTo>
                  <a:lnTo>
                    <a:pt x="92" y="14"/>
                  </a:lnTo>
                  <a:lnTo>
                    <a:pt x="76" y="20"/>
                  </a:lnTo>
                  <a:lnTo>
                    <a:pt x="64" y="30"/>
                  </a:lnTo>
                  <a:lnTo>
                    <a:pt x="50" y="40"/>
                  </a:lnTo>
                  <a:lnTo>
                    <a:pt x="40" y="52"/>
                  </a:lnTo>
                  <a:lnTo>
                    <a:pt x="30" y="64"/>
                  </a:lnTo>
                  <a:lnTo>
                    <a:pt x="22" y="78"/>
                  </a:lnTo>
                  <a:lnTo>
                    <a:pt x="14" y="92"/>
                  </a:lnTo>
                  <a:lnTo>
                    <a:pt x="8" y="108"/>
                  </a:lnTo>
                  <a:lnTo>
                    <a:pt x="4" y="124"/>
                  </a:lnTo>
                  <a:lnTo>
                    <a:pt x="2" y="140"/>
                  </a:lnTo>
                  <a:lnTo>
                    <a:pt x="0" y="156"/>
                  </a:lnTo>
                  <a:lnTo>
                    <a:pt x="0" y="174"/>
                  </a:lnTo>
                  <a:lnTo>
                    <a:pt x="2" y="190"/>
                  </a:lnTo>
                  <a:lnTo>
                    <a:pt x="6" y="208"/>
                  </a:lnTo>
                  <a:lnTo>
                    <a:pt x="10" y="224"/>
                  </a:lnTo>
                  <a:lnTo>
                    <a:pt x="18" y="242"/>
                  </a:lnTo>
                  <a:lnTo>
                    <a:pt x="26" y="258"/>
                  </a:lnTo>
                  <a:lnTo>
                    <a:pt x="36" y="272"/>
                  </a:lnTo>
                  <a:lnTo>
                    <a:pt x="46" y="286"/>
                  </a:lnTo>
                  <a:lnTo>
                    <a:pt x="58" y="298"/>
                  </a:lnTo>
                  <a:lnTo>
                    <a:pt x="70" y="310"/>
                  </a:lnTo>
                  <a:lnTo>
                    <a:pt x="84" y="320"/>
                  </a:lnTo>
                  <a:lnTo>
                    <a:pt x="98" y="328"/>
                  </a:lnTo>
                  <a:lnTo>
                    <a:pt x="112" y="336"/>
                  </a:lnTo>
                  <a:lnTo>
                    <a:pt x="128" y="340"/>
                  </a:lnTo>
                  <a:lnTo>
                    <a:pt x="144" y="346"/>
                  </a:lnTo>
                  <a:lnTo>
                    <a:pt x="158" y="348"/>
                  </a:lnTo>
                  <a:lnTo>
                    <a:pt x="174" y="348"/>
                  </a:lnTo>
                  <a:lnTo>
                    <a:pt x="190" y="348"/>
                  </a:lnTo>
                  <a:lnTo>
                    <a:pt x="206" y="346"/>
                  </a:lnTo>
                  <a:lnTo>
                    <a:pt x="222" y="342"/>
                  </a:lnTo>
                  <a:lnTo>
                    <a:pt x="238" y="334"/>
                  </a:lnTo>
                  <a:close/>
                </a:path>
              </a:pathLst>
            </a:cu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2" name="Freeform 177"/>
            <p:cNvSpPr>
              <a:spLocks/>
            </p:cNvSpPr>
            <p:nvPr/>
          </p:nvSpPr>
          <p:spPr bwMode="auto">
            <a:xfrm>
              <a:off x="3703830" y="4000605"/>
              <a:ext cx="69850" cy="219075"/>
            </a:xfrm>
            <a:custGeom>
              <a:avLst/>
              <a:gdLst>
                <a:gd name="T0" fmla="*/ 0 w 44"/>
                <a:gd name="T1" fmla="*/ 0 h 138"/>
                <a:gd name="T2" fmla="*/ 20 w 44"/>
                <a:gd name="T3" fmla="*/ 138 h 138"/>
                <a:gd name="T4" fmla="*/ 44 w 44"/>
                <a:gd name="T5" fmla="*/ 4 h 138"/>
                <a:gd name="T6" fmla="*/ 0 w 44"/>
                <a:gd name="T7" fmla="*/ 0 h 13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4"/>
                <a:gd name="T13" fmla="*/ 0 h 138"/>
                <a:gd name="T14" fmla="*/ 44 w 44"/>
                <a:gd name="T15" fmla="*/ 138 h 13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4" h="138">
                  <a:moveTo>
                    <a:pt x="0" y="0"/>
                  </a:moveTo>
                  <a:lnTo>
                    <a:pt x="20" y="138"/>
                  </a:lnTo>
                  <a:lnTo>
                    <a:pt x="44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3" name="Freeform 178"/>
            <p:cNvSpPr>
              <a:spLocks/>
            </p:cNvSpPr>
            <p:nvPr/>
          </p:nvSpPr>
          <p:spPr bwMode="auto">
            <a:xfrm>
              <a:off x="3710180" y="4006955"/>
              <a:ext cx="69850" cy="219075"/>
            </a:xfrm>
            <a:custGeom>
              <a:avLst/>
              <a:gdLst>
                <a:gd name="T0" fmla="*/ 0 w 44"/>
                <a:gd name="T1" fmla="*/ 0 h 138"/>
                <a:gd name="T2" fmla="*/ 20 w 44"/>
                <a:gd name="T3" fmla="*/ 138 h 138"/>
                <a:gd name="T4" fmla="*/ 44 w 44"/>
                <a:gd name="T5" fmla="*/ 4 h 138"/>
                <a:gd name="T6" fmla="*/ 0 60000 65536"/>
                <a:gd name="T7" fmla="*/ 0 60000 65536"/>
                <a:gd name="T8" fmla="*/ 0 60000 65536"/>
                <a:gd name="T9" fmla="*/ 0 w 44"/>
                <a:gd name="T10" fmla="*/ 0 h 138"/>
                <a:gd name="T11" fmla="*/ 44 w 44"/>
                <a:gd name="T12" fmla="*/ 138 h 13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4" h="138">
                  <a:moveTo>
                    <a:pt x="0" y="0"/>
                  </a:moveTo>
                  <a:lnTo>
                    <a:pt x="20" y="138"/>
                  </a:lnTo>
                  <a:lnTo>
                    <a:pt x="44" y="4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4" name="Freeform 179"/>
            <p:cNvSpPr>
              <a:spLocks/>
            </p:cNvSpPr>
            <p:nvPr/>
          </p:nvSpPr>
          <p:spPr bwMode="auto">
            <a:xfrm>
              <a:off x="3827655" y="4387955"/>
              <a:ext cx="203200" cy="136525"/>
            </a:xfrm>
            <a:custGeom>
              <a:avLst/>
              <a:gdLst>
                <a:gd name="T0" fmla="*/ 128 w 128"/>
                <a:gd name="T1" fmla="*/ 54 h 86"/>
                <a:gd name="T2" fmla="*/ 0 w 128"/>
                <a:gd name="T3" fmla="*/ 0 h 86"/>
                <a:gd name="T4" fmla="*/ 112 w 128"/>
                <a:gd name="T5" fmla="*/ 86 h 86"/>
                <a:gd name="T6" fmla="*/ 128 w 128"/>
                <a:gd name="T7" fmla="*/ 54 h 8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8"/>
                <a:gd name="T13" fmla="*/ 0 h 86"/>
                <a:gd name="T14" fmla="*/ 128 w 128"/>
                <a:gd name="T15" fmla="*/ 86 h 8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8" h="86">
                  <a:moveTo>
                    <a:pt x="128" y="54"/>
                  </a:moveTo>
                  <a:lnTo>
                    <a:pt x="0" y="0"/>
                  </a:lnTo>
                  <a:lnTo>
                    <a:pt x="112" y="86"/>
                  </a:lnTo>
                  <a:lnTo>
                    <a:pt x="128" y="54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5" name="Freeform 180"/>
            <p:cNvSpPr>
              <a:spLocks/>
            </p:cNvSpPr>
            <p:nvPr/>
          </p:nvSpPr>
          <p:spPr bwMode="auto">
            <a:xfrm>
              <a:off x="3834005" y="4394305"/>
              <a:ext cx="203200" cy="136525"/>
            </a:xfrm>
            <a:custGeom>
              <a:avLst/>
              <a:gdLst>
                <a:gd name="T0" fmla="*/ 128 w 128"/>
                <a:gd name="T1" fmla="*/ 54 h 86"/>
                <a:gd name="T2" fmla="*/ 0 w 128"/>
                <a:gd name="T3" fmla="*/ 0 h 86"/>
                <a:gd name="T4" fmla="*/ 112 w 128"/>
                <a:gd name="T5" fmla="*/ 86 h 86"/>
                <a:gd name="T6" fmla="*/ 0 60000 65536"/>
                <a:gd name="T7" fmla="*/ 0 60000 65536"/>
                <a:gd name="T8" fmla="*/ 0 60000 65536"/>
                <a:gd name="T9" fmla="*/ 0 w 128"/>
                <a:gd name="T10" fmla="*/ 0 h 86"/>
                <a:gd name="T11" fmla="*/ 128 w 128"/>
                <a:gd name="T12" fmla="*/ 86 h 8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8" h="86">
                  <a:moveTo>
                    <a:pt x="128" y="54"/>
                  </a:moveTo>
                  <a:lnTo>
                    <a:pt x="0" y="0"/>
                  </a:lnTo>
                  <a:lnTo>
                    <a:pt x="112" y="86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6" name="Freeform 181"/>
            <p:cNvSpPr>
              <a:spLocks/>
            </p:cNvSpPr>
            <p:nvPr/>
          </p:nvSpPr>
          <p:spPr bwMode="auto">
            <a:xfrm>
              <a:off x="3449830" y="4381605"/>
              <a:ext cx="196850" cy="130175"/>
            </a:xfrm>
            <a:custGeom>
              <a:avLst/>
              <a:gdLst>
                <a:gd name="T0" fmla="*/ 24 w 124"/>
                <a:gd name="T1" fmla="*/ 82 h 82"/>
                <a:gd name="T2" fmla="*/ 124 w 124"/>
                <a:gd name="T3" fmla="*/ 0 h 82"/>
                <a:gd name="T4" fmla="*/ 0 w 124"/>
                <a:gd name="T5" fmla="*/ 42 h 82"/>
                <a:gd name="T6" fmla="*/ 24 w 124"/>
                <a:gd name="T7" fmla="*/ 82 h 8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4"/>
                <a:gd name="T13" fmla="*/ 0 h 82"/>
                <a:gd name="T14" fmla="*/ 124 w 124"/>
                <a:gd name="T15" fmla="*/ 82 h 8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4" h="82">
                  <a:moveTo>
                    <a:pt x="24" y="82"/>
                  </a:moveTo>
                  <a:lnTo>
                    <a:pt x="124" y="0"/>
                  </a:lnTo>
                  <a:lnTo>
                    <a:pt x="0" y="42"/>
                  </a:lnTo>
                  <a:lnTo>
                    <a:pt x="24" y="82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7" name="Freeform 182"/>
            <p:cNvSpPr>
              <a:spLocks/>
            </p:cNvSpPr>
            <p:nvPr/>
          </p:nvSpPr>
          <p:spPr bwMode="auto">
            <a:xfrm>
              <a:off x="3456180" y="4387955"/>
              <a:ext cx="196850" cy="130175"/>
            </a:xfrm>
            <a:custGeom>
              <a:avLst/>
              <a:gdLst>
                <a:gd name="T0" fmla="*/ 24 w 124"/>
                <a:gd name="T1" fmla="*/ 82 h 82"/>
                <a:gd name="T2" fmla="*/ 124 w 124"/>
                <a:gd name="T3" fmla="*/ 0 h 82"/>
                <a:gd name="T4" fmla="*/ 0 w 124"/>
                <a:gd name="T5" fmla="*/ 42 h 82"/>
                <a:gd name="T6" fmla="*/ 0 60000 65536"/>
                <a:gd name="T7" fmla="*/ 0 60000 65536"/>
                <a:gd name="T8" fmla="*/ 0 60000 65536"/>
                <a:gd name="T9" fmla="*/ 0 w 124"/>
                <a:gd name="T10" fmla="*/ 0 h 82"/>
                <a:gd name="T11" fmla="*/ 124 w 124"/>
                <a:gd name="T12" fmla="*/ 82 h 8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24" h="82">
                  <a:moveTo>
                    <a:pt x="24" y="82"/>
                  </a:moveTo>
                  <a:lnTo>
                    <a:pt x="124" y="0"/>
                  </a:lnTo>
                  <a:lnTo>
                    <a:pt x="0" y="42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8" name="Line 183"/>
            <p:cNvSpPr>
              <a:spLocks noChangeShapeType="1"/>
            </p:cNvSpPr>
            <p:nvPr/>
          </p:nvSpPr>
          <p:spPr bwMode="auto">
            <a:xfrm flipV="1">
              <a:off x="3332355" y="4616555"/>
              <a:ext cx="441325" cy="9525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09" name="Line 184"/>
            <p:cNvSpPr>
              <a:spLocks noChangeShapeType="1"/>
            </p:cNvSpPr>
            <p:nvPr/>
          </p:nvSpPr>
          <p:spPr bwMode="auto">
            <a:xfrm flipH="1">
              <a:off x="3291080" y="4156180"/>
              <a:ext cx="238125" cy="3810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0" name="Line 185"/>
            <p:cNvSpPr>
              <a:spLocks noChangeShapeType="1"/>
            </p:cNvSpPr>
            <p:nvPr/>
          </p:nvSpPr>
          <p:spPr bwMode="auto">
            <a:xfrm flipH="1">
              <a:off x="4316605" y="3521180"/>
              <a:ext cx="838200" cy="48260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1" name="Freeform 186"/>
            <p:cNvSpPr>
              <a:spLocks/>
            </p:cNvSpPr>
            <p:nvPr/>
          </p:nvSpPr>
          <p:spPr bwMode="auto">
            <a:xfrm>
              <a:off x="3122805" y="4603855"/>
              <a:ext cx="104775" cy="107950"/>
            </a:xfrm>
            <a:custGeom>
              <a:avLst/>
              <a:gdLst>
                <a:gd name="T0" fmla="*/ 48 w 66"/>
                <a:gd name="T1" fmla="*/ 66 h 68"/>
                <a:gd name="T2" fmla="*/ 54 w 66"/>
                <a:gd name="T3" fmla="*/ 62 h 68"/>
                <a:gd name="T4" fmla="*/ 58 w 66"/>
                <a:gd name="T5" fmla="*/ 58 h 68"/>
                <a:gd name="T6" fmla="*/ 62 w 66"/>
                <a:gd name="T7" fmla="*/ 54 h 68"/>
                <a:gd name="T8" fmla="*/ 64 w 66"/>
                <a:gd name="T9" fmla="*/ 48 h 68"/>
                <a:gd name="T10" fmla="*/ 66 w 66"/>
                <a:gd name="T11" fmla="*/ 40 h 68"/>
                <a:gd name="T12" fmla="*/ 66 w 66"/>
                <a:gd name="T13" fmla="*/ 34 h 68"/>
                <a:gd name="T14" fmla="*/ 64 w 66"/>
                <a:gd name="T15" fmla="*/ 28 h 68"/>
                <a:gd name="T16" fmla="*/ 62 w 66"/>
                <a:gd name="T17" fmla="*/ 20 h 68"/>
                <a:gd name="T18" fmla="*/ 58 w 66"/>
                <a:gd name="T19" fmla="*/ 14 h 68"/>
                <a:gd name="T20" fmla="*/ 54 w 66"/>
                <a:gd name="T21" fmla="*/ 10 h 68"/>
                <a:gd name="T22" fmla="*/ 50 w 66"/>
                <a:gd name="T23" fmla="*/ 6 h 68"/>
                <a:gd name="T24" fmla="*/ 44 w 66"/>
                <a:gd name="T25" fmla="*/ 2 h 68"/>
                <a:gd name="T26" fmla="*/ 38 w 66"/>
                <a:gd name="T27" fmla="*/ 0 h 68"/>
                <a:gd name="T28" fmla="*/ 32 w 66"/>
                <a:gd name="T29" fmla="*/ 0 h 68"/>
                <a:gd name="T30" fmla="*/ 24 w 66"/>
                <a:gd name="T31" fmla="*/ 0 h 68"/>
                <a:gd name="T32" fmla="*/ 18 w 66"/>
                <a:gd name="T33" fmla="*/ 2 h 68"/>
                <a:gd name="T34" fmla="*/ 12 w 66"/>
                <a:gd name="T35" fmla="*/ 6 h 68"/>
                <a:gd name="T36" fmla="*/ 8 w 66"/>
                <a:gd name="T37" fmla="*/ 10 h 68"/>
                <a:gd name="T38" fmla="*/ 4 w 66"/>
                <a:gd name="T39" fmla="*/ 16 h 68"/>
                <a:gd name="T40" fmla="*/ 2 w 66"/>
                <a:gd name="T41" fmla="*/ 20 h 68"/>
                <a:gd name="T42" fmla="*/ 0 w 66"/>
                <a:gd name="T43" fmla="*/ 28 h 68"/>
                <a:gd name="T44" fmla="*/ 0 w 66"/>
                <a:gd name="T45" fmla="*/ 34 h 68"/>
                <a:gd name="T46" fmla="*/ 2 w 66"/>
                <a:gd name="T47" fmla="*/ 40 h 68"/>
                <a:gd name="T48" fmla="*/ 4 w 66"/>
                <a:gd name="T49" fmla="*/ 48 h 68"/>
                <a:gd name="T50" fmla="*/ 8 w 66"/>
                <a:gd name="T51" fmla="*/ 54 h 68"/>
                <a:gd name="T52" fmla="*/ 12 w 66"/>
                <a:gd name="T53" fmla="*/ 58 h 68"/>
                <a:gd name="T54" fmla="*/ 16 w 66"/>
                <a:gd name="T55" fmla="*/ 64 h 68"/>
                <a:gd name="T56" fmla="*/ 22 w 66"/>
                <a:gd name="T57" fmla="*/ 66 h 68"/>
                <a:gd name="T58" fmla="*/ 28 w 66"/>
                <a:gd name="T59" fmla="*/ 68 h 68"/>
                <a:gd name="T60" fmla="*/ 36 w 66"/>
                <a:gd name="T61" fmla="*/ 68 h 68"/>
                <a:gd name="T62" fmla="*/ 42 w 66"/>
                <a:gd name="T63" fmla="*/ 68 h 68"/>
                <a:gd name="T64" fmla="*/ 48 w 66"/>
                <a:gd name="T65" fmla="*/ 66 h 6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6"/>
                <a:gd name="T100" fmla="*/ 0 h 68"/>
                <a:gd name="T101" fmla="*/ 66 w 66"/>
                <a:gd name="T102" fmla="*/ 68 h 68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6" h="68">
                  <a:moveTo>
                    <a:pt x="48" y="66"/>
                  </a:moveTo>
                  <a:lnTo>
                    <a:pt x="54" y="62"/>
                  </a:lnTo>
                  <a:lnTo>
                    <a:pt x="58" y="58"/>
                  </a:lnTo>
                  <a:lnTo>
                    <a:pt x="62" y="54"/>
                  </a:lnTo>
                  <a:lnTo>
                    <a:pt x="64" y="48"/>
                  </a:lnTo>
                  <a:lnTo>
                    <a:pt x="66" y="40"/>
                  </a:lnTo>
                  <a:lnTo>
                    <a:pt x="66" y="34"/>
                  </a:lnTo>
                  <a:lnTo>
                    <a:pt x="64" y="28"/>
                  </a:lnTo>
                  <a:lnTo>
                    <a:pt x="62" y="20"/>
                  </a:lnTo>
                  <a:lnTo>
                    <a:pt x="58" y="14"/>
                  </a:lnTo>
                  <a:lnTo>
                    <a:pt x="54" y="10"/>
                  </a:lnTo>
                  <a:lnTo>
                    <a:pt x="50" y="6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24" y="0"/>
                  </a:lnTo>
                  <a:lnTo>
                    <a:pt x="18" y="2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4" y="48"/>
                  </a:lnTo>
                  <a:lnTo>
                    <a:pt x="8" y="54"/>
                  </a:lnTo>
                  <a:lnTo>
                    <a:pt x="12" y="58"/>
                  </a:lnTo>
                  <a:lnTo>
                    <a:pt x="16" y="64"/>
                  </a:lnTo>
                  <a:lnTo>
                    <a:pt x="22" y="66"/>
                  </a:lnTo>
                  <a:lnTo>
                    <a:pt x="28" y="68"/>
                  </a:lnTo>
                  <a:lnTo>
                    <a:pt x="36" y="68"/>
                  </a:lnTo>
                  <a:lnTo>
                    <a:pt x="42" y="68"/>
                  </a:lnTo>
                  <a:lnTo>
                    <a:pt x="48" y="66"/>
                  </a:lnTo>
                  <a:close/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2" name="Line 187"/>
            <p:cNvSpPr>
              <a:spLocks noChangeShapeType="1"/>
            </p:cNvSpPr>
            <p:nvPr/>
          </p:nvSpPr>
          <p:spPr bwMode="auto">
            <a:xfrm flipH="1">
              <a:off x="3145030" y="4540355"/>
              <a:ext cx="120650" cy="73025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3" name="Line 188"/>
            <p:cNvSpPr>
              <a:spLocks noChangeShapeType="1"/>
            </p:cNvSpPr>
            <p:nvPr/>
          </p:nvSpPr>
          <p:spPr bwMode="auto">
            <a:xfrm flipH="1">
              <a:off x="3205355" y="4635605"/>
              <a:ext cx="120650" cy="69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4" name="Freeform 189"/>
            <p:cNvSpPr>
              <a:spLocks/>
            </p:cNvSpPr>
            <p:nvPr/>
          </p:nvSpPr>
          <p:spPr bwMode="auto">
            <a:xfrm>
              <a:off x="3265680" y="4537180"/>
              <a:ext cx="79375" cy="101600"/>
            </a:xfrm>
            <a:custGeom>
              <a:avLst/>
              <a:gdLst>
                <a:gd name="T0" fmla="*/ 36 w 50"/>
                <a:gd name="T1" fmla="*/ 64 h 64"/>
                <a:gd name="T2" fmla="*/ 44 w 50"/>
                <a:gd name="T3" fmla="*/ 56 h 64"/>
                <a:gd name="T4" fmla="*/ 48 w 50"/>
                <a:gd name="T5" fmla="*/ 44 h 64"/>
                <a:gd name="T6" fmla="*/ 50 w 50"/>
                <a:gd name="T7" fmla="*/ 34 h 64"/>
                <a:gd name="T8" fmla="*/ 46 w 50"/>
                <a:gd name="T9" fmla="*/ 22 h 64"/>
                <a:gd name="T10" fmla="*/ 42 w 50"/>
                <a:gd name="T11" fmla="*/ 16 h 64"/>
                <a:gd name="T12" fmla="*/ 38 w 50"/>
                <a:gd name="T13" fmla="*/ 10 h 64"/>
                <a:gd name="T14" fmla="*/ 32 w 50"/>
                <a:gd name="T15" fmla="*/ 6 h 64"/>
                <a:gd name="T16" fmla="*/ 26 w 50"/>
                <a:gd name="T17" fmla="*/ 2 h 64"/>
                <a:gd name="T18" fmla="*/ 20 w 50"/>
                <a:gd name="T19" fmla="*/ 0 h 64"/>
                <a:gd name="T20" fmla="*/ 14 w 50"/>
                <a:gd name="T21" fmla="*/ 0 h 64"/>
                <a:gd name="T22" fmla="*/ 8 w 50"/>
                <a:gd name="T23" fmla="*/ 0 h 64"/>
                <a:gd name="T24" fmla="*/ 2 w 50"/>
                <a:gd name="T25" fmla="*/ 2 h 64"/>
                <a:gd name="T26" fmla="*/ 0 w 50"/>
                <a:gd name="T27" fmla="*/ 4 h 6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50"/>
                <a:gd name="T43" fmla="*/ 0 h 64"/>
                <a:gd name="T44" fmla="*/ 50 w 50"/>
                <a:gd name="T45" fmla="*/ 64 h 64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50" h="64">
                  <a:moveTo>
                    <a:pt x="36" y="64"/>
                  </a:moveTo>
                  <a:lnTo>
                    <a:pt x="44" y="56"/>
                  </a:lnTo>
                  <a:lnTo>
                    <a:pt x="48" y="44"/>
                  </a:lnTo>
                  <a:lnTo>
                    <a:pt x="50" y="34"/>
                  </a:lnTo>
                  <a:lnTo>
                    <a:pt x="46" y="22"/>
                  </a:lnTo>
                  <a:lnTo>
                    <a:pt x="42" y="16"/>
                  </a:lnTo>
                  <a:lnTo>
                    <a:pt x="38" y="10"/>
                  </a:lnTo>
                  <a:lnTo>
                    <a:pt x="32" y="6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4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5" name="Freeform 190"/>
            <p:cNvSpPr>
              <a:spLocks/>
            </p:cNvSpPr>
            <p:nvPr/>
          </p:nvSpPr>
          <p:spPr bwMode="auto">
            <a:xfrm>
              <a:off x="1875030" y="3968855"/>
              <a:ext cx="1181100" cy="1165225"/>
            </a:xfrm>
            <a:custGeom>
              <a:avLst/>
              <a:gdLst>
                <a:gd name="T0" fmla="*/ 252 w 744"/>
                <a:gd name="T1" fmla="*/ 734 h 734"/>
                <a:gd name="T2" fmla="*/ 744 w 744"/>
                <a:gd name="T3" fmla="*/ 160 h 734"/>
                <a:gd name="T4" fmla="*/ 0 w 744"/>
                <a:gd name="T5" fmla="*/ 160 h 734"/>
                <a:gd name="T6" fmla="*/ 136 w 744"/>
                <a:gd name="T7" fmla="*/ 0 h 7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44"/>
                <a:gd name="T13" fmla="*/ 0 h 734"/>
                <a:gd name="T14" fmla="*/ 744 w 744"/>
                <a:gd name="T15" fmla="*/ 734 h 7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44" h="734">
                  <a:moveTo>
                    <a:pt x="252" y="734"/>
                  </a:moveTo>
                  <a:lnTo>
                    <a:pt x="744" y="160"/>
                  </a:lnTo>
                  <a:lnTo>
                    <a:pt x="0" y="160"/>
                  </a:lnTo>
                  <a:lnTo>
                    <a:pt x="136" y="0"/>
                  </a:lnTo>
                </a:path>
              </a:pathLst>
            </a:cu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6" name="Line 191"/>
            <p:cNvSpPr>
              <a:spLocks noChangeShapeType="1"/>
            </p:cNvSpPr>
            <p:nvPr/>
          </p:nvSpPr>
          <p:spPr bwMode="auto">
            <a:xfrm flipH="1">
              <a:off x="2310005" y="4664180"/>
              <a:ext cx="863600" cy="49847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7" name="Line 192"/>
            <p:cNvSpPr>
              <a:spLocks noChangeShapeType="1"/>
            </p:cNvSpPr>
            <p:nvPr/>
          </p:nvSpPr>
          <p:spPr bwMode="auto">
            <a:xfrm flipV="1">
              <a:off x="2656080" y="3962505"/>
              <a:ext cx="215900" cy="254000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8" name="Line 193"/>
            <p:cNvSpPr>
              <a:spLocks noChangeShapeType="1"/>
            </p:cNvSpPr>
            <p:nvPr/>
          </p:nvSpPr>
          <p:spPr bwMode="auto">
            <a:xfrm flipV="1">
              <a:off x="2287780" y="3962505"/>
              <a:ext cx="215900" cy="254000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19" name="Rectangle 194"/>
            <p:cNvSpPr>
              <a:spLocks noChangeArrowheads="1"/>
            </p:cNvSpPr>
            <p:nvPr/>
          </p:nvSpPr>
          <p:spPr bwMode="auto">
            <a:xfrm>
              <a:off x="2411605" y="324495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/>
                </a:rPr>
                <a:t>A</a:t>
              </a:r>
              <a:endParaRPr lang="en-US" sz="160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31020" name="Rectangle 195"/>
            <p:cNvSpPr>
              <a:spLocks noChangeArrowheads="1"/>
            </p:cNvSpPr>
            <p:nvPr/>
          </p:nvSpPr>
          <p:spPr bwMode="auto">
            <a:xfrm>
              <a:off x="2856105" y="324495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B0F0"/>
                  </a:solidFill>
                  <a:latin typeface="Arial"/>
                </a:rPr>
                <a:t>B</a:t>
              </a:r>
              <a:endParaRPr lang="en-US" sz="1600" dirty="0">
                <a:solidFill>
                  <a:srgbClr val="00B0F0"/>
                </a:solidFill>
                <a:latin typeface="Arial"/>
              </a:endParaRPr>
            </a:p>
          </p:txBody>
        </p:sp>
        <p:sp>
          <p:nvSpPr>
            <p:cNvPr id="31021" name="Rectangle 196"/>
            <p:cNvSpPr>
              <a:spLocks noChangeArrowheads="1"/>
            </p:cNvSpPr>
            <p:nvPr/>
          </p:nvSpPr>
          <p:spPr bwMode="auto">
            <a:xfrm>
              <a:off x="3252980" y="3244955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66FF33"/>
                  </a:solidFill>
                  <a:latin typeface="Arial"/>
                </a:rPr>
                <a:t>C</a:t>
              </a:r>
              <a:endParaRPr lang="en-US" sz="1600" dirty="0">
                <a:solidFill>
                  <a:srgbClr val="66FF33"/>
                </a:solidFill>
                <a:latin typeface="Arial"/>
              </a:endParaRPr>
            </a:p>
          </p:txBody>
        </p:sp>
        <p:sp>
          <p:nvSpPr>
            <p:cNvPr id="31022" name="Freeform 197"/>
            <p:cNvSpPr>
              <a:spLocks/>
            </p:cNvSpPr>
            <p:nvPr/>
          </p:nvSpPr>
          <p:spPr bwMode="auto">
            <a:xfrm>
              <a:off x="1278130" y="5937355"/>
              <a:ext cx="314325" cy="320675"/>
            </a:xfrm>
            <a:custGeom>
              <a:avLst/>
              <a:gdLst>
                <a:gd name="T0" fmla="*/ 170 w 198"/>
                <a:gd name="T1" fmla="*/ 178 h 202"/>
                <a:gd name="T2" fmla="*/ 182 w 198"/>
                <a:gd name="T3" fmla="*/ 164 h 202"/>
                <a:gd name="T4" fmla="*/ 190 w 198"/>
                <a:gd name="T5" fmla="*/ 146 h 202"/>
                <a:gd name="T6" fmla="*/ 196 w 198"/>
                <a:gd name="T7" fmla="*/ 128 h 202"/>
                <a:gd name="T8" fmla="*/ 198 w 198"/>
                <a:gd name="T9" fmla="*/ 110 h 202"/>
                <a:gd name="T10" fmla="*/ 196 w 198"/>
                <a:gd name="T11" fmla="*/ 90 h 202"/>
                <a:gd name="T12" fmla="*/ 190 w 198"/>
                <a:gd name="T13" fmla="*/ 70 h 202"/>
                <a:gd name="T14" fmla="*/ 180 w 198"/>
                <a:gd name="T15" fmla="*/ 52 h 202"/>
                <a:gd name="T16" fmla="*/ 168 w 198"/>
                <a:gd name="T17" fmla="*/ 36 h 202"/>
                <a:gd name="T18" fmla="*/ 152 w 198"/>
                <a:gd name="T19" fmla="*/ 22 h 202"/>
                <a:gd name="T20" fmla="*/ 134 w 198"/>
                <a:gd name="T21" fmla="*/ 10 h 202"/>
                <a:gd name="T22" fmla="*/ 114 w 198"/>
                <a:gd name="T23" fmla="*/ 4 h 202"/>
                <a:gd name="T24" fmla="*/ 100 w 198"/>
                <a:gd name="T25" fmla="*/ 0 h 202"/>
                <a:gd name="T26" fmla="*/ 80 w 198"/>
                <a:gd name="T27" fmla="*/ 0 h 202"/>
                <a:gd name="T28" fmla="*/ 62 w 198"/>
                <a:gd name="T29" fmla="*/ 4 h 202"/>
                <a:gd name="T30" fmla="*/ 44 w 198"/>
                <a:gd name="T31" fmla="*/ 12 h 202"/>
                <a:gd name="T32" fmla="*/ 28 w 198"/>
                <a:gd name="T33" fmla="*/ 24 h 202"/>
                <a:gd name="T34" fmla="*/ 16 w 198"/>
                <a:gd name="T35" fmla="*/ 40 h 202"/>
                <a:gd name="T36" fmla="*/ 6 w 198"/>
                <a:gd name="T37" fmla="*/ 56 h 202"/>
                <a:gd name="T38" fmla="*/ 2 w 198"/>
                <a:gd name="T39" fmla="*/ 74 h 202"/>
                <a:gd name="T40" fmla="*/ 0 w 198"/>
                <a:gd name="T41" fmla="*/ 94 h 202"/>
                <a:gd name="T42" fmla="*/ 2 w 198"/>
                <a:gd name="T43" fmla="*/ 114 h 202"/>
                <a:gd name="T44" fmla="*/ 8 w 198"/>
                <a:gd name="T45" fmla="*/ 132 h 202"/>
                <a:gd name="T46" fmla="*/ 16 w 198"/>
                <a:gd name="T47" fmla="*/ 150 h 202"/>
                <a:gd name="T48" fmla="*/ 30 w 198"/>
                <a:gd name="T49" fmla="*/ 168 h 202"/>
                <a:gd name="T50" fmla="*/ 46 w 198"/>
                <a:gd name="T51" fmla="*/ 182 h 202"/>
                <a:gd name="T52" fmla="*/ 64 w 198"/>
                <a:gd name="T53" fmla="*/ 192 h 202"/>
                <a:gd name="T54" fmla="*/ 82 w 198"/>
                <a:gd name="T55" fmla="*/ 200 h 202"/>
                <a:gd name="T56" fmla="*/ 102 w 198"/>
                <a:gd name="T57" fmla="*/ 202 h 202"/>
                <a:gd name="T58" fmla="*/ 118 w 198"/>
                <a:gd name="T59" fmla="*/ 202 h 202"/>
                <a:gd name="T60" fmla="*/ 136 w 198"/>
                <a:gd name="T61" fmla="*/ 198 h 202"/>
                <a:gd name="T62" fmla="*/ 154 w 198"/>
                <a:gd name="T63" fmla="*/ 190 h 202"/>
                <a:gd name="T64" fmla="*/ 170 w 198"/>
                <a:gd name="T65" fmla="*/ 178 h 2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98"/>
                <a:gd name="T100" fmla="*/ 0 h 202"/>
                <a:gd name="T101" fmla="*/ 198 w 198"/>
                <a:gd name="T102" fmla="*/ 202 h 20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98" h="202">
                  <a:moveTo>
                    <a:pt x="170" y="178"/>
                  </a:moveTo>
                  <a:lnTo>
                    <a:pt x="182" y="164"/>
                  </a:lnTo>
                  <a:lnTo>
                    <a:pt x="190" y="146"/>
                  </a:lnTo>
                  <a:lnTo>
                    <a:pt x="196" y="128"/>
                  </a:lnTo>
                  <a:lnTo>
                    <a:pt x="198" y="110"/>
                  </a:lnTo>
                  <a:lnTo>
                    <a:pt x="196" y="90"/>
                  </a:lnTo>
                  <a:lnTo>
                    <a:pt x="190" y="70"/>
                  </a:lnTo>
                  <a:lnTo>
                    <a:pt x="180" y="52"/>
                  </a:lnTo>
                  <a:lnTo>
                    <a:pt x="168" y="36"/>
                  </a:lnTo>
                  <a:lnTo>
                    <a:pt x="152" y="22"/>
                  </a:lnTo>
                  <a:lnTo>
                    <a:pt x="134" y="10"/>
                  </a:lnTo>
                  <a:lnTo>
                    <a:pt x="114" y="4"/>
                  </a:lnTo>
                  <a:lnTo>
                    <a:pt x="100" y="0"/>
                  </a:lnTo>
                  <a:lnTo>
                    <a:pt x="80" y="0"/>
                  </a:lnTo>
                  <a:lnTo>
                    <a:pt x="62" y="4"/>
                  </a:lnTo>
                  <a:lnTo>
                    <a:pt x="44" y="12"/>
                  </a:lnTo>
                  <a:lnTo>
                    <a:pt x="28" y="24"/>
                  </a:lnTo>
                  <a:lnTo>
                    <a:pt x="16" y="40"/>
                  </a:lnTo>
                  <a:lnTo>
                    <a:pt x="6" y="56"/>
                  </a:lnTo>
                  <a:lnTo>
                    <a:pt x="2" y="74"/>
                  </a:lnTo>
                  <a:lnTo>
                    <a:pt x="0" y="94"/>
                  </a:lnTo>
                  <a:lnTo>
                    <a:pt x="2" y="114"/>
                  </a:lnTo>
                  <a:lnTo>
                    <a:pt x="8" y="132"/>
                  </a:lnTo>
                  <a:lnTo>
                    <a:pt x="16" y="150"/>
                  </a:lnTo>
                  <a:lnTo>
                    <a:pt x="30" y="168"/>
                  </a:lnTo>
                  <a:lnTo>
                    <a:pt x="46" y="182"/>
                  </a:lnTo>
                  <a:lnTo>
                    <a:pt x="64" y="192"/>
                  </a:lnTo>
                  <a:lnTo>
                    <a:pt x="82" y="200"/>
                  </a:lnTo>
                  <a:lnTo>
                    <a:pt x="102" y="202"/>
                  </a:lnTo>
                  <a:lnTo>
                    <a:pt x="118" y="202"/>
                  </a:lnTo>
                  <a:lnTo>
                    <a:pt x="136" y="198"/>
                  </a:lnTo>
                  <a:lnTo>
                    <a:pt x="154" y="190"/>
                  </a:lnTo>
                  <a:lnTo>
                    <a:pt x="170" y="178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3" name="Line 198"/>
            <p:cNvSpPr>
              <a:spLocks noChangeShapeType="1"/>
            </p:cNvSpPr>
            <p:nvPr/>
          </p:nvSpPr>
          <p:spPr bwMode="auto">
            <a:xfrm flipH="1">
              <a:off x="1303530" y="5692880"/>
              <a:ext cx="285750" cy="3048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4" name="Line 199"/>
            <p:cNvSpPr>
              <a:spLocks noChangeShapeType="1"/>
            </p:cNvSpPr>
            <p:nvPr/>
          </p:nvSpPr>
          <p:spPr bwMode="auto">
            <a:xfrm flipH="1">
              <a:off x="1560705" y="5883380"/>
              <a:ext cx="260350" cy="3238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5" name="Freeform 200"/>
            <p:cNvSpPr>
              <a:spLocks/>
            </p:cNvSpPr>
            <p:nvPr/>
          </p:nvSpPr>
          <p:spPr bwMode="auto">
            <a:xfrm>
              <a:off x="1589280" y="5651605"/>
              <a:ext cx="254000" cy="231775"/>
            </a:xfrm>
            <a:custGeom>
              <a:avLst/>
              <a:gdLst>
                <a:gd name="T0" fmla="*/ 146 w 160"/>
                <a:gd name="T1" fmla="*/ 146 h 146"/>
                <a:gd name="T2" fmla="*/ 154 w 160"/>
                <a:gd name="T3" fmla="*/ 134 h 146"/>
                <a:gd name="T4" fmla="*/ 158 w 160"/>
                <a:gd name="T5" fmla="*/ 120 h 146"/>
                <a:gd name="T6" fmla="*/ 160 w 160"/>
                <a:gd name="T7" fmla="*/ 104 h 146"/>
                <a:gd name="T8" fmla="*/ 160 w 160"/>
                <a:gd name="T9" fmla="*/ 88 h 146"/>
                <a:gd name="T10" fmla="*/ 158 w 160"/>
                <a:gd name="T11" fmla="*/ 74 h 146"/>
                <a:gd name="T12" fmla="*/ 152 w 160"/>
                <a:gd name="T13" fmla="*/ 58 h 146"/>
                <a:gd name="T14" fmla="*/ 144 w 160"/>
                <a:gd name="T15" fmla="*/ 44 h 146"/>
                <a:gd name="T16" fmla="*/ 134 w 160"/>
                <a:gd name="T17" fmla="*/ 32 h 146"/>
                <a:gd name="T18" fmla="*/ 120 w 160"/>
                <a:gd name="T19" fmla="*/ 18 h 146"/>
                <a:gd name="T20" fmla="*/ 104 w 160"/>
                <a:gd name="T21" fmla="*/ 8 h 146"/>
                <a:gd name="T22" fmla="*/ 86 w 160"/>
                <a:gd name="T23" fmla="*/ 2 h 146"/>
                <a:gd name="T24" fmla="*/ 68 w 160"/>
                <a:gd name="T25" fmla="*/ 0 h 146"/>
                <a:gd name="T26" fmla="*/ 52 w 160"/>
                <a:gd name="T27" fmla="*/ 0 h 146"/>
                <a:gd name="T28" fmla="*/ 34 w 160"/>
                <a:gd name="T29" fmla="*/ 4 h 146"/>
                <a:gd name="T30" fmla="*/ 18 w 160"/>
                <a:gd name="T31" fmla="*/ 10 h 146"/>
                <a:gd name="T32" fmla="*/ 4 w 160"/>
                <a:gd name="T33" fmla="*/ 22 h 146"/>
                <a:gd name="T34" fmla="*/ 0 w 160"/>
                <a:gd name="T35" fmla="*/ 26 h 1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0"/>
                <a:gd name="T55" fmla="*/ 0 h 146"/>
                <a:gd name="T56" fmla="*/ 160 w 160"/>
                <a:gd name="T57" fmla="*/ 146 h 1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0" h="146">
                  <a:moveTo>
                    <a:pt x="146" y="146"/>
                  </a:moveTo>
                  <a:lnTo>
                    <a:pt x="154" y="134"/>
                  </a:lnTo>
                  <a:lnTo>
                    <a:pt x="158" y="120"/>
                  </a:lnTo>
                  <a:lnTo>
                    <a:pt x="160" y="104"/>
                  </a:lnTo>
                  <a:lnTo>
                    <a:pt x="160" y="88"/>
                  </a:lnTo>
                  <a:lnTo>
                    <a:pt x="158" y="74"/>
                  </a:lnTo>
                  <a:lnTo>
                    <a:pt x="152" y="58"/>
                  </a:lnTo>
                  <a:lnTo>
                    <a:pt x="144" y="44"/>
                  </a:lnTo>
                  <a:lnTo>
                    <a:pt x="134" y="32"/>
                  </a:lnTo>
                  <a:lnTo>
                    <a:pt x="120" y="18"/>
                  </a:lnTo>
                  <a:lnTo>
                    <a:pt x="104" y="8"/>
                  </a:lnTo>
                  <a:lnTo>
                    <a:pt x="86" y="2"/>
                  </a:lnTo>
                  <a:lnTo>
                    <a:pt x="68" y="0"/>
                  </a:lnTo>
                  <a:lnTo>
                    <a:pt x="52" y="0"/>
                  </a:lnTo>
                  <a:lnTo>
                    <a:pt x="34" y="4"/>
                  </a:lnTo>
                  <a:lnTo>
                    <a:pt x="18" y="10"/>
                  </a:lnTo>
                  <a:lnTo>
                    <a:pt x="4" y="22"/>
                  </a:lnTo>
                  <a:lnTo>
                    <a:pt x="0" y="26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26" name="Line 201"/>
            <p:cNvSpPr>
              <a:spLocks noChangeShapeType="1"/>
            </p:cNvSpPr>
            <p:nvPr/>
          </p:nvSpPr>
          <p:spPr bwMode="auto">
            <a:xfrm flipV="1">
              <a:off x="1782955" y="5261080"/>
              <a:ext cx="365125" cy="422275"/>
            </a:xfrm>
            <a:prstGeom prst="line">
              <a:avLst/>
            </a:prstGeom>
            <a:noFill/>
            <a:ln w="6350">
              <a:solidFill>
                <a:srgbClr val="179233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30" name="Freeform 205"/>
            <p:cNvSpPr>
              <a:spLocks/>
            </p:cNvSpPr>
            <p:nvPr/>
          </p:nvSpPr>
          <p:spPr bwMode="auto">
            <a:xfrm>
              <a:off x="2538605" y="4692755"/>
              <a:ext cx="130175" cy="130175"/>
            </a:xfrm>
            <a:custGeom>
              <a:avLst/>
              <a:gdLst>
                <a:gd name="T0" fmla="*/ 70 w 82"/>
                <a:gd name="T1" fmla="*/ 72 h 82"/>
                <a:gd name="T2" fmla="*/ 74 w 82"/>
                <a:gd name="T3" fmla="*/ 66 h 82"/>
                <a:gd name="T4" fmla="*/ 78 w 82"/>
                <a:gd name="T5" fmla="*/ 60 h 82"/>
                <a:gd name="T6" fmla="*/ 80 w 82"/>
                <a:gd name="T7" fmla="*/ 52 h 82"/>
                <a:gd name="T8" fmla="*/ 82 w 82"/>
                <a:gd name="T9" fmla="*/ 44 h 82"/>
                <a:gd name="T10" fmla="*/ 80 w 82"/>
                <a:gd name="T11" fmla="*/ 36 h 82"/>
                <a:gd name="T12" fmla="*/ 78 w 82"/>
                <a:gd name="T13" fmla="*/ 30 h 82"/>
                <a:gd name="T14" fmla="*/ 74 w 82"/>
                <a:gd name="T15" fmla="*/ 22 h 82"/>
                <a:gd name="T16" fmla="*/ 70 w 82"/>
                <a:gd name="T17" fmla="*/ 14 h 82"/>
                <a:gd name="T18" fmla="*/ 62 w 82"/>
                <a:gd name="T19" fmla="*/ 10 h 82"/>
                <a:gd name="T20" fmla="*/ 56 w 82"/>
                <a:gd name="T21" fmla="*/ 6 h 82"/>
                <a:gd name="T22" fmla="*/ 48 w 82"/>
                <a:gd name="T23" fmla="*/ 2 h 82"/>
                <a:gd name="T24" fmla="*/ 40 w 82"/>
                <a:gd name="T25" fmla="*/ 0 h 82"/>
                <a:gd name="T26" fmla="*/ 32 w 82"/>
                <a:gd name="T27" fmla="*/ 2 h 82"/>
                <a:gd name="T28" fmla="*/ 26 w 82"/>
                <a:gd name="T29" fmla="*/ 2 h 82"/>
                <a:gd name="T30" fmla="*/ 18 w 82"/>
                <a:gd name="T31" fmla="*/ 6 h 82"/>
                <a:gd name="T32" fmla="*/ 12 w 82"/>
                <a:gd name="T33" fmla="*/ 10 h 82"/>
                <a:gd name="T34" fmla="*/ 6 w 82"/>
                <a:gd name="T35" fmla="*/ 16 h 82"/>
                <a:gd name="T36" fmla="*/ 4 w 82"/>
                <a:gd name="T37" fmla="*/ 24 h 82"/>
                <a:gd name="T38" fmla="*/ 2 w 82"/>
                <a:gd name="T39" fmla="*/ 30 h 82"/>
                <a:gd name="T40" fmla="*/ 0 w 82"/>
                <a:gd name="T41" fmla="*/ 38 h 82"/>
                <a:gd name="T42" fmla="*/ 2 w 82"/>
                <a:gd name="T43" fmla="*/ 46 h 82"/>
                <a:gd name="T44" fmla="*/ 4 w 82"/>
                <a:gd name="T45" fmla="*/ 54 h 82"/>
                <a:gd name="T46" fmla="*/ 8 w 82"/>
                <a:gd name="T47" fmla="*/ 62 h 82"/>
                <a:gd name="T48" fmla="*/ 12 w 82"/>
                <a:gd name="T49" fmla="*/ 68 h 82"/>
                <a:gd name="T50" fmla="*/ 20 w 82"/>
                <a:gd name="T51" fmla="*/ 74 h 82"/>
                <a:gd name="T52" fmla="*/ 26 w 82"/>
                <a:gd name="T53" fmla="*/ 78 h 82"/>
                <a:gd name="T54" fmla="*/ 34 w 82"/>
                <a:gd name="T55" fmla="*/ 80 h 82"/>
                <a:gd name="T56" fmla="*/ 42 w 82"/>
                <a:gd name="T57" fmla="*/ 82 h 82"/>
                <a:gd name="T58" fmla="*/ 50 w 82"/>
                <a:gd name="T59" fmla="*/ 82 h 82"/>
                <a:gd name="T60" fmla="*/ 56 w 82"/>
                <a:gd name="T61" fmla="*/ 80 h 82"/>
                <a:gd name="T62" fmla="*/ 64 w 82"/>
                <a:gd name="T63" fmla="*/ 78 h 82"/>
                <a:gd name="T64" fmla="*/ 70 w 82"/>
                <a:gd name="T65" fmla="*/ 72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2"/>
                <a:gd name="T100" fmla="*/ 0 h 82"/>
                <a:gd name="T101" fmla="*/ 82 w 82"/>
                <a:gd name="T102" fmla="*/ 82 h 82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2" h="82">
                  <a:moveTo>
                    <a:pt x="70" y="72"/>
                  </a:moveTo>
                  <a:lnTo>
                    <a:pt x="74" y="66"/>
                  </a:lnTo>
                  <a:lnTo>
                    <a:pt x="78" y="60"/>
                  </a:lnTo>
                  <a:lnTo>
                    <a:pt x="80" y="52"/>
                  </a:lnTo>
                  <a:lnTo>
                    <a:pt x="82" y="44"/>
                  </a:lnTo>
                  <a:lnTo>
                    <a:pt x="80" y="36"/>
                  </a:lnTo>
                  <a:lnTo>
                    <a:pt x="78" y="30"/>
                  </a:lnTo>
                  <a:lnTo>
                    <a:pt x="74" y="22"/>
                  </a:lnTo>
                  <a:lnTo>
                    <a:pt x="70" y="14"/>
                  </a:lnTo>
                  <a:lnTo>
                    <a:pt x="62" y="10"/>
                  </a:lnTo>
                  <a:lnTo>
                    <a:pt x="56" y="6"/>
                  </a:lnTo>
                  <a:lnTo>
                    <a:pt x="48" y="2"/>
                  </a:lnTo>
                  <a:lnTo>
                    <a:pt x="40" y="0"/>
                  </a:lnTo>
                  <a:lnTo>
                    <a:pt x="32" y="2"/>
                  </a:lnTo>
                  <a:lnTo>
                    <a:pt x="26" y="2"/>
                  </a:lnTo>
                  <a:lnTo>
                    <a:pt x="18" y="6"/>
                  </a:lnTo>
                  <a:lnTo>
                    <a:pt x="12" y="10"/>
                  </a:lnTo>
                  <a:lnTo>
                    <a:pt x="6" y="16"/>
                  </a:lnTo>
                  <a:lnTo>
                    <a:pt x="4" y="24"/>
                  </a:lnTo>
                  <a:lnTo>
                    <a:pt x="2" y="30"/>
                  </a:lnTo>
                  <a:lnTo>
                    <a:pt x="0" y="38"/>
                  </a:lnTo>
                  <a:lnTo>
                    <a:pt x="2" y="46"/>
                  </a:lnTo>
                  <a:lnTo>
                    <a:pt x="4" y="54"/>
                  </a:lnTo>
                  <a:lnTo>
                    <a:pt x="8" y="62"/>
                  </a:lnTo>
                  <a:lnTo>
                    <a:pt x="12" y="68"/>
                  </a:lnTo>
                  <a:lnTo>
                    <a:pt x="20" y="74"/>
                  </a:lnTo>
                  <a:lnTo>
                    <a:pt x="26" y="78"/>
                  </a:lnTo>
                  <a:lnTo>
                    <a:pt x="34" y="80"/>
                  </a:lnTo>
                  <a:lnTo>
                    <a:pt x="42" y="82"/>
                  </a:lnTo>
                  <a:lnTo>
                    <a:pt x="50" y="82"/>
                  </a:lnTo>
                  <a:lnTo>
                    <a:pt x="56" y="80"/>
                  </a:lnTo>
                  <a:lnTo>
                    <a:pt x="64" y="78"/>
                  </a:lnTo>
                  <a:lnTo>
                    <a:pt x="70" y="72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3" name="Line 206"/>
            <p:cNvSpPr>
              <a:spLocks noChangeShapeType="1"/>
            </p:cNvSpPr>
            <p:nvPr/>
          </p:nvSpPr>
          <p:spPr bwMode="auto">
            <a:xfrm flipH="1">
              <a:off x="2551305" y="4597505"/>
              <a:ext cx="114300" cy="12065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4" name="Line 207"/>
            <p:cNvSpPr>
              <a:spLocks noChangeShapeType="1"/>
            </p:cNvSpPr>
            <p:nvPr/>
          </p:nvSpPr>
          <p:spPr bwMode="auto">
            <a:xfrm flipH="1">
              <a:off x="2656080" y="4673705"/>
              <a:ext cx="104775" cy="1270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5" name="Freeform 208"/>
            <p:cNvSpPr>
              <a:spLocks/>
            </p:cNvSpPr>
            <p:nvPr/>
          </p:nvSpPr>
          <p:spPr bwMode="auto">
            <a:xfrm>
              <a:off x="2665605" y="4578455"/>
              <a:ext cx="101600" cy="95250"/>
            </a:xfrm>
            <a:custGeom>
              <a:avLst/>
              <a:gdLst>
                <a:gd name="T0" fmla="*/ 95250 w 64"/>
                <a:gd name="T1" fmla="*/ 95250 h 60"/>
                <a:gd name="T2" fmla="*/ 101600 w 64"/>
                <a:gd name="T3" fmla="*/ 76200 h 60"/>
                <a:gd name="T4" fmla="*/ 101600 w 64"/>
                <a:gd name="T5" fmla="*/ 57150 h 60"/>
                <a:gd name="T6" fmla="*/ 98425 w 64"/>
                <a:gd name="T7" fmla="*/ 38100 h 60"/>
                <a:gd name="T8" fmla="*/ 85725 w 64"/>
                <a:gd name="T9" fmla="*/ 22225 h 60"/>
                <a:gd name="T10" fmla="*/ 76200 w 64"/>
                <a:gd name="T11" fmla="*/ 12700 h 60"/>
                <a:gd name="T12" fmla="*/ 66675 w 64"/>
                <a:gd name="T13" fmla="*/ 6350 h 60"/>
                <a:gd name="T14" fmla="*/ 57150 w 64"/>
                <a:gd name="T15" fmla="*/ 3175 h 60"/>
                <a:gd name="T16" fmla="*/ 44450 w 64"/>
                <a:gd name="T17" fmla="*/ 0 h 60"/>
                <a:gd name="T18" fmla="*/ 34925 w 64"/>
                <a:gd name="T19" fmla="*/ 0 h 60"/>
                <a:gd name="T20" fmla="*/ 22225 w 64"/>
                <a:gd name="T21" fmla="*/ 3175 h 60"/>
                <a:gd name="T22" fmla="*/ 12700 w 64"/>
                <a:gd name="T23" fmla="*/ 9525 h 60"/>
                <a:gd name="T24" fmla="*/ 3175 w 64"/>
                <a:gd name="T25" fmla="*/ 15875 h 60"/>
                <a:gd name="T26" fmla="*/ 0 w 64"/>
                <a:gd name="T27" fmla="*/ 19050 h 6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4"/>
                <a:gd name="T43" fmla="*/ 0 h 60"/>
                <a:gd name="T44" fmla="*/ 64 w 64"/>
                <a:gd name="T45" fmla="*/ 60 h 6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4" h="60">
                  <a:moveTo>
                    <a:pt x="60" y="60"/>
                  </a:moveTo>
                  <a:lnTo>
                    <a:pt x="64" y="48"/>
                  </a:lnTo>
                  <a:lnTo>
                    <a:pt x="64" y="36"/>
                  </a:lnTo>
                  <a:lnTo>
                    <a:pt x="62" y="24"/>
                  </a:lnTo>
                  <a:lnTo>
                    <a:pt x="54" y="14"/>
                  </a:lnTo>
                  <a:lnTo>
                    <a:pt x="48" y="8"/>
                  </a:lnTo>
                  <a:lnTo>
                    <a:pt x="42" y="4"/>
                  </a:lnTo>
                  <a:lnTo>
                    <a:pt x="36" y="2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4" y="2"/>
                  </a:lnTo>
                  <a:lnTo>
                    <a:pt x="8" y="6"/>
                  </a:lnTo>
                  <a:lnTo>
                    <a:pt x="2" y="10"/>
                  </a:lnTo>
                  <a:lnTo>
                    <a:pt x="0" y="12"/>
                  </a:lnTo>
                </a:path>
              </a:pathLst>
            </a:cu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6" name="Freeform 209"/>
            <p:cNvSpPr>
              <a:spLocks/>
            </p:cNvSpPr>
            <p:nvPr/>
          </p:nvSpPr>
          <p:spPr bwMode="auto">
            <a:xfrm>
              <a:off x="2462405" y="509280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7" name="Freeform 210"/>
            <p:cNvSpPr>
              <a:spLocks/>
            </p:cNvSpPr>
            <p:nvPr/>
          </p:nvSpPr>
          <p:spPr bwMode="auto">
            <a:xfrm>
              <a:off x="2691005" y="496580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8" name="Freeform 211"/>
            <p:cNvSpPr>
              <a:spLocks/>
            </p:cNvSpPr>
            <p:nvPr/>
          </p:nvSpPr>
          <p:spPr bwMode="auto">
            <a:xfrm>
              <a:off x="2919605" y="4838805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29" name="Rectangle 212"/>
            <p:cNvSpPr>
              <a:spLocks noChangeArrowheads="1"/>
            </p:cNvSpPr>
            <p:nvPr/>
          </p:nvSpPr>
          <p:spPr bwMode="auto">
            <a:xfrm>
              <a:off x="287999" y="3298295"/>
              <a:ext cx="1638269" cy="9848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RF Synchronous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Lasers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499 MHz,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Δ</a:t>
              </a:r>
              <a:r>
                <a:rPr lang="az-Cyrl-AZ" sz="1600" dirty="0">
                  <a:solidFill>
                    <a:srgbClr val="000000"/>
                  </a:solidFill>
                  <a:latin typeface="Arial"/>
                </a:rPr>
                <a:t>Ф</a:t>
              </a: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 </a:t>
              </a: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= 120</a:t>
              </a:r>
              <a:r>
                <a:rPr lang="en-US" sz="1600" b="1" dirty="0">
                  <a:solidFill>
                    <a:srgbClr val="000000"/>
                  </a:solidFill>
                  <a:latin typeface="Arial"/>
                  <a:sym typeface="Symbol" pitchFamily="18" charset="2"/>
                </a:rPr>
                <a:t></a:t>
              </a:r>
            </a:p>
          </p:txBody>
        </p:sp>
        <p:sp>
          <p:nvSpPr>
            <p:cNvPr id="30730" name="Rectangle 213"/>
            <p:cNvSpPr>
              <a:spLocks noChangeArrowheads="1"/>
            </p:cNvSpPr>
            <p:nvPr/>
          </p:nvSpPr>
          <p:spPr bwMode="auto">
            <a:xfrm>
              <a:off x="1144780" y="340370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1" name="Rectangle 214"/>
            <p:cNvSpPr>
              <a:spLocks noChangeArrowheads="1"/>
            </p:cNvSpPr>
            <p:nvPr/>
          </p:nvSpPr>
          <p:spPr bwMode="auto">
            <a:xfrm>
              <a:off x="954280" y="360055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2" name="Rectangle 215"/>
            <p:cNvSpPr>
              <a:spLocks noChangeArrowheads="1"/>
            </p:cNvSpPr>
            <p:nvPr/>
          </p:nvSpPr>
          <p:spPr bwMode="auto">
            <a:xfrm>
              <a:off x="960630" y="377835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3" name="Rectangle 216"/>
            <p:cNvSpPr>
              <a:spLocks noChangeArrowheads="1"/>
            </p:cNvSpPr>
            <p:nvPr/>
          </p:nvSpPr>
          <p:spPr bwMode="auto">
            <a:xfrm>
              <a:off x="1176530" y="3791055"/>
              <a:ext cx="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2400" dirty="0">
                <a:solidFill>
                  <a:srgbClr val="000000"/>
                </a:solidFill>
                <a:latin typeface="Times" pitchFamily="18" charset="0"/>
              </a:endParaRPr>
            </a:p>
          </p:txBody>
        </p:sp>
        <p:sp>
          <p:nvSpPr>
            <p:cNvPr id="30734" name="Rectangle 217"/>
            <p:cNvSpPr>
              <a:spLocks noChangeArrowheads="1"/>
            </p:cNvSpPr>
            <p:nvPr/>
          </p:nvSpPr>
          <p:spPr bwMode="auto">
            <a:xfrm>
              <a:off x="1203204" y="4553055"/>
              <a:ext cx="141852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Pockels Cell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35" name="Rectangle 218"/>
            <p:cNvSpPr>
              <a:spLocks noChangeArrowheads="1"/>
            </p:cNvSpPr>
            <p:nvPr/>
          </p:nvSpPr>
          <p:spPr bwMode="auto">
            <a:xfrm>
              <a:off x="1072945" y="5537305"/>
              <a:ext cx="41036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Gun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36" name="Rectangle 219"/>
            <p:cNvSpPr>
              <a:spLocks noChangeArrowheads="1"/>
            </p:cNvSpPr>
            <p:nvPr/>
          </p:nvSpPr>
          <p:spPr bwMode="auto">
            <a:xfrm>
              <a:off x="5327843" y="2047980"/>
              <a:ext cx="1169987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2 Linacs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1497 MHz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69" name="Rectangle 258"/>
            <p:cNvSpPr>
              <a:spLocks noChangeArrowheads="1"/>
            </p:cNvSpPr>
            <p:nvPr/>
          </p:nvSpPr>
          <p:spPr bwMode="auto">
            <a:xfrm>
              <a:off x="6878830" y="4743555"/>
              <a:ext cx="1279525" cy="81915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0" name="Line 259"/>
            <p:cNvSpPr>
              <a:spLocks noChangeShapeType="1"/>
            </p:cNvSpPr>
            <p:nvPr/>
          </p:nvSpPr>
          <p:spPr bwMode="auto">
            <a:xfrm>
              <a:off x="6878830" y="51436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1" name="Line 260"/>
            <p:cNvSpPr>
              <a:spLocks noChangeShapeType="1"/>
            </p:cNvSpPr>
            <p:nvPr/>
          </p:nvSpPr>
          <p:spPr bwMode="auto">
            <a:xfrm>
              <a:off x="6929630" y="51436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2" name="Line 261"/>
            <p:cNvSpPr>
              <a:spLocks noChangeShapeType="1"/>
            </p:cNvSpPr>
            <p:nvPr/>
          </p:nvSpPr>
          <p:spPr bwMode="auto">
            <a:xfrm>
              <a:off x="6980430" y="51436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3" name="Line 262"/>
            <p:cNvSpPr>
              <a:spLocks noChangeShapeType="1"/>
            </p:cNvSpPr>
            <p:nvPr/>
          </p:nvSpPr>
          <p:spPr bwMode="auto">
            <a:xfrm>
              <a:off x="7031230" y="5143605"/>
              <a:ext cx="25400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4" name="Line 263"/>
            <p:cNvSpPr>
              <a:spLocks noChangeShapeType="1"/>
            </p:cNvSpPr>
            <p:nvPr/>
          </p:nvSpPr>
          <p:spPr bwMode="auto">
            <a:xfrm>
              <a:off x="70820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5" name="Line 264"/>
            <p:cNvSpPr>
              <a:spLocks noChangeShapeType="1"/>
            </p:cNvSpPr>
            <p:nvPr/>
          </p:nvSpPr>
          <p:spPr bwMode="auto">
            <a:xfrm>
              <a:off x="71328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6" name="Line 265"/>
            <p:cNvSpPr>
              <a:spLocks noChangeShapeType="1"/>
            </p:cNvSpPr>
            <p:nvPr/>
          </p:nvSpPr>
          <p:spPr bwMode="auto">
            <a:xfrm>
              <a:off x="71836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7" name="Line 266"/>
            <p:cNvSpPr>
              <a:spLocks noChangeShapeType="1"/>
            </p:cNvSpPr>
            <p:nvPr/>
          </p:nvSpPr>
          <p:spPr bwMode="auto">
            <a:xfrm>
              <a:off x="72344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8" name="Line 267"/>
            <p:cNvSpPr>
              <a:spLocks noChangeShapeType="1"/>
            </p:cNvSpPr>
            <p:nvPr/>
          </p:nvSpPr>
          <p:spPr bwMode="auto">
            <a:xfrm>
              <a:off x="72852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79" name="Line 268"/>
            <p:cNvSpPr>
              <a:spLocks noChangeShapeType="1"/>
            </p:cNvSpPr>
            <p:nvPr/>
          </p:nvSpPr>
          <p:spPr bwMode="auto">
            <a:xfrm>
              <a:off x="7336030" y="514678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0" name="Line 269"/>
            <p:cNvSpPr>
              <a:spLocks noChangeShapeType="1"/>
            </p:cNvSpPr>
            <p:nvPr/>
          </p:nvSpPr>
          <p:spPr bwMode="auto">
            <a:xfrm>
              <a:off x="73868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1" name="Line 270"/>
            <p:cNvSpPr>
              <a:spLocks noChangeShapeType="1"/>
            </p:cNvSpPr>
            <p:nvPr/>
          </p:nvSpPr>
          <p:spPr bwMode="auto">
            <a:xfrm>
              <a:off x="74376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2" name="Line 271"/>
            <p:cNvSpPr>
              <a:spLocks noChangeShapeType="1"/>
            </p:cNvSpPr>
            <p:nvPr/>
          </p:nvSpPr>
          <p:spPr bwMode="auto">
            <a:xfrm>
              <a:off x="74884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3" name="Line 272"/>
            <p:cNvSpPr>
              <a:spLocks noChangeShapeType="1"/>
            </p:cNvSpPr>
            <p:nvPr/>
          </p:nvSpPr>
          <p:spPr bwMode="auto">
            <a:xfrm>
              <a:off x="75392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4" name="Line 273"/>
            <p:cNvSpPr>
              <a:spLocks noChangeShapeType="1"/>
            </p:cNvSpPr>
            <p:nvPr/>
          </p:nvSpPr>
          <p:spPr bwMode="auto">
            <a:xfrm>
              <a:off x="75900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5" name="Line 274"/>
            <p:cNvSpPr>
              <a:spLocks noChangeShapeType="1"/>
            </p:cNvSpPr>
            <p:nvPr/>
          </p:nvSpPr>
          <p:spPr bwMode="auto">
            <a:xfrm>
              <a:off x="7640830" y="514995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6" name="Line 275"/>
            <p:cNvSpPr>
              <a:spLocks noChangeShapeType="1"/>
            </p:cNvSpPr>
            <p:nvPr/>
          </p:nvSpPr>
          <p:spPr bwMode="auto">
            <a:xfrm>
              <a:off x="76916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7" name="Line 276"/>
            <p:cNvSpPr>
              <a:spLocks noChangeShapeType="1"/>
            </p:cNvSpPr>
            <p:nvPr/>
          </p:nvSpPr>
          <p:spPr bwMode="auto">
            <a:xfrm>
              <a:off x="77424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8" name="Line 277"/>
            <p:cNvSpPr>
              <a:spLocks noChangeShapeType="1"/>
            </p:cNvSpPr>
            <p:nvPr/>
          </p:nvSpPr>
          <p:spPr bwMode="auto">
            <a:xfrm>
              <a:off x="77932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89" name="Line 278"/>
            <p:cNvSpPr>
              <a:spLocks noChangeShapeType="1"/>
            </p:cNvSpPr>
            <p:nvPr/>
          </p:nvSpPr>
          <p:spPr bwMode="auto">
            <a:xfrm>
              <a:off x="78440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0" name="Line 279"/>
            <p:cNvSpPr>
              <a:spLocks noChangeShapeType="1"/>
            </p:cNvSpPr>
            <p:nvPr/>
          </p:nvSpPr>
          <p:spPr bwMode="auto">
            <a:xfrm>
              <a:off x="78948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1" name="Line 280"/>
            <p:cNvSpPr>
              <a:spLocks noChangeShapeType="1"/>
            </p:cNvSpPr>
            <p:nvPr/>
          </p:nvSpPr>
          <p:spPr bwMode="auto">
            <a:xfrm>
              <a:off x="7945630" y="5153130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2" name="Line 281"/>
            <p:cNvSpPr>
              <a:spLocks noChangeShapeType="1"/>
            </p:cNvSpPr>
            <p:nvPr/>
          </p:nvSpPr>
          <p:spPr bwMode="auto">
            <a:xfrm>
              <a:off x="7996430" y="5153130"/>
              <a:ext cx="25400" cy="317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3" name="Line 282"/>
            <p:cNvSpPr>
              <a:spLocks noChangeShapeType="1"/>
            </p:cNvSpPr>
            <p:nvPr/>
          </p:nvSpPr>
          <p:spPr bwMode="auto">
            <a:xfrm>
              <a:off x="8047230" y="51563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4" name="Line 283"/>
            <p:cNvSpPr>
              <a:spLocks noChangeShapeType="1"/>
            </p:cNvSpPr>
            <p:nvPr/>
          </p:nvSpPr>
          <p:spPr bwMode="auto">
            <a:xfrm>
              <a:off x="8098030" y="51563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5" name="Line 284"/>
            <p:cNvSpPr>
              <a:spLocks noChangeShapeType="1"/>
            </p:cNvSpPr>
            <p:nvPr/>
          </p:nvSpPr>
          <p:spPr bwMode="auto">
            <a:xfrm>
              <a:off x="8148830" y="5156305"/>
              <a:ext cx="254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6" name="Freeform 285"/>
            <p:cNvSpPr>
              <a:spLocks/>
            </p:cNvSpPr>
            <p:nvPr/>
          </p:nvSpPr>
          <p:spPr bwMode="auto">
            <a:xfrm>
              <a:off x="6869305" y="4740380"/>
              <a:ext cx="1295400" cy="825500"/>
            </a:xfrm>
            <a:custGeom>
              <a:avLst/>
              <a:gdLst>
                <a:gd name="T0" fmla="*/ 0 w 816"/>
                <a:gd name="T1" fmla="*/ 412750 h 520"/>
                <a:gd name="T2" fmla="*/ 28575 w 816"/>
                <a:gd name="T3" fmla="*/ 349250 h 520"/>
                <a:gd name="T4" fmla="*/ 60325 w 816"/>
                <a:gd name="T5" fmla="*/ 282575 h 520"/>
                <a:gd name="T6" fmla="*/ 101600 w 816"/>
                <a:gd name="T7" fmla="*/ 206375 h 520"/>
                <a:gd name="T8" fmla="*/ 127000 w 816"/>
                <a:gd name="T9" fmla="*/ 168275 h 520"/>
                <a:gd name="T10" fmla="*/ 152400 w 816"/>
                <a:gd name="T11" fmla="*/ 130175 h 520"/>
                <a:gd name="T12" fmla="*/ 177800 w 816"/>
                <a:gd name="T13" fmla="*/ 95250 h 520"/>
                <a:gd name="T14" fmla="*/ 206375 w 816"/>
                <a:gd name="T15" fmla="*/ 63500 h 520"/>
                <a:gd name="T16" fmla="*/ 234950 w 816"/>
                <a:gd name="T17" fmla="*/ 38100 h 520"/>
                <a:gd name="T18" fmla="*/ 263525 w 816"/>
                <a:gd name="T19" fmla="*/ 19050 h 520"/>
                <a:gd name="T20" fmla="*/ 295275 w 816"/>
                <a:gd name="T21" fmla="*/ 6350 h 520"/>
                <a:gd name="T22" fmla="*/ 311150 w 816"/>
                <a:gd name="T23" fmla="*/ 0 h 520"/>
                <a:gd name="T24" fmla="*/ 323850 w 816"/>
                <a:gd name="T25" fmla="*/ 0 h 520"/>
                <a:gd name="T26" fmla="*/ 339725 w 816"/>
                <a:gd name="T27" fmla="*/ 0 h 520"/>
                <a:gd name="T28" fmla="*/ 355600 w 816"/>
                <a:gd name="T29" fmla="*/ 6350 h 520"/>
                <a:gd name="T30" fmla="*/ 387350 w 816"/>
                <a:gd name="T31" fmla="*/ 19050 h 520"/>
                <a:gd name="T32" fmla="*/ 415925 w 816"/>
                <a:gd name="T33" fmla="*/ 38100 h 520"/>
                <a:gd name="T34" fmla="*/ 444500 w 816"/>
                <a:gd name="T35" fmla="*/ 63500 h 520"/>
                <a:gd name="T36" fmla="*/ 473075 w 816"/>
                <a:gd name="T37" fmla="*/ 95250 h 520"/>
                <a:gd name="T38" fmla="*/ 498475 w 816"/>
                <a:gd name="T39" fmla="*/ 130175 h 520"/>
                <a:gd name="T40" fmla="*/ 523875 w 816"/>
                <a:gd name="T41" fmla="*/ 168275 h 520"/>
                <a:gd name="T42" fmla="*/ 546100 w 816"/>
                <a:gd name="T43" fmla="*/ 206375 h 520"/>
                <a:gd name="T44" fmla="*/ 587375 w 816"/>
                <a:gd name="T45" fmla="*/ 282575 h 520"/>
                <a:gd name="T46" fmla="*/ 619125 w 816"/>
                <a:gd name="T47" fmla="*/ 349250 h 520"/>
                <a:gd name="T48" fmla="*/ 647700 w 816"/>
                <a:gd name="T49" fmla="*/ 412750 h 520"/>
                <a:gd name="T50" fmla="*/ 673100 w 816"/>
                <a:gd name="T51" fmla="*/ 476250 h 520"/>
                <a:gd name="T52" fmla="*/ 704850 w 816"/>
                <a:gd name="T53" fmla="*/ 542925 h 520"/>
                <a:gd name="T54" fmla="*/ 746125 w 816"/>
                <a:gd name="T55" fmla="*/ 619125 h 520"/>
                <a:gd name="T56" fmla="*/ 768350 w 816"/>
                <a:gd name="T57" fmla="*/ 657225 h 520"/>
                <a:gd name="T58" fmla="*/ 793750 w 816"/>
                <a:gd name="T59" fmla="*/ 695325 h 520"/>
                <a:gd name="T60" fmla="*/ 822325 w 816"/>
                <a:gd name="T61" fmla="*/ 730250 h 520"/>
                <a:gd name="T62" fmla="*/ 847725 w 816"/>
                <a:gd name="T63" fmla="*/ 762000 h 520"/>
                <a:gd name="T64" fmla="*/ 879475 w 816"/>
                <a:gd name="T65" fmla="*/ 787400 h 520"/>
                <a:gd name="T66" fmla="*/ 908050 w 816"/>
                <a:gd name="T67" fmla="*/ 806450 h 520"/>
                <a:gd name="T68" fmla="*/ 923925 w 816"/>
                <a:gd name="T69" fmla="*/ 815975 h 520"/>
                <a:gd name="T70" fmla="*/ 939800 w 816"/>
                <a:gd name="T71" fmla="*/ 822325 h 520"/>
                <a:gd name="T72" fmla="*/ 955675 w 816"/>
                <a:gd name="T73" fmla="*/ 825500 h 520"/>
                <a:gd name="T74" fmla="*/ 971550 w 816"/>
                <a:gd name="T75" fmla="*/ 825500 h 520"/>
                <a:gd name="T76" fmla="*/ 987425 w 816"/>
                <a:gd name="T77" fmla="*/ 825500 h 520"/>
                <a:gd name="T78" fmla="*/ 1003300 w 816"/>
                <a:gd name="T79" fmla="*/ 822325 h 520"/>
                <a:gd name="T80" fmla="*/ 1019175 w 816"/>
                <a:gd name="T81" fmla="*/ 815975 h 520"/>
                <a:gd name="T82" fmla="*/ 1031875 w 816"/>
                <a:gd name="T83" fmla="*/ 806450 h 520"/>
                <a:gd name="T84" fmla="*/ 1063625 w 816"/>
                <a:gd name="T85" fmla="*/ 787400 h 520"/>
                <a:gd name="T86" fmla="*/ 1092200 w 816"/>
                <a:gd name="T87" fmla="*/ 762000 h 520"/>
                <a:gd name="T88" fmla="*/ 1120775 w 816"/>
                <a:gd name="T89" fmla="*/ 730250 h 520"/>
                <a:gd name="T90" fmla="*/ 1146175 w 816"/>
                <a:gd name="T91" fmla="*/ 695325 h 520"/>
                <a:gd name="T92" fmla="*/ 1171575 w 816"/>
                <a:gd name="T93" fmla="*/ 657225 h 520"/>
                <a:gd name="T94" fmla="*/ 1196975 w 816"/>
                <a:gd name="T95" fmla="*/ 619125 h 520"/>
                <a:gd name="T96" fmla="*/ 1238250 w 816"/>
                <a:gd name="T97" fmla="*/ 542925 h 520"/>
                <a:gd name="T98" fmla="*/ 1270000 w 816"/>
                <a:gd name="T99" fmla="*/ 476250 h 520"/>
                <a:gd name="T100" fmla="*/ 1295400 w 816"/>
                <a:gd name="T101" fmla="*/ 412750 h 52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816"/>
                <a:gd name="T154" fmla="*/ 0 h 520"/>
                <a:gd name="T155" fmla="*/ 816 w 816"/>
                <a:gd name="T156" fmla="*/ 520 h 52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816" h="520">
                  <a:moveTo>
                    <a:pt x="0" y="260"/>
                  </a:moveTo>
                  <a:lnTo>
                    <a:pt x="18" y="220"/>
                  </a:lnTo>
                  <a:lnTo>
                    <a:pt x="38" y="178"/>
                  </a:lnTo>
                  <a:lnTo>
                    <a:pt x="64" y="130"/>
                  </a:lnTo>
                  <a:lnTo>
                    <a:pt x="80" y="106"/>
                  </a:lnTo>
                  <a:lnTo>
                    <a:pt x="96" y="82"/>
                  </a:lnTo>
                  <a:lnTo>
                    <a:pt x="112" y="60"/>
                  </a:lnTo>
                  <a:lnTo>
                    <a:pt x="130" y="40"/>
                  </a:lnTo>
                  <a:lnTo>
                    <a:pt x="148" y="24"/>
                  </a:lnTo>
                  <a:lnTo>
                    <a:pt x="166" y="12"/>
                  </a:lnTo>
                  <a:lnTo>
                    <a:pt x="186" y="4"/>
                  </a:lnTo>
                  <a:lnTo>
                    <a:pt x="196" y="0"/>
                  </a:lnTo>
                  <a:lnTo>
                    <a:pt x="204" y="0"/>
                  </a:lnTo>
                  <a:lnTo>
                    <a:pt x="214" y="0"/>
                  </a:lnTo>
                  <a:lnTo>
                    <a:pt x="224" y="4"/>
                  </a:lnTo>
                  <a:lnTo>
                    <a:pt x="244" y="12"/>
                  </a:lnTo>
                  <a:lnTo>
                    <a:pt x="262" y="24"/>
                  </a:lnTo>
                  <a:lnTo>
                    <a:pt x="280" y="40"/>
                  </a:lnTo>
                  <a:lnTo>
                    <a:pt x="298" y="60"/>
                  </a:lnTo>
                  <a:lnTo>
                    <a:pt x="314" y="82"/>
                  </a:lnTo>
                  <a:lnTo>
                    <a:pt x="330" y="106"/>
                  </a:lnTo>
                  <a:lnTo>
                    <a:pt x="344" y="130"/>
                  </a:lnTo>
                  <a:lnTo>
                    <a:pt x="370" y="178"/>
                  </a:lnTo>
                  <a:lnTo>
                    <a:pt x="390" y="220"/>
                  </a:lnTo>
                  <a:lnTo>
                    <a:pt x="408" y="260"/>
                  </a:lnTo>
                  <a:lnTo>
                    <a:pt x="424" y="300"/>
                  </a:lnTo>
                  <a:lnTo>
                    <a:pt x="444" y="342"/>
                  </a:lnTo>
                  <a:lnTo>
                    <a:pt x="470" y="390"/>
                  </a:lnTo>
                  <a:lnTo>
                    <a:pt x="484" y="414"/>
                  </a:lnTo>
                  <a:lnTo>
                    <a:pt x="500" y="438"/>
                  </a:lnTo>
                  <a:lnTo>
                    <a:pt x="518" y="460"/>
                  </a:lnTo>
                  <a:lnTo>
                    <a:pt x="534" y="480"/>
                  </a:lnTo>
                  <a:lnTo>
                    <a:pt x="554" y="496"/>
                  </a:lnTo>
                  <a:lnTo>
                    <a:pt x="572" y="508"/>
                  </a:lnTo>
                  <a:lnTo>
                    <a:pt x="582" y="514"/>
                  </a:lnTo>
                  <a:lnTo>
                    <a:pt x="592" y="518"/>
                  </a:lnTo>
                  <a:lnTo>
                    <a:pt x="602" y="520"/>
                  </a:lnTo>
                  <a:lnTo>
                    <a:pt x="612" y="520"/>
                  </a:lnTo>
                  <a:lnTo>
                    <a:pt x="622" y="520"/>
                  </a:lnTo>
                  <a:lnTo>
                    <a:pt x="632" y="518"/>
                  </a:lnTo>
                  <a:lnTo>
                    <a:pt x="642" y="514"/>
                  </a:lnTo>
                  <a:lnTo>
                    <a:pt x="650" y="508"/>
                  </a:lnTo>
                  <a:lnTo>
                    <a:pt x="670" y="496"/>
                  </a:lnTo>
                  <a:lnTo>
                    <a:pt x="688" y="480"/>
                  </a:lnTo>
                  <a:lnTo>
                    <a:pt x="706" y="460"/>
                  </a:lnTo>
                  <a:lnTo>
                    <a:pt x="722" y="438"/>
                  </a:lnTo>
                  <a:lnTo>
                    <a:pt x="738" y="414"/>
                  </a:lnTo>
                  <a:lnTo>
                    <a:pt x="754" y="390"/>
                  </a:lnTo>
                  <a:lnTo>
                    <a:pt x="780" y="342"/>
                  </a:lnTo>
                  <a:lnTo>
                    <a:pt x="800" y="300"/>
                  </a:lnTo>
                  <a:lnTo>
                    <a:pt x="816" y="260"/>
                  </a:lnTo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7" name="Freeform 286"/>
            <p:cNvSpPr>
              <a:spLocks/>
            </p:cNvSpPr>
            <p:nvPr/>
          </p:nvSpPr>
          <p:spPr bwMode="auto">
            <a:xfrm>
              <a:off x="7043930" y="474990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0800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5400 w 48"/>
                <a:gd name="T11" fmla="*/ 73025 h 48"/>
                <a:gd name="T12" fmla="*/ 12700 w 48"/>
                <a:gd name="T13" fmla="*/ 63500 h 48"/>
                <a:gd name="T14" fmla="*/ 3175 w 48"/>
                <a:gd name="T15" fmla="*/ 50800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9525 h 48"/>
                <a:gd name="T22" fmla="*/ 25400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9525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2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6" y="46"/>
                  </a:lnTo>
                  <a:lnTo>
                    <a:pt x="8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8" name="Freeform 287"/>
            <p:cNvSpPr>
              <a:spLocks/>
            </p:cNvSpPr>
            <p:nvPr/>
          </p:nvSpPr>
          <p:spPr bwMode="auto">
            <a:xfrm>
              <a:off x="7472555" y="5108680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3975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2225 w 48"/>
                <a:gd name="T11" fmla="*/ 73025 h 48"/>
                <a:gd name="T12" fmla="*/ 12700 w 48"/>
                <a:gd name="T13" fmla="*/ 63500 h 48"/>
                <a:gd name="T14" fmla="*/ 3175 w 48"/>
                <a:gd name="T15" fmla="*/ 53975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12700 h 48"/>
                <a:gd name="T22" fmla="*/ 22225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12700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4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8" y="40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8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99" name="Freeform 288"/>
            <p:cNvSpPr>
              <a:spLocks/>
            </p:cNvSpPr>
            <p:nvPr/>
          </p:nvSpPr>
          <p:spPr bwMode="auto">
            <a:xfrm>
              <a:off x="7904355" y="5470630"/>
              <a:ext cx="76200" cy="73025"/>
            </a:xfrm>
            <a:custGeom>
              <a:avLst/>
              <a:gdLst>
                <a:gd name="T0" fmla="*/ 76200 w 48"/>
                <a:gd name="T1" fmla="*/ 38100 h 46"/>
                <a:gd name="T2" fmla="*/ 73025 w 48"/>
                <a:gd name="T3" fmla="*/ 50800 h 46"/>
                <a:gd name="T4" fmla="*/ 63500 w 48"/>
                <a:gd name="T5" fmla="*/ 63500 h 46"/>
                <a:gd name="T6" fmla="*/ 53975 w 48"/>
                <a:gd name="T7" fmla="*/ 73025 h 46"/>
                <a:gd name="T8" fmla="*/ 38100 w 48"/>
                <a:gd name="T9" fmla="*/ 73025 h 46"/>
                <a:gd name="T10" fmla="*/ 22225 w 48"/>
                <a:gd name="T11" fmla="*/ 73025 h 46"/>
                <a:gd name="T12" fmla="*/ 9525 w 48"/>
                <a:gd name="T13" fmla="*/ 63500 h 46"/>
                <a:gd name="T14" fmla="*/ 3175 w 48"/>
                <a:gd name="T15" fmla="*/ 50800 h 46"/>
                <a:gd name="T16" fmla="*/ 0 w 48"/>
                <a:gd name="T17" fmla="*/ 38100 h 46"/>
                <a:gd name="T18" fmla="*/ 3175 w 48"/>
                <a:gd name="T19" fmla="*/ 22225 h 46"/>
                <a:gd name="T20" fmla="*/ 9525 w 48"/>
                <a:gd name="T21" fmla="*/ 9525 h 46"/>
                <a:gd name="T22" fmla="*/ 22225 w 48"/>
                <a:gd name="T23" fmla="*/ 3175 h 46"/>
                <a:gd name="T24" fmla="*/ 38100 w 48"/>
                <a:gd name="T25" fmla="*/ 0 h 46"/>
                <a:gd name="T26" fmla="*/ 53975 w 48"/>
                <a:gd name="T27" fmla="*/ 3175 h 46"/>
                <a:gd name="T28" fmla="*/ 63500 w 48"/>
                <a:gd name="T29" fmla="*/ 9525 h 46"/>
                <a:gd name="T30" fmla="*/ 73025 w 48"/>
                <a:gd name="T31" fmla="*/ 22225 h 46"/>
                <a:gd name="T32" fmla="*/ 76200 w 48"/>
                <a:gd name="T33" fmla="*/ 38100 h 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6"/>
                <a:gd name="T53" fmla="*/ 48 w 48"/>
                <a:gd name="T54" fmla="*/ 46 h 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6">
                  <a:moveTo>
                    <a:pt x="48" y="24"/>
                  </a:moveTo>
                  <a:lnTo>
                    <a:pt x="46" y="32"/>
                  </a:lnTo>
                  <a:lnTo>
                    <a:pt x="40" y="40"/>
                  </a:lnTo>
                  <a:lnTo>
                    <a:pt x="34" y="46"/>
                  </a:lnTo>
                  <a:lnTo>
                    <a:pt x="24" y="46"/>
                  </a:lnTo>
                  <a:lnTo>
                    <a:pt x="14" y="46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0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09" name="Line 298"/>
            <p:cNvSpPr>
              <a:spLocks noChangeShapeType="1"/>
            </p:cNvSpPr>
            <p:nvPr/>
          </p:nvSpPr>
          <p:spPr bwMode="auto">
            <a:xfrm>
              <a:off x="8167880" y="5156305"/>
              <a:ext cx="774700" cy="158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0" name="Freeform 299"/>
            <p:cNvSpPr>
              <a:spLocks/>
            </p:cNvSpPr>
            <p:nvPr/>
          </p:nvSpPr>
          <p:spPr bwMode="auto">
            <a:xfrm>
              <a:off x="8894955" y="5086455"/>
              <a:ext cx="206375" cy="123825"/>
            </a:xfrm>
            <a:custGeom>
              <a:avLst/>
              <a:gdLst>
                <a:gd name="T0" fmla="*/ 98425 w 130"/>
                <a:gd name="T1" fmla="*/ 38100 h 78"/>
                <a:gd name="T2" fmla="*/ 47625 w 130"/>
                <a:gd name="T3" fmla="*/ 19050 h 78"/>
                <a:gd name="T4" fmla="*/ 0 w 130"/>
                <a:gd name="T5" fmla="*/ 0 h 78"/>
                <a:gd name="T6" fmla="*/ 0 w 130"/>
                <a:gd name="T7" fmla="*/ 123825 h 78"/>
                <a:gd name="T8" fmla="*/ 38100 w 130"/>
                <a:gd name="T9" fmla="*/ 107950 h 78"/>
                <a:gd name="T10" fmla="*/ 98425 w 130"/>
                <a:gd name="T11" fmla="*/ 88900 h 78"/>
                <a:gd name="T12" fmla="*/ 158750 w 130"/>
                <a:gd name="T13" fmla="*/ 69850 h 78"/>
                <a:gd name="T14" fmla="*/ 206375 w 130"/>
                <a:gd name="T15" fmla="*/ 63500 h 78"/>
                <a:gd name="T16" fmla="*/ 158750 w 130"/>
                <a:gd name="T17" fmla="*/ 53975 h 78"/>
                <a:gd name="T18" fmla="*/ 98425 w 130"/>
                <a:gd name="T19" fmla="*/ 38100 h 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78"/>
                <a:gd name="T32" fmla="*/ 130 w 130"/>
                <a:gd name="T33" fmla="*/ 78 h 7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78">
                  <a:moveTo>
                    <a:pt x="62" y="24"/>
                  </a:moveTo>
                  <a:lnTo>
                    <a:pt x="30" y="12"/>
                  </a:lnTo>
                  <a:lnTo>
                    <a:pt x="0" y="0"/>
                  </a:lnTo>
                  <a:lnTo>
                    <a:pt x="0" y="78"/>
                  </a:lnTo>
                  <a:lnTo>
                    <a:pt x="24" y="68"/>
                  </a:lnTo>
                  <a:lnTo>
                    <a:pt x="62" y="56"/>
                  </a:lnTo>
                  <a:lnTo>
                    <a:pt x="100" y="44"/>
                  </a:lnTo>
                  <a:lnTo>
                    <a:pt x="130" y="40"/>
                  </a:lnTo>
                  <a:lnTo>
                    <a:pt x="100" y="34"/>
                  </a:lnTo>
                  <a:lnTo>
                    <a:pt x="62" y="24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1" name="Line 300"/>
            <p:cNvSpPr>
              <a:spLocks noChangeShapeType="1"/>
            </p:cNvSpPr>
            <p:nvPr/>
          </p:nvSpPr>
          <p:spPr bwMode="auto">
            <a:xfrm flipH="1" flipV="1">
              <a:off x="8167880" y="5156305"/>
              <a:ext cx="685800" cy="4191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2" name="Freeform 301"/>
            <p:cNvSpPr>
              <a:spLocks/>
            </p:cNvSpPr>
            <p:nvPr/>
          </p:nvSpPr>
          <p:spPr bwMode="auto">
            <a:xfrm>
              <a:off x="8780655" y="5496030"/>
              <a:ext cx="206375" cy="158750"/>
            </a:xfrm>
            <a:custGeom>
              <a:avLst/>
              <a:gdLst>
                <a:gd name="T0" fmla="*/ 127000 w 130"/>
                <a:gd name="T1" fmla="*/ 82550 h 100"/>
                <a:gd name="T2" fmla="*/ 92075 w 130"/>
                <a:gd name="T3" fmla="*/ 38100 h 100"/>
                <a:gd name="T4" fmla="*/ 63500 w 130"/>
                <a:gd name="T5" fmla="*/ 0 h 100"/>
                <a:gd name="T6" fmla="*/ 0 w 130"/>
                <a:gd name="T7" fmla="*/ 104775 h 100"/>
                <a:gd name="T8" fmla="*/ 38100 w 130"/>
                <a:gd name="T9" fmla="*/ 111125 h 100"/>
                <a:gd name="T10" fmla="*/ 101600 w 130"/>
                <a:gd name="T11" fmla="*/ 123825 h 100"/>
                <a:gd name="T12" fmla="*/ 161925 w 130"/>
                <a:gd name="T13" fmla="*/ 142875 h 100"/>
                <a:gd name="T14" fmla="*/ 206375 w 130"/>
                <a:gd name="T15" fmla="*/ 158750 h 100"/>
                <a:gd name="T16" fmla="*/ 171450 w 130"/>
                <a:gd name="T17" fmla="*/ 127000 h 100"/>
                <a:gd name="T18" fmla="*/ 127000 w 130"/>
                <a:gd name="T19" fmla="*/ 8255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0"/>
                <a:gd name="T31" fmla="*/ 0 h 100"/>
                <a:gd name="T32" fmla="*/ 130 w 130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0" h="100">
                  <a:moveTo>
                    <a:pt x="80" y="52"/>
                  </a:moveTo>
                  <a:lnTo>
                    <a:pt x="58" y="24"/>
                  </a:lnTo>
                  <a:lnTo>
                    <a:pt x="40" y="0"/>
                  </a:lnTo>
                  <a:lnTo>
                    <a:pt x="0" y="66"/>
                  </a:lnTo>
                  <a:lnTo>
                    <a:pt x="24" y="70"/>
                  </a:lnTo>
                  <a:lnTo>
                    <a:pt x="64" y="78"/>
                  </a:lnTo>
                  <a:lnTo>
                    <a:pt x="102" y="90"/>
                  </a:lnTo>
                  <a:lnTo>
                    <a:pt x="130" y="100"/>
                  </a:lnTo>
                  <a:lnTo>
                    <a:pt x="108" y="80"/>
                  </a:lnTo>
                  <a:lnTo>
                    <a:pt x="80" y="52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3" name="Line 302"/>
            <p:cNvSpPr>
              <a:spLocks noChangeShapeType="1"/>
            </p:cNvSpPr>
            <p:nvPr/>
          </p:nvSpPr>
          <p:spPr bwMode="auto">
            <a:xfrm flipH="1">
              <a:off x="8174230" y="4730855"/>
              <a:ext cx="685800" cy="41910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4" name="Freeform 303"/>
            <p:cNvSpPr>
              <a:spLocks/>
            </p:cNvSpPr>
            <p:nvPr/>
          </p:nvSpPr>
          <p:spPr bwMode="auto">
            <a:xfrm>
              <a:off x="8783830" y="4638780"/>
              <a:ext cx="209550" cy="158750"/>
            </a:xfrm>
            <a:custGeom>
              <a:avLst/>
              <a:gdLst>
                <a:gd name="T0" fmla="*/ 130175 w 132"/>
                <a:gd name="T1" fmla="*/ 76200 h 100"/>
                <a:gd name="T2" fmla="*/ 95250 w 132"/>
                <a:gd name="T3" fmla="*/ 120650 h 100"/>
                <a:gd name="T4" fmla="*/ 66675 w 132"/>
                <a:gd name="T5" fmla="*/ 158750 h 100"/>
                <a:gd name="T6" fmla="*/ 0 w 132"/>
                <a:gd name="T7" fmla="*/ 53975 h 100"/>
                <a:gd name="T8" fmla="*/ 41275 w 132"/>
                <a:gd name="T9" fmla="*/ 47625 h 100"/>
                <a:gd name="T10" fmla="*/ 104775 w 132"/>
                <a:gd name="T11" fmla="*/ 34925 h 100"/>
                <a:gd name="T12" fmla="*/ 165100 w 132"/>
                <a:gd name="T13" fmla="*/ 15875 h 100"/>
                <a:gd name="T14" fmla="*/ 209550 w 132"/>
                <a:gd name="T15" fmla="*/ 0 h 100"/>
                <a:gd name="T16" fmla="*/ 174625 w 132"/>
                <a:gd name="T17" fmla="*/ 31750 h 100"/>
                <a:gd name="T18" fmla="*/ 130175 w 132"/>
                <a:gd name="T19" fmla="*/ 76200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32"/>
                <a:gd name="T31" fmla="*/ 0 h 100"/>
                <a:gd name="T32" fmla="*/ 132 w 132"/>
                <a:gd name="T33" fmla="*/ 100 h 10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32" h="100">
                  <a:moveTo>
                    <a:pt x="82" y="48"/>
                  </a:moveTo>
                  <a:lnTo>
                    <a:pt x="60" y="76"/>
                  </a:lnTo>
                  <a:lnTo>
                    <a:pt x="42" y="100"/>
                  </a:lnTo>
                  <a:lnTo>
                    <a:pt x="0" y="34"/>
                  </a:lnTo>
                  <a:lnTo>
                    <a:pt x="26" y="30"/>
                  </a:lnTo>
                  <a:lnTo>
                    <a:pt x="66" y="22"/>
                  </a:lnTo>
                  <a:lnTo>
                    <a:pt x="104" y="10"/>
                  </a:lnTo>
                  <a:lnTo>
                    <a:pt x="132" y="0"/>
                  </a:lnTo>
                  <a:lnTo>
                    <a:pt x="110" y="20"/>
                  </a:lnTo>
                  <a:lnTo>
                    <a:pt x="82" y="48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5" name="Freeform 304"/>
            <p:cNvSpPr>
              <a:spLocks/>
            </p:cNvSpPr>
            <p:nvPr/>
          </p:nvSpPr>
          <p:spPr bwMode="auto">
            <a:xfrm>
              <a:off x="8698105" y="5461105"/>
              <a:ext cx="73025" cy="76200"/>
            </a:xfrm>
            <a:custGeom>
              <a:avLst/>
              <a:gdLst>
                <a:gd name="T0" fmla="*/ 73025 w 46"/>
                <a:gd name="T1" fmla="*/ 38100 h 48"/>
                <a:gd name="T2" fmla="*/ 73025 w 46"/>
                <a:gd name="T3" fmla="*/ 53975 h 48"/>
                <a:gd name="T4" fmla="*/ 63500 w 46"/>
                <a:gd name="T5" fmla="*/ 66675 h 48"/>
                <a:gd name="T6" fmla="*/ 50800 w 46"/>
                <a:gd name="T7" fmla="*/ 73025 h 48"/>
                <a:gd name="T8" fmla="*/ 38100 w 46"/>
                <a:gd name="T9" fmla="*/ 76200 h 48"/>
                <a:gd name="T10" fmla="*/ 22225 w 46"/>
                <a:gd name="T11" fmla="*/ 73025 h 48"/>
                <a:gd name="T12" fmla="*/ 9525 w 46"/>
                <a:gd name="T13" fmla="*/ 66675 h 48"/>
                <a:gd name="T14" fmla="*/ 3175 w 46"/>
                <a:gd name="T15" fmla="*/ 53975 h 48"/>
                <a:gd name="T16" fmla="*/ 0 w 46"/>
                <a:gd name="T17" fmla="*/ 38100 h 48"/>
                <a:gd name="T18" fmla="*/ 3175 w 46"/>
                <a:gd name="T19" fmla="*/ 25400 h 48"/>
                <a:gd name="T20" fmla="*/ 9525 w 46"/>
                <a:gd name="T21" fmla="*/ 12700 h 48"/>
                <a:gd name="T22" fmla="*/ 22225 w 46"/>
                <a:gd name="T23" fmla="*/ 3175 h 48"/>
                <a:gd name="T24" fmla="*/ 38100 w 46"/>
                <a:gd name="T25" fmla="*/ 0 h 48"/>
                <a:gd name="T26" fmla="*/ 50800 w 46"/>
                <a:gd name="T27" fmla="*/ 3175 h 48"/>
                <a:gd name="T28" fmla="*/ 63500 w 46"/>
                <a:gd name="T29" fmla="*/ 12700 h 48"/>
                <a:gd name="T30" fmla="*/ 73025 w 46"/>
                <a:gd name="T31" fmla="*/ 25400 h 48"/>
                <a:gd name="T32" fmla="*/ 73025 w 46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6"/>
                <a:gd name="T52" fmla="*/ 0 h 48"/>
                <a:gd name="T53" fmla="*/ 46 w 46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6" h="48">
                  <a:moveTo>
                    <a:pt x="46" y="24"/>
                  </a:moveTo>
                  <a:lnTo>
                    <a:pt x="46" y="34"/>
                  </a:lnTo>
                  <a:lnTo>
                    <a:pt x="40" y="42"/>
                  </a:lnTo>
                  <a:lnTo>
                    <a:pt x="32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6" y="42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8"/>
                  </a:lnTo>
                  <a:lnTo>
                    <a:pt x="46" y="16"/>
                  </a:lnTo>
                  <a:lnTo>
                    <a:pt x="46" y="24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6" name="Freeform 305"/>
            <p:cNvSpPr>
              <a:spLocks/>
            </p:cNvSpPr>
            <p:nvPr/>
          </p:nvSpPr>
          <p:spPr bwMode="auto">
            <a:xfrm>
              <a:off x="8463155" y="511185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0800 h 48"/>
                <a:gd name="T4" fmla="*/ 66675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5400 w 48"/>
                <a:gd name="T11" fmla="*/ 73025 h 48"/>
                <a:gd name="T12" fmla="*/ 12700 w 48"/>
                <a:gd name="T13" fmla="*/ 63500 h 48"/>
                <a:gd name="T14" fmla="*/ 3175 w 48"/>
                <a:gd name="T15" fmla="*/ 50800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9525 h 48"/>
                <a:gd name="T22" fmla="*/ 25400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6675 w 48"/>
                <a:gd name="T29" fmla="*/ 9525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2"/>
                  </a:lnTo>
                  <a:lnTo>
                    <a:pt x="42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6" y="46"/>
                  </a:lnTo>
                  <a:lnTo>
                    <a:pt x="8" y="40"/>
                  </a:lnTo>
                  <a:lnTo>
                    <a:pt x="2" y="32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2" y="6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7" name="Freeform 306"/>
            <p:cNvSpPr>
              <a:spLocks/>
            </p:cNvSpPr>
            <p:nvPr/>
          </p:nvSpPr>
          <p:spPr bwMode="auto">
            <a:xfrm>
              <a:off x="8231380" y="5042005"/>
              <a:ext cx="76200" cy="76200"/>
            </a:xfrm>
            <a:custGeom>
              <a:avLst/>
              <a:gdLst>
                <a:gd name="T0" fmla="*/ 76200 w 48"/>
                <a:gd name="T1" fmla="*/ 38100 h 48"/>
                <a:gd name="T2" fmla="*/ 73025 w 48"/>
                <a:gd name="T3" fmla="*/ 53975 h 48"/>
                <a:gd name="T4" fmla="*/ 63500 w 48"/>
                <a:gd name="T5" fmla="*/ 63500 h 48"/>
                <a:gd name="T6" fmla="*/ 53975 w 48"/>
                <a:gd name="T7" fmla="*/ 73025 h 48"/>
                <a:gd name="T8" fmla="*/ 38100 w 48"/>
                <a:gd name="T9" fmla="*/ 76200 h 48"/>
                <a:gd name="T10" fmla="*/ 22225 w 48"/>
                <a:gd name="T11" fmla="*/ 73025 h 48"/>
                <a:gd name="T12" fmla="*/ 12700 w 48"/>
                <a:gd name="T13" fmla="*/ 63500 h 48"/>
                <a:gd name="T14" fmla="*/ 3175 w 48"/>
                <a:gd name="T15" fmla="*/ 53975 h 48"/>
                <a:gd name="T16" fmla="*/ 0 w 48"/>
                <a:gd name="T17" fmla="*/ 38100 h 48"/>
                <a:gd name="T18" fmla="*/ 3175 w 48"/>
                <a:gd name="T19" fmla="*/ 22225 h 48"/>
                <a:gd name="T20" fmla="*/ 12700 w 48"/>
                <a:gd name="T21" fmla="*/ 12700 h 48"/>
                <a:gd name="T22" fmla="*/ 22225 w 48"/>
                <a:gd name="T23" fmla="*/ 3175 h 48"/>
                <a:gd name="T24" fmla="*/ 38100 w 48"/>
                <a:gd name="T25" fmla="*/ 0 h 48"/>
                <a:gd name="T26" fmla="*/ 53975 w 48"/>
                <a:gd name="T27" fmla="*/ 3175 h 48"/>
                <a:gd name="T28" fmla="*/ 63500 w 48"/>
                <a:gd name="T29" fmla="*/ 12700 h 48"/>
                <a:gd name="T30" fmla="*/ 73025 w 48"/>
                <a:gd name="T31" fmla="*/ 22225 h 48"/>
                <a:gd name="T32" fmla="*/ 76200 w 48"/>
                <a:gd name="T33" fmla="*/ 38100 h 4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8"/>
                <a:gd name="T52" fmla="*/ 0 h 48"/>
                <a:gd name="T53" fmla="*/ 48 w 48"/>
                <a:gd name="T54" fmla="*/ 48 h 4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8" h="48">
                  <a:moveTo>
                    <a:pt x="48" y="24"/>
                  </a:moveTo>
                  <a:lnTo>
                    <a:pt x="46" y="34"/>
                  </a:lnTo>
                  <a:lnTo>
                    <a:pt x="40" y="40"/>
                  </a:lnTo>
                  <a:lnTo>
                    <a:pt x="34" y="46"/>
                  </a:lnTo>
                  <a:lnTo>
                    <a:pt x="24" y="48"/>
                  </a:lnTo>
                  <a:lnTo>
                    <a:pt x="14" y="46"/>
                  </a:lnTo>
                  <a:lnTo>
                    <a:pt x="8" y="40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2" y="14"/>
                  </a:lnTo>
                  <a:lnTo>
                    <a:pt x="8" y="8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0" y="8"/>
                  </a:lnTo>
                  <a:lnTo>
                    <a:pt x="46" y="14"/>
                  </a:lnTo>
                  <a:lnTo>
                    <a:pt x="48" y="24"/>
                  </a:lnTo>
                  <a:close/>
                </a:path>
              </a:pathLst>
            </a:custGeom>
            <a:solidFill>
              <a:srgbClr val="66FF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8" name="Freeform 307"/>
            <p:cNvSpPr>
              <a:spLocks/>
            </p:cNvSpPr>
            <p:nvPr/>
          </p:nvSpPr>
          <p:spPr bwMode="auto">
            <a:xfrm>
              <a:off x="6326380" y="4035530"/>
              <a:ext cx="457200" cy="688975"/>
            </a:xfrm>
            <a:custGeom>
              <a:avLst/>
              <a:gdLst>
                <a:gd name="T0" fmla="*/ 457200 w 288"/>
                <a:gd name="T1" fmla="*/ 688975 h 434"/>
                <a:gd name="T2" fmla="*/ 441325 w 288"/>
                <a:gd name="T3" fmla="*/ 682625 h 434"/>
                <a:gd name="T4" fmla="*/ 400050 w 288"/>
                <a:gd name="T5" fmla="*/ 660400 h 434"/>
                <a:gd name="T6" fmla="*/ 342900 w 288"/>
                <a:gd name="T7" fmla="*/ 625475 h 434"/>
                <a:gd name="T8" fmla="*/ 311150 w 288"/>
                <a:gd name="T9" fmla="*/ 600075 h 434"/>
                <a:gd name="T10" fmla="*/ 276225 w 288"/>
                <a:gd name="T11" fmla="*/ 571500 h 434"/>
                <a:gd name="T12" fmla="*/ 241300 w 288"/>
                <a:gd name="T13" fmla="*/ 542925 h 434"/>
                <a:gd name="T14" fmla="*/ 206375 w 288"/>
                <a:gd name="T15" fmla="*/ 508000 h 434"/>
                <a:gd name="T16" fmla="*/ 174625 w 288"/>
                <a:gd name="T17" fmla="*/ 466725 h 434"/>
                <a:gd name="T18" fmla="*/ 142875 w 288"/>
                <a:gd name="T19" fmla="*/ 425450 h 434"/>
                <a:gd name="T20" fmla="*/ 117475 w 288"/>
                <a:gd name="T21" fmla="*/ 377825 h 434"/>
                <a:gd name="T22" fmla="*/ 95250 w 288"/>
                <a:gd name="T23" fmla="*/ 327025 h 434"/>
                <a:gd name="T24" fmla="*/ 79375 w 288"/>
                <a:gd name="T25" fmla="*/ 273050 h 434"/>
                <a:gd name="T26" fmla="*/ 73025 w 288"/>
                <a:gd name="T27" fmla="*/ 247650 h 434"/>
                <a:gd name="T28" fmla="*/ 69850 w 288"/>
                <a:gd name="T29" fmla="*/ 215900 h 434"/>
                <a:gd name="T30" fmla="*/ 0 w 288"/>
                <a:gd name="T31" fmla="*/ 184150 h 434"/>
                <a:gd name="T32" fmla="*/ 136525 w 288"/>
                <a:gd name="T33" fmla="*/ 0 h 434"/>
                <a:gd name="T34" fmla="*/ 301625 w 288"/>
                <a:gd name="T35" fmla="*/ 349250 h 434"/>
                <a:gd name="T36" fmla="*/ 212725 w 288"/>
                <a:gd name="T37" fmla="*/ 301625 h 434"/>
                <a:gd name="T38" fmla="*/ 209550 w 288"/>
                <a:gd name="T39" fmla="*/ 307975 h 434"/>
                <a:gd name="T40" fmla="*/ 209550 w 288"/>
                <a:gd name="T41" fmla="*/ 327025 h 434"/>
                <a:gd name="T42" fmla="*/ 215900 w 288"/>
                <a:gd name="T43" fmla="*/ 358775 h 434"/>
                <a:gd name="T44" fmla="*/ 228600 w 288"/>
                <a:gd name="T45" fmla="*/ 403225 h 434"/>
                <a:gd name="T46" fmla="*/ 241300 w 288"/>
                <a:gd name="T47" fmla="*/ 428625 h 434"/>
                <a:gd name="T48" fmla="*/ 257175 w 288"/>
                <a:gd name="T49" fmla="*/ 457200 h 434"/>
                <a:gd name="T50" fmla="*/ 276225 w 288"/>
                <a:gd name="T51" fmla="*/ 488950 h 434"/>
                <a:gd name="T52" fmla="*/ 301625 w 288"/>
                <a:gd name="T53" fmla="*/ 523875 h 434"/>
                <a:gd name="T54" fmla="*/ 330200 w 288"/>
                <a:gd name="T55" fmla="*/ 561975 h 434"/>
                <a:gd name="T56" fmla="*/ 365125 w 288"/>
                <a:gd name="T57" fmla="*/ 600075 h 434"/>
                <a:gd name="T58" fmla="*/ 409575 w 288"/>
                <a:gd name="T59" fmla="*/ 644525 h 434"/>
                <a:gd name="T60" fmla="*/ 457200 w 288"/>
                <a:gd name="T61" fmla="*/ 688975 h 43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88"/>
                <a:gd name="T94" fmla="*/ 0 h 434"/>
                <a:gd name="T95" fmla="*/ 288 w 288"/>
                <a:gd name="T96" fmla="*/ 434 h 434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88" h="434">
                  <a:moveTo>
                    <a:pt x="288" y="434"/>
                  </a:moveTo>
                  <a:lnTo>
                    <a:pt x="278" y="430"/>
                  </a:lnTo>
                  <a:lnTo>
                    <a:pt x="252" y="416"/>
                  </a:lnTo>
                  <a:lnTo>
                    <a:pt x="216" y="394"/>
                  </a:lnTo>
                  <a:lnTo>
                    <a:pt x="196" y="378"/>
                  </a:lnTo>
                  <a:lnTo>
                    <a:pt x="174" y="360"/>
                  </a:lnTo>
                  <a:lnTo>
                    <a:pt x="152" y="342"/>
                  </a:lnTo>
                  <a:lnTo>
                    <a:pt x="130" y="320"/>
                  </a:lnTo>
                  <a:lnTo>
                    <a:pt x="110" y="294"/>
                  </a:lnTo>
                  <a:lnTo>
                    <a:pt x="90" y="268"/>
                  </a:lnTo>
                  <a:lnTo>
                    <a:pt x="74" y="238"/>
                  </a:lnTo>
                  <a:lnTo>
                    <a:pt x="60" y="206"/>
                  </a:lnTo>
                  <a:lnTo>
                    <a:pt x="50" y="172"/>
                  </a:lnTo>
                  <a:lnTo>
                    <a:pt x="46" y="156"/>
                  </a:lnTo>
                  <a:lnTo>
                    <a:pt x="44" y="136"/>
                  </a:lnTo>
                  <a:lnTo>
                    <a:pt x="0" y="116"/>
                  </a:lnTo>
                  <a:lnTo>
                    <a:pt x="86" y="0"/>
                  </a:lnTo>
                  <a:lnTo>
                    <a:pt x="190" y="220"/>
                  </a:lnTo>
                  <a:lnTo>
                    <a:pt x="134" y="190"/>
                  </a:lnTo>
                  <a:lnTo>
                    <a:pt x="132" y="194"/>
                  </a:lnTo>
                  <a:lnTo>
                    <a:pt x="132" y="206"/>
                  </a:lnTo>
                  <a:lnTo>
                    <a:pt x="136" y="226"/>
                  </a:lnTo>
                  <a:lnTo>
                    <a:pt x="144" y="254"/>
                  </a:lnTo>
                  <a:lnTo>
                    <a:pt x="152" y="270"/>
                  </a:lnTo>
                  <a:lnTo>
                    <a:pt x="162" y="288"/>
                  </a:lnTo>
                  <a:lnTo>
                    <a:pt x="174" y="308"/>
                  </a:lnTo>
                  <a:lnTo>
                    <a:pt x="190" y="330"/>
                  </a:lnTo>
                  <a:lnTo>
                    <a:pt x="208" y="354"/>
                  </a:lnTo>
                  <a:lnTo>
                    <a:pt x="230" y="378"/>
                  </a:lnTo>
                  <a:lnTo>
                    <a:pt x="258" y="406"/>
                  </a:lnTo>
                  <a:lnTo>
                    <a:pt x="288" y="434"/>
                  </a:lnTo>
                  <a:close/>
                </a:path>
              </a:pathLst>
            </a:custGeom>
            <a:solidFill>
              <a:srgbClr val="13007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19" name="Rectangle 308"/>
            <p:cNvSpPr>
              <a:spLocks noChangeArrowheads="1"/>
            </p:cNvSpPr>
            <p:nvPr/>
          </p:nvSpPr>
          <p:spPr bwMode="auto">
            <a:xfrm>
              <a:off x="6825931" y="4185697"/>
              <a:ext cx="1401025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RF Separators</a:t>
              </a:r>
            </a:p>
            <a:p>
              <a:pPr algn="ctr"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499 MHz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1" name="Line 310"/>
            <p:cNvSpPr>
              <a:spLocks noChangeShapeType="1"/>
            </p:cNvSpPr>
            <p:nvPr/>
          </p:nvSpPr>
          <p:spPr bwMode="auto">
            <a:xfrm flipV="1">
              <a:off x="1795655" y="5270605"/>
              <a:ext cx="365125" cy="425450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3" name="Freeform 209"/>
            <p:cNvSpPr>
              <a:spLocks/>
            </p:cNvSpPr>
            <p:nvPr/>
          </p:nvSpPr>
          <p:spPr bwMode="auto">
            <a:xfrm>
              <a:off x="2516380" y="41053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4" name="Freeform 209"/>
            <p:cNvSpPr>
              <a:spLocks/>
            </p:cNvSpPr>
            <p:nvPr/>
          </p:nvSpPr>
          <p:spPr bwMode="auto">
            <a:xfrm>
              <a:off x="2135380" y="41053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5" name="Freeform 209"/>
            <p:cNvSpPr>
              <a:spLocks/>
            </p:cNvSpPr>
            <p:nvPr/>
          </p:nvSpPr>
          <p:spPr bwMode="auto">
            <a:xfrm>
              <a:off x="1754380" y="41053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6" name="Freeform 209"/>
            <p:cNvSpPr>
              <a:spLocks/>
            </p:cNvSpPr>
            <p:nvPr/>
          </p:nvSpPr>
          <p:spPr bwMode="auto">
            <a:xfrm>
              <a:off x="5488180" y="51721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7" name="Freeform 210"/>
            <p:cNvSpPr>
              <a:spLocks/>
            </p:cNvSpPr>
            <p:nvPr/>
          </p:nvSpPr>
          <p:spPr bwMode="auto">
            <a:xfrm>
              <a:off x="4802380" y="47911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28" name="Freeform 209"/>
            <p:cNvSpPr>
              <a:spLocks/>
            </p:cNvSpPr>
            <p:nvPr/>
          </p:nvSpPr>
          <p:spPr bwMode="auto">
            <a:xfrm>
              <a:off x="4345180" y="4333980"/>
              <a:ext cx="254000" cy="196850"/>
            </a:xfrm>
            <a:custGeom>
              <a:avLst/>
              <a:gdLst>
                <a:gd name="T0" fmla="*/ 254000 w 160"/>
                <a:gd name="T1" fmla="*/ 196850 h 124"/>
                <a:gd name="T2" fmla="*/ 241300 w 160"/>
                <a:gd name="T3" fmla="*/ 184150 h 124"/>
                <a:gd name="T4" fmla="*/ 231775 w 160"/>
                <a:gd name="T5" fmla="*/ 171450 h 124"/>
                <a:gd name="T6" fmla="*/ 212725 w 160"/>
                <a:gd name="T7" fmla="*/ 139700 h 124"/>
                <a:gd name="T8" fmla="*/ 200025 w 160"/>
                <a:gd name="T9" fmla="*/ 104775 h 124"/>
                <a:gd name="T10" fmla="*/ 187325 w 160"/>
                <a:gd name="T11" fmla="*/ 73025 h 124"/>
                <a:gd name="T12" fmla="*/ 177800 w 160"/>
                <a:gd name="T13" fmla="*/ 44450 h 124"/>
                <a:gd name="T14" fmla="*/ 165100 w 160"/>
                <a:gd name="T15" fmla="*/ 22225 h 124"/>
                <a:gd name="T16" fmla="*/ 155575 w 160"/>
                <a:gd name="T17" fmla="*/ 12700 h 124"/>
                <a:gd name="T18" fmla="*/ 149225 w 160"/>
                <a:gd name="T19" fmla="*/ 6350 h 124"/>
                <a:gd name="T20" fmla="*/ 139700 w 160"/>
                <a:gd name="T21" fmla="*/ 0 h 124"/>
                <a:gd name="T22" fmla="*/ 127000 w 160"/>
                <a:gd name="T23" fmla="*/ 0 h 124"/>
                <a:gd name="T24" fmla="*/ 114300 w 160"/>
                <a:gd name="T25" fmla="*/ 0 h 124"/>
                <a:gd name="T26" fmla="*/ 104775 w 160"/>
                <a:gd name="T27" fmla="*/ 6350 h 124"/>
                <a:gd name="T28" fmla="*/ 98425 w 160"/>
                <a:gd name="T29" fmla="*/ 12700 h 124"/>
                <a:gd name="T30" fmla="*/ 88900 w 160"/>
                <a:gd name="T31" fmla="*/ 22225 h 124"/>
                <a:gd name="T32" fmla="*/ 76200 w 160"/>
                <a:gd name="T33" fmla="*/ 44450 h 124"/>
                <a:gd name="T34" fmla="*/ 66675 w 160"/>
                <a:gd name="T35" fmla="*/ 73025 h 124"/>
                <a:gd name="T36" fmla="*/ 53975 w 160"/>
                <a:gd name="T37" fmla="*/ 104775 h 124"/>
                <a:gd name="T38" fmla="*/ 41275 w 160"/>
                <a:gd name="T39" fmla="*/ 139700 h 124"/>
                <a:gd name="T40" fmla="*/ 22225 w 160"/>
                <a:gd name="T41" fmla="*/ 171450 h 124"/>
                <a:gd name="T42" fmla="*/ 12700 w 160"/>
                <a:gd name="T43" fmla="*/ 184150 h 124"/>
                <a:gd name="T44" fmla="*/ 0 w 160"/>
                <a:gd name="T45" fmla="*/ 196850 h 12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160"/>
                <a:gd name="T70" fmla="*/ 0 h 124"/>
                <a:gd name="T71" fmla="*/ 160 w 160"/>
                <a:gd name="T72" fmla="*/ 124 h 124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160" h="124">
                  <a:moveTo>
                    <a:pt x="160" y="124"/>
                  </a:moveTo>
                  <a:lnTo>
                    <a:pt x="152" y="116"/>
                  </a:lnTo>
                  <a:lnTo>
                    <a:pt x="146" y="108"/>
                  </a:lnTo>
                  <a:lnTo>
                    <a:pt x="134" y="88"/>
                  </a:lnTo>
                  <a:lnTo>
                    <a:pt x="126" y="66"/>
                  </a:lnTo>
                  <a:lnTo>
                    <a:pt x="118" y="46"/>
                  </a:lnTo>
                  <a:lnTo>
                    <a:pt x="112" y="28"/>
                  </a:lnTo>
                  <a:lnTo>
                    <a:pt x="104" y="14"/>
                  </a:lnTo>
                  <a:lnTo>
                    <a:pt x="98" y="8"/>
                  </a:lnTo>
                  <a:lnTo>
                    <a:pt x="94" y="4"/>
                  </a:lnTo>
                  <a:lnTo>
                    <a:pt x="88" y="0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6" y="4"/>
                  </a:lnTo>
                  <a:lnTo>
                    <a:pt x="62" y="8"/>
                  </a:lnTo>
                  <a:lnTo>
                    <a:pt x="56" y="14"/>
                  </a:lnTo>
                  <a:lnTo>
                    <a:pt x="48" y="28"/>
                  </a:lnTo>
                  <a:lnTo>
                    <a:pt x="42" y="46"/>
                  </a:lnTo>
                  <a:lnTo>
                    <a:pt x="34" y="66"/>
                  </a:lnTo>
                  <a:lnTo>
                    <a:pt x="26" y="88"/>
                  </a:lnTo>
                  <a:lnTo>
                    <a:pt x="14" y="108"/>
                  </a:lnTo>
                  <a:lnTo>
                    <a:pt x="8" y="116"/>
                  </a:lnTo>
                  <a:lnTo>
                    <a:pt x="0" y="124"/>
                  </a:lnTo>
                </a:path>
              </a:pathLst>
            </a:custGeom>
            <a:noFill/>
            <a:ln w="1587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30829" name="Straight Arrow Connector 330"/>
            <p:cNvCxnSpPr>
              <a:cxnSpLocks noChangeShapeType="1"/>
            </p:cNvCxnSpPr>
            <p:nvPr/>
          </p:nvCxnSpPr>
          <p:spPr bwMode="auto">
            <a:xfrm rot="16200000" flipH="1">
              <a:off x="5831080" y="2695680"/>
              <a:ext cx="304800" cy="762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cxnSp>
          <p:nvCxnSpPr>
            <p:cNvPr id="30830" name="Straight Arrow Connector 332"/>
            <p:cNvCxnSpPr>
              <a:cxnSpLocks noChangeShapeType="1"/>
            </p:cNvCxnSpPr>
            <p:nvPr/>
          </p:nvCxnSpPr>
          <p:spPr bwMode="auto">
            <a:xfrm>
              <a:off x="5945380" y="2581380"/>
              <a:ext cx="1447800" cy="68580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  <p:sp>
          <p:nvSpPr>
            <p:cNvPr id="329" name="Rectangle 195"/>
            <p:cNvSpPr>
              <a:spLocks noChangeArrowheads="1"/>
            </p:cNvSpPr>
            <p:nvPr/>
          </p:nvSpPr>
          <p:spPr bwMode="auto">
            <a:xfrm>
              <a:off x="3680875" y="3720024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00B0F0"/>
                  </a:solidFill>
                  <a:latin typeface="Arial"/>
                </a:rPr>
                <a:t>B</a:t>
              </a:r>
              <a:endParaRPr lang="en-US" sz="1600" dirty="0">
                <a:solidFill>
                  <a:srgbClr val="00B0F0"/>
                </a:solidFill>
                <a:latin typeface="Arial"/>
              </a:endParaRPr>
            </a:p>
          </p:txBody>
        </p:sp>
        <p:sp>
          <p:nvSpPr>
            <p:cNvPr id="330" name="Rectangle 194"/>
            <p:cNvSpPr>
              <a:spLocks noChangeArrowheads="1"/>
            </p:cNvSpPr>
            <p:nvPr/>
          </p:nvSpPr>
          <p:spPr bwMode="auto">
            <a:xfrm>
              <a:off x="4046730" y="4582156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FF0000"/>
                  </a:solidFill>
                  <a:latin typeface="Arial"/>
                </a:rPr>
                <a:t>A</a:t>
              </a:r>
              <a:endParaRPr lang="en-US" sz="1600" dirty="0">
                <a:solidFill>
                  <a:srgbClr val="FF0000"/>
                </a:solidFill>
                <a:latin typeface="Arial"/>
              </a:endParaRPr>
            </a:p>
          </p:txBody>
        </p:sp>
        <p:sp>
          <p:nvSpPr>
            <p:cNvPr id="331" name="Rectangle 196"/>
            <p:cNvSpPr>
              <a:spLocks noChangeArrowheads="1"/>
            </p:cNvSpPr>
            <p:nvPr/>
          </p:nvSpPr>
          <p:spPr bwMode="auto">
            <a:xfrm>
              <a:off x="3419829" y="4650500"/>
              <a:ext cx="147476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srgbClr val="66FF33"/>
                  </a:solidFill>
                  <a:latin typeface="Arial"/>
                </a:rPr>
                <a:t>C</a:t>
              </a:r>
              <a:endParaRPr lang="en-US" sz="1600" dirty="0">
                <a:solidFill>
                  <a:srgbClr val="66FF33"/>
                </a:solidFill>
                <a:latin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424" y="857146"/>
            <a:ext cx="5002451" cy="1855328"/>
            <a:chOff x="163274" y="1471357"/>
            <a:chExt cx="5002451" cy="1855328"/>
          </a:xfrm>
        </p:grpSpPr>
        <p:grpSp>
          <p:nvGrpSpPr>
            <p:cNvPr id="2" name="Group 65"/>
            <p:cNvGrpSpPr>
              <a:grpSpLocks/>
            </p:cNvGrpSpPr>
            <p:nvPr/>
          </p:nvGrpSpPr>
          <p:grpSpPr bwMode="auto">
            <a:xfrm>
              <a:off x="163274" y="1471357"/>
              <a:ext cx="5002451" cy="1663363"/>
              <a:chOff x="841" y="2054"/>
              <a:chExt cx="3985" cy="1704"/>
            </a:xfrm>
          </p:grpSpPr>
          <p:sp>
            <p:nvSpPr>
              <p:cNvPr id="294" name="Text Box 29"/>
              <p:cNvSpPr txBox="1">
                <a:spLocks noChangeArrowheads="1"/>
              </p:cNvSpPr>
              <p:nvPr/>
            </p:nvSpPr>
            <p:spPr bwMode="auto">
              <a:xfrm>
                <a:off x="841" y="2081"/>
                <a:ext cx="3852" cy="287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400" kern="0" dirty="0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295" name="Arc 30"/>
              <p:cNvSpPr>
                <a:spLocks/>
              </p:cNvSpPr>
              <p:nvPr/>
            </p:nvSpPr>
            <p:spPr bwMode="auto">
              <a:xfrm>
                <a:off x="123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6" name="Arc 31"/>
              <p:cNvSpPr>
                <a:spLocks/>
              </p:cNvSpPr>
              <p:nvPr/>
            </p:nvSpPr>
            <p:spPr bwMode="auto">
              <a:xfrm rot="-10800000">
                <a:off x="1380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7" name="Arc 32"/>
              <p:cNvSpPr>
                <a:spLocks/>
              </p:cNvSpPr>
              <p:nvPr/>
            </p:nvSpPr>
            <p:spPr bwMode="auto">
              <a:xfrm flipV="1">
                <a:off x="1524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8" name="Arc 33"/>
              <p:cNvSpPr>
                <a:spLocks/>
              </p:cNvSpPr>
              <p:nvPr/>
            </p:nvSpPr>
            <p:spPr bwMode="auto">
              <a:xfrm rot="10800000" flipV="1">
                <a:off x="1092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299" name="Arc 34"/>
              <p:cNvSpPr>
                <a:spLocks/>
              </p:cNvSpPr>
              <p:nvPr/>
            </p:nvSpPr>
            <p:spPr bwMode="auto">
              <a:xfrm>
                <a:off x="1811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0" name="Arc 35"/>
              <p:cNvSpPr>
                <a:spLocks/>
              </p:cNvSpPr>
              <p:nvPr/>
            </p:nvSpPr>
            <p:spPr bwMode="auto">
              <a:xfrm rot="-10800000">
                <a:off x="1956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1" name="Arc 36"/>
              <p:cNvSpPr>
                <a:spLocks/>
              </p:cNvSpPr>
              <p:nvPr/>
            </p:nvSpPr>
            <p:spPr bwMode="auto">
              <a:xfrm flipV="1">
                <a:off x="2100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2" name="Arc 37"/>
              <p:cNvSpPr>
                <a:spLocks/>
              </p:cNvSpPr>
              <p:nvPr/>
            </p:nvSpPr>
            <p:spPr bwMode="auto">
              <a:xfrm rot="10800000" flipV="1">
                <a:off x="1668" y="2391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3" name="Arc 38"/>
              <p:cNvSpPr>
                <a:spLocks/>
              </p:cNvSpPr>
              <p:nvPr/>
            </p:nvSpPr>
            <p:spPr bwMode="auto">
              <a:xfrm>
                <a:off x="2388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4" name="Arc 39"/>
              <p:cNvSpPr>
                <a:spLocks/>
              </p:cNvSpPr>
              <p:nvPr/>
            </p:nvSpPr>
            <p:spPr bwMode="auto">
              <a:xfrm rot="-10800000">
                <a:off x="2532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5" name="Arc 40"/>
              <p:cNvSpPr>
                <a:spLocks/>
              </p:cNvSpPr>
              <p:nvPr/>
            </p:nvSpPr>
            <p:spPr bwMode="auto">
              <a:xfrm flipV="1">
                <a:off x="2676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6" name="Arc 41"/>
              <p:cNvSpPr>
                <a:spLocks/>
              </p:cNvSpPr>
              <p:nvPr/>
            </p:nvSpPr>
            <p:spPr bwMode="auto">
              <a:xfrm rot="10800000" flipV="1">
                <a:off x="2244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7" name="Arc 42"/>
              <p:cNvSpPr>
                <a:spLocks/>
              </p:cNvSpPr>
              <p:nvPr/>
            </p:nvSpPr>
            <p:spPr bwMode="auto">
              <a:xfrm>
                <a:off x="2964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8" name="Arc 43"/>
              <p:cNvSpPr>
                <a:spLocks/>
              </p:cNvSpPr>
              <p:nvPr/>
            </p:nvSpPr>
            <p:spPr bwMode="auto">
              <a:xfrm rot="-10800000">
                <a:off x="3108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09" name="Arc 44"/>
              <p:cNvSpPr>
                <a:spLocks/>
              </p:cNvSpPr>
              <p:nvPr/>
            </p:nvSpPr>
            <p:spPr bwMode="auto">
              <a:xfrm flipV="1">
                <a:off x="3252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0" name="Arc 45"/>
              <p:cNvSpPr>
                <a:spLocks/>
              </p:cNvSpPr>
              <p:nvPr/>
            </p:nvSpPr>
            <p:spPr bwMode="auto">
              <a:xfrm rot="10800000" flipV="1">
                <a:off x="2821" y="2391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1" name="Arc 46"/>
              <p:cNvSpPr>
                <a:spLocks/>
              </p:cNvSpPr>
              <p:nvPr/>
            </p:nvSpPr>
            <p:spPr bwMode="auto">
              <a:xfrm>
                <a:off x="3540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2" name="Arc 47"/>
              <p:cNvSpPr>
                <a:spLocks/>
              </p:cNvSpPr>
              <p:nvPr/>
            </p:nvSpPr>
            <p:spPr bwMode="auto">
              <a:xfrm rot="10800000" flipV="1">
                <a:off x="339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3" name="Line 48"/>
              <p:cNvSpPr>
                <a:spLocks noChangeShapeType="1"/>
              </p:cNvSpPr>
              <p:nvPr/>
            </p:nvSpPr>
            <p:spPr bwMode="auto">
              <a:xfrm flipV="1">
                <a:off x="985" y="2102"/>
                <a:ext cx="0" cy="163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4" name="Line 49"/>
              <p:cNvSpPr>
                <a:spLocks noChangeShapeType="1"/>
              </p:cNvSpPr>
              <p:nvPr/>
            </p:nvSpPr>
            <p:spPr bwMode="auto">
              <a:xfrm>
                <a:off x="996" y="3110"/>
                <a:ext cx="355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5" name="Rectangle 50"/>
              <p:cNvSpPr>
                <a:spLocks noChangeArrowheads="1"/>
              </p:cNvSpPr>
              <p:nvPr/>
            </p:nvSpPr>
            <p:spPr bwMode="auto">
              <a:xfrm>
                <a:off x="1188" y="2391"/>
                <a:ext cx="86" cy="71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6" name="Rectangle 51"/>
              <p:cNvSpPr>
                <a:spLocks noChangeArrowheads="1"/>
              </p:cNvSpPr>
              <p:nvPr/>
            </p:nvSpPr>
            <p:spPr bwMode="auto">
              <a:xfrm>
                <a:off x="2916" y="2391"/>
                <a:ext cx="96" cy="719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7" name="Rectangle 52"/>
              <p:cNvSpPr>
                <a:spLocks noChangeArrowheads="1"/>
              </p:cNvSpPr>
              <p:nvPr/>
            </p:nvSpPr>
            <p:spPr bwMode="auto">
              <a:xfrm>
                <a:off x="1102" y="2054"/>
                <a:ext cx="3724" cy="378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>
                <a:spAutoFit/>
              </a:bodyPr>
              <a:lstStyle/>
              <a:p>
                <a:pPr defTabSz="457200"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800" kern="0" dirty="0">
                    <a:solidFill>
                      <a:srgbClr val="FF0000"/>
                    </a:solidFill>
                    <a:latin typeface="Arial"/>
                  </a:rPr>
                  <a:t>A</a:t>
                </a:r>
                <a:r>
                  <a:rPr lang="en-US" sz="1800" kern="0" dirty="0">
                    <a:solidFill>
                      <a:srgbClr val="33CC33"/>
                    </a:solidFill>
                    <a:latin typeface="Arial"/>
                  </a:rPr>
                  <a:t>	    </a:t>
                </a:r>
                <a:r>
                  <a:rPr lang="en-US" sz="1800" kern="0" dirty="0">
                    <a:solidFill>
                      <a:srgbClr val="00B0F0"/>
                    </a:solidFill>
                    <a:latin typeface="Arial"/>
                  </a:rPr>
                  <a:t>B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Arial"/>
                  </a:rPr>
                  <a:t>         </a:t>
                </a:r>
                <a:r>
                  <a:rPr lang="en-US" sz="1800" kern="0" dirty="0">
                    <a:solidFill>
                      <a:srgbClr val="66FF33"/>
                    </a:solidFill>
                    <a:latin typeface="Arial"/>
                  </a:rPr>
                  <a:t>C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Arial"/>
                  </a:rPr>
                  <a:t>         </a:t>
                </a:r>
                <a:r>
                  <a:rPr lang="en-US" sz="1800" kern="0" dirty="0">
                    <a:solidFill>
                      <a:srgbClr val="FF0000"/>
                    </a:solidFill>
                    <a:latin typeface="Arial"/>
                  </a:rPr>
                  <a:t>A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Arial"/>
                  </a:rPr>
                  <a:t>	   </a:t>
                </a:r>
                <a:r>
                  <a:rPr lang="en-US" sz="1800" kern="0" dirty="0">
                    <a:solidFill>
                      <a:srgbClr val="00B0F0"/>
                    </a:solidFill>
                    <a:latin typeface="Arial"/>
                  </a:rPr>
                  <a:t>B</a:t>
                </a:r>
                <a:r>
                  <a:rPr lang="en-US" sz="1800" kern="0" dirty="0">
                    <a:solidFill>
                      <a:sysClr val="windowText" lastClr="000000"/>
                    </a:solidFill>
                    <a:latin typeface="Arial"/>
                  </a:rPr>
                  <a:t>         </a:t>
                </a:r>
                <a:r>
                  <a:rPr lang="en-US" sz="1800" kern="0" dirty="0">
                    <a:solidFill>
                      <a:srgbClr val="66FF33"/>
                    </a:solidFill>
                    <a:latin typeface="Arial"/>
                  </a:rPr>
                  <a:t>C</a:t>
                </a:r>
              </a:p>
            </p:txBody>
          </p:sp>
          <p:sp>
            <p:nvSpPr>
              <p:cNvPr id="318" name="Rectangle 53"/>
              <p:cNvSpPr>
                <a:spLocks noChangeArrowheads="1"/>
              </p:cNvSpPr>
              <p:nvPr/>
            </p:nvSpPr>
            <p:spPr bwMode="auto">
              <a:xfrm>
                <a:off x="1764" y="2966"/>
                <a:ext cx="96" cy="144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19" name="Rectangle 54"/>
              <p:cNvSpPr>
                <a:spLocks noChangeArrowheads="1"/>
              </p:cNvSpPr>
              <p:nvPr/>
            </p:nvSpPr>
            <p:spPr bwMode="auto">
              <a:xfrm>
                <a:off x="3492" y="2966"/>
                <a:ext cx="96" cy="144"/>
              </a:xfrm>
              <a:prstGeom prst="rect">
                <a:avLst/>
              </a:prstGeom>
              <a:solidFill>
                <a:srgbClr val="00B0F0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0" name="Rectangle 55"/>
              <p:cNvSpPr>
                <a:spLocks noChangeArrowheads="1"/>
              </p:cNvSpPr>
              <p:nvPr/>
            </p:nvSpPr>
            <p:spPr bwMode="auto">
              <a:xfrm>
                <a:off x="2340" y="2677"/>
                <a:ext cx="97" cy="433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1" name="Arc 56"/>
              <p:cNvSpPr>
                <a:spLocks/>
              </p:cNvSpPr>
              <p:nvPr/>
            </p:nvSpPr>
            <p:spPr bwMode="auto">
              <a:xfrm rot="-10800000">
                <a:off x="3684" y="3039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2" name="Arc 57"/>
              <p:cNvSpPr>
                <a:spLocks/>
              </p:cNvSpPr>
              <p:nvPr/>
            </p:nvSpPr>
            <p:spPr bwMode="auto">
              <a:xfrm flipV="1">
                <a:off x="3828" y="3039"/>
                <a:ext cx="143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3" name="Arc 58"/>
              <p:cNvSpPr>
                <a:spLocks/>
              </p:cNvSpPr>
              <p:nvPr/>
            </p:nvSpPr>
            <p:spPr bwMode="auto">
              <a:xfrm>
                <a:off x="4116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4" name="Arc 59"/>
              <p:cNvSpPr>
                <a:spLocks/>
              </p:cNvSpPr>
              <p:nvPr/>
            </p:nvSpPr>
            <p:spPr bwMode="auto">
              <a:xfrm rot="10800000" flipV="1">
                <a:off x="3972" y="2391"/>
                <a:ext cx="144" cy="719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/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  <p:sp>
            <p:nvSpPr>
              <p:cNvPr id="325" name="Rectangle 60"/>
              <p:cNvSpPr>
                <a:spLocks noChangeArrowheads="1"/>
              </p:cNvSpPr>
              <p:nvPr/>
            </p:nvSpPr>
            <p:spPr bwMode="auto">
              <a:xfrm>
                <a:off x="4068" y="2677"/>
                <a:ext cx="96" cy="433"/>
              </a:xfrm>
              <a:prstGeom prst="rect">
                <a:avLst/>
              </a:prstGeom>
              <a:solidFill>
                <a:srgbClr val="66FF33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800" kern="0" dirty="0">
                  <a:solidFill>
                    <a:sysClr val="windowText" lastClr="000000"/>
                  </a:solidFill>
                  <a:latin typeface="Arial"/>
                </a:endParaRPr>
              </a:p>
            </p:txBody>
          </p:sp>
        </p:grpSp>
        <p:sp>
          <p:nvSpPr>
            <p:cNvPr id="332" name="Rectangle 218"/>
            <p:cNvSpPr>
              <a:spLocks noChangeArrowheads="1"/>
            </p:cNvSpPr>
            <p:nvPr/>
          </p:nvSpPr>
          <p:spPr bwMode="auto">
            <a:xfrm>
              <a:off x="337203" y="3080464"/>
              <a:ext cx="61555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4572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100 </a:t>
              </a:r>
              <a:r>
                <a:rPr lang="en-US" sz="1600" dirty="0" err="1">
                  <a:solidFill>
                    <a:srgbClr val="000000"/>
                  </a:solidFill>
                  <a:latin typeface="Arial"/>
                </a:rPr>
                <a:t>ps</a:t>
              </a:r>
              <a:endParaRPr lang="en-US" sz="1600" dirty="0">
                <a:solidFill>
                  <a:srgbClr val="000000"/>
                </a:solidFill>
                <a:latin typeface="Arial"/>
              </a:endParaRPr>
            </a:p>
          </p:txBody>
        </p:sp>
        <p:cxnSp>
          <p:nvCxnSpPr>
            <p:cNvPr id="339" name="Straight Arrow Connector 338"/>
            <p:cNvCxnSpPr>
              <a:stCxn id="332" idx="0"/>
              <a:endCxn id="315" idx="2"/>
            </p:cNvCxnSpPr>
            <p:nvPr/>
          </p:nvCxnSpPr>
          <p:spPr bwMode="auto">
            <a:xfrm flipV="1">
              <a:off x="644980" y="2502173"/>
              <a:ext cx="7869" cy="57829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" name="Group 8"/>
          <p:cNvGrpSpPr/>
          <p:nvPr/>
        </p:nvGrpSpPr>
        <p:grpSpPr>
          <a:xfrm>
            <a:off x="2970405" y="1069523"/>
            <a:ext cx="4733925" cy="3864532"/>
            <a:chOff x="2970405" y="1069523"/>
            <a:chExt cx="4733925" cy="3864532"/>
          </a:xfrm>
        </p:grpSpPr>
        <p:grpSp>
          <p:nvGrpSpPr>
            <p:cNvPr id="7" name="Group 6"/>
            <p:cNvGrpSpPr/>
            <p:nvPr/>
          </p:nvGrpSpPr>
          <p:grpSpPr>
            <a:xfrm>
              <a:off x="2970405" y="3249717"/>
              <a:ext cx="835025" cy="1684338"/>
              <a:chOff x="2970405" y="3249717"/>
              <a:chExt cx="835025" cy="1684338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2970405" y="3249717"/>
                <a:ext cx="835025" cy="1057275"/>
                <a:chOff x="5215130" y="770245"/>
                <a:chExt cx="835025" cy="1057275"/>
              </a:xfrm>
            </p:grpSpPr>
            <p:sp>
              <p:nvSpPr>
                <p:cNvPr id="335" name="Rectangle 12"/>
                <p:cNvSpPr>
                  <a:spLocks noChangeArrowheads="1"/>
                </p:cNvSpPr>
                <p:nvPr/>
              </p:nvSpPr>
              <p:spPr bwMode="auto">
                <a:xfrm>
                  <a:off x="5431030" y="1433820"/>
                  <a:ext cx="212725" cy="117475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6" name="Rectangle 13"/>
                <p:cNvSpPr>
                  <a:spLocks noChangeArrowheads="1"/>
                </p:cNvSpPr>
                <p:nvPr/>
              </p:nvSpPr>
              <p:spPr bwMode="auto">
                <a:xfrm>
                  <a:off x="5437380" y="1440170"/>
                  <a:ext cx="206375" cy="111125"/>
                </a:xfrm>
                <a:prstGeom prst="rect">
                  <a:avLst/>
                </a:prstGeom>
                <a:noFill/>
                <a:ln w="635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7" name="Freeform 14"/>
                <p:cNvSpPr>
                  <a:spLocks/>
                </p:cNvSpPr>
                <p:nvPr/>
              </p:nvSpPr>
              <p:spPr bwMode="auto">
                <a:xfrm>
                  <a:off x="5643755" y="986145"/>
                  <a:ext cx="403225" cy="565150"/>
                </a:xfrm>
                <a:custGeom>
                  <a:avLst/>
                  <a:gdLst>
                    <a:gd name="T0" fmla="*/ 254 w 254"/>
                    <a:gd name="T1" fmla="*/ 0 h 356"/>
                    <a:gd name="T2" fmla="*/ 254 w 254"/>
                    <a:gd name="T3" fmla="*/ 64 h 356"/>
                    <a:gd name="T4" fmla="*/ 0 w 254"/>
                    <a:gd name="T5" fmla="*/ 356 h 356"/>
                    <a:gd name="T6" fmla="*/ 0 w 254"/>
                    <a:gd name="T7" fmla="*/ 282 h 356"/>
                    <a:gd name="T8" fmla="*/ 254 w 254"/>
                    <a:gd name="T9" fmla="*/ 0 h 3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4"/>
                    <a:gd name="T16" fmla="*/ 0 h 356"/>
                    <a:gd name="T17" fmla="*/ 254 w 254"/>
                    <a:gd name="T18" fmla="*/ 356 h 3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4" h="356">
                      <a:moveTo>
                        <a:pt x="254" y="0"/>
                      </a:moveTo>
                      <a:lnTo>
                        <a:pt x="254" y="64"/>
                      </a:lnTo>
                      <a:lnTo>
                        <a:pt x="0" y="356"/>
                      </a:lnTo>
                      <a:lnTo>
                        <a:pt x="0" y="282"/>
                      </a:lnTo>
                      <a:lnTo>
                        <a:pt x="25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38" name="Freeform 15"/>
                <p:cNvSpPr>
                  <a:spLocks/>
                </p:cNvSpPr>
                <p:nvPr/>
              </p:nvSpPr>
              <p:spPr bwMode="auto">
                <a:xfrm>
                  <a:off x="5646930" y="989320"/>
                  <a:ext cx="403225" cy="565150"/>
                </a:xfrm>
                <a:custGeom>
                  <a:avLst/>
                  <a:gdLst>
                    <a:gd name="T0" fmla="*/ 254 w 254"/>
                    <a:gd name="T1" fmla="*/ 0 h 356"/>
                    <a:gd name="T2" fmla="*/ 254 w 254"/>
                    <a:gd name="T3" fmla="*/ 64 h 356"/>
                    <a:gd name="T4" fmla="*/ 0 w 254"/>
                    <a:gd name="T5" fmla="*/ 356 h 356"/>
                    <a:gd name="T6" fmla="*/ 0 w 254"/>
                    <a:gd name="T7" fmla="*/ 282 h 356"/>
                    <a:gd name="T8" fmla="*/ 254 w 254"/>
                    <a:gd name="T9" fmla="*/ 0 h 356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254"/>
                    <a:gd name="T16" fmla="*/ 0 h 356"/>
                    <a:gd name="T17" fmla="*/ 254 w 254"/>
                    <a:gd name="T18" fmla="*/ 356 h 35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254" h="356">
                      <a:moveTo>
                        <a:pt x="254" y="0"/>
                      </a:moveTo>
                      <a:lnTo>
                        <a:pt x="254" y="64"/>
                      </a:lnTo>
                      <a:lnTo>
                        <a:pt x="0" y="356"/>
                      </a:lnTo>
                      <a:lnTo>
                        <a:pt x="0" y="282"/>
                      </a:lnTo>
                      <a:lnTo>
                        <a:pt x="254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40" name="Freeform 16"/>
                <p:cNvSpPr>
                  <a:spLocks/>
                </p:cNvSpPr>
                <p:nvPr/>
              </p:nvSpPr>
              <p:spPr bwMode="auto">
                <a:xfrm>
                  <a:off x="5431030" y="986145"/>
                  <a:ext cx="615950" cy="444500"/>
                </a:xfrm>
                <a:custGeom>
                  <a:avLst/>
                  <a:gdLst>
                    <a:gd name="T0" fmla="*/ 388 w 388"/>
                    <a:gd name="T1" fmla="*/ 0 h 280"/>
                    <a:gd name="T2" fmla="*/ 270 w 388"/>
                    <a:gd name="T3" fmla="*/ 0 h 280"/>
                    <a:gd name="T4" fmla="*/ 0 w 388"/>
                    <a:gd name="T5" fmla="*/ 280 h 280"/>
                    <a:gd name="T6" fmla="*/ 134 w 388"/>
                    <a:gd name="T7" fmla="*/ 280 h 280"/>
                    <a:gd name="T8" fmla="*/ 388 w 388"/>
                    <a:gd name="T9" fmla="*/ 0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8"/>
                    <a:gd name="T16" fmla="*/ 0 h 280"/>
                    <a:gd name="T17" fmla="*/ 388 w 388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8" h="280">
                      <a:moveTo>
                        <a:pt x="388" y="0"/>
                      </a:moveTo>
                      <a:lnTo>
                        <a:pt x="270" y="0"/>
                      </a:lnTo>
                      <a:lnTo>
                        <a:pt x="0" y="280"/>
                      </a:lnTo>
                      <a:lnTo>
                        <a:pt x="134" y="280"/>
                      </a:lnTo>
                      <a:lnTo>
                        <a:pt x="38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41" name="Freeform 17"/>
                <p:cNvSpPr>
                  <a:spLocks/>
                </p:cNvSpPr>
                <p:nvPr/>
              </p:nvSpPr>
              <p:spPr bwMode="auto">
                <a:xfrm>
                  <a:off x="5434205" y="989320"/>
                  <a:ext cx="615950" cy="444500"/>
                </a:xfrm>
                <a:custGeom>
                  <a:avLst/>
                  <a:gdLst>
                    <a:gd name="T0" fmla="*/ 388 w 388"/>
                    <a:gd name="T1" fmla="*/ 0 h 280"/>
                    <a:gd name="T2" fmla="*/ 270 w 388"/>
                    <a:gd name="T3" fmla="*/ 0 h 280"/>
                    <a:gd name="T4" fmla="*/ 0 w 388"/>
                    <a:gd name="T5" fmla="*/ 280 h 280"/>
                    <a:gd name="T6" fmla="*/ 134 w 388"/>
                    <a:gd name="T7" fmla="*/ 280 h 280"/>
                    <a:gd name="T8" fmla="*/ 388 w 388"/>
                    <a:gd name="T9" fmla="*/ 0 h 28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8"/>
                    <a:gd name="T16" fmla="*/ 0 h 280"/>
                    <a:gd name="T17" fmla="*/ 388 w 388"/>
                    <a:gd name="T18" fmla="*/ 280 h 280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8" h="280">
                      <a:moveTo>
                        <a:pt x="388" y="0"/>
                      </a:moveTo>
                      <a:lnTo>
                        <a:pt x="270" y="0"/>
                      </a:lnTo>
                      <a:lnTo>
                        <a:pt x="0" y="280"/>
                      </a:lnTo>
                      <a:lnTo>
                        <a:pt x="134" y="280"/>
                      </a:lnTo>
                      <a:lnTo>
                        <a:pt x="388" y="0"/>
                      </a:lnTo>
                      <a:close/>
                    </a:path>
                  </a:pathLst>
                </a:custGeom>
                <a:noFill/>
                <a:ln w="635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345" name="Rectangle 194"/>
                <p:cNvSpPr>
                  <a:spLocks noChangeArrowheads="1"/>
                </p:cNvSpPr>
                <p:nvPr/>
              </p:nvSpPr>
              <p:spPr bwMode="auto">
                <a:xfrm>
                  <a:off x="5872355" y="770245"/>
                  <a:ext cx="147476" cy="24622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defTabSz="457200" eaLnBrk="0" fontAlgn="auto" hangingPunct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dirty="0">
                      <a:solidFill>
                        <a:srgbClr val="9900CC"/>
                      </a:solidFill>
                      <a:latin typeface="Arial"/>
                    </a:rPr>
                    <a:t>D</a:t>
                  </a:r>
                  <a:endParaRPr lang="en-US" sz="1600" dirty="0">
                    <a:solidFill>
                      <a:srgbClr val="9900CC"/>
                    </a:solidFill>
                    <a:latin typeface="Arial"/>
                  </a:endParaRPr>
                </a:p>
              </p:txBody>
            </p:sp>
            <p:sp>
              <p:nvSpPr>
                <p:cNvPr id="347" name="Freeform 209"/>
                <p:cNvSpPr>
                  <a:spLocks/>
                </p:cNvSpPr>
                <p:nvPr/>
              </p:nvSpPr>
              <p:spPr bwMode="auto">
                <a:xfrm>
                  <a:off x="5215130" y="1630670"/>
                  <a:ext cx="254000" cy="196850"/>
                </a:xfrm>
                <a:custGeom>
                  <a:avLst/>
                  <a:gdLst>
                    <a:gd name="T0" fmla="*/ 254000 w 160"/>
                    <a:gd name="T1" fmla="*/ 196850 h 124"/>
                    <a:gd name="T2" fmla="*/ 241300 w 160"/>
                    <a:gd name="T3" fmla="*/ 184150 h 124"/>
                    <a:gd name="T4" fmla="*/ 231775 w 160"/>
                    <a:gd name="T5" fmla="*/ 171450 h 124"/>
                    <a:gd name="T6" fmla="*/ 212725 w 160"/>
                    <a:gd name="T7" fmla="*/ 139700 h 124"/>
                    <a:gd name="T8" fmla="*/ 200025 w 160"/>
                    <a:gd name="T9" fmla="*/ 104775 h 124"/>
                    <a:gd name="T10" fmla="*/ 187325 w 160"/>
                    <a:gd name="T11" fmla="*/ 73025 h 124"/>
                    <a:gd name="T12" fmla="*/ 177800 w 160"/>
                    <a:gd name="T13" fmla="*/ 44450 h 124"/>
                    <a:gd name="T14" fmla="*/ 165100 w 160"/>
                    <a:gd name="T15" fmla="*/ 22225 h 124"/>
                    <a:gd name="T16" fmla="*/ 155575 w 160"/>
                    <a:gd name="T17" fmla="*/ 12700 h 124"/>
                    <a:gd name="T18" fmla="*/ 149225 w 160"/>
                    <a:gd name="T19" fmla="*/ 6350 h 124"/>
                    <a:gd name="T20" fmla="*/ 139700 w 160"/>
                    <a:gd name="T21" fmla="*/ 0 h 124"/>
                    <a:gd name="T22" fmla="*/ 127000 w 160"/>
                    <a:gd name="T23" fmla="*/ 0 h 124"/>
                    <a:gd name="T24" fmla="*/ 114300 w 160"/>
                    <a:gd name="T25" fmla="*/ 0 h 124"/>
                    <a:gd name="T26" fmla="*/ 104775 w 160"/>
                    <a:gd name="T27" fmla="*/ 6350 h 124"/>
                    <a:gd name="T28" fmla="*/ 98425 w 160"/>
                    <a:gd name="T29" fmla="*/ 12700 h 124"/>
                    <a:gd name="T30" fmla="*/ 88900 w 160"/>
                    <a:gd name="T31" fmla="*/ 22225 h 124"/>
                    <a:gd name="T32" fmla="*/ 76200 w 160"/>
                    <a:gd name="T33" fmla="*/ 44450 h 124"/>
                    <a:gd name="T34" fmla="*/ 66675 w 160"/>
                    <a:gd name="T35" fmla="*/ 73025 h 124"/>
                    <a:gd name="T36" fmla="*/ 53975 w 160"/>
                    <a:gd name="T37" fmla="*/ 104775 h 124"/>
                    <a:gd name="T38" fmla="*/ 41275 w 160"/>
                    <a:gd name="T39" fmla="*/ 139700 h 124"/>
                    <a:gd name="T40" fmla="*/ 22225 w 160"/>
                    <a:gd name="T41" fmla="*/ 171450 h 124"/>
                    <a:gd name="T42" fmla="*/ 12700 w 160"/>
                    <a:gd name="T43" fmla="*/ 184150 h 124"/>
                    <a:gd name="T44" fmla="*/ 0 w 160"/>
                    <a:gd name="T45" fmla="*/ 196850 h 124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w 160"/>
                    <a:gd name="T70" fmla="*/ 0 h 124"/>
                    <a:gd name="T71" fmla="*/ 160 w 160"/>
                    <a:gd name="T72" fmla="*/ 124 h 124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T69" t="T70" r="T71" b="T72"/>
                  <a:pathLst>
                    <a:path w="160" h="124">
                      <a:moveTo>
                        <a:pt x="160" y="124"/>
                      </a:moveTo>
                      <a:lnTo>
                        <a:pt x="152" y="116"/>
                      </a:lnTo>
                      <a:lnTo>
                        <a:pt x="146" y="108"/>
                      </a:lnTo>
                      <a:lnTo>
                        <a:pt x="134" y="88"/>
                      </a:lnTo>
                      <a:lnTo>
                        <a:pt x="126" y="66"/>
                      </a:lnTo>
                      <a:lnTo>
                        <a:pt x="118" y="46"/>
                      </a:lnTo>
                      <a:lnTo>
                        <a:pt x="112" y="28"/>
                      </a:lnTo>
                      <a:lnTo>
                        <a:pt x="104" y="14"/>
                      </a:lnTo>
                      <a:lnTo>
                        <a:pt x="98" y="8"/>
                      </a:lnTo>
                      <a:lnTo>
                        <a:pt x="94" y="4"/>
                      </a:lnTo>
                      <a:lnTo>
                        <a:pt x="88" y="0"/>
                      </a:lnTo>
                      <a:lnTo>
                        <a:pt x="80" y="0"/>
                      </a:lnTo>
                      <a:lnTo>
                        <a:pt x="72" y="0"/>
                      </a:lnTo>
                      <a:lnTo>
                        <a:pt x="66" y="4"/>
                      </a:lnTo>
                      <a:lnTo>
                        <a:pt x="62" y="8"/>
                      </a:lnTo>
                      <a:lnTo>
                        <a:pt x="56" y="14"/>
                      </a:lnTo>
                      <a:lnTo>
                        <a:pt x="48" y="28"/>
                      </a:lnTo>
                      <a:lnTo>
                        <a:pt x="42" y="46"/>
                      </a:lnTo>
                      <a:lnTo>
                        <a:pt x="34" y="66"/>
                      </a:lnTo>
                      <a:lnTo>
                        <a:pt x="26" y="88"/>
                      </a:lnTo>
                      <a:lnTo>
                        <a:pt x="14" y="108"/>
                      </a:lnTo>
                      <a:lnTo>
                        <a:pt x="8" y="116"/>
                      </a:lnTo>
                      <a:lnTo>
                        <a:pt x="0" y="124"/>
                      </a:lnTo>
                    </a:path>
                  </a:pathLst>
                </a:custGeom>
                <a:noFill/>
                <a:ln w="15875">
                  <a:solidFill>
                    <a:srgbClr val="9900CC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800" dirty="0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  <p:sp>
            <p:nvSpPr>
              <p:cNvPr id="348" name="Freeform 209"/>
              <p:cNvSpPr>
                <a:spLocks/>
              </p:cNvSpPr>
              <p:nvPr/>
            </p:nvSpPr>
            <p:spPr bwMode="auto">
              <a:xfrm>
                <a:off x="3171446" y="4737205"/>
                <a:ext cx="254000" cy="196850"/>
              </a:xfrm>
              <a:custGeom>
                <a:avLst/>
                <a:gdLst>
                  <a:gd name="T0" fmla="*/ 254000 w 160"/>
                  <a:gd name="T1" fmla="*/ 196850 h 124"/>
                  <a:gd name="T2" fmla="*/ 241300 w 160"/>
                  <a:gd name="T3" fmla="*/ 184150 h 124"/>
                  <a:gd name="T4" fmla="*/ 231775 w 160"/>
                  <a:gd name="T5" fmla="*/ 171450 h 124"/>
                  <a:gd name="T6" fmla="*/ 212725 w 160"/>
                  <a:gd name="T7" fmla="*/ 139700 h 124"/>
                  <a:gd name="T8" fmla="*/ 200025 w 160"/>
                  <a:gd name="T9" fmla="*/ 104775 h 124"/>
                  <a:gd name="T10" fmla="*/ 187325 w 160"/>
                  <a:gd name="T11" fmla="*/ 73025 h 124"/>
                  <a:gd name="T12" fmla="*/ 177800 w 160"/>
                  <a:gd name="T13" fmla="*/ 44450 h 124"/>
                  <a:gd name="T14" fmla="*/ 165100 w 160"/>
                  <a:gd name="T15" fmla="*/ 22225 h 124"/>
                  <a:gd name="T16" fmla="*/ 155575 w 160"/>
                  <a:gd name="T17" fmla="*/ 12700 h 124"/>
                  <a:gd name="T18" fmla="*/ 149225 w 160"/>
                  <a:gd name="T19" fmla="*/ 6350 h 124"/>
                  <a:gd name="T20" fmla="*/ 139700 w 160"/>
                  <a:gd name="T21" fmla="*/ 0 h 124"/>
                  <a:gd name="T22" fmla="*/ 127000 w 160"/>
                  <a:gd name="T23" fmla="*/ 0 h 124"/>
                  <a:gd name="T24" fmla="*/ 114300 w 160"/>
                  <a:gd name="T25" fmla="*/ 0 h 124"/>
                  <a:gd name="T26" fmla="*/ 104775 w 160"/>
                  <a:gd name="T27" fmla="*/ 6350 h 124"/>
                  <a:gd name="T28" fmla="*/ 98425 w 160"/>
                  <a:gd name="T29" fmla="*/ 12700 h 124"/>
                  <a:gd name="T30" fmla="*/ 88900 w 160"/>
                  <a:gd name="T31" fmla="*/ 22225 h 124"/>
                  <a:gd name="T32" fmla="*/ 76200 w 160"/>
                  <a:gd name="T33" fmla="*/ 44450 h 124"/>
                  <a:gd name="T34" fmla="*/ 66675 w 160"/>
                  <a:gd name="T35" fmla="*/ 73025 h 124"/>
                  <a:gd name="T36" fmla="*/ 53975 w 160"/>
                  <a:gd name="T37" fmla="*/ 104775 h 124"/>
                  <a:gd name="T38" fmla="*/ 41275 w 160"/>
                  <a:gd name="T39" fmla="*/ 139700 h 124"/>
                  <a:gd name="T40" fmla="*/ 22225 w 160"/>
                  <a:gd name="T41" fmla="*/ 171450 h 124"/>
                  <a:gd name="T42" fmla="*/ 12700 w 160"/>
                  <a:gd name="T43" fmla="*/ 184150 h 124"/>
                  <a:gd name="T44" fmla="*/ 0 w 160"/>
                  <a:gd name="T45" fmla="*/ 196850 h 12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60"/>
                  <a:gd name="T70" fmla="*/ 0 h 124"/>
                  <a:gd name="T71" fmla="*/ 160 w 160"/>
                  <a:gd name="T72" fmla="*/ 124 h 124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60" h="124">
                    <a:moveTo>
                      <a:pt x="160" y="124"/>
                    </a:moveTo>
                    <a:lnTo>
                      <a:pt x="152" y="116"/>
                    </a:lnTo>
                    <a:lnTo>
                      <a:pt x="146" y="108"/>
                    </a:lnTo>
                    <a:lnTo>
                      <a:pt x="134" y="88"/>
                    </a:lnTo>
                    <a:lnTo>
                      <a:pt x="126" y="66"/>
                    </a:lnTo>
                    <a:lnTo>
                      <a:pt x="118" y="46"/>
                    </a:lnTo>
                    <a:lnTo>
                      <a:pt x="112" y="28"/>
                    </a:lnTo>
                    <a:lnTo>
                      <a:pt x="104" y="14"/>
                    </a:lnTo>
                    <a:lnTo>
                      <a:pt x="98" y="8"/>
                    </a:lnTo>
                    <a:lnTo>
                      <a:pt x="94" y="4"/>
                    </a:lnTo>
                    <a:lnTo>
                      <a:pt x="88" y="0"/>
                    </a:lnTo>
                    <a:lnTo>
                      <a:pt x="80" y="0"/>
                    </a:lnTo>
                    <a:lnTo>
                      <a:pt x="72" y="0"/>
                    </a:lnTo>
                    <a:lnTo>
                      <a:pt x="66" y="4"/>
                    </a:lnTo>
                    <a:lnTo>
                      <a:pt x="62" y="8"/>
                    </a:lnTo>
                    <a:lnTo>
                      <a:pt x="56" y="14"/>
                    </a:lnTo>
                    <a:lnTo>
                      <a:pt x="48" y="28"/>
                    </a:lnTo>
                    <a:lnTo>
                      <a:pt x="42" y="46"/>
                    </a:lnTo>
                    <a:lnTo>
                      <a:pt x="34" y="66"/>
                    </a:lnTo>
                    <a:lnTo>
                      <a:pt x="26" y="88"/>
                    </a:lnTo>
                    <a:lnTo>
                      <a:pt x="14" y="108"/>
                    </a:lnTo>
                    <a:lnTo>
                      <a:pt x="8" y="116"/>
                    </a:lnTo>
                    <a:lnTo>
                      <a:pt x="0" y="124"/>
                    </a:lnTo>
                  </a:path>
                </a:pathLst>
              </a:custGeom>
              <a:noFill/>
              <a:ln w="15875">
                <a:solidFill>
                  <a:srgbClr val="9900CC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8" name="Can 7"/>
            <p:cNvSpPr/>
            <p:nvPr/>
          </p:nvSpPr>
          <p:spPr bwMode="auto">
            <a:xfrm>
              <a:off x="7272530" y="1069523"/>
              <a:ext cx="431800" cy="561288"/>
            </a:xfrm>
            <a:prstGeom prst="can">
              <a:avLst/>
            </a:prstGeom>
            <a:solidFill>
              <a:srgbClr val="9900CC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" pitchFamily="18" charset="0"/>
                </a:rPr>
                <a:t>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9359"/>
            <a:ext cx="9144000" cy="561975"/>
          </a:xfrm>
        </p:spPr>
        <p:txBody>
          <a:bodyPr/>
          <a:lstStyle/>
          <a:p>
            <a:r>
              <a:rPr lang="en-US" altLang="en-US" sz="2000" b="0" dirty="0"/>
              <a:t>Photo Finish at 2 billionths of a second !!!</a:t>
            </a:r>
            <a:endParaRPr lang="en-US" sz="2000" b="0" dirty="0">
              <a:solidFill>
                <a:schemeClr val="tx1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9112" y="349571"/>
            <a:ext cx="3810000" cy="2801909"/>
            <a:chOff x="4778472" y="733425"/>
            <a:chExt cx="3810000" cy="2801909"/>
          </a:xfrm>
        </p:grpSpPr>
        <p:pic>
          <p:nvPicPr>
            <p:cNvPr id="3075" name="Picture 3" descr="C:\Users\Joe\Desktop\CNU_Lifelong_Grames\dc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3796" y="1219199"/>
              <a:ext cx="3065803" cy="231613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2"/>
            <p:cNvSpPr txBox="1">
              <a:spLocks noChangeArrowheads="1"/>
            </p:cNvSpPr>
            <p:nvPr/>
          </p:nvSpPr>
          <p:spPr bwMode="auto">
            <a:xfrm>
              <a:off x="4778472" y="733425"/>
              <a:ext cx="3810000" cy="56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Comic Sans MS" pitchFamily="66" charset="0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9pPr>
            </a:lstStyle>
            <a:p>
              <a:r>
                <a:rPr lang="en-US" altLang="en-US" sz="2000" dirty="0">
                  <a:solidFill>
                    <a:srgbClr val="FF0000"/>
                  </a:solidFill>
                </a:rPr>
                <a:t>“DC” Electron Current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411512" y="304800"/>
            <a:ext cx="4267199" cy="6049637"/>
            <a:chOff x="4411512" y="304800"/>
            <a:chExt cx="4267199" cy="6049637"/>
          </a:xfrm>
        </p:grpSpPr>
        <p:grpSp>
          <p:nvGrpSpPr>
            <p:cNvPr id="3" name="Group 65"/>
            <p:cNvGrpSpPr>
              <a:grpSpLocks/>
            </p:cNvGrpSpPr>
            <p:nvPr/>
          </p:nvGrpSpPr>
          <p:grpSpPr bwMode="auto">
            <a:xfrm>
              <a:off x="4956130" y="3387908"/>
              <a:ext cx="3410118" cy="2966529"/>
              <a:chOff x="777" y="2083"/>
              <a:chExt cx="2228" cy="1964"/>
            </a:xfrm>
          </p:grpSpPr>
          <p:sp>
            <p:nvSpPr>
              <p:cNvPr id="22" name="Arc 30"/>
              <p:cNvSpPr>
                <a:spLocks/>
              </p:cNvSpPr>
              <p:nvPr/>
            </p:nvSpPr>
            <p:spPr bwMode="auto">
              <a:xfrm>
                <a:off x="1236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Arc 31"/>
              <p:cNvSpPr>
                <a:spLocks/>
              </p:cNvSpPr>
              <p:nvPr/>
            </p:nvSpPr>
            <p:spPr bwMode="auto">
              <a:xfrm rot="-10800000">
                <a:off x="1380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Arc 32"/>
              <p:cNvSpPr>
                <a:spLocks/>
              </p:cNvSpPr>
              <p:nvPr/>
            </p:nvSpPr>
            <p:spPr bwMode="auto">
              <a:xfrm flipV="1">
                <a:off x="1524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Arc 33"/>
              <p:cNvSpPr>
                <a:spLocks/>
              </p:cNvSpPr>
              <p:nvPr/>
            </p:nvSpPr>
            <p:spPr bwMode="auto">
              <a:xfrm rot="10800000" flipV="1">
                <a:off x="1092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Arc 34"/>
              <p:cNvSpPr>
                <a:spLocks/>
              </p:cNvSpPr>
              <p:nvPr/>
            </p:nvSpPr>
            <p:spPr bwMode="auto">
              <a:xfrm>
                <a:off x="1812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Arc 35"/>
              <p:cNvSpPr>
                <a:spLocks/>
              </p:cNvSpPr>
              <p:nvPr/>
            </p:nvSpPr>
            <p:spPr bwMode="auto">
              <a:xfrm rot="-10800000">
                <a:off x="1956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Arc 36"/>
              <p:cNvSpPr>
                <a:spLocks/>
              </p:cNvSpPr>
              <p:nvPr/>
            </p:nvSpPr>
            <p:spPr bwMode="auto">
              <a:xfrm flipV="1">
                <a:off x="2100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Arc 37"/>
              <p:cNvSpPr>
                <a:spLocks/>
              </p:cNvSpPr>
              <p:nvPr/>
            </p:nvSpPr>
            <p:spPr bwMode="auto">
              <a:xfrm rot="10800000" flipV="1">
                <a:off x="1668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Arc 38"/>
              <p:cNvSpPr>
                <a:spLocks/>
              </p:cNvSpPr>
              <p:nvPr/>
            </p:nvSpPr>
            <p:spPr bwMode="auto">
              <a:xfrm>
                <a:off x="2388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Arc 39"/>
              <p:cNvSpPr>
                <a:spLocks/>
              </p:cNvSpPr>
              <p:nvPr/>
            </p:nvSpPr>
            <p:spPr bwMode="auto">
              <a:xfrm rot="-10800000">
                <a:off x="2532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Arc 40"/>
              <p:cNvSpPr>
                <a:spLocks/>
              </p:cNvSpPr>
              <p:nvPr/>
            </p:nvSpPr>
            <p:spPr bwMode="auto">
              <a:xfrm flipV="1">
                <a:off x="2676" y="3038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Arc 41"/>
              <p:cNvSpPr>
                <a:spLocks/>
              </p:cNvSpPr>
              <p:nvPr/>
            </p:nvSpPr>
            <p:spPr bwMode="auto">
              <a:xfrm rot="10800000" flipV="1">
                <a:off x="2244" y="2390"/>
                <a:ext cx="144" cy="720"/>
              </a:xfrm>
              <a:custGeom>
                <a:avLst/>
                <a:gdLst>
                  <a:gd name="G0" fmla="+- 0 0 0"/>
                  <a:gd name="G1" fmla="+- 21600 0 0"/>
                  <a:gd name="G2" fmla="+- 21600 0 0"/>
                  <a:gd name="T0" fmla="*/ 0 w 21600"/>
                  <a:gd name="T1" fmla="*/ 0 h 21600"/>
                  <a:gd name="T2" fmla="*/ 21600 w 21600"/>
                  <a:gd name="T3" fmla="*/ 21600 h 21600"/>
                  <a:gd name="T4" fmla="*/ 0 w 21600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Line 48"/>
              <p:cNvSpPr>
                <a:spLocks noChangeShapeType="1"/>
              </p:cNvSpPr>
              <p:nvPr/>
            </p:nvSpPr>
            <p:spPr bwMode="auto">
              <a:xfrm flipV="1">
                <a:off x="985" y="2102"/>
                <a:ext cx="0" cy="163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1" name="Line 49"/>
              <p:cNvSpPr>
                <a:spLocks noChangeShapeType="1"/>
              </p:cNvSpPr>
              <p:nvPr/>
            </p:nvSpPr>
            <p:spPr bwMode="auto">
              <a:xfrm>
                <a:off x="996" y="3110"/>
                <a:ext cx="2009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Rectangle 50"/>
              <p:cNvSpPr>
                <a:spLocks noChangeArrowheads="1"/>
              </p:cNvSpPr>
              <p:nvPr/>
            </p:nvSpPr>
            <p:spPr bwMode="auto">
              <a:xfrm>
                <a:off x="1188" y="2390"/>
                <a:ext cx="85" cy="720"/>
              </a:xfrm>
              <a:prstGeom prst="rect">
                <a:avLst/>
              </a:prstGeom>
              <a:solidFill>
                <a:srgbClr val="00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4" name="Rectangle 52"/>
              <p:cNvSpPr>
                <a:spLocks noChangeArrowheads="1"/>
              </p:cNvSpPr>
              <p:nvPr/>
            </p:nvSpPr>
            <p:spPr bwMode="auto">
              <a:xfrm>
                <a:off x="1119" y="2083"/>
                <a:ext cx="1612" cy="2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33CC33"/>
                    </a:solidFill>
                    <a:effectLst/>
                    <a:uLnTx/>
                    <a:uFillTx/>
                    <a:latin typeface="Comic Sans MS" pitchFamily="66" charset="0"/>
                  </a:rPr>
                  <a:t>A	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omic Sans MS" pitchFamily="66" charset="0"/>
                  </a:rPr>
                  <a:t>B</a:t>
                </a:r>
                <a:r>
                  <a:rPr kumimoji="0" lang="en-US" sz="1800" b="0" i="0" u="none" strike="noStrike" kern="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omic Sans MS" pitchFamily="66" charset="0"/>
                  </a:rPr>
                  <a:t>          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Comic Sans MS" pitchFamily="66" charset="0"/>
                  </a:rPr>
                  <a:t>C</a:t>
                </a:r>
              </a:p>
            </p:txBody>
          </p:sp>
          <p:sp>
            <p:nvSpPr>
              <p:cNvPr id="45" name="Rectangle 53"/>
              <p:cNvSpPr>
                <a:spLocks noChangeArrowheads="1"/>
              </p:cNvSpPr>
              <p:nvPr/>
            </p:nvSpPr>
            <p:spPr bwMode="auto">
              <a:xfrm>
                <a:off x="1764" y="2966"/>
                <a:ext cx="96" cy="144"/>
              </a:xfrm>
              <a:prstGeom prst="rect">
                <a:avLst/>
              </a:prstGeom>
              <a:solidFill>
                <a:srgbClr val="3333CC"/>
              </a:solidFill>
              <a:ln w="9525">
                <a:solidFill>
                  <a:srgbClr val="3333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7" name="Rectangle 55"/>
              <p:cNvSpPr>
                <a:spLocks noChangeArrowheads="1"/>
              </p:cNvSpPr>
              <p:nvPr/>
            </p:nvSpPr>
            <p:spPr bwMode="auto">
              <a:xfrm>
                <a:off x="2340" y="2678"/>
                <a:ext cx="96" cy="432"/>
              </a:xfrm>
              <a:prstGeom prst="rect">
                <a:avLst/>
              </a:prstGeom>
              <a:solidFill>
                <a:srgbClr val="FF505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Text Box 62"/>
              <p:cNvSpPr txBox="1">
                <a:spLocks noChangeArrowheads="1"/>
              </p:cNvSpPr>
              <p:nvPr/>
            </p:nvSpPr>
            <p:spPr bwMode="auto">
              <a:xfrm>
                <a:off x="777" y="3782"/>
                <a:ext cx="1789" cy="2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omic Sans MS" pitchFamily="66" charset="0"/>
                  </a:rPr>
                  <a:t>Short electron bunch</a:t>
                </a:r>
                <a:endPara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</a:endParaRPr>
              </a:p>
            </p:txBody>
          </p:sp>
          <p:sp>
            <p:nvSpPr>
              <p:cNvPr id="55" name="Line 63"/>
              <p:cNvSpPr>
                <a:spLocks noChangeShapeType="1"/>
              </p:cNvSpPr>
              <p:nvPr/>
            </p:nvSpPr>
            <p:spPr bwMode="auto">
              <a:xfrm flipV="1">
                <a:off x="1225" y="3158"/>
                <a:ext cx="0" cy="62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4411512" y="304800"/>
              <a:ext cx="4267199" cy="2895600"/>
              <a:chOff x="252526" y="685800"/>
              <a:chExt cx="4267199" cy="2895600"/>
            </a:xfrm>
          </p:grpSpPr>
          <p:pic>
            <p:nvPicPr>
              <p:cNvPr id="3074" name="Picture 2" descr="C:\Users\Joe\Desktop\CNU_Lifelong_Grames\bunc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0584" y="1219200"/>
                <a:ext cx="3298375" cy="2362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Rectangle 2"/>
              <p:cNvSpPr txBox="1">
                <a:spLocks noChangeArrowheads="1"/>
              </p:cNvSpPr>
              <p:nvPr/>
            </p:nvSpPr>
            <p:spPr bwMode="auto">
              <a:xfrm>
                <a:off x="252526" y="685800"/>
                <a:ext cx="4267199" cy="5619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Comic Sans MS" pitchFamily="66" charset="0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3200" b="1">
                    <a:solidFill>
                      <a:srgbClr val="333399"/>
                    </a:solidFill>
                    <a:latin typeface="Arial" charset="0"/>
                  </a:defRPr>
                </a:lvl9pPr>
              </a:lstStyle>
              <a:p>
                <a:r>
                  <a:rPr lang="en-US" altLang="en-US" sz="2000" dirty="0">
                    <a:solidFill>
                      <a:srgbClr val="FF0000"/>
                    </a:solidFill>
                  </a:rPr>
                  <a:t>Short Pulse Electron Bunches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1629086" y="2927866"/>
                <a:ext cx="35298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800" b="0" kern="0" dirty="0">
                    <a:solidFill>
                      <a:srgbClr val="33CC33"/>
                    </a:solidFill>
                    <a:latin typeface="Comic Sans MS" pitchFamily="66" charset="0"/>
                  </a:rPr>
                  <a:t>A</a:t>
                </a:r>
                <a:endParaRPr lang="en-US" dirty="0"/>
              </a:p>
            </p:txBody>
          </p:sp>
          <p:sp>
            <p:nvSpPr>
              <p:cNvPr id="56" name="Rectangle 55"/>
              <p:cNvSpPr/>
              <p:nvPr/>
            </p:nvSpPr>
            <p:spPr>
              <a:xfrm flipH="1">
                <a:off x="2432271" y="1383744"/>
                <a:ext cx="30064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sz="1800" b="0" kern="0" dirty="0">
                    <a:solidFill>
                      <a:srgbClr val="0070C0"/>
                    </a:solidFill>
                    <a:latin typeface="Comic Sans MS" pitchFamily="66" charset="0"/>
                  </a:rPr>
                  <a:t>B</a:t>
                </a:r>
                <a:endParaRPr lang="en-US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3181072" y="2907268"/>
                <a:ext cx="32412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800" b="0" kern="0" dirty="0">
                    <a:solidFill>
                      <a:srgbClr val="FF0000"/>
                    </a:solidFill>
                    <a:latin typeface="Comic Sans MS" pitchFamily="66" charset="0"/>
                  </a:rPr>
                  <a:t>C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8" name="Text Box 61"/>
              <p:cNvSpPr txBox="1">
                <a:spLocks noChangeArrowheads="1"/>
              </p:cNvSpPr>
              <p:nvPr/>
            </p:nvSpPr>
            <p:spPr bwMode="auto">
              <a:xfrm>
                <a:off x="744518" y="1238614"/>
                <a:ext cx="1547218" cy="36933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omic Sans MS" pitchFamily="66" charset="0"/>
                  </a:rPr>
                  <a:t>Bunch~50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omic Sans MS" pitchFamily="66" charset="0"/>
                  </a:rPr>
                  <a:t>ps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6" name="Curved Left Arrow 5"/>
          <p:cNvSpPr/>
          <p:nvPr/>
        </p:nvSpPr>
        <p:spPr bwMode="auto">
          <a:xfrm>
            <a:off x="3180272" y="1315395"/>
            <a:ext cx="636161" cy="1621896"/>
          </a:xfrm>
          <a:prstGeom prst="curved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pSp>
        <p:nvGrpSpPr>
          <p:cNvPr id="59" name="Group 65"/>
          <p:cNvGrpSpPr>
            <a:grpSpLocks/>
          </p:cNvGrpSpPr>
          <p:nvPr/>
        </p:nvGrpSpPr>
        <p:grpSpPr bwMode="auto">
          <a:xfrm>
            <a:off x="963023" y="3329804"/>
            <a:ext cx="5658531" cy="3093407"/>
            <a:chOff x="943" y="2054"/>
            <a:chExt cx="3697" cy="2048"/>
          </a:xfrm>
        </p:grpSpPr>
        <p:sp>
          <p:nvSpPr>
            <p:cNvPr id="75" name="Rectangle 50"/>
            <p:cNvSpPr>
              <a:spLocks noChangeArrowheads="1"/>
            </p:cNvSpPr>
            <p:nvPr/>
          </p:nvSpPr>
          <p:spPr bwMode="auto">
            <a:xfrm>
              <a:off x="996" y="2395"/>
              <a:ext cx="1811" cy="715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0" name="Text Box 29"/>
            <p:cNvSpPr txBox="1">
              <a:spLocks noChangeArrowheads="1"/>
            </p:cNvSpPr>
            <p:nvPr/>
          </p:nvSpPr>
          <p:spPr bwMode="auto">
            <a:xfrm>
              <a:off x="943" y="2089"/>
              <a:ext cx="3697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Arc 30"/>
            <p:cNvSpPr>
              <a:spLocks/>
            </p:cNvSpPr>
            <p:nvPr/>
          </p:nvSpPr>
          <p:spPr bwMode="auto">
            <a:xfrm>
              <a:off x="1236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Arc 31"/>
            <p:cNvSpPr>
              <a:spLocks/>
            </p:cNvSpPr>
            <p:nvPr/>
          </p:nvSpPr>
          <p:spPr bwMode="auto">
            <a:xfrm rot="-10800000">
              <a:off x="1380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Arc 32"/>
            <p:cNvSpPr>
              <a:spLocks/>
            </p:cNvSpPr>
            <p:nvPr/>
          </p:nvSpPr>
          <p:spPr bwMode="auto">
            <a:xfrm flipV="1">
              <a:off x="1524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Arc 33"/>
            <p:cNvSpPr>
              <a:spLocks/>
            </p:cNvSpPr>
            <p:nvPr/>
          </p:nvSpPr>
          <p:spPr bwMode="auto">
            <a:xfrm rot="10800000" flipV="1">
              <a:off x="1092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Arc 34"/>
            <p:cNvSpPr>
              <a:spLocks/>
            </p:cNvSpPr>
            <p:nvPr/>
          </p:nvSpPr>
          <p:spPr bwMode="auto">
            <a:xfrm>
              <a:off x="1812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6" name="Arc 35"/>
            <p:cNvSpPr>
              <a:spLocks/>
            </p:cNvSpPr>
            <p:nvPr/>
          </p:nvSpPr>
          <p:spPr bwMode="auto">
            <a:xfrm rot="-10800000">
              <a:off x="1956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Arc 36"/>
            <p:cNvSpPr>
              <a:spLocks/>
            </p:cNvSpPr>
            <p:nvPr/>
          </p:nvSpPr>
          <p:spPr bwMode="auto">
            <a:xfrm flipV="1">
              <a:off x="2100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8" name="Arc 37"/>
            <p:cNvSpPr>
              <a:spLocks/>
            </p:cNvSpPr>
            <p:nvPr/>
          </p:nvSpPr>
          <p:spPr bwMode="auto">
            <a:xfrm rot="10800000" flipV="1">
              <a:off x="1668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Arc 38"/>
            <p:cNvSpPr>
              <a:spLocks/>
            </p:cNvSpPr>
            <p:nvPr/>
          </p:nvSpPr>
          <p:spPr bwMode="auto">
            <a:xfrm>
              <a:off x="2388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0" name="Arc 39"/>
            <p:cNvSpPr>
              <a:spLocks/>
            </p:cNvSpPr>
            <p:nvPr/>
          </p:nvSpPr>
          <p:spPr bwMode="auto">
            <a:xfrm rot="-10800000">
              <a:off x="2532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Arc 40"/>
            <p:cNvSpPr>
              <a:spLocks/>
            </p:cNvSpPr>
            <p:nvPr/>
          </p:nvSpPr>
          <p:spPr bwMode="auto">
            <a:xfrm flipV="1">
              <a:off x="2676" y="3038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2" name="Arc 41"/>
            <p:cNvSpPr>
              <a:spLocks/>
            </p:cNvSpPr>
            <p:nvPr/>
          </p:nvSpPr>
          <p:spPr bwMode="auto">
            <a:xfrm rot="10800000" flipV="1">
              <a:off x="2244" y="2390"/>
              <a:ext cx="144" cy="72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Line 48"/>
            <p:cNvSpPr>
              <a:spLocks noChangeShapeType="1"/>
            </p:cNvSpPr>
            <p:nvPr/>
          </p:nvSpPr>
          <p:spPr bwMode="auto">
            <a:xfrm flipV="1">
              <a:off x="985" y="2102"/>
              <a:ext cx="0" cy="16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4" name="Line 49"/>
            <p:cNvSpPr>
              <a:spLocks noChangeShapeType="1"/>
            </p:cNvSpPr>
            <p:nvPr/>
          </p:nvSpPr>
          <p:spPr bwMode="auto">
            <a:xfrm>
              <a:off x="996" y="3110"/>
              <a:ext cx="200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6" name="Rectangle 52"/>
            <p:cNvSpPr>
              <a:spLocks noChangeArrowheads="1"/>
            </p:cNvSpPr>
            <p:nvPr/>
          </p:nvSpPr>
          <p:spPr bwMode="auto">
            <a:xfrm>
              <a:off x="1092" y="2054"/>
              <a:ext cx="1697" cy="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  <p:sp>
          <p:nvSpPr>
            <p:cNvPr id="80" name="Text Box 62"/>
            <p:cNvSpPr txBox="1">
              <a:spLocks noChangeArrowheads="1"/>
            </p:cNvSpPr>
            <p:nvPr/>
          </p:nvSpPr>
          <p:spPr bwMode="auto">
            <a:xfrm>
              <a:off x="1013" y="3837"/>
              <a:ext cx="799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itchFamily="66" charset="0"/>
                </a:rPr>
                <a:t>DC beam</a:t>
              </a: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</a:endParaRPr>
            </a:p>
          </p:txBody>
        </p:sp>
        <p:sp>
          <p:nvSpPr>
            <p:cNvPr id="81" name="Line 63"/>
            <p:cNvSpPr>
              <a:spLocks noChangeShapeType="1"/>
            </p:cNvSpPr>
            <p:nvPr/>
          </p:nvSpPr>
          <p:spPr bwMode="auto">
            <a:xfrm flipV="1">
              <a:off x="1225" y="3158"/>
              <a:ext cx="0" cy="6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2" name="Text Box 61"/>
          <p:cNvSpPr txBox="1">
            <a:spLocks noChangeArrowheads="1"/>
          </p:cNvSpPr>
          <p:nvPr/>
        </p:nvSpPr>
        <p:spPr bwMode="auto">
          <a:xfrm>
            <a:off x="834436" y="846206"/>
            <a:ext cx="30668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itchFamily="66" charset="0"/>
              </a:rPr>
              <a:t>500 MHz = 2 ns/revolution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98366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3663" y="163548"/>
            <a:ext cx="3848101" cy="762000"/>
          </a:xfrm>
        </p:spPr>
        <p:txBody>
          <a:bodyPr/>
          <a:lstStyle/>
          <a:p>
            <a:r>
              <a:rPr lang="en-US" dirty="0"/>
              <a:t>RF High Power Fiber Laser</a:t>
            </a:r>
          </a:p>
        </p:txBody>
      </p:sp>
      <p:pic>
        <p:nvPicPr>
          <p:cNvPr id="101380" name="Picture 4" descr="schemat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71800" y="1527175"/>
            <a:ext cx="3217863" cy="2816225"/>
          </a:xfrm>
          <a:prstGeom prst="rect">
            <a:avLst/>
          </a:prstGeom>
          <a:noFill/>
        </p:spPr>
      </p:pic>
      <p:sp>
        <p:nvSpPr>
          <p:cNvPr id="101381" name="Line 5"/>
          <p:cNvSpPr>
            <a:spLocks noChangeShapeType="1"/>
          </p:cNvSpPr>
          <p:nvPr/>
        </p:nvSpPr>
        <p:spPr bwMode="auto">
          <a:xfrm flipH="1" flipV="1">
            <a:off x="5562600" y="3352799"/>
            <a:ext cx="571500" cy="1134969"/>
          </a:xfrm>
          <a:prstGeom prst="line">
            <a:avLst/>
          </a:prstGeom>
          <a:noFill/>
          <a:ln w="76200">
            <a:solidFill>
              <a:srgbClr val="034ABD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2438400" y="2753722"/>
            <a:ext cx="1295400" cy="212759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388" name="Line 12"/>
          <p:cNvSpPr>
            <a:spLocks noChangeShapeType="1"/>
          </p:cNvSpPr>
          <p:nvPr/>
        </p:nvSpPr>
        <p:spPr bwMode="auto">
          <a:xfrm flipH="1">
            <a:off x="5370852" y="1343186"/>
            <a:ext cx="1182347" cy="288601"/>
          </a:xfrm>
          <a:prstGeom prst="line">
            <a:avLst/>
          </a:prstGeom>
          <a:noFill/>
          <a:ln w="76200">
            <a:solidFill>
              <a:srgbClr val="034ABD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392" name="Picture 16" descr="DSCF00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3663" y="2513747"/>
            <a:ext cx="2239963" cy="16811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2743200" y="1831975"/>
            <a:ext cx="108234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1560 nm</a:t>
            </a:r>
          </a:p>
        </p:txBody>
      </p: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3644868" y="1258660"/>
            <a:ext cx="95410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0000"/>
                </a:solidFill>
                <a:latin typeface="Arial"/>
              </a:rPr>
              <a:t>780 nm</a:t>
            </a: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990600" y="5021012"/>
            <a:ext cx="1915909" cy="64633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latin typeface="Arial"/>
              </a:rPr>
              <a:t>Master Oscillator</a:t>
            </a:r>
            <a:endParaRPr lang="en-US" sz="1800" dirty="0">
              <a:solidFill>
                <a:srgbClr val="000000"/>
              </a:solidFill>
              <a:latin typeface="Arial"/>
            </a:endParaRP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499 MHz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23664" y="1559441"/>
            <a:ext cx="2239963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Low-Power (1 mW)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1560 nm Fiber Diode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Follows RF sine wave</a:t>
            </a: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6678795" y="1125318"/>
            <a:ext cx="2257425" cy="8309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Frequency-doubler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1560 nm to 780 nm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30% Efficiency (2 W)</a:t>
            </a:r>
          </a:p>
        </p:txBody>
      </p:sp>
      <p:pic>
        <p:nvPicPr>
          <p:cNvPr id="101382" name="Picture 6" descr="DSCF005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25548" y="4559849"/>
            <a:ext cx="4760686" cy="1371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01386" name="Picture 10" descr="PPLN 2006"/>
          <p:cNvPicPr>
            <a:picLocks noChangeAspect="1" noChangeArrowheads="1"/>
          </p:cNvPicPr>
          <p:nvPr/>
        </p:nvPicPr>
        <p:blipFill rotWithShape="1">
          <a:blip r:embed="rId6" cstate="print"/>
          <a:srcRect l="721" t="2392" b="-1189"/>
          <a:stretch/>
        </p:blipFill>
        <p:spPr bwMode="auto">
          <a:xfrm>
            <a:off x="6706666" y="2180383"/>
            <a:ext cx="2257425" cy="17399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971799" y="6115437"/>
            <a:ext cx="5029199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High Power (6 W) 1560 nm Fiber Amplifier</a:t>
            </a:r>
          </a:p>
        </p:txBody>
      </p:sp>
      <p:sp>
        <p:nvSpPr>
          <p:cNvPr id="22" name="Line 11"/>
          <p:cNvSpPr>
            <a:spLocks noChangeShapeType="1"/>
          </p:cNvSpPr>
          <p:nvPr/>
        </p:nvSpPr>
        <p:spPr bwMode="auto">
          <a:xfrm flipV="1">
            <a:off x="2133599" y="4017335"/>
            <a:ext cx="981437" cy="940868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020B3F-E778-2D4C-BAE5-EE1AFE96A8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0" y="5739050"/>
            <a:ext cx="2180960" cy="653181"/>
          </a:xfrm>
          <a:prstGeom prst="rect">
            <a:avLst/>
          </a:prstGeom>
        </p:spPr>
      </p:pic>
      <p:sp>
        <p:nvSpPr>
          <p:cNvPr id="23" name="Line 12">
            <a:extLst>
              <a:ext uri="{FF2B5EF4-FFF2-40B4-BE49-F238E27FC236}">
                <a16:creationId xmlns:a16="http://schemas.microsoft.com/office/drawing/2014/main" id="{E5DD4C31-FFC6-2340-AE11-4623C302AA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97359" y="691501"/>
            <a:ext cx="1092788" cy="433817"/>
          </a:xfrm>
          <a:prstGeom prst="line">
            <a:avLst/>
          </a:prstGeom>
          <a:noFill/>
          <a:ln w="76200">
            <a:solidFill>
              <a:srgbClr val="034ABD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Text Box 12">
            <a:extLst>
              <a:ext uri="{FF2B5EF4-FFF2-40B4-BE49-F238E27FC236}">
                <a16:creationId xmlns:a16="http://schemas.microsoft.com/office/drawing/2014/main" id="{473D0BB8-0D5B-654B-9BBF-802A6261FE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6883" y="95016"/>
            <a:ext cx="2724115" cy="8309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latin typeface="Arial"/>
              </a:rPr>
              <a:t>200 </a:t>
            </a:r>
            <a:r>
              <a:rPr lang="en-US" sz="1600" dirty="0" err="1">
                <a:solidFill>
                  <a:srgbClr val="FF0000"/>
                </a:solidFill>
                <a:latin typeface="Arial"/>
              </a:rPr>
              <a:t>mW</a:t>
            </a:r>
            <a:r>
              <a:rPr lang="en-US" sz="1600" dirty="0">
                <a:solidFill>
                  <a:srgbClr val="FF0000"/>
                </a:solidFill>
                <a:latin typeface="Arial"/>
              </a:rPr>
              <a:t> @ 780 nm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latin typeface="Arial"/>
              </a:rPr>
              <a:t>50 </a:t>
            </a:r>
            <a:r>
              <a:rPr lang="en-US" sz="1600" dirty="0" err="1">
                <a:solidFill>
                  <a:srgbClr val="FF0000"/>
                </a:solidFill>
                <a:latin typeface="Arial"/>
              </a:rPr>
              <a:t>ps</a:t>
            </a:r>
            <a:r>
              <a:rPr lang="en-US" sz="1600" dirty="0">
                <a:solidFill>
                  <a:srgbClr val="FF0000"/>
                </a:solidFill>
                <a:latin typeface="Arial"/>
              </a:rPr>
              <a:t> @ 499/249.5 MHz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FF0000"/>
                </a:solidFill>
                <a:latin typeface="Arial"/>
              </a:rPr>
              <a:t>=&gt; 6 </a:t>
            </a:r>
            <a:r>
              <a:rPr lang="en-US" sz="1600" dirty="0" err="1">
                <a:solidFill>
                  <a:srgbClr val="FF0000"/>
                </a:solidFill>
                <a:latin typeface="Arial"/>
              </a:rPr>
              <a:t>uA</a:t>
            </a:r>
            <a:r>
              <a:rPr lang="en-US" sz="1600" dirty="0">
                <a:solidFill>
                  <a:srgbClr val="FF0000"/>
                </a:solidFill>
                <a:latin typeface="Arial"/>
              </a:rPr>
              <a:t>/</a:t>
            </a:r>
            <a:r>
              <a:rPr lang="en-US" sz="1600" dirty="0" err="1">
                <a:solidFill>
                  <a:srgbClr val="FF0000"/>
                </a:solidFill>
                <a:latin typeface="Arial"/>
              </a:rPr>
              <a:t>mW</a:t>
            </a:r>
            <a:r>
              <a:rPr lang="en-US" sz="1600" dirty="0">
                <a:solidFill>
                  <a:srgbClr val="FF0000"/>
                </a:solidFill>
                <a:latin typeface="Arial"/>
              </a:rPr>
              <a:t>/%</a:t>
            </a:r>
          </a:p>
        </p:txBody>
      </p:sp>
    </p:spTree>
    <p:extLst>
      <p:ext uri="{BB962C8B-B14F-4D97-AF65-F5344CB8AC3E}">
        <p14:creationId xmlns:p14="http://schemas.microsoft.com/office/powerpoint/2010/main" val="5807014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73948"/>
            <a:ext cx="5867400" cy="41575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267200"/>
            <a:ext cx="7391400" cy="20854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1200" y="152400"/>
            <a:ext cx="655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latin typeface="+mn-lt"/>
              </a:rPr>
              <a:t>7</a:t>
            </a:r>
            <a:r>
              <a:rPr lang="en-US" dirty="0">
                <a:latin typeface="+mn-lt"/>
              </a:rPr>
              <a:t>Li</a:t>
            </a:r>
          </a:p>
        </p:txBody>
      </p:sp>
    </p:spTree>
    <p:extLst>
      <p:ext uri="{BB962C8B-B14F-4D97-AF65-F5344CB8AC3E}">
        <p14:creationId xmlns:p14="http://schemas.microsoft.com/office/powerpoint/2010/main" val="150769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14300" y="0"/>
            <a:ext cx="6743700" cy="762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en-US" sz="2800" dirty="0"/>
              <a:t>Combine 4 lasers onto a single path !!!</a:t>
            </a:r>
          </a:p>
        </p:txBody>
      </p:sp>
      <p:pic>
        <p:nvPicPr>
          <p:cNvPr id="8" name="Picture 7" descr="_DSC0125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2"/>
          <a:stretch/>
        </p:blipFill>
        <p:spPr>
          <a:xfrm>
            <a:off x="111406" y="771646"/>
            <a:ext cx="8851862" cy="540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27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424809" cy="762000"/>
          </a:xfrm>
        </p:spPr>
        <p:txBody>
          <a:bodyPr/>
          <a:lstStyle/>
          <a:p>
            <a:r>
              <a:rPr lang="en-US" sz="3200" b="0" dirty="0">
                <a:latin typeface="+mn-lt"/>
              </a:rPr>
              <a:t>The CEBAF polarized source “Big Three”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133843" y="1219200"/>
            <a:ext cx="2810694" cy="4637679"/>
            <a:chOff x="2943182" y="1048135"/>
            <a:chExt cx="2810694" cy="4637679"/>
          </a:xfrm>
        </p:grpSpPr>
        <p:pic>
          <p:nvPicPr>
            <p:cNvPr id="458846" name="Picture 94" descr="schematic"/>
            <p:cNvPicPr>
              <a:picLocks noChangeAspect="1" noChangeArrowheads="1"/>
            </p:cNvPicPr>
            <p:nvPr/>
          </p:nvPicPr>
          <p:blipFill>
            <a:blip r:embed="rId3" cstate="print">
              <a:lum contrast="36000"/>
            </a:blip>
            <a:srcRect l="8299" r="8299"/>
            <a:stretch>
              <a:fillRect/>
            </a:stretch>
          </p:blipFill>
          <p:spPr bwMode="auto">
            <a:xfrm>
              <a:off x="2943182" y="3186239"/>
              <a:ext cx="2810694" cy="2499575"/>
            </a:xfrm>
            <a:prstGeom prst="rect">
              <a:avLst/>
            </a:prstGeom>
            <a:noFill/>
          </p:spPr>
        </p:pic>
        <p:sp>
          <p:nvSpPr>
            <p:cNvPr id="458847" name="Text Box 95"/>
            <p:cNvSpPr txBox="1">
              <a:spLocks noChangeArrowheads="1"/>
            </p:cNvSpPr>
            <p:nvPr/>
          </p:nvSpPr>
          <p:spPr bwMode="auto">
            <a:xfrm>
              <a:off x="3435032" y="1741876"/>
              <a:ext cx="2241707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High frequency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High power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Synchronous RF</a:t>
              </a:r>
            </a:p>
          </p:txBody>
        </p:sp>
        <p:sp>
          <p:nvSpPr>
            <p:cNvPr id="458853" name="Text Box 101"/>
            <p:cNvSpPr txBox="1">
              <a:spLocks noChangeArrowheads="1"/>
            </p:cNvSpPr>
            <p:nvPr/>
          </p:nvSpPr>
          <p:spPr bwMode="auto">
            <a:xfrm>
              <a:off x="3107925" y="1048135"/>
              <a:ext cx="24384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charset="0"/>
                </a:rPr>
                <a:t>Laser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53192" y="1219200"/>
            <a:ext cx="2555239" cy="4221161"/>
            <a:chOff x="6202101" y="1066711"/>
            <a:chExt cx="2555239" cy="4221161"/>
          </a:xfrm>
        </p:grpSpPr>
        <p:sp>
          <p:nvSpPr>
            <p:cNvPr id="458850" name="Text Box 98"/>
            <p:cNvSpPr txBox="1">
              <a:spLocks noChangeArrowheads="1"/>
            </p:cNvSpPr>
            <p:nvPr/>
          </p:nvSpPr>
          <p:spPr bwMode="auto">
            <a:xfrm>
              <a:off x="6202101" y="1753455"/>
              <a:ext cx="233269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Very high voltage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Ultra high vacuum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chemeClr val="tx1"/>
                  </a:solidFill>
                  <a:latin typeface="Arial" charset="0"/>
                </a:rPr>
                <a:t>No field emission</a:t>
              </a:r>
            </a:p>
          </p:txBody>
        </p:sp>
        <p:sp>
          <p:nvSpPr>
            <p:cNvPr id="458851" name="Text Box 99"/>
            <p:cNvSpPr txBox="1">
              <a:spLocks noChangeArrowheads="1"/>
            </p:cNvSpPr>
            <p:nvPr/>
          </p:nvSpPr>
          <p:spPr bwMode="auto">
            <a:xfrm>
              <a:off x="6248400" y="1066711"/>
              <a:ext cx="217640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chemeClr val="tx1"/>
                  </a:solidFill>
                  <a:latin typeface="Arial" charset="0"/>
                </a:rPr>
                <a:t>Gun</a:t>
              </a:r>
            </a:p>
          </p:txBody>
        </p:sp>
        <p:pic>
          <p:nvPicPr>
            <p:cNvPr id="39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6248400" y="3199992"/>
              <a:ext cx="2508940" cy="2087880"/>
            </a:xfrm>
            <a:prstGeom prst="rect">
              <a:avLst/>
            </a:prstGeom>
            <a:noFill/>
          </p:spPr>
        </p:pic>
      </p:grpSp>
      <p:grpSp>
        <p:nvGrpSpPr>
          <p:cNvPr id="2" name="Group 1"/>
          <p:cNvGrpSpPr/>
          <p:nvPr/>
        </p:nvGrpSpPr>
        <p:grpSpPr>
          <a:xfrm>
            <a:off x="6284785" y="1248380"/>
            <a:ext cx="2877860" cy="4208202"/>
            <a:chOff x="29901" y="1048135"/>
            <a:chExt cx="2877860" cy="4208202"/>
          </a:xfrm>
        </p:grpSpPr>
        <p:sp>
          <p:nvSpPr>
            <p:cNvPr id="458852" name="Text Box 100"/>
            <p:cNvSpPr txBox="1">
              <a:spLocks noChangeArrowheads="1"/>
            </p:cNvSpPr>
            <p:nvPr/>
          </p:nvSpPr>
          <p:spPr bwMode="auto">
            <a:xfrm>
              <a:off x="194599" y="1048135"/>
              <a:ext cx="2085827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400" dirty="0">
                  <a:solidFill>
                    <a:srgbClr val="FF0000"/>
                  </a:solidFill>
                  <a:latin typeface="Arial" charset="0"/>
                </a:rPr>
                <a:t>Photocathode</a:t>
              </a:r>
            </a:p>
          </p:txBody>
        </p:sp>
        <p:sp>
          <p:nvSpPr>
            <p:cNvPr id="31" name="Text Box 72"/>
            <p:cNvSpPr txBox="1">
              <a:spLocks noChangeArrowheads="1"/>
            </p:cNvSpPr>
            <p:nvPr/>
          </p:nvSpPr>
          <p:spPr bwMode="auto">
            <a:xfrm>
              <a:off x="29901" y="1741876"/>
              <a:ext cx="2877860" cy="923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Many electrons/photon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High polarization</a:t>
              </a: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US" sz="1800" dirty="0">
                  <a:solidFill>
                    <a:srgbClr val="FF0000"/>
                  </a:solidFill>
                  <a:latin typeface="Arial" charset="0"/>
                </a:rPr>
                <a:t>Fast response time</a:t>
              </a:r>
            </a:p>
          </p:txBody>
        </p: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1" y="3503737"/>
              <a:ext cx="1865428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71428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075" y="-1514"/>
            <a:ext cx="8569849" cy="964841"/>
          </a:xfrm>
        </p:spPr>
        <p:txBody>
          <a:bodyPr>
            <a:normAutofit/>
          </a:bodyPr>
          <a:lstStyle/>
          <a:p>
            <a:r>
              <a:rPr lang="en-US" dirty="0">
                <a:latin typeface="Minion Pro"/>
              </a:rPr>
              <a:t>Breaking the 50% Barrier</a:t>
            </a:r>
            <a:endParaRPr lang="en-US" cap="small" dirty="0">
              <a:solidFill>
                <a:schemeClr val="tx1">
                  <a:lumMod val="65000"/>
                  <a:lumOff val="3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485993" y="1655589"/>
            <a:ext cx="3507174" cy="415498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The band gap of the substrate layer must be larger than surface layer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Lattice constants must differ enough to introduce suitable strain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en-US" sz="2200" dirty="0">
                <a:latin typeface="Century Gothic" panose="020B0502020202020204" pitchFamily="34" charset="0"/>
              </a:rPr>
              <a:t>Adjust lattice constant of substrate by varying concentration of third element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906573" y="892101"/>
            <a:ext cx="7330853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Lattice mismatch provides stress</a:t>
            </a:r>
          </a:p>
        </p:txBody>
      </p:sp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3" cstate="print"/>
          <a:srcRect l="2857" t="3916" r="1429"/>
          <a:stretch>
            <a:fillRect/>
          </a:stretch>
        </p:blipFill>
        <p:spPr bwMode="auto">
          <a:xfrm>
            <a:off x="287075" y="1762164"/>
            <a:ext cx="5105400" cy="373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Box 41"/>
          <p:cNvSpPr txBox="1"/>
          <p:nvPr/>
        </p:nvSpPr>
        <p:spPr>
          <a:xfrm>
            <a:off x="76200" y="5758453"/>
            <a:ext cx="4820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Pablo Saez,  PhD Thesis, SLAC Report  501, 1997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6200" y="6166297"/>
            <a:ext cx="6644768" cy="33855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1% lattice mismatch provides equivalent force as hydraulic press</a:t>
            </a:r>
            <a:r>
              <a:rPr lang="en-US" sz="1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59660240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0" y="17463"/>
            <a:ext cx="9144000" cy="83185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Comic Sans MS" pitchFamily="66" charset="0"/>
              </a:rPr>
              <a:t>Strained layer GaAs</a:t>
            </a:r>
          </a:p>
        </p:txBody>
      </p:sp>
      <p:sp>
        <p:nvSpPr>
          <p:cNvPr id="16391" name="Rectangle 24"/>
          <p:cNvSpPr>
            <a:spLocks noChangeArrowheads="1"/>
          </p:cNvSpPr>
          <p:nvPr/>
        </p:nvSpPr>
        <p:spPr bwMode="auto">
          <a:xfrm>
            <a:off x="4688032" y="5415039"/>
            <a:ext cx="4125065" cy="740842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algn="ctr" eaLnBrk="0" hangingPunct="0">
              <a:lnSpc>
                <a:spcPct val="85000"/>
              </a:lnSpc>
            </a:pPr>
            <a:r>
              <a:rPr lang="en-US" sz="2400" b="1" dirty="0">
                <a:solidFill>
                  <a:srgbClr val="00279F"/>
                </a:solidFill>
                <a:latin typeface="Comic Sans MS" pitchFamily="66" charset="0"/>
              </a:rPr>
              <a:t> </a:t>
            </a:r>
            <a:r>
              <a:rPr lang="en-US" sz="2400" dirty="0">
                <a:solidFill>
                  <a:srgbClr val="0057D6"/>
                </a:solidFill>
                <a:latin typeface="Comic Sans MS" pitchFamily="66" charset="0"/>
              </a:rPr>
              <a:t>MOCVD-grown epitaxial spin-polarizer wafer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73220" y="1279282"/>
            <a:ext cx="3869213" cy="2313120"/>
            <a:chOff x="1991900" y="3789974"/>
            <a:chExt cx="3498095" cy="2313120"/>
          </a:xfrm>
        </p:grpSpPr>
        <p:cxnSp>
          <p:nvCxnSpPr>
            <p:cNvPr id="39" name="Straight Connector 38"/>
            <p:cNvCxnSpPr/>
            <p:nvPr/>
          </p:nvCxnSpPr>
          <p:spPr bwMode="auto">
            <a:xfrm>
              <a:off x="4923806" y="5363633"/>
              <a:ext cx="56259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 bwMode="auto">
            <a:xfrm>
              <a:off x="2757922" y="5363633"/>
              <a:ext cx="671078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 bwMode="auto">
            <a:xfrm>
              <a:off x="3505200" y="4243185"/>
              <a:ext cx="56259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 bwMode="auto">
            <a:xfrm>
              <a:off x="4329552" y="4244127"/>
              <a:ext cx="56259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6" name="Group 65"/>
            <p:cNvGrpSpPr/>
            <p:nvPr/>
          </p:nvGrpSpPr>
          <p:grpSpPr>
            <a:xfrm>
              <a:off x="1991900" y="3789974"/>
              <a:ext cx="3498095" cy="2313120"/>
              <a:chOff x="3275571" y="2938167"/>
              <a:chExt cx="3650557" cy="2313120"/>
            </a:xfrm>
          </p:grpSpPr>
          <p:sp>
            <p:nvSpPr>
              <p:cNvPr id="48" name="Rectangle 47"/>
              <p:cNvSpPr/>
              <p:nvPr/>
            </p:nvSpPr>
            <p:spPr>
              <a:xfrm>
                <a:off x="6286209" y="4513420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+3/2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4237757" y="2938167"/>
                <a:ext cx="117371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34ABD"/>
                    </a:solidFill>
                    <a:latin typeface="Arial"/>
                  </a:rPr>
                  <a:t> 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j</a:t>
                </a: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 = -1/2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646290" y="3022046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034ABD"/>
                    </a:solidFill>
                    <a:latin typeface="Arial"/>
                    <a:cs typeface="Times New Roman" pitchFamily="18" charset="0"/>
                  </a:rPr>
                  <a:t>+1/2</a:t>
                </a:r>
                <a:endParaRPr lang="en-US" sz="18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3291704" y="3045558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034ABD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034ABD"/>
                    </a:solidFill>
                    <a:cs typeface="Times New Roman" pitchFamily="18" charset="0"/>
                  </a:rPr>
                  <a:t>S</a:t>
                </a:r>
                <a:r>
                  <a:rPr lang="en-US" sz="2400" baseline="-25000" dirty="0">
                    <a:solidFill>
                      <a:srgbClr val="034ABD"/>
                    </a:solidFill>
                    <a:cs typeface="Times New Roman" pitchFamily="18" charset="0"/>
                  </a:rPr>
                  <a:t>1/2</a:t>
                </a:r>
                <a:endParaRPr lang="en-US" sz="2400" dirty="0">
                  <a:solidFill>
                    <a:srgbClr val="034ABD"/>
                  </a:solidFill>
                  <a:latin typeface="Arial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275571" y="4200047"/>
                <a:ext cx="704039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40911F"/>
                    </a:solidFill>
                    <a:latin typeface="Arial"/>
                  </a:rPr>
                  <a:t> </a:t>
                </a:r>
                <a:r>
                  <a:rPr lang="en-US" sz="2400" dirty="0">
                    <a:solidFill>
                      <a:srgbClr val="40911F"/>
                    </a:solidFill>
                    <a:cs typeface="Times New Roman" pitchFamily="18" charset="0"/>
                  </a:rPr>
                  <a:t>P</a:t>
                </a:r>
                <a:r>
                  <a:rPr lang="en-US" sz="2400" baseline="-25000" dirty="0">
                    <a:solidFill>
                      <a:srgbClr val="40911F"/>
                    </a:solidFill>
                    <a:cs typeface="Times New Roman" pitchFamily="18" charset="0"/>
                  </a:rPr>
                  <a:t>3/2</a:t>
                </a:r>
                <a:endParaRPr lang="en-US" sz="24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3739358" y="4513419"/>
                <a:ext cx="133818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dirty="0">
                    <a:solidFill>
                      <a:srgbClr val="40911F"/>
                    </a:solidFill>
                    <a:latin typeface="Arial"/>
                  </a:rPr>
                  <a:t> 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m</a:t>
                </a:r>
                <a:r>
                  <a:rPr lang="en-US" sz="1800" baseline="-250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j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 = -3/2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4917723" y="4881955"/>
                <a:ext cx="5822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-1/2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5729561" y="4881158"/>
                <a:ext cx="6399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>
                    <a:solidFill>
                      <a:srgbClr val="40911F"/>
                    </a:solidFill>
                    <a:latin typeface="Arial"/>
                  </a:rPr>
                  <a:t>+1</a:t>
                </a:r>
                <a:r>
                  <a:rPr lang="en-US" sz="1800" dirty="0">
                    <a:solidFill>
                      <a:srgbClr val="40911F"/>
                    </a:solidFill>
                    <a:latin typeface="Arial"/>
                    <a:cs typeface="Times New Roman" pitchFamily="18" charset="0"/>
                  </a:rPr>
                  <a:t>/2</a:t>
                </a:r>
                <a:endParaRPr lang="en-US" sz="1800" dirty="0">
                  <a:solidFill>
                    <a:srgbClr val="40911F"/>
                  </a:solidFill>
                  <a:latin typeface="Arial"/>
                </a:endParaRP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135366" y="3507223"/>
                <a:ext cx="60946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0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0000"/>
                    </a:solidFill>
                    <a:cs typeface="Times New Roman" pitchFamily="18" charset="0"/>
                  </a:rPr>
                  <a:t>σ+</a:t>
                </a:r>
                <a:endParaRPr lang="en-US" sz="2400" b="1" dirty="0">
                  <a:solidFill>
                    <a:srgbClr val="FF0000"/>
                  </a:solidFill>
                  <a:latin typeface="Arial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6256691" y="3544469"/>
                <a:ext cx="53893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400" b="1" dirty="0">
                    <a:solidFill>
                      <a:srgbClr val="FFC000"/>
                    </a:solidFill>
                    <a:latin typeface="Arial"/>
                  </a:rPr>
                  <a:t> </a:t>
                </a:r>
                <a:r>
                  <a:rPr lang="en-US" sz="2400" b="1" dirty="0">
                    <a:solidFill>
                      <a:srgbClr val="FFC000"/>
                    </a:solidFill>
                    <a:cs typeface="Times New Roman" pitchFamily="18" charset="0"/>
                  </a:rPr>
                  <a:t>σ-</a:t>
                </a:r>
                <a:endParaRPr lang="en-US" sz="2400" b="1" dirty="0">
                  <a:solidFill>
                    <a:srgbClr val="FFC000"/>
                  </a:solidFill>
                  <a:latin typeface="Arial"/>
                </a:endParaRPr>
              </a:p>
            </p:txBody>
          </p:sp>
          <p:cxnSp>
            <p:nvCxnSpPr>
              <p:cNvPr id="61" name="Straight Arrow Connector 60"/>
              <p:cNvCxnSpPr/>
              <p:nvPr/>
            </p:nvCxnSpPr>
            <p:spPr bwMode="auto">
              <a:xfrm flipV="1">
                <a:off x="4408450" y="3399832"/>
                <a:ext cx="669092" cy="1113587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flipH="1" flipV="1">
                <a:off x="5966250" y="3391378"/>
                <a:ext cx="604749" cy="1105856"/>
              </a:xfrm>
              <a:prstGeom prst="straightConnector1">
                <a:avLst/>
              </a:prstGeom>
              <a:ln>
                <a:solidFill>
                  <a:srgbClr val="FFC000"/>
                </a:solidFill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4" name="Straight Connector 43"/>
            <p:cNvCxnSpPr/>
            <p:nvPr/>
          </p:nvCxnSpPr>
          <p:spPr bwMode="auto">
            <a:xfrm>
              <a:off x="3560770" y="5733762"/>
              <a:ext cx="56259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 bwMode="auto">
            <a:xfrm>
              <a:off x="4390406" y="5733762"/>
              <a:ext cx="56259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052400" y="1617505"/>
            <a:ext cx="4270380" cy="3471862"/>
            <a:chOff x="4338827" y="1569235"/>
            <a:chExt cx="4270380" cy="3471862"/>
          </a:xfrm>
        </p:grpSpPr>
        <p:sp>
          <p:nvSpPr>
            <p:cNvPr id="16387" name="Rectangle 5"/>
            <p:cNvSpPr>
              <a:spLocks noChangeArrowheads="1"/>
            </p:cNvSpPr>
            <p:nvPr/>
          </p:nvSpPr>
          <p:spPr bwMode="auto">
            <a:xfrm>
              <a:off x="6036992" y="1589872"/>
              <a:ext cx="1816946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square" lIns="90488" tIns="44450" rIns="90488" bIns="44450">
              <a:spAutoFit/>
            </a:bodyPr>
            <a:lstStyle/>
            <a:p>
              <a:pPr eaLnBrk="0" hangingPunct="0">
                <a:lnSpc>
                  <a:spcPct val="85000"/>
                </a:lnSpc>
              </a:pPr>
              <a:r>
                <a:rPr lang="en-US" sz="1800" dirty="0">
                  <a:solidFill>
                    <a:srgbClr val="FC0128"/>
                  </a:solidFill>
                  <a:latin typeface="Comic Sans MS" pitchFamily="66" charset="0"/>
                </a:rPr>
                <a:t>Strained </a:t>
              </a:r>
              <a:r>
                <a:rPr lang="en-US" sz="1800" dirty="0" err="1">
                  <a:solidFill>
                    <a:srgbClr val="FC0128"/>
                  </a:solidFill>
                  <a:latin typeface="Comic Sans MS" pitchFamily="66" charset="0"/>
                </a:rPr>
                <a:t>GaAs</a:t>
              </a:r>
              <a:endParaRPr lang="en-US" sz="1800" dirty="0">
                <a:solidFill>
                  <a:srgbClr val="FC0128"/>
                </a:solidFill>
                <a:latin typeface="Comic Sans MS" pitchFamily="66" charset="0"/>
              </a:endParaRPr>
            </a:p>
          </p:txBody>
        </p:sp>
        <p:grpSp>
          <p:nvGrpSpPr>
            <p:cNvPr id="3" name="Group 10"/>
            <p:cNvGrpSpPr>
              <a:grpSpLocks/>
            </p:cNvGrpSpPr>
            <p:nvPr/>
          </p:nvGrpSpPr>
          <p:grpSpPr bwMode="auto">
            <a:xfrm>
              <a:off x="5832668" y="2161348"/>
              <a:ext cx="2776539" cy="2403083"/>
              <a:chOff x="3282" y="1485"/>
              <a:chExt cx="1749" cy="1426"/>
            </a:xfrm>
          </p:grpSpPr>
          <p:sp>
            <p:nvSpPr>
              <p:cNvPr id="16407" name="Rectangle 16"/>
              <p:cNvSpPr>
                <a:spLocks noChangeArrowheads="1"/>
              </p:cNvSpPr>
              <p:nvPr/>
            </p:nvSpPr>
            <p:spPr bwMode="auto">
              <a:xfrm>
                <a:off x="4916" y="1947"/>
                <a:ext cx="115" cy="19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eaLnBrk="0" hangingPunct="0">
                  <a:lnSpc>
                    <a:spcPct val="85000"/>
                  </a:lnSpc>
                </a:pPr>
                <a:endParaRPr lang="en-US" sz="1800">
                  <a:latin typeface="Comic Sans MS" pitchFamily="66" charset="0"/>
                </a:endParaRPr>
              </a:p>
            </p:txBody>
          </p:sp>
          <p:grpSp>
            <p:nvGrpSpPr>
              <p:cNvPr id="5" name="Group 17"/>
              <p:cNvGrpSpPr>
                <a:grpSpLocks/>
              </p:cNvGrpSpPr>
              <p:nvPr/>
            </p:nvGrpSpPr>
            <p:grpSpPr bwMode="auto">
              <a:xfrm>
                <a:off x="3413" y="1485"/>
                <a:ext cx="1353" cy="247"/>
                <a:chOff x="3412" y="2599"/>
                <a:chExt cx="1531" cy="297"/>
              </a:xfrm>
            </p:grpSpPr>
            <p:sp>
              <p:nvSpPr>
                <p:cNvPr id="16411" name="Rectangle 18"/>
                <p:cNvSpPr>
                  <a:spLocks noChangeArrowheads="1"/>
                </p:cNvSpPr>
                <p:nvPr/>
              </p:nvSpPr>
              <p:spPr bwMode="auto">
                <a:xfrm>
                  <a:off x="3412" y="2619"/>
                  <a:ext cx="1531" cy="23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r>
                    <a:rPr lang="en-US" sz="1800" dirty="0">
                      <a:solidFill>
                        <a:srgbClr val="0057D6"/>
                      </a:solidFill>
                      <a:latin typeface="Comic Sans MS" pitchFamily="66" charset="0"/>
                    </a:rPr>
                    <a:t>GaAs</a:t>
                  </a:r>
                  <a:r>
                    <a:rPr lang="en-US" sz="1800" baseline="-25000" dirty="0">
                      <a:solidFill>
                        <a:srgbClr val="0057D6"/>
                      </a:solidFill>
                      <a:latin typeface="Comic Sans MS" pitchFamily="66" charset="0"/>
                    </a:rPr>
                    <a:t>1-x</a:t>
                  </a:r>
                  <a:r>
                    <a:rPr lang="en-US" sz="1800" dirty="0">
                      <a:solidFill>
                        <a:srgbClr val="0057D6"/>
                      </a:solidFill>
                      <a:latin typeface="Comic Sans MS" pitchFamily="66" charset="0"/>
                    </a:rPr>
                    <a:t>P</a:t>
                  </a:r>
                  <a:r>
                    <a:rPr lang="en-US" sz="1800" baseline="-25000" dirty="0">
                      <a:solidFill>
                        <a:srgbClr val="0057D6"/>
                      </a:solidFill>
                      <a:latin typeface="Comic Sans MS" pitchFamily="66" charset="0"/>
                    </a:rPr>
                    <a:t>x</a:t>
                  </a:r>
                  <a:r>
                    <a:rPr lang="en-US" sz="1800" dirty="0">
                      <a:solidFill>
                        <a:srgbClr val="0057D6"/>
                      </a:solidFill>
                      <a:latin typeface="Comic Sans MS" pitchFamily="66" charset="0"/>
                    </a:rPr>
                    <a:t> (x=0.29)</a:t>
                  </a:r>
                  <a:endParaRPr lang="en-US" sz="1800" baseline="-25000" dirty="0">
                    <a:solidFill>
                      <a:srgbClr val="0057D6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6413" name="Rectangle 20"/>
                <p:cNvSpPr>
                  <a:spLocks noChangeArrowheads="1"/>
                </p:cNvSpPr>
                <p:nvPr/>
              </p:nvSpPr>
              <p:spPr bwMode="auto">
                <a:xfrm>
                  <a:off x="4337" y="2599"/>
                  <a:ext cx="130" cy="23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endParaRPr lang="en-US" sz="1800" dirty="0">
                    <a:solidFill>
                      <a:srgbClr val="0057D6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6414" name="Rectangle 21"/>
                <p:cNvSpPr>
                  <a:spLocks noChangeArrowheads="1"/>
                </p:cNvSpPr>
                <p:nvPr/>
              </p:nvSpPr>
              <p:spPr bwMode="auto">
                <a:xfrm>
                  <a:off x="4447" y="2683"/>
                  <a:ext cx="130" cy="213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algn="ctr" eaLnBrk="0" hangingPunct="0">
                    <a:lnSpc>
                      <a:spcPct val="85000"/>
                    </a:lnSpc>
                  </a:pPr>
                  <a:endParaRPr lang="en-US" sz="1600" b="1" dirty="0">
                    <a:solidFill>
                      <a:srgbClr val="0057D6"/>
                    </a:solidFill>
                    <a:latin typeface="Comic Sans MS" pitchFamily="66" charset="0"/>
                  </a:endParaRPr>
                </a:p>
              </p:txBody>
            </p:sp>
          </p:grpSp>
          <p:sp>
            <p:nvSpPr>
              <p:cNvPr id="16410" name="Rectangle 23"/>
              <p:cNvSpPr>
                <a:spLocks noChangeArrowheads="1"/>
              </p:cNvSpPr>
              <p:nvPr/>
            </p:nvSpPr>
            <p:spPr bwMode="auto">
              <a:xfrm>
                <a:off x="3282" y="2578"/>
                <a:ext cx="1166" cy="333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919191"/>
                    </a:solidFill>
                    <a:latin typeface="Comic Sans MS" pitchFamily="66" charset="0"/>
                  </a:rPr>
                  <a:t>    p-type GaAs </a:t>
                </a:r>
              </a:p>
              <a:p>
                <a:pPr eaLnBrk="0" hangingPunct="0">
                  <a:lnSpc>
                    <a:spcPct val="85000"/>
                  </a:lnSpc>
                </a:pPr>
                <a:r>
                  <a:rPr lang="en-US" sz="1800" dirty="0">
                    <a:solidFill>
                      <a:srgbClr val="919191"/>
                    </a:solidFill>
                    <a:latin typeface="Comic Sans MS" pitchFamily="66" charset="0"/>
                  </a:rPr>
                  <a:t>    substrate</a:t>
                </a:r>
              </a:p>
            </p:txBody>
          </p:sp>
        </p:grpSp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4338827" y="1569235"/>
              <a:ext cx="1514475" cy="3471862"/>
              <a:chOff x="2929" y="1281"/>
              <a:chExt cx="954" cy="2187"/>
            </a:xfrm>
          </p:grpSpPr>
          <p:grpSp>
            <p:nvGrpSpPr>
              <p:cNvPr id="7" name="Group 27"/>
              <p:cNvGrpSpPr>
                <a:grpSpLocks/>
              </p:cNvGrpSpPr>
              <p:nvPr/>
            </p:nvGrpSpPr>
            <p:grpSpPr bwMode="auto">
              <a:xfrm>
                <a:off x="2929" y="1294"/>
                <a:ext cx="954" cy="2174"/>
                <a:chOff x="252" y="840"/>
                <a:chExt cx="1644" cy="2616"/>
              </a:xfrm>
            </p:grpSpPr>
            <p:sp>
              <p:nvSpPr>
                <p:cNvPr id="16401" name="Rectangle 28"/>
                <p:cNvSpPr>
                  <a:spLocks noChangeArrowheads="1"/>
                </p:cNvSpPr>
                <p:nvPr/>
              </p:nvSpPr>
              <p:spPr bwMode="auto">
                <a:xfrm rot="-5401871">
                  <a:off x="966" y="141"/>
                  <a:ext cx="213" cy="1642"/>
                </a:xfrm>
                <a:prstGeom prst="rect">
                  <a:avLst/>
                </a:prstGeom>
                <a:solidFill>
                  <a:srgbClr val="FC0128"/>
                </a:solidFill>
                <a:ln w="12700">
                  <a:solidFill>
                    <a:srgbClr val="FC0128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6402" name="Rectangle 29"/>
                <p:cNvSpPr>
                  <a:spLocks noChangeArrowheads="1"/>
                </p:cNvSpPr>
                <p:nvPr/>
              </p:nvSpPr>
              <p:spPr bwMode="auto">
                <a:xfrm>
                  <a:off x="252" y="2388"/>
                  <a:ext cx="1632" cy="1056"/>
                </a:xfrm>
                <a:prstGeom prst="rect">
                  <a:avLst/>
                </a:prstGeom>
                <a:solidFill>
                  <a:srgbClr val="919191"/>
                </a:solidFill>
                <a:ln w="12700">
                  <a:solidFill>
                    <a:srgbClr val="919191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6403" name="Rectangle 30"/>
                <p:cNvSpPr>
                  <a:spLocks noChangeArrowheads="1"/>
                </p:cNvSpPr>
                <p:nvPr/>
              </p:nvSpPr>
              <p:spPr bwMode="auto">
                <a:xfrm>
                  <a:off x="264" y="1728"/>
                  <a:ext cx="1632" cy="648"/>
                </a:xfrm>
                <a:prstGeom prst="rect">
                  <a:avLst/>
                </a:prstGeom>
                <a:solidFill>
                  <a:srgbClr val="00AE00"/>
                </a:solidFill>
                <a:ln w="12700">
                  <a:solidFill>
                    <a:srgbClr val="00AE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6404" name="Rectangle 31"/>
                <p:cNvSpPr>
                  <a:spLocks noChangeArrowheads="1"/>
                </p:cNvSpPr>
                <p:nvPr/>
              </p:nvSpPr>
              <p:spPr bwMode="auto">
                <a:xfrm>
                  <a:off x="264" y="1080"/>
                  <a:ext cx="1632" cy="648"/>
                </a:xfrm>
                <a:prstGeom prst="rect">
                  <a:avLst/>
                </a:prstGeom>
                <a:solidFill>
                  <a:srgbClr val="0057D6"/>
                </a:solidFill>
                <a:ln w="12700">
                  <a:solidFill>
                    <a:srgbClr val="0057D6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  <p:sp>
              <p:nvSpPr>
                <p:cNvPr id="16405" name="Rectangle 32"/>
                <p:cNvSpPr>
                  <a:spLocks noChangeArrowheads="1"/>
                </p:cNvSpPr>
                <p:nvPr/>
              </p:nvSpPr>
              <p:spPr bwMode="auto">
                <a:xfrm>
                  <a:off x="252" y="840"/>
                  <a:ext cx="1644" cy="2616"/>
                </a:xfrm>
                <a:prstGeom prst="rect">
                  <a:avLst/>
                </a:prstGeom>
                <a:noFill/>
                <a:ln w="38100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wrap="none" lIns="90488" tIns="44450" rIns="90488" bIns="44450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" name="Group 33"/>
              <p:cNvGrpSpPr>
                <a:grpSpLocks/>
              </p:cNvGrpSpPr>
              <p:nvPr/>
            </p:nvGrpSpPr>
            <p:grpSpPr bwMode="auto">
              <a:xfrm>
                <a:off x="2938" y="1281"/>
                <a:ext cx="916" cy="1909"/>
                <a:chOff x="2938" y="1281"/>
                <a:chExt cx="916" cy="1909"/>
              </a:xfrm>
            </p:grpSpPr>
            <p:sp>
              <p:nvSpPr>
                <p:cNvPr id="16396" name="Rectangle 34"/>
                <p:cNvSpPr>
                  <a:spLocks noChangeArrowheads="1"/>
                </p:cNvSpPr>
                <p:nvPr/>
              </p:nvSpPr>
              <p:spPr bwMode="auto">
                <a:xfrm>
                  <a:off x="2959" y="2905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600 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16397" name="Rectangle 35"/>
                <p:cNvSpPr>
                  <a:spLocks noChangeArrowheads="1"/>
                </p:cNvSpPr>
                <p:nvPr/>
              </p:nvSpPr>
              <p:spPr bwMode="auto">
                <a:xfrm>
                  <a:off x="2938" y="2227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250 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16398" name="Rectangle 36"/>
                <p:cNvSpPr>
                  <a:spLocks noChangeArrowheads="1"/>
                </p:cNvSpPr>
                <p:nvPr/>
              </p:nvSpPr>
              <p:spPr bwMode="auto">
                <a:xfrm>
                  <a:off x="2949" y="1659"/>
                  <a:ext cx="895" cy="28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250 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lang="en-US" sz="2800">
                      <a:solidFill>
                        <a:srgbClr val="000000"/>
                      </a:solidFill>
                      <a:latin typeface="Comic Sans MS" pitchFamily="66" charset="0"/>
                    </a:rPr>
                    <a:t>m</a:t>
                  </a:r>
                </a:p>
              </p:txBody>
            </p:sp>
            <p:sp>
              <p:nvSpPr>
                <p:cNvPr id="16399" name="Rectangle 37"/>
                <p:cNvSpPr>
                  <a:spLocks noChangeArrowheads="1"/>
                </p:cNvSpPr>
                <p:nvPr/>
              </p:nvSpPr>
              <p:spPr bwMode="auto">
                <a:xfrm>
                  <a:off x="2955" y="1316"/>
                  <a:ext cx="114" cy="252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endParaRPr lang="en-US" sz="2400">
                    <a:solidFill>
                      <a:schemeClr val="tx1"/>
                    </a:solidFill>
                    <a:latin typeface="Comic Sans MS" pitchFamily="66" charset="0"/>
                  </a:endParaRPr>
                </a:p>
              </p:txBody>
            </p:sp>
            <p:sp>
              <p:nvSpPr>
                <p:cNvPr id="16400" name="Rectangle 38"/>
                <p:cNvSpPr>
                  <a:spLocks noChangeArrowheads="1"/>
                </p:cNvSpPr>
                <p:nvPr/>
              </p:nvSpPr>
              <p:spPr bwMode="auto">
                <a:xfrm>
                  <a:off x="2987" y="1281"/>
                  <a:ext cx="725" cy="235"/>
                </a:xfrm>
                <a:prstGeom prst="rect">
                  <a:avLst/>
                </a:prstGeom>
                <a:noFill/>
                <a:ln w="12699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>
                    <a:lnSpc>
                      <a:spcPct val="85000"/>
                    </a:lnSpc>
                  </a:pPr>
                  <a:r>
                    <a:rPr lang="en-US" sz="2200" b="1">
                      <a:solidFill>
                        <a:srgbClr val="000000"/>
                      </a:solidFill>
                      <a:latin typeface="Comic Sans MS" pitchFamily="66" charset="0"/>
                    </a:rPr>
                    <a:t>0.1 </a:t>
                  </a:r>
                  <a:r>
                    <a:rPr lang="en-US" sz="2200" b="1">
                      <a:solidFill>
                        <a:srgbClr val="000000"/>
                      </a:solidFill>
                      <a:latin typeface="Comic Sans MS" pitchFamily="66" charset="0"/>
                      <a:cs typeface="Arial" pitchFamily="34" charset="0"/>
                    </a:rPr>
                    <a:t>μ</a:t>
                  </a:r>
                  <a:r>
                    <a:rPr lang="en-US" sz="2200" b="1">
                      <a:solidFill>
                        <a:srgbClr val="000000"/>
                      </a:solidFill>
                      <a:latin typeface="Comic Sans MS" pitchFamily="66" charset="0"/>
                    </a:rPr>
                    <a:t>m</a:t>
                  </a:r>
                </a:p>
              </p:txBody>
            </p:sp>
          </p:grpSp>
        </p:grpSp>
        <p:sp>
          <p:nvSpPr>
            <p:cNvPr id="63" name="Rectangle 18"/>
            <p:cNvSpPr>
              <a:spLocks noChangeArrowheads="1"/>
            </p:cNvSpPr>
            <p:nvPr/>
          </p:nvSpPr>
          <p:spPr bwMode="auto">
            <a:xfrm>
              <a:off x="6040631" y="3032109"/>
              <a:ext cx="2348401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eaLnBrk="0" hangingPunct="0">
                <a:lnSpc>
                  <a:spcPct val="85000"/>
                </a:lnSpc>
              </a:pPr>
              <a:r>
                <a:rPr lang="en-US" sz="1800">
                  <a:solidFill>
                    <a:srgbClr val="339966"/>
                  </a:solidFill>
                  <a:latin typeface="Comic Sans MS" pitchFamily="66" charset="0"/>
                </a:rPr>
                <a:t>GaAs</a:t>
              </a:r>
              <a:r>
                <a:rPr lang="en-US" sz="1800" baseline="-25000">
                  <a:solidFill>
                    <a:srgbClr val="339966"/>
                  </a:solidFill>
                  <a:latin typeface="Comic Sans MS" pitchFamily="66" charset="0"/>
                </a:rPr>
                <a:t>1-x</a:t>
              </a:r>
              <a:r>
                <a:rPr lang="en-US" sz="1800">
                  <a:solidFill>
                    <a:srgbClr val="339966"/>
                  </a:solidFill>
                  <a:latin typeface="Comic Sans MS" pitchFamily="66" charset="0"/>
                </a:rPr>
                <a:t>P</a:t>
              </a:r>
              <a:r>
                <a:rPr lang="en-US" sz="1800" baseline="-25000">
                  <a:solidFill>
                    <a:srgbClr val="339966"/>
                  </a:solidFill>
                  <a:latin typeface="Comic Sans MS" pitchFamily="66" charset="0"/>
                </a:rPr>
                <a:t>x</a:t>
              </a:r>
              <a:r>
                <a:rPr lang="en-US" sz="1800">
                  <a:solidFill>
                    <a:srgbClr val="339966"/>
                  </a:solidFill>
                  <a:latin typeface="Comic Sans MS" pitchFamily="66" charset="0"/>
                </a:rPr>
                <a:t> (0&lt;x&lt;0.29</a:t>
              </a:r>
              <a:r>
                <a:rPr lang="en-US" sz="1800" dirty="0">
                  <a:solidFill>
                    <a:srgbClr val="339966"/>
                  </a:solidFill>
                  <a:latin typeface="Comic Sans MS" pitchFamily="66" charset="0"/>
                </a:rPr>
                <a:t>)</a:t>
              </a:r>
              <a:endParaRPr lang="en-US" sz="1800" baseline="-25000" dirty="0">
                <a:solidFill>
                  <a:srgbClr val="339966"/>
                </a:solidFill>
                <a:latin typeface="Comic Sans MS" pitchFamily="66" charset="0"/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 bwMode="auto">
          <a:xfrm flipV="1">
            <a:off x="4072913" y="1885584"/>
            <a:ext cx="856915" cy="23083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204676" y="4249445"/>
            <a:ext cx="4452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US" sz="2400" dirty="0"/>
              <a:t>Strain relaxes in 0.1 </a:t>
            </a:r>
            <a:r>
              <a:rPr lang="en-US" sz="24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sz="2400" dirty="0"/>
              <a:t>m layer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/>
              <a:t>Not all electrons reach surface</a:t>
            </a:r>
          </a:p>
          <a:p>
            <a:pPr marL="342900" indent="-342900">
              <a:buFont typeface="Wingdings" charset="2"/>
              <a:buChar char="ü"/>
            </a:pPr>
            <a:r>
              <a:rPr lang="en-US" sz="2400" dirty="0"/>
              <a:t>Polarization 75% &gt;&gt; 50%  </a:t>
            </a:r>
            <a:r>
              <a:rPr lang="en-US" sz="2400" dirty="0">
                <a:sym typeface="Wingdings"/>
              </a:rPr>
              <a:t></a:t>
            </a:r>
            <a:endParaRPr lang="en-US" sz="2400" dirty="0"/>
          </a:p>
          <a:p>
            <a:pPr marL="342900" indent="-342900">
              <a:buFont typeface="Wingdings" charset="2"/>
              <a:buChar char="ü"/>
            </a:pPr>
            <a:r>
              <a:rPr lang="en-US" sz="2400" dirty="0"/>
              <a:t>QE 0.1% &lt;&lt; 6%  </a:t>
            </a:r>
            <a:r>
              <a:rPr lang="en-US" sz="2400" dirty="0">
                <a:sym typeface="Wingdings"/>
              </a:rPr>
              <a:t></a:t>
            </a:r>
            <a:endParaRPr lang="en-US" sz="24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151249" y="1033609"/>
            <a:ext cx="7716838" cy="4075113"/>
            <a:chOff x="500" y="1312"/>
            <a:chExt cx="4861" cy="2567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3348" y="2943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348" y="2679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348" y="2424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8" name="Rectangle 8"/>
            <p:cNvSpPr>
              <a:spLocks noChangeArrowheads="1"/>
            </p:cNvSpPr>
            <p:nvPr/>
          </p:nvSpPr>
          <p:spPr bwMode="auto">
            <a:xfrm>
              <a:off x="3348" y="2160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grpSp>
          <p:nvGrpSpPr>
            <p:cNvPr id="9" name="Group 9"/>
            <p:cNvGrpSpPr>
              <a:grpSpLocks noChangeAspect="1"/>
            </p:cNvGrpSpPr>
            <p:nvPr/>
          </p:nvGrpSpPr>
          <p:grpSpPr bwMode="auto">
            <a:xfrm>
              <a:off x="4066" y="1889"/>
              <a:ext cx="49" cy="244"/>
              <a:chOff x="5580" y="6840"/>
              <a:chExt cx="180" cy="900"/>
            </a:xfrm>
          </p:grpSpPr>
          <p:sp>
            <p:nvSpPr>
              <p:cNvPr id="26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5580" y="684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7" name="AutoShape 11"/>
              <p:cNvSpPr>
                <a:spLocks noChangeAspect="1" noChangeArrowheads="1"/>
              </p:cNvSpPr>
              <p:nvPr/>
            </p:nvSpPr>
            <p:spPr bwMode="auto">
              <a:xfrm>
                <a:off x="5580" y="720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8" name="AutoShape 12"/>
              <p:cNvSpPr>
                <a:spLocks noChangeAspect="1" noChangeArrowheads="1"/>
              </p:cNvSpPr>
              <p:nvPr/>
            </p:nvSpPr>
            <p:spPr bwMode="auto">
              <a:xfrm>
                <a:off x="5580" y="7560"/>
                <a:ext cx="180" cy="180"/>
              </a:xfrm>
              <a:custGeom>
                <a:avLst/>
                <a:gdLst>
                  <a:gd name="G0" fmla="+- 5400 0 0"/>
                  <a:gd name="G1" fmla="+- 21600 0 5400"/>
                  <a:gd name="G2" fmla="+- 21600 0 5400"/>
                  <a:gd name="G3" fmla="*/ G0 2929 10000"/>
                  <a:gd name="G4" fmla="+- 21600 0 G3"/>
                  <a:gd name="G5" fmla="+- 21600 0 G3"/>
                  <a:gd name="T0" fmla="*/ 10800 w 21600"/>
                  <a:gd name="T1" fmla="*/ 0 h 21600"/>
                  <a:gd name="T2" fmla="*/ 3163 w 21600"/>
                  <a:gd name="T3" fmla="*/ 3163 h 21600"/>
                  <a:gd name="T4" fmla="*/ 0 w 21600"/>
                  <a:gd name="T5" fmla="*/ 10800 h 21600"/>
                  <a:gd name="T6" fmla="*/ 3163 w 21600"/>
                  <a:gd name="T7" fmla="*/ 18437 h 21600"/>
                  <a:gd name="T8" fmla="*/ 10800 w 21600"/>
                  <a:gd name="T9" fmla="*/ 21600 h 21600"/>
                  <a:gd name="T10" fmla="*/ 18437 w 21600"/>
                  <a:gd name="T11" fmla="*/ 18437 h 21600"/>
                  <a:gd name="T12" fmla="*/ 21600 w 21600"/>
                  <a:gd name="T13" fmla="*/ 10800 h 21600"/>
                  <a:gd name="T14" fmla="*/ 18437 w 21600"/>
                  <a:gd name="T15" fmla="*/ 3163 h 21600"/>
                  <a:gd name="T16" fmla="*/ 3163 w 21600"/>
                  <a:gd name="T17" fmla="*/ 3163 h 21600"/>
                  <a:gd name="T18" fmla="*/ 18437 w 21600"/>
                  <a:gd name="T19" fmla="*/ 18437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T16" t="T17" r="T18" b="T19"/>
                <a:pathLst>
                  <a:path w="21600" h="21600">
                    <a:moveTo>
                      <a:pt x="0" y="10800"/>
                    </a:moveTo>
                    <a:cubicBezTo>
                      <a:pt x="0" y="4835"/>
                      <a:pt x="4835" y="0"/>
                      <a:pt x="10800" y="0"/>
                    </a:cubicBezTo>
                    <a:cubicBezTo>
                      <a:pt x="16765" y="0"/>
                      <a:pt x="21600" y="4835"/>
                      <a:pt x="21600" y="10800"/>
                    </a:cubicBezTo>
                    <a:cubicBezTo>
                      <a:pt x="21600" y="16765"/>
                      <a:pt x="16765" y="21600"/>
                      <a:pt x="10800" y="21600"/>
                    </a:cubicBezTo>
                    <a:cubicBezTo>
                      <a:pt x="4835" y="21600"/>
                      <a:pt x="0" y="16765"/>
                      <a:pt x="0" y="10800"/>
                    </a:cubicBezTo>
                    <a:close/>
                    <a:moveTo>
                      <a:pt x="5400" y="10800"/>
                    </a:moveTo>
                    <a:cubicBezTo>
                      <a:pt x="5400" y="13782"/>
                      <a:pt x="7818" y="16200"/>
                      <a:pt x="10800" y="16200"/>
                    </a:cubicBezTo>
                    <a:cubicBezTo>
                      <a:pt x="13782" y="16200"/>
                      <a:pt x="16200" y="13782"/>
                      <a:pt x="16200" y="10800"/>
                    </a:cubicBezTo>
                    <a:cubicBezTo>
                      <a:pt x="16200" y="7818"/>
                      <a:pt x="13782" y="5400"/>
                      <a:pt x="10800" y="5400"/>
                    </a:cubicBezTo>
                    <a:cubicBezTo>
                      <a:pt x="7818" y="5400"/>
                      <a:pt x="5400" y="7818"/>
                      <a:pt x="5400" y="1080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3348" y="1576"/>
              <a:ext cx="1488" cy="25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Strained GaAs</a:t>
              </a:r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3348" y="1312"/>
              <a:ext cx="1488" cy="256"/>
            </a:xfrm>
            <a:prstGeom prst="rect">
              <a:avLst/>
            </a:prstGeom>
            <a:solidFill>
              <a:srgbClr val="FFCC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/>
              <a:r>
                <a:rPr lang="en-US" sz="2000" dirty="0">
                  <a:latin typeface="Tahoma" pitchFamily="34" charset="0"/>
                </a:rPr>
                <a:t>GaAsP </a:t>
              </a:r>
            </a:p>
          </p:txBody>
        </p:sp>
        <p:sp>
          <p:nvSpPr>
            <p:cNvPr id="12" name="Text Box 15"/>
            <p:cNvSpPr txBox="1">
              <a:spLocks noChangeArrowheads="1"/>
            </p:cNvSpPr>
            <p:nvPr/>
          </p:nvSpPr>
          <p:spPr bwMode="auto">
            <a:xfrm>
              <a:off x="4866" y="1316"/>
              <a:ext cx="4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30 A</a:t>
              </a: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4866" y="1612"/>
              <a:ext cx="495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dirty="0">
                  <a:latin typeface="Tahoma" pitchFamily="34" charset="0"/>
                </a:rPr>
                <a:t>30 A</a:t>
              </a:r>
            </a:p>
          </p:txBody>
        </p:sp>
        <p:grpSp>
          <p:nvGrpSpPr>
            <p:cNvPr id="14" name="Group 17"/>
            <p:cNvGrpSpPr>
              <a:grpSpLocks/>
            </p:cNvGrpSpPr>
            <p:nvPr/>
          </p:nvGrpSpPr>
          <p:grpSpPr bwMode="auto">
            <a:xfrm>
              <a:off x="500" y="1342"/>
              <a:ext cx="2801" cy="2537"/>
              <a:chOff x="500" y="1342"/>
              <a:chExt cx="2801" cy="2537"/>
            </a:xfrm>
          </p:grpSpPr>
          <p:sp>
            <p:nvSpPr>
              <p:cNvPr id="15" name="Line 18"/>
              <p:cNvSpPr>
                <a:spLocks noChangeShapeType="1"/>
              </p:cNvSpPr>
              <p:nvPr/>
            </p:nvSpPr>
            <p:spPr bwMode="auto">
              <a:xfrm flipV="1">
                <a:off x="2527" y="1342"/>
                <a:ext cx="766" cy="4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6" name="Rectangle 19"/>
              <p:cNvSpPr>
                <a:spLocks noChangeArrowheads="1"/>
              </p:cNvSpPr>
              <p:nvPr/>
            </p:nvSpPr>
            <p:spPr bwMode="auto">
              <a:xfrm>
                <a:off x="1007" y="3047"/>
                <a:ext cx="1488" cy="832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endParaRPr lang="en-US" sz="2000" dirty="0">
                  <a:latin typeface="Tahoma" pitchFamily="34" charset="0"/>
                </a:endParaRPr>
              </a:p>
              <a:p>
                <a:pPr algn="ctr"/>
                <a:r>
                  <a:rPr lang="en-US" sz="2000" dirty="0">
                    <a:latin typeface="Tahoma" pitchFamily="34" charset="0"/>
                  </a:rPr>
                  <a:t>GaAs Substrate</a:t>
                </a:r>
              </a:p>
              <a:p>
                <a:pPr algn="ctr"/>
                <a:endParaRPr lang="en-US" sz="2000" dirty="0">
                  <a:latin typeface="Tahoma" pitchFamily="34" charset="0"/>
                </a:endParaRPr>
              </a:p>
              <a:p>
                <a:pPr algn="ctr"/>
                <a:endParaRPr lang="en-US" sz="2000" dirty="0">
                  <a:latin typeface="Tahoma" pitchFamily="34" charset="0"/>
                </a:endParaRPr>
              </a:p>
            </p:txBody>
          </p:sp>
          <p:sp>
            <p:nvSpPr>
              <p:cNvPr id="17" name="Rectangle 20"/>
              <p:cNvSpPr>
                <a:spLocks noChangeArrowheads="1"/>
              </p:cNvSpPr>
              <p:nvPr/>
            </p:nvSpPr>
            <p:spPr bwMode="auto">
              <a:xfrm>
                <a:off x="1007" y="2535"/>
                <a:ext cx="1488" cy="448"/>
              </a:xfrm>
              <a:prstGeom prst="rect">
                <a:avLst/>
              </a:prstGeom>
              <a:gradFill rotWithShape="0">
                <a:gsLst>
                  <a:gs pos="0">
                    <a:srgbClr val="FFCC99"/>
                  </a:gs>
                  <a:gs pos="100000">
                    <a:srgbClr val="CCFFCC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GaAs</a:t>
                </a:r>
                <a:r>
                  <a:rPr lang="en-US" sz="2000" baseline="-25000" dirty="0">
                    <a:latin typeface="Tahoma" pitchFamily="34" charset="0"/>
                  </a:rPr>
                  <a:t>(1-x)</a:t>
                </a:r>
                <a:r>
                  <a:rPr lang="en-US" sz="2000" dirty="0">
                    <a:latin typeface="Tahoma" pitchFamily="34" charset="0"/>
                  </a:rPr>
                  <a:t>P</a:t>
                </a:r>
                <a:r>
                  <a:rPr lang="en-US" sz="2000" baseline="-25000" dirty="0">
                    <a:latin typeface="Tahoma" pitchFamily="34" charset="0"/>
                  </a:rPr>
                  <a:t>x</a:t>
                </a:r>
                <a:r>
                  <a:rPr lang="en-US" sz="2000" dirty="0">
                    <a:latin typeface="Tahoma" pitchFamily="34" charset="0"/>
                  </a:rPr>
                  <a:t> Graded Layer</a:t>
                </a:r>
              </a:p>
            </p:txBody>
          </p:sp>
          <p:sp>
            <p:nvSpPr>
              <p:cNvPr id="18" name="Rectangle 21"/>
              <p:cNvSpPr>
                <a:spLocks noChangeArrowheads="1"/>
              </p:cNvSpPr>
              <p:nvPr/>
            </p:nvSpPr>
            <p:spPr bwMode="auto">
              <a:xfrm>
                <a:off x="1007" y="2983"/>
                <a:ext cx="1488" cy="64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19" name="Rectangle 22"/>
              <p:cNvSpPr>
                <a:spLocks noChangeArrowheads="1"/>
              </p:cNvSpPr>
              <p:nvPr/>
            </p:nvSpPr>
            <p:spPr bwMode="auto">
              <a:xfrm>
                <a:off x="1007" y="2087"/>
                <a:ext cx="1488" cy="448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GaAs</a:t>
                </a:r>
                <a:r>
                  <a:rPr lang="en-US" sz="2000" baseline="-25000" dirty="0">
                    <a:latin typeface="Tahoma" pitchFamily="34" charset="0"/>
                  </a:rPr>
                  <a:t>0.64</a:t>
                </a:r>
                <a:r>
                  <a:rPr lang="en-US" sz="2000" dirty="0">
                    <a:latin typeface="Tahoma" pitchFamily="34" charset="0"/>
                  </a:rPr>
                  <a:t>P</a:t>
                </a:r>
                <a:r>
                  <a:rPr lang="en-US" sz="2000" baseline="-25000" dirty="0">
                    <a:latin typeface="Tahoma" pitchFamily="34" charset="0"/>
                  </a:rPr>
                  <a:t>0.36</a:t>
                </a:r>
                <a:r>
                  <a:rPr lang="en-US" sz="2000" dirty="0">
                    <a:latin typeface="Tahoma" pitchFamily="34" charset="0"/>
                  </a:rPr>
                  <a:t> </a:t>
                </a:r>
              </a:p>
              <a:p>
                <a:pPr algn="ctr"/>
                <a:r>
                  <a:rPr lang="en-US" sz="2000" dirty="0">
                    <a:latin typeface="Tahoma" pitchFamily="34" charset="0"/>
                  </a:rPr>
                  <a:t>Buffer</a:t>
                </a:r>
              </a:p>
            </p:txBody>
          </p:sp>
          <p:sp>
            <p:nvSpPr>
              <p:cNvPr id="20" name="Rectangle 23" descr="Dark horizontal"/>
              <p:cNvSpPr>
                <a:spLocks noChangeArrowheads="1"/>
              </p:cNvSpPr>
              <p:nvPr/>
            </p:nvSpPr>
            <p:spPr bwMode="auto">
              <a:xfrm>
                <a:off x="1007" y="1847"/>
                <a:ext cx="1488" cy="256"/>
              </a:xfrm>
              <a:prstGeom prst="rect">
                <a:avLst/>
              </a:prstGeom>
              <a:pattFill prst="dkHorz">
                <a:fgClr>
                  <a:srgbClr val="00FF00"/>
                </a:fgClr>
                <a:bgClr>
                  <a:srgbClr val="FFCC99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ctr"/>
                <a:r>
                  <a:rPr lang="en-US" sz="2000" dirty="0">
                    <a:latin typeface="Tahoma" pitchFamily="34" charset="0"/>
                  </a:rPr>
                  <a:t>Active Region</a:t>
                </a:r>
              </a:p>
            </p:txBody>
          </p:sp>
          <p:sp>
            <p:nvSpPr>
              <p:cNvPr id="21" name="Line 24"/>
              <p:cNvSpPr>
                <a:spLocks noChangeShapeType="1"/>
              </p:cNvSpPr>
              <p:nvPr/>
            </p:nvSpPr>
            <p:spPr bwMode="auto">
              <a:xfrm>
                <a:off x="2527" y="2099"/>
                <a:ext cx="774" cy="110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>
                <a:spAutoFit/>
              </a:bodyPr>
              <a:lstStyle/>
              <a:p>
                <a:endParaRPr lang="en-US" dirty="0"/>
              </a:p>
            </p:txBody>
          </p:sp>
          <p:sp>
            <p:nvSpPr>
              <p:cNvPr id="22" name="Text Box 25"/>
              <p:cNvSpPr txBox="1">
                <a:spLocks noChangeArrowheads="1"/>
              </p:cNvSpPr>
              <p:nvPr/>
            </p:nvSpPr>
            <p:spPr bwMode="auto">
              <a:xfrm>
                <a:off x="590" y="2660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2.5</a:t>
                </a:r>
                <a:r>
                  <a:rPr lang="en-US" sz="1600" dirty="0">
                    <a:latin typeface="Symbol" pitchFamily="18" charset="2"/>
                  </a:rPr>
                  <a:t>m</a:t>
                </a:r>
                <a:r>
                  <a:rPr lang="en-US" sz="1600" dirty="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23" name="Text Box 26"/>
              <p:cNvSpPr txBox="1">
                <a:spLocks noChangeArrowheads="1"/>
              </p:cNvSpPr>
              <p:nvPr/>
            </p:nvSpPr>
            <p:spPr bwMode="auto">
              <a:xfrm>
                <a:off x="590" y="2224"/>
                <a:ext cx="49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2.5</a:t>
                </a:r>
                <a:r>
                  <a:rPr lang="en-US" sz="1600" dirty="0">
                    <a:latin typeface="Symbol" pitchFamily="18" charset="2"/>
                  </a:rPr>
                  <a:t>m</a:t>
                </a:r>
                <a:r>
                  <a:rPr lang="en-US" sz="1600" dirty="0">
                    <a:latin typeface="Tahoma" pitchFamily="34" charset="0"/>
                  </a:rPr>
                  <a:t>m</a:t>
                </a:r>
              </a:p>
            </p:txBody>
          </p:sp>
          <p:sp>
            <p:nvSpPr>
              <p:cNvPr id="24" name="Text Box 27"/>
              <p:cNvSpPr txBox="1">
                <a:spLocks noChangeArrowheads="1"/>
              </p:cNvSpPr>
              <p:nvPr/>
            </p:nvSpPr>
            <p:spPr bwMode="auto">
              <a:xfrm>
                <a:off x="500" y="1862"/>
                <a:ext cx="553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latin typeface="Tahoma" pitchFamily="34" charset="0"/>
                  </a:rPr>
                  <a:t>1000 A</a:t>
                </a:r>
              </a:p>
            </p:txBody>
          </p:sp>
          <p:sp>
            <p:nvSpPr>
              <p:cNvPr id="25" name="Rectangle 28"/>
              <p:cNvSpPr>
                <a:spLocks noChangeArrowheads="1"/>
              </p:cNvSpPr>
              <p:nvPr/>
            </p:nvSpPr>
            <p:spPr bwMode="auto">
              <a:xfrm>
                <a:off x="1007" y="1782"/>
                <a:ext cx="1488" cy="64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2150341" y="6041991"/>
            <a:ext cx="5573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entury Gothic" panose="020B0502020202020204" pitchFamily="34" charset="0"/>
              </a:rPr>
              <a:t>From Aaron Moy, SVT Assoc and SLAC, PESP2002</a:t>
            </a:r>
          </a:p>
        </p:txBody>
      </p:sp>
      <p:pic>
        <p:nvPicPr>
          <p:cNvPr id="30" name="Picture 2" descr="D:\svta\svta_lo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68087" y="5503829"/>
            <a:ext cx="1025525" cy="538162"/>
          </a:xfrm>
          <a:prstGeom prst="rect">
            <a:avLst/>
          </a:prstGeom>
          <a:noFill/>
        </p:spPr>
      </p:pic>
      <p:sp>
        <p:nvSpPr>
          <p:cNvPr id="31" name="Rectangle 30"/>
          <p:cNvSpPr/>
          <p:nvPr/>
        </p:nvSpPr>
        <p:spPr>
          <a:xfrm>
            <a:off x="304800" y="152400"/>
            <a:ext cx="792877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3600" dirty="0">
                <a:latin typeface="Century Gothic" panose="020B0502020202020204" pitchFamily="34" charset="0"/>
              </a:rPr>
              <a:t>Strained-Superlattice GaAs/GaAsP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607540" y="936619"/>
            <a:ext cx="4191000" cy="4399995"/>
            <a:chOff x="3810000" y="1600200"/>
            <a:chExt cx="4191000" cy="4399995"/>
          </a:xfrm>
          <a:solidFill>
            <a:schemeClr val="bg1"/>
          </a:solidFill>
        </p:grpSpPr>
        <p:pic>
          <p:nvPicPr>
            <p:cNvPr id="33" name="Picture 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10000" y="1600200"/>
              <a:ext cx="4191000" cy="39306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" name="TextBox 33"/>
            <p:cNvSpPr txBox="1"/>
            <p:nvPr/>
          </p:nvSpPr>
          <p:spPr>
            <a:xfrm>
              <a:off x="4296338" y="5630863"/>
              <a:ext cx="3297698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latin typeface="Century Gothic" panose="020B0502020202020204" pitchFamily="34" charset="0"/>
                </a:rPr>
                <a:t>D. Luh et al, SLAC, PESP2002</a:t>
              </a: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433891" y="1026320"/>
            <a:ext cx="3583032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QE 1% and Polarization 85%</a:t>
            </a:r>
          </a:p>
        </p:txBody>
      </p:sp>
    </p:spTree>
    <p:extLst>
      <p:ext uri="{BB962C8B-B14F-4D97-AF65-F5344CB8AC3E}">
        <p14:creationId xmlns:p14="http://schemas.microsoft.com/office/powerpoint/2010/main" val="1217430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4" descr="Results_LH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1116013"/>
            <a:ext cx="7194550" cy="459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7010400" y="3124200"/>
            <a:ext cx="1828800" cy="1143000"/>
            <a:chOff x="4464" y="1776"/>
            <a:chExt cx="1152" cy="720"/>
          </a:xfrm>
        </p:grpSpPr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4560" y="1824"/>
              <a:ext cx="1056" cy="634"/>
              <a:chOff x="4704" y="2064"/>
              <a:chExt cx="1056" cy="634"/>
            </a:xfrm>
          </p:grpSpPr>
          <p:grpSp>
            <p:nvGrpSpPr>
              <p:cNvPr id="4" name="Group 27"/>
              <p:cNvGrpSpPr>
                <a:grpSpLocks/>
              </p:cNvGrpSpPr>
              <p:nvPr/>
            </p:nvGrpSpPr>
            <p:grpSpPr bwMode="auto">
              <a:xfrm>
                <a:off x="4704" y="2064"/>
                <a:ext cx="432" cy="634"/>
                <a:chOff x="4896" y="2064"/>
                <a:chExt cx="432" cy="634"/>
              </a:xfrm>
            </p:grpSpPr>
            <p:grpSp>
              <p:nvGrpSpPr>
                <p:cNvPr id="5" name="Group 28"/>
                <p:cNvGrpSpPr>
                  <a:grpSpLocks/>
                </p:cNvGrpSpPr>
                <p:nvPr/>
              </p:nvGrpSpPr>
              <p:grpSpPr bwMode="auto">
                <a:xfrm>
                  <a:off x="4896" y="2064"/>
                  <a:ext cx="432" cy="624"/>
                  <a:chOff x="192" y="816"/>
                  <a:chExt cx="432" cy="624"/>
                </a:xfrm>
              </p:grpSpPr>
              <p:grpSp>
                <p:nvGrpSpPr>
                  <p:cNvPr id="6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192" y="816"/>
                    <a:ext cx="432" cy="336"/>
                    <a:chOff x="192" y="816"/>
                    <a:chExt cx="432" cy="336"/>
                  </a:xfrm>
                </p:grpSpPr>
                <p:sp>
                  <p:nvSpPr>
                    <p:cNvPr id="19474" name="Text 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2" y="864"/>
                      <a:ext cx="432" cy="2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P   I</a:t>
                      </a:r>
                    </a:p>
                  </p:txBody>
                </p:sp>
                <p:sp>
                  <p:nvSpPr>
                    <p:cNvPr id="19475" name="Text Box 3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8" y="816"/>
                      <a:ext cx="236" cy="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 2</a:t>
                      </a:r>
                    </a:p>
                  </p:txBody>
                </p:sp>
              </p:grpSp>
              <p:grpSp>
                <p:nvGrpSpPr>
                  <p:cNvPr id="7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192" y="1104"/>
                    <a:ext cx="432" cy="336"/>
                    <a:chOff x="192" y="816"/>
                    <a:chExt cx="432" cy="336"/>
                  </a:xfrm>
                </p:grpSpPr>
                <p:sp>
                  <p:nvSpPr>
                    <p:cNvPr id="19472" name="Text Box 33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2" y="864"/>
                      <a:ext cx="432" cy="2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r>
                        <a:rPr lang="en-US" sz="2400">
                          <a:solidFill>
                            <a:srgbClr val="000000"/>
                          </a:solidFill>
                        </a:rPr>
                        <a:t>P   I</a:t>
                      </a:r>
                    </a:p>
                  </p:txBody>
                </p:sp>
                <p:sp>
                  <p:nvSpPr>
                    <p:cNvPr id="19473" name="Text Box 34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88" y="816"/>
                      <a:ext cx="236" cy="2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2000">
                          <a:solidFill>
                            <a:srgbClr val="000000"/>
                          </a:solidFill>
                        </a:rPr>
                        <a:t> 2</a:t>
                      </a:r>
                    </a:p>
                  </p:txBody>
                </p:sp>
              </p:grpSp>
              <p:sp>
                <p:nvSpPr>
                  <p:cNvPr id="19471" name="Line 35"/>
                  <p:cNvSpPr>
                    <a:spLocks noChangeShapeType="1"/>
                  </p:cNvSpPr>
                  <p:nvPr/>
                </p:nvSpPr>
                <p:spPr bwMode="auto">
                  <a:xfrm>
                    <a:off x="192" y="1152"/>
                    <a:ext cx="432" cy="0"/>
                  </a:xfrm>
                  <a:prstGeom prst="line">
                    <a:avLst/>
                  </a:prstGeom>
                  <a:noFill/>
                  <a:ln w="285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19467" name="Text Box 36"/>
                <p:cNvSpPr txBox="1">
                  <a:spLocks noChangeArrowheads="1"/>
                </p:cNvSpPr>
                <p:nvPr/>
              </p:nvSpPr>
              <p:spPr bwMode="auto">
                <a:xfrm>
                  <a:off x="4992" y="2256"/>
                  <a:ext cx="247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>
                      <a:solidFill>
                        <a:srgbClr val="000000"/>
                      </a:solidFill>
                    </a:rPr>
                    <a:t>sup.</a:t>
                  </a:r>
                </a:p>
              </p:txBody>
            </p:sp>
            <p:sp>
              <p:nvSpPr>
                <p:cNvPr id="19468" name="Text Box 37"/>
                <p:cNvSpPr txBox="1">
                  <a:spLocks noChangeArrowheads="1"/>
                </p:cNvSpPr>
                <p:nvPr/>
              </p:nvSpPr>
              <p:spPr bwMode="auto">
                <a:xfrm>
                  <a:off x="4992" y="2544"/>
                  <a:ext cx="216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000">
                      <a:solidFill>
                        <a:srgbClr val="000000"/>
                      </a:solidFill>
                    </a:rPr>
                    <a:t>str.</a:t>
                  </a:r>
                </a:p>
              </p:txBody>
            </p:sp>
          </p:grpSp>
          <p:sp>
            <p:nvSpPr>
              <p:cNvPr id="19465" name="Text Box 38"/>
              <p:cNvSpPr txBox="1">
                <a:spLocks noChangeArrowheads="1"/>
              </p:cNvSpPr>
              <p:nvPr/>
            </p:nvSpPr>
            <p:spPr bwMode="auto">
              <a:xfrm>
                <a:off x="5152" y="2256"/>
                <a:ext cx="60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2400">
                    <a:solidFill>
                      <a:srgbClr val="000000"/>
                    </a:solidFill>
                  </a:rPr>
                  <a:t>= 1.38</a:t>
                </a:r>
              </a:p>
            </p:txBody>
          </p:sp>
        </p:grpSp>
        <p:sp>
          <p:nvSpPr>
            <p:cNvPr id="19463" name="Rectangle 39"/>
            <p:cNvSpPr>
              <a:spLocks noChangeArrowheads="1"/>
            </p:cNvSpPr>
            <p:nvPr/>
          </p:nvSpPr>
          <p:spPr bwMode="auto">
            <a:xfrm>
              <a:off x="4464" y="1776"/>
              <a:ext cx="1152" cy="72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460" name="Text Box 40"/>
          <p:cNvSpPr txBox="1">
            <a:spLocks noChangeArrowheads="1"/>
          </p:cNvSpPr>
          <p:nvPr/>
        </p:nvSpPr>
        <p:spPr bwMode="auto">
          <a:xfrm>
            <a:off x="6934200" y="1905000"/>
            <a:ext cx="1920875" cy="11874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000000"/>
                </a:solidFill>
              </a:rPr>
              <a:t>Experiment Figure of Merit</a:t>
            </a:r>
          </a:p>
        </p:txBody>
      </p:sp>
      <p:sp>
        <p:nvSpPr>
          <p:cNvPr id="19461" name="Rectangle 42"/>
          <p:cNvSpPr>
            <a:spLocks noChangeArrowheads="1"/>
          </p:cNvSpPr>
          <p:nvPr/>
        </p:nvSpPr>
        <p:spPr bwMode="auto">
          <a:xfrm>
            <a:off x="0" y="152400"/>
            <a:ext cx="9144000" cy="7366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</p:spPr>
        <p:txBody>
          <a:bodyPr lIns="90488" tIns="44450" rIns="90488" bIns="44450" anchor="ctr"/>
          <a:lstStyle/>
          <a:p>
            <a:pPr algn="ctr"/>
            <a:r>
              <a:rPr lang="en-US">
                <a:solidFill>
                  <a:srgbClr val="FF5050"/>
                </a:solidFill>
                <a:latin typeface="Comic Sans MS" pitchFamily="66" charset="0"/>
              </a:rPr>
              <a:t>And, it really works!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19600" y="5511224"/>
            <a:ext cx="20185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QE ~ 0.2%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95400" y="5511224"/>
            <a:ext cx="20185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QE ~ 1.0%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Benefits of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istributed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ragg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R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eflector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04800" y="904874"/>
            <a:ext cx="8534400" cy="17811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9144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̶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non-DBR Photocathode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: absorption in the GaAs/GaAsP superlattice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&lt; 5%</a:t>
            </a: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Most light passes into the substrate leading to unwanted heating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DBR photocathode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: absorption in the GaAs/GaAsP superlattice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&gt;20%</a:t>
            </a:r>
          </a:p>
          <a:p>
            <a:pPr marL="914400" marR="0" lvl="1" indent="-3429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Less light required to make required beam, less light means less heat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"/>
                <a:cs typeface="Arial" panose="020B0604020202020204" pitchFamily="34" charset="0"/>
              </a:rPr>
              <a:t>Great for high current initiatives like polarized positrons at CEBAF and eRHIC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79880" y="2772013"/>
            <a:ext cx="5735320" cy="3507105"/>
            <a:chOff x="1066800" y="2743438"/>
            <a:chExt cx="5735320" cy="3507105"/>
          </a:xfrm>
        </p:grpSpPr>
        <p:sp>
          <p:nvSpPr>
            <p:cNvPr id="11" name="TextBox 10"/>
            <p:cNvSpPr txBox="1"/>
            <p:nvPr/>
          </p:nvSpPr>
          <p:spPr>
            <a:xfrm>
              <a:off x="1066800" y="5881211"/>
              <a:ext cx="28969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Non-DBR photocathode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274841" y="5867400"/>
              <a:ext cx="23567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DBR photocathode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66800" y="2743438"/>
              <a:ext cx="5735320" cy="32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2917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95249"/>
            <a:ext cx="9143999" cy="571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400" b="0">
                <a:latin typeface="Minion Pro"/>
              </a:rPr>
              <a:t>World Record QE from High Polarization Photocathode</a:t>
            </a:r>
            <a:endParaRPr lang="en-US" sz="2400" b="0" dirty="0">
              <a:latin typeface="Minion Pro"/>
            </a:endParaRPr>
          </a:p>
        </p:txBody>
      </p:sp>
      <p:sp>
        <p:nvSpPr>
          <p:cNvPr id="15" name="Text Placeholder 4"/>
          <p:cNvSpPr txBox="1">
            <a:spLocks/>
          </p:cNvSpPr>
          <p:nvPr/>
        </p:nvSpPr>
        <p:spPr>
          <a:xfrm>
            <a:off x="95866" y="866775"/>
            <a:ext cx="6057284" cy="26384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6.4% QE &amp; 84% polarization at 776 nm from strained GaAs/</a:t>
            </a:r>
            <a:r>
              <a:rPr lang="en-US" sz="2000" dirty="0" err="1">
                <a:latin typeface="Century Gothic" panose="020B0502020202020204" pitchFamily="34" charset="0"/>
              </a:rPr>
              <a:t>GaAsP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dirty="0" err="1">
                <a:latin typeface="Century Gothic" panose="020B0502020202020204" pitchFamily="34" charset="0"/>
              </a:rPr>
              <a:t>superlattice</a:t>
            </a:r>
            <a:r>
              <a:rPr lang="en-US" sz="2000" dirty="0">
                <a:latin typeface="Century Gothic" panose="020B0502020202020204" pitchFamily="34" charset="0"/>
              </a:rPr>
              <a:t> photocathode with </a:t>
            </a:r>
            <a:r>
              <a:rPr lang="en-US" sz="2000" dirty="0" err="1">
                <a:latin typeface="Century Gothic" panose="020B0502020202020204" pitchFamily="34" charset="0"/>
              </a:rPr>
              <a:t>GaAsP</a:t>
            </a:r>
            <a:r>
              <a:rPr lang="en-US" sz="2000" dirty="0">
                <a:latin typeface="Century Gothic" panose="020B0502020202020204" pitchFamily="34" charset="0"/>
              </a:rPr>
              <a:t>/</a:t>
            </a:r>
            <a:r>
              <a:rPr lang="en-US" sz="2000" dirty="0" err="1">
                <a:latin typeface="Century Gothic" panose="020B0502020202020204" pitchFamily="34" charset="0"/>
              </a:rPr>
              <a:t>AlAsP</a:t>
            </a:r>
            <a:r>
              <a:rPr lang="en-US" sz="2000" dirty="0">
                <a:latin typeface="Century Gothic" panose="020B0502020202020204" pitchFamily="34" charset="0"/>
              </a:rPr>
              <a:t> </a:t>
            </a:r>
            <a:r>
              <a:rPr lang="en-US" sz="2000" b="1" i="1" dirty="0">
                <a:latin typeface="Century Gothic" panose="020B0502020202020204" pitchFamily="34" charset="0"/>
              </a:rPr>
              <a:t>Distributed Bragg Reflector</a:t>
            </a:r>
            <a:r>
              <a:rPr lang="en-US" sz="2000" i="1" dirty="0">
                <a:latin typeface="Century Gothic" panose="020B0502020202020204" pitchFamily="34" charset="0"/>
              </a:rPr>
              <a:t> </a:t>
            </a:r>
            <a:r>
              <a:rPr lang="en-US" sz="2000" dirty="0">
                <a:latin typeface="Century Gothic" panose="020B0502020202020204" pitchFamily="34" charset="0"/>
              </a:rPr>
              <a:t>(DBR)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The highest QE &amp; FOM of any reported high polarization photocathode  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Candidate photocathode for mA ops</a:t>
            </a:r>
          </a:p>
          <a:p>
            <a:pPr fontAlgn="auto">
              <a:spcAft>
                <a:spcPts val="0"/>
              </a:spcAft>
              <a:buClr>
                <a:schemeClr val="tx1"/>
              </a:buClr>
              <a:buFont typeface="Wingdings" charset="2"/>
              <a:buChar char="§"/>
            </a:pPr>
            <a:r>
              <a:rPr lang="en-US" sz="2000" dirty="0">
                <a:latin typeface="Century Gothic" panose="020B0502020202020204" pitchFamily="34" charset="0"/>
              </a:rPr>
              <a:t>SBIR partnership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72661" y="6163718"/>
            <a:ext cx="66936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Garamond" panose="02020404030301010803"/>
              </a:rPr>
              <a:t>W. Liu, S. Zhang, M. </a:t>
            </a:r>
            <a:r>
              <a:rPr lang="en-US" sz="1200" dirty="0" err="1">
                <a:solidFill>
                  <a:prstClr val="black"/>
                </a:solidFill>
                <a:latin typeface="Garamond" panose="02020404030301010803"/>
              </a:rPr>
              <a:t>Stutzman</a:t>
            </a:r>
            <a:r>
              <a:rPr lang="en-US" sz="1200" dirty="0">
                <a:solidFill>
                  <a:prstClr val="black"/>
                </a:solidFill>
                <a:latin typeface="Garamond" panose="02020404030301010803"/>
              </a:rPr>
              <a:t>, M. </a:t>
            </a:r>
            <a:r>
              <a:rPr lang="en-US" sz="1200" dirty="0" err="1">
                <a:solidFill>
                  <a:prstClr val="black"/>
                </a:solidFill>
                <a:latin typeface="Garamond" panose="02020404030301010803"/>
              </a:rPr>
              <a:t>Poelker</a:t>
            </a:r>
            <a:r>
              <a:rPr lang="en-US" sz="1200" dirty="0">
                <a:solidFill>
                  <a:prstClr val="black"/>
                </a:solidFill>
                <a:latin typeface="Garamond" panose="02020404030301010803"/>
              </a:rPr>
              <a:t>, Y. Chen, W. Lu, and A. Moy, </a:t>
            </a:r>
            <a:r>
              <a:rPr lang="fr-FR" sz="1200" dirty="0" err="1">
                <a:solidFill>
                  <a:prstClr val="black"/>
                </a:solidFill>
                <a:latin typeface="Garamond" panose="02020404030301010803"/>
              </a:rPr>
              <a:t>Appl</a:t>
            </a:r>
            <a:r>
              <a:rPr lang="fr-FR" sz="1200" dirty="0">
                <a:solidFill>
                  <a:prstClr val="black"/>
                </a:solidFill>
                <a:latin typeface="Garamond" panose="02020404030301010803"/>
              </a:rPr>
              <a:t>. Phys. </a:t>
            </a:r>
            <a:r>
              <a:rPr lang="fr-FR" sz="1200" dirty="0" err="1">
                <a:solidFill>
                  <a:prstClr val="black"/>
                </a:solidFill>
                <a:latin typeface="Garamond" panose="02020404030301010803"/>
              </a:rPr>
              <a:t>Lett</a:t>
            </a:r>
            <a:r>
              <a:rPr lang="fr-FR" sz="1200" dirty="0">
                <a:solidFill>
                  <a:prstClr val="black"/>
                </a:solidFill>
                <a:latin typeface="Garamond" panose="02020404030301010803"/>
              </a:rPr>
              <a:t>. </a:t>
            </a:r>
            <a:r>
              <a:rPr lang="fr-FR" sz="1200" b="1" dirty="0">
                <a:solidFill>
                  <a:prstClr val="black"/>
                </a:solidFill>
                <a:latin typeface="Garamond" panose="02020404030301010803"/>
              </a:rPr>
              <a:t>109</a:t>
            </a:r>
            <a:r>
              <a:rPr lang="fr-FR" sz="1200" dirty="0">
                <a:solidFill>
                  <a:prstClr val="black"/>
                </a:solidFill>
                <a:latin typeface="Garamond" panose="02020404030301010803"/>
              </a:rPr>
              <a:t>, 252104 (2016)</a:t>
            </a:r>
            <a:endParaRPr lang="en-US" sz="1200" dirty="0">
              <a:solidFill>
                <a:prstClr val="black"/>
              </a:solidFill>
              <a:latin typeface="Garamond" panose="02020404030301010803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74" y="4087794"/>
            <a:ext cx="6532978" cy="19177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9702" y="866774"/>
            <a:ext cx="3052680" cy="3255629"/>
          </a:xfrm>
          <a:prstGeom prst="rect">
            <a:avLst/>
          </a:prstGeom>
        </p:spPr>
      </p:pic>
      <p:sp>
        <p:nvSpPr>
          <p:cNvPr id="19" name="Donut 18"/>
          <p:cNvSpPr/>
          <p:nvPr/>
        </p:nvSpPr>
        <p:spPr>
          <a:xfrm>
            <a:off x="3716363" y="5564069"/>
            <a:ext cx="3266489" cy="443441"/>
          </a:xfrm>
          <a:prstGeom prst="donut">
            <a:avLst>
              <a:gd name="adj" fmla="val 5683"/>
            </a:avLst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Garamond" panose="02020404030301010803"/>
              <a:ea typeface=""/>
              <a:cs typeface="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7667755" y="3742995"/>
            <a:ext cx="399198" cy="1228725"/>
          </a:xfrm>
          <a:prstGeom prst="straightConnector1">
            <a:avLst/>
          </a:prstGeom>
          <a:noFill/>
          <a:ln w="38100" cap="flat" cmpd="sng" algn="ctr">
            <a:solidFill>
              <a:srgbClr val="3366FF"/>
            </a:solidFill>
            <a:prstDash val="solid"/>
            <a:miter lim="800000"/>
            <a:tailEnd type="arrow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7883939" y="4971720"/>
            <a:ext cx="5982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Garamond" panose="02020404030301010803"/>
              </a:rPr>
              <a:t>DBR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098569" y="5252846"/>
            <a:ext cx="91884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Garamond" panose="02020404030301010803"/>
              </a:rPr>
              <a:t>Substrate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7098569" y="3979333"/>
            <a:ext cx="542051" cy="1273513"/>
          </a:xfrm>
          <a:prstGeom prst="straightConnector1">
            <a:avLst/>
          </a:prstGeom>
          <a:noFill/>
          <a:ln w="38100" cap="flat" cmpd="sng" algn="ctr">
            <a:solidFill>
              <a:srgbClr val="3366FF"/>
            </a:solidFill>
            <a:prstDash val="solid"/>
            <a:miter lim="800000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>
          <a:xfrm flipH="1" flipV="1">
            <a:off x="8182670" y="2545165"/>
            <a:ext cx="399198" cy="1434168"/>
          </a:xfrm>
          <a:prstGeom prst="straightConnector1">
            <a:avLst/>
          </a:prstGeom>
          <a:noFill/>
          <a:ln w="38100" cap="flat" cmpd="sng" algn="ctr">
            <a:solidFill>
              <a:srgbClr val="3366FF"/>
            </a:solidFill>
            <a:prstDash val="solid"/>
            <a:miter lim="800000"/>
            <a:tailEnd type="arrow"/>
          </a:ln>
          <a:effectLst/>
        </p:spPr>
      </p:cxnSp>
      <p:sp>
        <p:nvSpPr>
          <p:cNvPr id="25" name="Rectangle 24"/>
          <p:cNvSpPr/>
          <p:nvPr/>
        </p:nvSpPr>
        <p:spPr>
          <a:xfrm>
            <a:off x="8066953" y="3990751"/>
            <a:ext cx="10220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Garamond" panose="02020404030301010803"/>
              </a:rPr>
              <a:t>Photo-cathode</a:t>
            </a:r>
          </a:p>
        </p:txBody>
      </p:sp>
    </p:spTree>
    <p:extLst>
      <p:ext uri="{BB962C8B-B14F-4D97-AF65-F5344CB8AC3E}">
        <p14:creationId xmlns:p14="http://schemas.microsoft.com/office/powerpoint/2010/main" val="20966617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gary larson edit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3725863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4876800" y="1295400"/>
            <a:ext cx="38100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“The woods were dark and foreboding, and Alice sensed that sinister eyes were watching her every step.  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</a:rPr>
              <a:t>Worst of all, she knew that Nature abhorred a vacuum” – Gary Larson</a:t>
            </a:r>
          </a:p>
        </p:txBody>
      </p:sp>
      <p:sp>
        <p:nvSpPr>
          <p:cNvPr id="32772" name="Rectangle 6"/>
          <p:cNvSpPr>
            <a:spLocks noChangeArrowheads="1"/>
          </p:cNvSpPr>
          <p:nvPr/>
        </p:nvSpPr>
        <p:spPr bwMode="auto">
          <a:xfrm>
            <a:off x="457200" y="152400"/>
            <a:ext cx="838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3600">
                <a:solidFill>
                  <a:srgbClr val="000000"/>
                </a:solidFill>
                <a:latin typeface="Comic Sans MS" pitchFamily="66" charset="0"/>
              </a:rPr>
              <a:t>We understand Alice’s worry…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4991100" y="6629400"/>
            <a:ext cx="33147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24400" y="3774345"/>
            <a:ext cx="422904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Air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16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/ Torr-cm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3</a:t>
            </a:r>
          </a:p>
          <a:p>
            <a:endParaRPr lang="en-US" dirty="0">
              <a:solidFill>
                <a:srgbClr val="C00000"/>
              </a:solidFill>
              <a:latin typeface="Comic Sans MS" pitchFamily="66" charset="0"/>
            </a:endParaRPr>
          </a:p>
          <a:p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Gun ~ 10</a:t>
            </a:r>
            <a:r>
              <a:rPr lang="en-US" baseline="30000" dirty="0">
                <a:solidFill>
                  <a:srgbClr val="C00000"/>
                </a:solidFill>
                <a:latin typeface="Comic Sans MS" pitchFamily="66" charset="0"/>
              </a:rPr>
              <a:t>-12</a:t>
            </a:r>
            <a:r>
              <a:rPr lang="en-US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Comic Sans MS" pitchFamily="66" charset="0"/>
              </a:rPr>
              <a:t>Torr</a:t>
            </a:r>
            <a:endParaRPr lang="en-US" baseline="30000" dirty="0">
              <a:solidFill>
                <a:srgbClr val="C0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0426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411" y="0"/>
            <a:ext cx="549691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Minion Pro"/>
              </a:rPr>
              <a:t>Ion Bombardment</a:t>
            </a:r>
          </a:p>
        </p:txBody>
      </p:sp>
      <p:pic>
        <p:nvPicPr>
          <p:cNvPr id="3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8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71755"/>
            <a:ext cx="7494587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1" y="1"/>
            <a:ext cx="7391401" cy="533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Comic Sans MS" pitchFamily="66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b="0" dirty="0">
                <a:solidFill>
                  <a:schemeClr val="tx1"/>
                </a:solidFill>
                <a:latin typeface="+mn-lt"/>
              </a:rPr>
              <a:t>Energy scale to probe massive particles</a:t>
            </a:r>
            <a:r>
              <a:rPr lang="is-IS" sz="2800" b="0" dirty="0">
                <a:solidFill>
                  <a:schemeClr val="tx1"/>
                </a:solidFill>
                <a:latin typeface="+mn-lt"/>
              </a:rPr>
              <a:t>…</a:t>
            </a:r>
            <a:endParaRPr lang="en-US" sz="28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4218504"/>
            <a:ext cx="8077200" cy="1107996"/>
          </a:xfrm>
          <a:prstGeom prst="rect">
            <a:avLst/>
          </a:prstGeom>
          <a:solidFill>
            <a:srgbClr val="FF5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Comic Sans MS" pitchFamily="66" charset="0"/>
              </a:rPr>
              <a:t>energy ~ 1/</a:t>
            </a:r>
            <a:r>
              <a:rPr lang="en-US" sz="6600" dirty="0">
                <a:solidFill>
                  <a:schemeClr val="bg1"/>
                </a:solidFill>
                <a:latin typeface="Symbol" pitchFamily="18" charset="2"/>
              </a:rPr>
              <a:t>l </a:t>
            </a:r>
            <a:r>
              <a:rPr lang="en-US" sz="6600" dirty="0">
                <a:solidFill>
                  <a:schemeClr val="bg1"/>
                </a:solidFill>
                <a:latin typeface="Comic Sans MS" pitchFamily="66" charset="0"/>
              </a:rPr>
              <a:t>~ mass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01179" y="1005155"/>
            <a:ext cx="30428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 ~ 938 MeV/c</a:t>
            </a:r>
            <a:r>
              <a:rPr lang="en-US" baseline="30000" dirty="0"/>
              <a:t>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06286" y="3564795"/>
            <a:ext cx="18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m ~ 0.511 MeV/c</a:t>
            </a:r>
            <a:r>
              <a:rPr lang="en-US" sz="1800" baseline="30000" dirty="0"/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20512" y="5895254"/>
            <a:ext cx="21527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i="1" dirty="0"/>
              <a:t>E = mc</a:t>
            </a:r>
            <a:r>
              <a:rPr lang="en-US" sz="4400" i="1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4612513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22" y="130133"/>
            <a:ext cx="8229600" cy="53090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/>
              <a:t>Ion back bombardment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522" y="875528"/>
            <a:ext cx="4931563" cy="261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Ion bombardment – with characteristic QE “trench” from laser spot to electrostatic center of photocathode – </a:t>
            </a:r>
            <a:r>
              <a:rPr lang="en-US" sz="1800" b="1" dirty="0">
                <a:solidFill>
                  <a:prstClr val="black"/>
                </a:solidFill>
                <a:latin typeface="Calibri"/>
              </a:rPr>
              <a:t>damages NEA</a:t>
            </a:r>
            <a:r>
              <a:rPr lang="en-US" sz="1800" dirty="0">
                <a:solidFill>
                  <a:prstClr val="black"/>
                </a:solidFill>
                <a:latin typeface="Calibri"/>
              </a:rPr>
              <a:t> of GaAs</a:t>
            </a: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000" dirty="0">
              <a:solidFill>
                <a:prstClr val="black"/>
              </a:solidFill>
              <a:latin typeface="Calibri"/>
            </a:endParaRP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High energy ions are focused to electrostatic center: create QE “hole” </a:t>
            </a:r>
          </a:p>
          <a:p>
            <a:pPr lvl="1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Don’t run beam from electrostatic center.</a:t>
            </a: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endParaRPr lang="en-US" sz="1000" dirty="0">
              <a:solidFill>
                <a:prstClr val="black"/>
              </a:solidFill>
              <a:latin typeface="Calibri"/>
            </a:endParaRPr>
          </a:p>
          <a:p>
            <a:pPr marL="174625" indent="-174625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QE can be restored, but takes about 8 hours to heat and reactivate</a:t>
            </a:r>
          </a:p>
        </p:txBody>
      </p:sp>
      <p:pic>
        <p:nvPicPr>
          <p:cNvPr id="8" name="Picture 7" descr="new_Fig4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44" y="3706119"/>
            <a:ext cx="3506637" cy="2743200"/>
          </a:xfrm>
          <a:prstGeom prst="rect">
            <a:avLst/>
          </a:prstGeom>
        </p:spPr>
      </p:pic>
      <p:sp>
        <p:nvSpPr>
          <p:cNvPr id="67" name="Rounded Rectangular Callout 66"/>
          <p:cNvSpPr/>
          <p:nvPr/>
        </p:nvSpPr>
        <p:spPr bwMode="auto">
          <a:xfrm>
            <a:off x="5325836" y="4192996"/>
            <a:ext cx="3059742" cy="1052319"/>
          </a:xfrm>
          <a:prstGeom prst="wedgeRoundRectCallout">
            <a:avLst>
              <a:gd name="adj1" fmla="val -49476"/>
              <a:gd name="adj2" fmla="val -19685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indent="-18288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Photocathode “QE scan”</a:t>
            </a:r>
          </a:p>
          <a:p>
            <a:pPr marL="0" lvl="1" indent="-182880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Active area = 5 mm</a:t>
            </a:r>
          </a:p>
          <a:p>
            <a:pPr marL="0" lvl="1" indent="-182880" defTabSz="457200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Laser size = 0.35 mm</a:t>
            </a:r>
          </a:p>
        </p:txBody>
      </p:sp>
      <p:pic>
        <p:nvPicPr>
          <p:cNvPr id="68" name="Picture 67" descr="trenchi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86" y="875529"/>
            <a:ext cx="3494314" cy="292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08673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>
            <a:spLocks/>
          </p:cNvSpPr>
          <p:nvPr/>
        </p:nvSpPr>
        <p:spPr>
          <a:xfrm>
            <a:off x="304800" y="2310"/>
            <a:ext cx="8839200" cy="702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>
                <a:solidFill>
                  <a:prstClr val="black"/>
                </a:solidFill>
                <a:latin typeface="Minion Pro"/>
              </a:rPr>
              <a:t>Always Tweaking the Design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2972243" y="2259734"/>
            <a:ext cx="2221345" cy="1369291"/>
            <a:chOff x="2985077" y="2438400"/>
            <a:chExt cx="2221345" cy="1369291"/>
          </a:xfrm>
        </p:grpSpPr>
        <p:sp>
          <p:nvSpPr>
            <p:cNvPr id="21" name="Curved Up Arrow 20"/>
            <p:cNvSpPr/>
            <p:nvPr/>
          </p:nvSpPr>
          <p:spPr>
            <a:xfrm>
              <a:off x="2985077" y="2740891"/>
              <a:ext cx="2221345" cy="1066800"/>
            </a:xfrm>
            <a:prstGeom prst="curvedUpArrow">
              <a:avLst/>
            </a:prstGeom>
            <a:solidFill>
              <a:srgbClr val="FF0000"/>
            </a:solidFill>
            <a:ln w="127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"/>
                <a:cs typeface="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40808" y="2438400"/>
              <a:ext cx="15193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The endless (?) quest for perfection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0054" y="800637"/>
            <a:ext cx="2514600" cy="3209140"/>
            <a:chOff x="90054" y="928255"/>
            <a:chExt cx="2514600" cy="3209140"/>
          </a:xfrm>
        </p:grpSpPr>
        <p:pic>
          <p:nvPicPr>
            <p:cNvPr id="24" name="Picture 2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2" cstate="print"/>
            <a:stretch>
              <a:fillRect/>
            </a:stretch>
          </p:blipFill>
          <p:spPr bwMode="auto">
            <a:xfrm>
              <a:off x="90054" y="928255"/>
              <a:ext cx="2514600" cy="32091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" name="Oval 24"/>
            <p:cNvSpPr/>
            <p:nvPr/>
          </p:nvSpPr>
          <p:spPr>
            <a:xfrm>
              <a:off x="142009" y="977901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1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66800" y="3857625"/>
            <a:ext cx="3242984" cy="2590800"/>
            <a:chOff x="1066800" y="3962400"/>
            <a:chExt cx="3242984" cy="2590800"/>
          </a:xfrm>
        </p:grpSpPr>
        <p:pic>
          <p:nvPicPr>
            <p:cNvPr id="27" name="Picture 3" descr="C:\DOCUME~1\poelker\LOCALS~1\Temp\\msotw9_temp0.jp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1066800" y="3962400"/>
              <a:ext cx="3242984" cy="2590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Oval 27"/>
            <p:cNvSpPr/>
            <p:nvPr/>
          </p:nvSpPr>
          <p:spPr>
            <a:xfrm>
              <a:off x="3810000" y="4038600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2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495800" y="3857625"/>
            <a:ext cx="3438028" cy="2590800"/>
            <a:chOff x="4495800" y="3962400"/>
            <a:chExt cx="3438028" cy="2590800"/>
          </a:xfrm>
        </p:grpSpPr>
        <p:pic>
          <p:nvPicPr>
            <p:cNvPr id="30" name="Picture 7" descr="Picture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5800" y="3962400"/>
              <a:ext cx="3438028" cy="2590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Oval 30"/>
            <p:cNvSpPr/>
            <p:nvPr/>
          </p:nvSpPr>
          <p:spPr>
            <a:xfrm>
              <a:off x="4648200" y="4038600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3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320145" y="863850"/>
            <a:ext cx="3756891" cy="2817668"/>
            <a:chOff x="5320145" y="968625"/>
            <a:chExt cx="3756891" cy="2817668"/>
          </a:xfrm>
        </p:grpSpPr>
        <p:pic>
          <p:nvPicPr>
            <p:cNvPr id="33" name="Picture 2" descr="M:\inj_group\INV_GUN_2009\photos in tunnel\inv_gun1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20145" y="968625"/>
              <a:ext cx="3756891" cy="2817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Oval 33"/>
            <p:cNvSpPr/>
            <p:nvPr/>
          </p:nvSpPr>
          <p:spPr>
            <a:xfrm>
              <a:off x="8607137" y="1102592"/>
              <a:ext cx="381000" cy="381000"/>
            </a:xfrm>
            <a:prstGeom prst="ellipse">
              <a:avLst/>
            </a:prstGeom>
            <a:solidFill>
              <a:srgbClr val="FFFF99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"/>
                  <a:cs typeface=""/>
                </a:rPr>
                <a:t>4</a:t>
              </a:r>
            </a:p>
          </p:txBody>
        </p:sp>
      </p:grpSp>
      <p:pic>
        <p:nvPicPr>
          <p:cNvPr id="35" name="Picture 48"/>
          <p:cNvPicPr>
            <a:picLocks noChangeAspect="1" noChangeArrowheads="1"/>
          </p:cNvPicPr>
          <p:nvPr/>
        </p:nvPicPr>
        <p:blipFill>
          <a:blip r:embed="rId6" cstate="print"/>
          <a:srcRect t="21854" b="2511"/>
          <a:stretch>
            <a:fillRect/>
          </a:stretch>
        </p:blipFill>
        <p:spPr bwMode="auto">
          <a:xfrm>
            <a:off x="2139281" y="800637"/>
            <a:ext cx="3818758" cy="1472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2590919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1" name="Rectangle 4"/>
          <p:cNvSpPr>
            <a:spLocks noChangeArrowheads="1"/>
          </p:cNvSpPr>
          <p:nvPr/>
        </p:nvSpPr>
        <p:spPr bwMode="auto">
          <a:xfrm>
            <a:off x="0" y="0"/>
            <a:ext cx="9144000" cy="951543"/>
          </a:xfrm>
          <a:prstGeom prst="rect">
            <a:avLst/>
          </a:prstGeom>
          <a:ln w="12700">
            <a:noFill/>
            <a:miter lim="800000"/>
            <a:headEnd/>
            <a:tailEnd/>
          </a:ln>
        </p:spPr>
        <p:txBody>
          <a:bodyPr lIns="90488" tIns="44450" rIns="90488" bIns="44450" anchor="ctr">
            <a:spAutoFit/>
          </a:bodyPr>
          <a:lstStyle/>
          <a:p>
            <a:pPr algn="ctr"/>
            <a:r>
              <a:rPr lang="en-US" altLang="en-US" sz="2800" dirty="0">
                <a:solidFill>
                  <a:schemeClr val="tx2"/>
                </a:solidFill>
                <a:latin typeface="Comic Sans MS" pitchFamily="66" charset="0"/>
              </a:rPr>
              <a:t>High Polarization from GaAs:</a:t>
            </a:r>
          </a:p>
          <a:p>
            <a:pPr algn="ctr"/>
            <a:r>
              <a:rPr lang="en-US" altLang="en-US" sz="2800" dirty="0">
                <a:solidFill>
                  <a:schemeClr val="tx2"/>
                </a:solidFill>
                <a:latin typeface="Comic Sans MS" pitchFamily="66" charset="0"/>
              </a:rPr>
              <a:t>Trending toward higher current…</a:t>
            </a:r>
          </a:p>
        </p:txBody>
      </p:sp>
      <p:graphicFrame>
        <p:nvGraphicFramePr>
          <p:cNvPr id="2050" name="Object 6"/>
          <p:cNvGraphicFramePr>
            <a:graphicFrameLocks noChangeAspect="1"/>
          </p:cNvGraphicFramePr>
          <p:nvPr/>
        </p:nvGraphicFramePr>
        <p:xfrm>
          <a:off x="914400" y="1873250"/>
          <a:ext cx="4648200" cy="335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" name="Chart" r:id="rId3" imgW="7869600" imgH="4746240" progId="Excel.Sheet.8">
                  <p:embed/>
                </p:oleObj>
              </mc:Choice>
              <mc:Fallback>
                <p:oleObj name="Chart" r:id="rId3" imgW="7869600" imgH="4746240" progId="Excel.Sheet.8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323" t="2133" r="18016" b="3999"/>
                      <a:stretch>
                        <a:fillRect/>
                      </a:stretch>
                    </p:blipFill>
                    <p:spPr bwMode="auto">
                      <a:xfrm>
                        <a:off x="914400" y="1873250"/>
                        <a:ext cx="4648200" cy="335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2" name="Oval 7"/>
          <p:cNvSpPr>
            <a:spLocks noChangeArrowheads="1"/>
          </p:cNvSpPr>
          <p:nvPr/>
        </p:nvSpPr>
        <p:spPr bwMode="auto">
          <a:xfrm>
            <a:off x="1600200" y="4768850"/>
            <a:ext cx="76200" cy="76200"/>
          </a:xfrm>
          <a:prstGeom prst="ellipse">
            <a:avLst/>
          </a:prstGeom>
          <a:solidFill>
            <a:srgbClr val="FF5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Line 10"/>
          <p:cNvSpPr>
            <a:spLocks noChangeShapeType="1"/>
          </p:cNvSpPr>
          <p:nvPr/>
        </p:nvSpPr>
        <p:spPr bwMode="auto">
          <a:xfrm flipV="1">
            <a:off x="2590800" y="1962150"/>
            <a:ext cx="1752600" cy="2819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3022600" y="5048250"/>
            <a:ext cx="677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Year</a:t>
            </a:r>
          </a:p>
        </p:txBody>
      </p:sp>
      <p:sp>
        <p:nvSpPr>
          <p:cNvPr id="2058" name="Text Box 15"/>
          <p:cNvSpPr txBox="1">
            <a:spLocks noChangeArrowheads="1"/>
          </p:cNvSpPr>
          <p:nvPr/>
        </p:nvSpPr>
        <p:spPr bwMode="auto">
          <a:xfrm rot="-5396754">
            <a:off x="-657225" y="3216275"/>
            <a:ext cx="2778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Ave. Beam Current (mA)</a:t>
            </a:r>
          </a:p>
        </p:txBody>
      </p:sp>
      <p:grpSp>
        <p:nvGrpSpPr>
          <p:cNvPr id="2060" name="Group 17"/>
          <p:cNvGrpSpPr>
            <a:grpSpLocks/>
          </p:cNvGrpSpPr>
          <p:nvPr/>
        </p:nvGrpSpPr>
        <p:grpSpPr bwMode="auto">
          <a:xfrm>
            <a:off x="228600" y="4876800"/>
            <a:ext cx="2286000" cy="1047750"/>
            <a:chOff x="1200" y="3216"/>
            <a:chExt cx="1440" cy="660"/>
          </a:xfrm>
        </p:grpSpPr>
        <p:sp>
          <p:nvSpPr>
            <p:cNvPr id="2075" name="Text Box 18"/>
            <p:cNvSpPr txBox="1">
              <a:spLocks noChangeArrowheads="1"/>
            </p:cNvSpPr>
            <p:nvPr/>
          </p:nvSpPr>
          <p:spPr bwMode="auto">
            <a:xfrm>
              <a:off x="1200" y="3504"/>
              <a:ext cx="1440" cy="37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600">
                  <a:solidFill>
                    <a:srgbClr val="FF5050"/>
                  </a:solidFill>
                  <a:latin typeface="Comic Sans MS" pitchFamily="66" charset="0"/>
                </a:rPr>
                <a:t>First polarized beam from GaAs photogun</a:t>
              </a:r>
            </a:p>
          </p:txBody>
        </p:sp>
        <p:sp>
          <p:nvSpPr>
            <p:cNvPr id="2076" name="Line 19"/>
            <p:cNvSpPr>
              <a:spLocks noChangeShapeType="1"/>
            </p:cNvSpPr>
            <p:nvPr/>
          </p:nvSpPr>
          <p:spPr bwMode="auto">
            <a:xfrm flipV="1">
              <a:off x="1968" y="3216"/>
              <a:ext cx="96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61" name="Line 21"/>
          <p:cNvSpPr>
            <a:spLocks noChangeShapeType="1"/>
          </p:cNvSpPr>
          <p:nvPr/>
        </p:nvSpPr>
        <p:spPr bwMode="auto">
          <a:xfrm flipV="1">
            <a:off x="2819400" y="48006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3" name="Line 23"/>
          <p:cNvSpPr>
            <a:spLocks noChangeShapeType="1"/>
          </p:cNvSpPr>
          <p:nvPr/>
        </p:nvSpPr>
        <p:spPr bwMode="auto">
          <a:xfrm flipH="1">
            <a:off x="4572000" y="1676400"/>
            <a:ext cx="5334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64" name="AutoShape 24"/>
          <p:cNvSpPr>
            <a:spLocks noChangeArrowheads="1"/>
          </p:cNvSpPr>
          <p:nvPr/>
        </p:nvSpPr>
        <p:spPr bwMode="auto">
          <a:xfrm>
            <a:off x="3352800" y="3200400"/>
            <a:ext cx="228600" cy="3048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5" name="Text Box 12"/>
          <p:cNvSpPr txBox="1">
            <a:spLocks noChangeArrowheads="1"/>
          </p:cNvSpPr>
          <p:nvPr/>
        </p:nvSpPr>
        <p:spPr bwMode="auto">
          <a:xfrm>
            <a:off x="4572000" y="1295400"/>
            <a:ext cx="838200" cy="3385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70C0"/>
                </a:solidFill>
                <a:latin typeface="Comic Sans MS" pitchFamily="66" charset="0"/>
              </a:rPr>
              <a:t>EIC</a:t>
            </a:r>
          </a:p>
        </p:txBody>
      </p:sp>
      <p:sp>
        <p:nvSpPr>
          <p:cNvPr id="2066" name="Text Box 20"/>
          <p:cNvSpPr txBox="1">
            <a:spLocks noChangeArrowheads="1"/>
          </p:cNvSpPr>
          <p:nvPr/>
        </p:nvSpPr>
        <p:spPr bwMode="auto">
          <a:xfrm>
            <a:off x="2667000" y="5410200"/>
            <a:ext cx="2286000" cy="835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dirty="0">
                <a:solidFill>
                  <a:srgbClr val="003399"/>
                </a:solidFill>
                <a:latin typeface="Comic Sans MS" pitchFamily="66" charset="0"/>
              </a:rPr>
              <a:t>First low polarization</a:t>
            </a:r>
            <a:r>
              <a:rPr lang="en-US" sz="1600" dirty="0">
                <a:solidFill>
                  <a:schemeClr val="tx1"/>
                </a:solidFill>
                <a:latin typeface="Comic Sans MS" pitchFamily="66" charset="0"/>
              </a:rPr>
              <a:t>, </a:t>
            </a:r>
            <a:r>
              <a:rPr lang="en-US" sz="1600" dirty="0">
                <a:solidFill>
                  <a:srgbClr val="00FF00"/>
                </a:solidFill>
                <a:latin typeface="Comic Sans MS" pitchFamily="66" charset="0"/>
              </a:rPr>
              <a:t>then high polarization at CEBAF</a:t>
            </a:r>
          </a:p>
        </p:txBody>
      </p:sp>
      <p:pic>
        <p:nvPicPr>
          <p:cNvPr id="2067" name="Picture 2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73500" y="1065836"/>
            <a:ext cx="2843212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28" descr="Qweak_apparatus_overview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2971800"/>
            <a:ext cx="3048000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AutoShape 24"/>
          <p:cNvSpPr>
            <a:spLocks noChangeArrowheads="1"/>
          </p:cNvSpPr>
          <p:nvPr/>
        </p:nvSpPr>
        <p:spPr bwMode="auto">
          <a:xfrm>
            <a:off x="3657600" y="2819400"/>
            <a:ext cx="304800" cy="304800"/>
          </a:xfrm>
          <a:prstGeom prst="irregularSeal2">
            <a:avLst/>
          </a:prstGeom>
          <a:solidFill>
            <a:srgbClr val="FF5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Smiley Face 29"/>
          <p:cNvSpPr/>
          <p:nvPr/>
        </p:nvSpPr>
        <p:spPr bwMode="auto">
          <a:xfrm>
            <a:off x="3505200" y="3581400"/>
            <a:ext cx="228600" cy="228600"/>
          </a:xfrm>
          <a:prstGeom prst="smileyF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2072" name="Line 30"/>
          <p:cNvSpPr>
            <a:spLocks noChangeShapeType="1"/>
          </p:cNvSpPr>
          <p:nvPr/>
        </p:nvSpPr>
        <p:spPr bwMode="auto">
          <a:xfrm flipH="1">
            <a:off x="3810000" y="3657600"/>
            <a:ext cx="2133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1" name="Rectangle 30"/>
          <p:cNvSpPr/>
          <p:nvPr/>
        </p:nvSpPr>
        <p:spPr bwMode="auto">
          <a:xfrm>
            <a:off x="3733800" y="1981200"/>
            <a:ext cx="533400" cy="2819400"/>
          </a:xfrm>
          <a:prstGeom prst="rect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32" name="Text Box 29"/>
          <p:cNvSpPr txBox="1">
            <a:spLocks noChangeArrowheads="1"/>
          </p:cNvSpPr>
          <p:nvPr/>
        </p:nvSpPr>
        <p:spPr bwMode="auto">
          <a:xfrm>
            <a:off x="5410200" y="5486400"/>
            <a:ext cx="3124200" cy="707886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(</a:t>
            </a:r>
            <a:r>
              <a:rPr lang="en-US" sz="2000" b="1" i="1" dirty="0">
                <a:solidFill>
                  <a:schemeClr val="bg1"/>
                </a:solidFill>
                <a:latin typeface="Comic Sans MS" pitchFamily="66" charset="0"/>
              </a:rPr>
              <a:t>Insert your name</a:t>
            </a:r>
            <a:r>
              <a:rPr lang="en-US" sz="2000" b="1" dirty="0">
                <a:solidFill>
                  <a:schemeClr val="bg1"/>
                </a:solidFill>
                <a:latin typeface="Comic Sans MS" pitchFamily="66" charset="0"/>
              </a:rPr>
              <a:t>) breaks world record !!!</a:t>
            </a:r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H="1" flipV="1">
            <a:off x="4038600" y="4800600"/>
            <a:ext cx="1371600" cy="6858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4343400" y="1981200"/>
            <a:ext cx="36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omic Sans MS" pitchFamily="66" charset="0"/>
              </a:rPr>
              <a:t>?</a:t>
            </a:r>
          </a:p>
        </p:txBody>
      </p:sp>
      <p:sp>
        <p:nvSpPr>
          <p:cNvPr id="35" name="Isosceles Triangle 34"/>
          <p:cNvSpPr/>
          <p:nvPr/>
        </p:nvSpPr>
        <p:spPr bwMode="auto">
          <a:xfrm>
            <a:off x="2895600" y="2743200"/>
            <a:ext cx="228600" cy="228600"/>
          </a:xfrm>
          <a:prstGeom prst="triangle">
            <a:avLst/>
          </a:prstGeom>
          <a:solidFill>
            <a:srgbClr val="FFF8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  <p:sp>
        <p:nvSpPr>
          <p:cNvPr id="36" name="Isosceles Triangle 35"/>
          <p:cNvSpPr/>
          <p:nvPr/>
        </p:nvSpPr>
        <p:spPr bwMode="auto">
          <a:xfrm>
            <a:off x="3124200" y="2590800"/>
            <a:ext cx="304800" cy="228600"/>
          </a:xfrm>
          <a:prstGeom prst="triangle">
            <a:avLst/>
          </a:prstGeom>
          <a:solidFill>
            <a:srgbClr val="FFF8E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>
              <a:ln>
                <a:noFill/>
              </a:ln>
              <a:solidFill>
                <a:schemeClr val="accent2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What to do?</a:t>
            </a:r>
          </a:p>
        </p:txBody>
      </p:sp>
      <p:pic>
        <p:nvPicPr>
          <p:cNvPr id="138242" name="Picture 2" descr="C:\Documents and Settings\spata\Local Settings\Temporary Internet Files\Content.IE5\ZIZNZMLE\MCj0310836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676400"/>
            <a:ext cx="1917700" cy="251368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09600" y="863025"/>
            <a:ext cx="822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itchFamily="66" charset="0"/>
              </a:rPr>
              <a:t>Build a 5 mile long electron microscope!</a:t>
            </a:r>
          </a:p>
        </p:txBody>
      </p:sp>
      <p:pic>
        <p:nvPicPr>
          <p:cNvPr id="138244" name="Picture 4" descr="File:Quark structure proton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057400"/>
            <a:ext cx="1905000" cy="1905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62000" y="4572000"/>
            <a:ext cx="8153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Make electrons energetic enough (</a:t>
            </a:r>
            <a:r>
              <a:rPr lang="en-US" dirty="0" err="1">
                <a:solidFill>
                  <a:srgbClr val="008000"/>
                </a:solidFill>
                <a:latin typeface="Comic Sans MS" pitchFamily="66" charset="0"/>
              </a:rPr>
              <a:t>E</a:t>
            </a:r>
            <a:r>
              <a:rPr lang="en-US" baseline="-25000" dirty="0" err="1">
                <a:solidFill>
                  <a:srgbClr val="008000"/>
                </a:solidFill>
                <a:latin typeface="Comic Sans MS" pitchFamily="66" charset="0"/>
              </a:rPr>
              <a:t>beam</a:t>
            </a: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) to peek inside proton or neutron (</a:t>
            </a:r>
            <a:r>
              <a:rPr lang="en-US" dirty="0" err="1">
                <a:solidFill>
                  <a:srgbClr val="008000"/>
                </a:solidFill>
                <a:latin typeface="Comic Sans MS" pitchFamily="66" charset="0"/>
              </a:rPr>
              <a:t>M</a:t>
            </a:r>
            <a:r>
              <a:rPr lang="en-US" baseline="-25000" dirty="0" err="1">
                <a:solidFill>
                  <a:srgbClr val="008000"/>
                </a:solidFill>
                <a:latin typeface="Comic Sans MS" pitchFamily="66" charset="0"/>
              </a:rPr>
              <a:t>nucleon</a:t>
            </a:r>
            <a:r>
              <a:rPr lang="en-US" dirty="0">
                <a:solidFill>
                  <a:srgbClr val="008000"/>
                </a:solidFill>
                <a:latin typeface="Comic Sans MS" pitchFamily="66" charset="0"/>
              </a:rPr>
              <a:t>).</a:t>
            </a:r>
          </a:p>
        </p:txBody>
      </p:sp>
      <p:pic>
        <p:nvPicPr>
          <p:cNvPr id="138245" name="Picture 5" descr="C:\Documents and Settings\spata\Local Settings\Temporary Internet Files\Content.IE5\PXOH1PLJ\MCj04377970000[1]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1981200"/>
            <a:ext cx="1011863" cy="909637"/>
          </a:xfrm>
          <a:prstGeom prst="rect">
            <a:avLst/>
          </a:prstGeom>
          <a:noFill/>
        </p:spPr>
      </p:pic>
      <p:pic>
        <p:nvPicPr>
          <p:cNvPr id="138247" name="Picture 7" descr="File:Quark structure neutron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00600" y="2438400"/>
            <a:ext cx="1905000" cy="190500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5289332" y="4038600"/>
            <a:ext cx="9103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Neutron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934200" y="3657600"/>
            <a:ext cx="785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Proton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25766" y="2819400"/>
            <a:ext cx="934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Electron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002095" cy="808806"/>
          </a:xfrm>
        </p:spPr>
        <p:txBody>
          <a:bodyPr/>
          <a:lstStyle/>
          <a:p>
            <a:r>
              <a:rPr lang="en-US" sz="3200" b="0" dirty="0"/>
              <a:t>How to make the electrons “energetic” ?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100982" y="626781"/>
            <a:ext cx="9657992" cy="5444285"/>
            <a:chOff x="547687" y="1030415"/>
            <a:chExt cx="9657992" cy="5444285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785813" y="1978025"/>
              <a:ext cx="7215187" cy="3508375"/>
              <a:chOff x="633" y="1396"/>
              <a:chExt cx="4545" cy="2210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831" y="1601"/>
                <a:ext cx="4183" cy="1523"/>
              </a:xfrm>
              <a:custGeom>
                <a:avLst/>
                <a:gdLst/>
                <a:ahLst/>
                <a:cxnLst>
                  <a:cxn ang="0">
                    <a:pos x="2448" y="445"/>
                  </a:cxn>
                  <a:cxn ang="0">
                    <a:pos x="2037" y="3"/>
                  </a:cxn>
                  <a:cxn ang="0">
                    <a:pos x="1631" y="443"/>
                  </a:cxn>
                  <a:cxn ang="0">
                    <a:pos x="1632" y="443"/>
                  </a:cxn>
                  <a:cxn ang="0">
                    <a:pos x="1225" y="888"/>
                  </a:cxn>
                  <a:cxn ang="0">
                    <a:pos x="814" y="446"/>
                  </a:cxn>
                  <a:cxn ang="0">
                    <a:pos x="407" y="8"/>
                  </a:cxn>
                  <a:cxn ang="0">
                    <a:pos x="0" y="453"/>
                  </a:cxn>
                </a:cxnLst>
                <a:rect l="0" t="0" r="r" b="b"/>
                <a:pathLst>
                  <a:path w="2448" h="891">
                    <a:moveTo>
                      <a:pt x="2448" y="445"/>
                    </a:moveTo>
                    <a:cubicBezTo>
                      <a:pt x="2370" y="321"/>
                      <a:pt x="2212" y="0"/>
                      <a:pt x="2037" y="3"/>
                    </a:cubicBezTo>
                    <a:cubicBezTo>
                      <a:pt x="1874" y="5"/>
                      <a:pt x="1701" y="332"/>
                      <a:pt x="1631" y="443"/>
                    </a:cubicBezTo>
                    <a:cubicBezTo>
                      <a:pt x="1632" y="443"/>
                      <a:pt x="1632" y="443"/>
                      <a:pt x="1632" y="443"/>
                    </a:cubicBezTo>
                    <a:cubicBezTo>
                      <a:pt x="1562" y="554"/>
                      <a:pt x="1388" y="886"/>
                      <a:pt x="1225" y="888"/>
                    </a:cubicBezTo>
                    <a:cubicBezTo>
                      <a:pt x="1050" y="891"/>
                      <a:pt x="892" y="570"/>
                      <a:pt x="814" y="446"/>
                    </a:cubicBezTo>
                    <a:cubicBezTo>
                      <a:pt x="736" y="322"/>
                      <a:pt x="582" y="5"/>
                      <a:pt x="407" y="8"/>
                    </a:cubicBezTo>
                    <a:cubicBezTo>
                      <a:pt x="244" y="10"/>
                      <a:pt x="70" y="342"/>
                      <a:pt x="0" y="453"/>
                    </a:cubicBezTo>
                  </a:path>
                </a:pathLst>
              </a:custGeom>
              <a:noFill/>
              <a:ln w="33338" cap="flat">
                <a:solidFill>
                  <a:srgbClr val="0000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39" y="2355"/>
                <a:ext cx="4252" cy="1"/>
              </a:xfrm>
              <a:prstGeom prst="line">
                <a:avLst/>
              </a:prstGeom>
              <a:noFill/>
              <a:ln w="11113">
                <a:solidFill>
                  <a:srgbClr val="999999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Freeform 6"/>
              <p:cNvSpPr>
                <a:spLocks/>
              </p:cNvSpPr>
              <p:nvPr/>
            </p:nvSpPr>
            <p:spPr bwMode="auto">
              <a:xfrm>
                <a:off x="831" y="1396"/>
                <a:ext cx="4347" cy="202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024"/>
                  </a:cxn>
                  <a:cxn ang="0">
                    <a:pos x="4347" y="2024"/>
                  </a:cxn>
                </a:cxnLst>
                <a:rect l="0" t="0" r="r" b="b"/>
                <a:pathLst>
                  <a:path w="4347" h="2024">
                    <a:moveTo>
                      <a:pt x="0" y="0"/>
                    </a:moveTo>
                    <a:lnTo>
                      <a:pt x="0" y="2024"/>
                    </a:lnTo>
                    <a:lnTo>
                      <a:pt x="4347" y="2024"/>
                    </a:lnTo>
                  </a:path>
                </a:pathLst>
              </a:custGeom>
              <a:noFill/>
              <a:ln w="22225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7"/>
              <p:cNvSpPr>
                <a:spLocks noEditPoints="1"/>
              </p:cNvSpPr>
              <p:nvPr/>
            </p:nvSpPr>
            <p:spPr bwMode="auto">
              <a:xfrm>
                <a:off x="2774" y="3502"/>
                <a:ext cx="311" cy="104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21" y="7"/>
                  </a:cxn>
                  <a:cxn ang="0">
                    <a:pos x="21" y="60"/>
                  </a:cxn>
                  <a:cxn ang="0">
                    <a:pos x="29" y="60"/>
                  </a:cxn>
                  <a:cxn ang="0">
                    <a:pos x="29" y="7"/>
                  </a:cxn>
                  <a:cxn ang="0">
                    <a:pos x="49" y="7"/>
                  </a:cxn>
                  <a:cxn ang="0">
                    <a:pos x="49" y="0"/>
                  </a:cxn>
                  <a:cxn ang="0">
                    <a:pos x="0" y="0"/>
                  </a:cxn>
                  <a:cxn ang="0">
                    <a:pos x="0" y="7"/>
                  </a:cxn>
                  <a:cxn ang="0">
                    <a:pos x="63" y="16"/>
                  </a:cxn>
                  <a:cxn ang="0">
                    <a:pos x="56" y="16"/>
                  </a:cxn>
                  <a:cxn ang="0">
                    <a:pos x="56" y="60"/>
                  </a:cxn>
                  <a:cxn ang="0">
                    <a:pos x="63" y="60"/>
                  </a:cxn>
                  <a:cxn ang="0">
                    <a:pos x="63" y="16"/>
                  </a:cxn>
                  <a:cxn ang="0">
                    <a:pos x="63" y="8"/>
                  </a:cxn>
                  <a:cxn ang="0">
                    <a:pos x="63" y="0"/>
                  </a:cxn>
                  <a:cxn ang="0">
                    <a:pos x="56" y="0"/>
                  </a:cxn>
                  <a:cxn ang="0">
                    <a:pos x="56" y="8"/>
                  </a:cxn>
                  <a:cxn ang="0">
                    <a:pos x="63" y="8"/>
                  </a:cxn>
                  <a:cxn ang="0">
                    <a:pos x="74" y="60"/>
                  </a:cxn>
                  <a:cxn ang="0">
                    <a:pos x="82" y="60"/>
                  </a:cxn>
                  <a:cxn ang="0">
                    <a:pos x="82" y="36"/>
                  </a:cxn>
                  <a:cxn ang="0">
                    <a:pos x="93" y="21"/>
                  </a:cxn>
                  <a:cxn ang="0">
                    <a:pos x="100" y="30"/>
                  </a:cxn>
                  <a:cxn ang="0">
                    <a:pos x="100" y="60"/>
                  </a:cxn>
                  <a:cxn ang="0">
                    <a:pos x="108" y="60"/>
                  </a:cxn>
                  <a:cxn ang="0">
                    <a:pos x="108" y="33"/>
                  </a:cxn>
                  <a:cxn ang="0">
                    <a:pos x="118" y="21"/>
                  </a:cxn>
                  <a:cxn ang="0">
                    <a:pos x="126" y="32"/>
                  </a:cxn>
                  <a:cxn ang="0">
                    <a:pos x="126" y="60"/>
                  </a:cxn>
                  <a:cxn ang="0">
                    <a:pos x="134" y="60"/>
                  </a:cxn>
                  <a:cxn ang="0">
                    <a:pos x="134" y="30"/>
                  </a:cxn>
                  <a:cxn ang="0">
                    <a:pos x="120" y="15"/>
                  </a:cxn>
                  <a:cxn ang="0">
                    <a:pos x="107" y="22"/>
                  </a:cxn>
                  <a:cxn ang="0">
                    <a:pos x="95" y="15"/>
                  </a:cxn>
                  <a:cxn ang="0">
                    <a:pos x="82" y="22"/>
                  </a:cxn>
                  <a:cxn ang="0">
                    <a:pos x="81" y="22"/>
                  </a:cxn>
                  <a:cxn ang="0">
                    <a:pos x="81" y="16"/>
                  </a:cxn>
                  <a:cxn ang="0">
                    <a:pos x="74" y="16"/>
                  </a:cxn>
                  <a:cxn ang="0">
                    <a:pos x="74" y="60"/>
                  </a:cxn>
                  <a:cxn ang="0">
                    <a:pos x="174" y="46"/>
                  </a:cxn>
                  <a:cxn ang="0">
                    <a:pos x="163" y="55"/>
                  </a:cxn>
                  <a:cxn ang="0">
                    <a:pos x="150" y="40"/>
                  </a:cxn>
                  <a:cxn ang="0">
                    <a:pos x="182" y="40"/>
                  </a:cxn>
                  <a:cxn ang="0">
                    <a:pos x="163" y="15"/>
                  </a:cxn>
                  <a:cxn ang="0">
                    <a:pos x="142" y="39"/>
                  </a:cxn>
                  <a:cxn ang="0">
                    <a:pos x="162" y="61"/>
                  </a:cxn>
                  <a:cxn ang="0">
                    <a:pos x="174" y="58"/>
                  </a:cxn>
                  <a:cxn ang="0">
                    <a:pos x="182" y="46"/>
                  </a:cxn>
                  <a:cxn ang="0">
                    <a:pos x="174" y="46"/>
                  </a:cxn>
                  <a:cxn ang="0">
                    <a:pos x="150" y="35"/>
                  </a:cxn>
                  <a:cxn ang="0">
                    <a:pos x="162" y="21"/>
                  </a:cxn>
                  <a:cxn ang="0">
                    <a:pos x="175" y="35"/>
                  </a:cxn>
                  <a:cxn ang="0">
                    <a:pos x="150" y="35"/>
                  </a:cxn>
                </a:cxnLst>
                <a:rect l="0" t="0" r="r" b="b"/>
                <a:pathLst>
                  <a:path w="182" h="61">
                    <a:moveTo>
                      <a:pt x="0" y="7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1" y="60"/>
                      <a:pt x="21" y="60"/>
                      <a:pt x="21" y="60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0"/>
                      <a:pt x="49" y="0"/>
                      <a:pt x="49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7"/>
                    </a:lnTo>
                    <a:close/>
                    <a:moveTo>
                      <a:pt x="63" y="16"/>
                    </a:move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60"/>
                      <a:pt x="56" y="60"/>
                      <a:pt x="56" y="60"/>
                    </a:cubicBezTo>
                    <a:cubicBezTo>
                      <a:pt x="63" y="60"/>
                      <a:pt x="63" y="60"/>
                      <a:pt x="63" y="60"/>
                    </a:cubicBezTo>
                    <a:lnTo>
                      <a:pt x="63" y="16"/>
                    </a:lnTo>
                    <a:close/>
                    <a:moveTo>
                      <a:pt x="63" y="8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56" y="8"/>
                      <a:pt x="56" y="8"/>
                      <a:pt x="56" y="8"/>
                    </a:cubicBezTo>
                    <a:lnTo>
                      <a:pt x="63" y="8"/>
                    </a:lnTo>
                    <a:close/>
                    <a:moveTo>
                      <a:pt x="74" y="60"/>
                    </a:moveTo>
                    <a:cubicBezTo>
                      <a:pt x="82" y="60"/>
                      <a:pt x="82" y="60"/>
                      <a:pt x="82" y="60"/>
                    </a:cubicBezTo>
                    <a:cubicBezTo>
                      <a:pt x="82" y="36"/>
                      <a:pt x="82" y="36"/>
                      <a:pt x="82" y="36"/>
                    </a:cubicBezTo>
                    <a:cubicBezTo>
                      <a:pt x="82" y="24"/>
                      <a:pt x="89" y="21"/>
                      <a:pt x="93" y="21"/>
                    </a:cubicBezTo>
                    <a:cubicBezTo>
                      <a:pt x="99" y="21"/>
                      <a:pt x="100" y="26"/>
                      <a:pt x="100" y="30"/>
                    </a:cubicBezTo>
                    <a:cubicBezTo>
                      <a:pt x="100" y="60"/>
                      <a:pt x="100" y="60"/>
                      <a:pt x="100" y="60"/>
                    </a:cubicBezTo>
                    <a:cubicBezTo>
                      <a:pt x="108" y="60"/>
                      <a:pt x="108" y="60"/>
                      <a:pt x="108" y="60"/>
                    </a:cubicBezTo>
                    <a:cubicBezTo>
                      <a:pt x="108" y="33"/>
                      <a:pt x="108" y="33"/>
                      <a:pt x="108" y="33"/>
                    </a:cubicBezTo>
                    <a:cubicBezTo>
                      <a:pt x="108" y="27"/>
                      <a:pt x="112" y="21"/>
                      <a:pt x="118" y="21"/>
                    </a:cubicBezTo>
                    <a:cubicBezTo>
                      <a:pt x="124" y="21"/>
                      <a:pt x="126" y="26"/>
                      <a:pt x="126" y="32"/>
                    </a:cubicBezTo>
                    <a:cubicBezTo>
                      <a:pt x="126" y="60"/>
                      <a:pt x="126" y="60"/>
                      <a:pt x="126" y="60"/>
                    </a:cubicBezTo>
                    <a:cubicBezTo>
                      <a:pt x="134" y="60"/>
                      <a:pt x="134" y="60"/>
                      <a:pt x="134" y="60"/>
                    </a:cubicBezTo>
                    <a:cubicBezTo>
                      <a:pt x="134" y="30"/>
                      <a:pt x="134" y="30"/>
                      <a:pt x="134" y="30"/>
                    </a:cubicBezTo>
                    <a:cubicBezTo>
                      <a:pt x="134" y="17"/>
                      <a:pt x="125" y="15"/>
                      <a:pt x="120" y="15"/>
                    </a:cubicBezTo>
                    <a:cubicBezTo>
                      <a:pt x="113" y="15"/>
                      <a:pt x="110" y="18"/>
                      <a:pt x="107" y="22"/>
                    </a:cubicBezTo>
                    <a:cubicBezTo>
                      <a:pt x="105" y="20"/>
                      <a:pt x="103" y="15"/>
                      <a:pt x="95" y="15"/>
                    </a:cubicBezTo>
                    <a:cubicBezTo>
                      <a:pt x="87" y="15"/>
                      <a:pt x="83" y="20"/>
                      <a:pt x="82" y="22"/>
                    </a:cubicBezTo>
                    <a:cubicBezTo>
                      <a:pt x="81" y="22"/>
                      <a:pt x="81" y="22"/>
                      <a:pt x="81" y="22"/>
                    </a:cubicBezTo>
                    <a:cubicBezTo>
                      <a:pt x="81" y="16"/>
                      <a:pt x="81" y="16"/>
                      <a:pt x="81" y="16"/>
                    </a:cubicBezTo>
                    <a:cubicBezTo>
                      <a:pt x="74" y="16"/>
                      <a:pt x="74" y="16"/>
                      <a:pt x="74" y="16"/>
                    </a:cubicBezTo>
                    <a:lnTo>
                      <a:pt x="74" y="60"/>
                    </a:lnTo>
                    <a:close/>
                    <a:moveTo>
                      <a:pt x="174" y="46"/>
                    </a:moveTo>
                    <a:cubicBezTo>
                      <a:pt x="174" y="50"/>
                      <a:pt x="170" y="55"/>
                      <a:pt x="163" y="55"/>
                    </a:cubicBezTo>
                    <a:cubicBezTo>
                      <a:pt x="154" y="55"/>
                      <a:pt x="150" y="50"/>
                      <a:pt x="150" y="40"/>
                    </a:cubicBezTo>
                    <a:cubicBezTo>
                      <a:pt x="182" y="40"/>
                      <a:pt x="182" y="40"/>
                      <a:pt x="182" y="40"/>
                    </a:cubicBezTo>
                    <a:cubicBezTo>
                      <a:pt x="182" y="25"/>
                      <a:pt x="176" y="15"/>
                      <a:pt x="163" y="15"/>
                    </a:cubicBezTo>
                    <a:cubicBezTo>
                      <a:pt x="149" y="15"/>
                      <a:pt x="142" y="26"/>
                      <a:pt x="142" y="39"/>
                    </a:cubicBezTo>
                    <a:cubicBezTo>
                      <a:pt x="142" y="52"/>
                      <a:pt x="150" y="61"/>
                      <a:pt x="162" y="61"/>
                    </a:cubicBezTo>
                    <a:cubicBezTo>
                      <a:pt x="169" y="61"/>
                      <a:pt x="172" y="60"/>
                      <a:pt x="174" y="58"/>
                    </a:cubicBezTo>
                    <a:cubicBezTo>
                      <a:pt x="179" y="55"/>
                      <a:pt x="181" y="48"/>
                      <a:pt x="182" y="46"/>
                    </a:cubicBezTo>
                    <a:lnTo>
                      <a:pt x="174" y="46"/>
                    </a:lnTo>
                    <a:close/>
                    <a:moveTo>
                      <a:pt x="150" y="35"/>
                    </a:moveTo>
                    <a:cubicBezTo>
                      <a:pt x="150" y="28"/>
                      <a:pt x="156" y="21"/>
                      <a:pt x="162" y="21"/>
                    </a:cubicBezTo>
                    <a:cubicBezTo>
                      <a:pt x="171" y="21"/>
                      <a:pt x="174" y="28"/>
                      <a:pt x="175" y="35"/>
                    </a:cubicBezTo>
                    <a:lnTo>
                      <a:pt x="150" y="35"/>
                    </a:lnTo>
                    <a:close/>
                  </a:path>
                </a:pathLst>
              </a:custGeom>
              <a:solidFill>
                <a:srgbClr val="999999"/>
              </a:solidFill>
              <a:ln w="11113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Freeform 8"/>
              <p:cNvSpPr>
                <a:spLocks noEditPoints="1"/>
              </p:cNvSpPr>
              <p:nvPr/>
            </p:nvSpPr>
            <p:spPr bwMode="auto">
              <a:xfrm>
                <a:off x="633" y="2213"/>
                <a:ext cx="131" cy="631"/>
              </a:xfrm>
              <a:custGeom>
                <a:avLst/>
                <a:gdLst/>
                <a:ahLst/>
                <a:cxnLst>
                  <a:cxn ang="0">
                    <a:pos x="60" y="315"/>
                  </a:cxn>
                  <a:cxn ang="0">
                    <a:pos x="60" y="369"/>
                  </a:cxn>
                  <a:cxn ang="0">
                    <a:pos x="42" y="330"/>
                  </a:cxn>
                  <a:cxn ang="0">
                    <a:pos x="9" y="342"/>
                  </a:cxn>
                  <a:cxn ang="0">
                    <a:pos x="60" y="309"/>
                  </a:cxn>
                  <a:cxn ang="0">
                    <a:pos x="21" y="290"/>
                  </a:cxn>
                  <a:cxn ang="0">
                    <a:pos x="60" y="275"/>
                  </a:cxn>
                  <a:cxn ang="0">
                    <a:pos x="32" y="257"/>
                  </a:cxn>
                  <a:cxn ang="0">
                    <a:pos x="30" y="249"/>
                  </a:cxn>
                  <a:cxn ang="0">
                    <a:pos x="15" y="288"/>
                  </a:cxn>
                  <a:cxn ang="0">
                    <a:pos x="16" y="302"/>
                  </a:cxn>
                  <a:cxn ang="0">
                    <a:pos x="40" y="232"/>
                  </a:cxn>
                  <a:cxn ang="0">
                    <a:pos x="55" y="220"/>
                  </a:cxn>
                  <a:cxn ang="0">
                    <a:pos x="77" y="232"/>
                  </a:cxn>
                  <a:cxn ang="0">
                    <a:pos x="61" y="220"/>
                  </a:cxn>
                  <a:cxn ang="0">
                    <a:pos x="22" y="232"/>
                  </a:cxn>
                  <a:cxn ang="0">
                    <a:pos x="16" y="239"/>
                  </a:cxn>
                  <a:cxn ang="0">
                    <a:pos x="0" y="192"/>
                  </a:cxn>
                  <a:cxn ang="0">
                    <a:pos x="0" y="184"/>
                  </a:cxn>
                  <a:cxn ang="0">
                    <a:pos x="60" y="173"/>
                  </a:cxn>
                  <a:cxn ang="0">
                    <a:pos x="8" y="166"/>
                  </a:cxn>
                  <a:cxn ang="0">
                    <a:pos x="8" y="173"/>
                  </a:cxn>
                  <a:cxn ang="0">
                    <a:pos x="16" y="138"/>
                  </a:cxn>
                  <a:cxn ang="0">
                    <a:pos x="4" y="153"/>
                  </a:cxn>
                  <a:cxn ang="0">
                    <a:pos x="22" y="159"/>
                  </a:cxn>
                  <a:cxn ang="0">
                    <a:pos x="61" y="144"/>
                  </a:cxn>
                  <a:cxn ang="0">
                    <a:pos x="54" y="141"/>
                  </a:cxn>
                  <a:cxn ang="0">
                    <a:pos x="22" y="138"/>
                  </a:cxn>
                  <a:cxn ang="0">
                    <a:pos x="16" y="103"/>
                  </a:cxn>
                  <a:cxn ang="0">
                    <a:pos x="45" y="124"/>
                  </a:cxn>
                  <a:cxn ang="0">
                    <a:pos x="48" y="131"/>
                  </a:cxn>
                  <a:cxn ang="0">
                    <a:pos x="54" y="103"/>
                  </a:cxn>
                  <a:cxn ang="0">
                    <a:pos x="0" y="48"/>
                  </a:cxn>
                  <a:cxn ang="0">
                    <a:pos x="22" y="56"/>
                  </a:cxn>
                  <a:cxn ang="0">
                    <a:pos x="61" y="68"/>
                  </a:cxn>
                  <a:cxn ang="0">
                    <a:pos x="60" y="55"/>
                  </a:cxn>
                  <a:cxn ang="0">
                    <a:pos x="38" y="79"/>
                  </a:cxn>
                  <a:cxn ang="0">
                    <a:pos x="55" y="68"/>
                  </a:cxn>
                  <a:cxn ang="0">
                    <a:pos x="55" y="19"/>
                  </a:cxn>
                  <a:cxn ang="0">
                    <a:pos x="15" y="19"/>
                  </a:cxn>
                  <a:cxn ang="0">
                    <a:pos x="58" y="8"/>
                  </a:cxn>
                  <a:cxn ang="0">
                    <a:pos x="35" y="32"/>
                  </a:cxn>
                  <a:cxn ang="0">
                    <a:pos x="35" y="32"/>
                  </a:cxn>
                </a:cxnLst>
                <a:rect l="0" t="0" r="r" b="b"/>
                <a:pathLst>
                  <a:path w="77" h="369">
                    <a:moveTo>
                      <a:pt x="42" y="330"/>
                    </a:moveTo>
                    <a:cubicBezTo>
                      <a:pt x="60" y="324"/>
                      <a:pt x="60" y="324"/>
                      <a:pt x="60" y="324"/>
                    </a:cubicBezTo>
                    <a:cubicBezTo>
                      <a:pt x="60" y="315"/>
                      <a:pt x="60" y="315"/>
                      <a:pt x="60" y="315"/>
                    </a:cubicBezTo>
                    <a:cubicBezTo>
                      <a:pt x="0" y="337"/>
                      <a:pt x="0" y="337"/>
                      <a:pt x="0" y="337"/>
                    </a:cubicBezTo>
                    <a:cubicBezTo>
                      <a:pt x="0" y="346"/>
                      <a:pt x="0" y="346"/>
                      <a:pt x="0" y="346"/>
                    </a:cubicBezTo>
                    <a:cubicBezTo>
                      <a:pt x="60" y="369"/>
                      <a:pt x="60" y="369"/>
                      <a:pt x="60" y="369"/>
                    </a:cubicBezTo>
                    <a:cubicBezTo>
                      <a:pt x="60" y="360"/>
                      <a:pt x="60" y="360"/>
                      <a:pt x="60" y="360"/>
                    </a:cubicBezTo>
                    <a:cubicBezTo>
                      <a:pt x="42" y="354"/>
                      <a:pt x="42" y="354"/>
                      <a:pt x="42" y="354"/>
                    </a:cubicBezTo>
                    <a:lnTo>
                      <a:pt x="42" y="330"/>
                    </a:lnTo>
                    <a:close/>
                    <a:moveTo>
                      <a:pt x="35" y="352"/>
                    </a:moveTo>
                    <a:cubicBezTo>
                      <a:pt x="9" y="342"/>
                      <a:pt x="9" y="342"/>
                      <a:pt x="9" y="342"/>
                    </a:cubicBezTo>
                    <a:cubicBezTo>
                      <a:pt x="9" y="342"/>
                      <a:pt x="9" y="342"/>
                      <a:pt x="9" y="342"/>
                    </a:cubicBezTo>
                    <a:cubicBezTo>
                      <a:pt x="35" y="333"/>
                      <a:pt x="35" y="333"/>
                      <a:pt x="35" y="333"/>
                    </a:cubicBezTo>
                    <a:lnTo>
                      <a:pt x="35" y="352"/>
                    </a:lnTo>
                    <a:close/>
                    <a:moveTo>
                      <a:pt x="60" y="309"/>
                    </a:moveTo>
                    <a:cubicBezTo>
                      <a:pt x="60" y="301"/>
                      <a:pt x="60" y="301"/>
                      <a:pt x="60" y="301"/>
                    </a:cubicBezTo>
                    <a:cubicBezTo>
                      <a:pt x="36" y="301"/>
                      <a:pt x="36" y="301"/>
                      <a:pt x="36" y="301"/>
                    </a:cubicBezTo>
                    <a:cubicBezTo>
                      <a:pt x="24" y="301"/>
                      <a:pt x="21" y="294"/>
                      <a:pt x="21" y="290"/>
                    </a:cubicBezTo>
                    <a:cubicBezTo>
                      <a:pt x="21" y="284"/>
                      <a:pt x="26" y="283"/>
                      <a:pt x="30" y="283"/>
                    </a:cubicBezTo>
                    <a:cubicBezTo>
                      <a:pt x="60" y="283"/>
                      <a:pt x="60" y="283"/>
                      <a:pt x="60" y="283"/>
                    </a:cubicBezTo>
                    <a:cubicBezTo>
                      <a:pt x="60" y="275"/>
                      <a:pt x="60" y="275"/>
                      <a:pt x="60" y="275"/>
                    </a:cubicBezTo>
                    <a:cubicBezTo>
                      <a:pt x="33" y="275"/>
                      <a:pt x="33" y="275"/>
                      <a:pt x="33" y="275"/>
                    </a:cubicBezTo>
                    <a:cubicBezTo>
                      <a:pt x="27" y="275"/>
                      <a:pt x="21" y="271"/>
                      <a:pt x="21" y="265"/>
                    </a:cubicBezTo>
                    <a:cubicBezTo>
                      <a:pt x="21" y="259"/>
                      <a:pt x="26" y="257"/>
                      <a:pt x="32" y="257"/>
                    </a:cubicBezTo>
                    <a:cubicBezTo>
                      <a:pt x="60" y="257"/>
                      <a:pt x="60" y="257"/>
                      <a:pt x="60" y="257"/>
                    </a:cubicBezTo>
                    <a:cubicBezTo>
                      <a:pt x="60" y="249"/>
                      <a:pt x="60" y="249"/>
                      <a:pt x="60" y="249"/>
                    </a:cubicBezTo>
                    <a:cubicBezTo>
                      <a:pt x="30" y="249"/>
                      <a:pt x="30" y="249"/>
                      <a:pt x="30" y="249"/>
                    </a:cubicBezTo>
                    <a:cubicBezTo>
                      <a:pt x="17" y="249"/>
                      <a:pt x="15" y="258"/>
                      <a:pt x="15" y="263"/>
                    </a:cubicBezTo>
                    <a:cubicBezTo>
                      <a:pt x="15" y="270"/>
                      <a:pt x="18" y="273"/>
                      <a:pt x="22" y="276"/>
                    </a:cubicBezTo>
                    <a:cubicBezTo>
                      <a:pt x="20" y="278"/>
                      <a:pt x="15" y="280"/>
                      <a:pt x="15" y="288"/>
                    </a:cubicBezTo>
                    <a:cubicBezTo>
                      <a:pt x="15" y="296"/>
                      <a:pt x="20" y="300"/>
                      <a:pt x="22" y="301"/>
                    </a:cubicBezTo>
                    <a:cubicBezTo>
                      <a:pt x="22" y="302"/>
                      <a:pt x="22" y="302"/>
                      <a:pt x="22" y="302"/>
                    </a:cubicBezTo>
                    <a:cubicBezTo>
                      <a:pt x="16" y="302"/>
                      <a:pt x="16" y="302"/>
                      <a:pt x="16" y="302"/>
                    </a:cubicBezTo>
                    <a:cubicBezTo>
                      <a:pt x="16" y="309"/>
                      <a:pt x="16" y="309"/>
                      <a:pt x="16" y="309"/>
                    </a:cubicBezTo>
                    <a:lnTo>
                      <a:pt x="60" y="309"/>
                    </a:lnTo>
                    <a:close/>
                    <a:moveTo>
                      <a:pt x="40" y="232"/>
                    </a:moveTo>
                    <a:cubicBezTo>
                      <a:pt x="33" y="232"/>
                      <a:pt x="21" y="231"/>
                      <a:pt x="21" y="220"/>
                    </a:cubicBezTo>
                    <a:cubicBezTo>
                      <a:pt x="21" y="209"/>
                      <a:pt x="32" y="208"/>
                      <a:pt x="38" y="208"/>
                    </a:cubicBezTo>
                    <a:cubicBezTo>
                      <a:pt x="48" y="208"/>
                      <a:pt x="55" y="212"/>
                      <a:pt x="55" y="220"/>
                    </a:cubicBezTo>
                    <a:cubicBezTo>
                      <a:pt x="55" y="225"/>
                      <a:pt x="52" y="232"/>
                      <a:pt x="40" y="232"/>
                    </a:cubicBezTo>
                    <a:close/>
                    <a:moveTo>
                      <a:pt x="77" y="239"/>
                    </a:moveTo>
                    <a:cubicBezTo>
                      <a:pt x="77" y="232"/>
                      <a:pt x="77" y="232"/>
                      <a:pt x="77" y="232"/>
                    </a:cubicBezTo>
                    <a:cubicBezTo>
                      <a:pt x="55" y="232"/>
                      <a:pt x="55" y="232"/>
                      <a:pt x="55" y="232"/>
                    </a:cubicBezTo>
                    <a:cubicBezTo>
                      <a:pt x="55" y="232"/>
                      <a:pt x="55" y="232"/>
                      <a:pt x="55" y="232"/>
                    </a:cubicBezTo>
                    <a:cubicBezTo>
                      <a:pt x="58" y="230"/>
                      <a:pt x="61" y="226"/>
                      <a:pt x="61" y="220"/>
                    </a:cubicBezTo>
                    <a:cubicBezTo>
                      <a:pt x="61" y="205"/>
                      <a:pt x="47" y="201"/>
                      <a:pt x="37" y="201"/>
                    </a:cubicBezTo>
                    <a:cubicBezTo>
                      <a:pt x="24" y="201"/>
                      <a:pt x="15" y="207"/>
                      <a:pt x="15" y="219"/>
                    </a:cubicBezTo>
                    <a:cubicBezTo>
                      <a:pt x="15" y="227"/>
                      <a:pt x="20" y="230"/>
                      <a:pt x="22" y="232"/>
                    </a:cubicBezTo>
                    <a:cubicBezTo>
                      <a:pt x="22" y="232"/>
                      <a:pt x="22" y="232"/>
                      <a:pt x="22" y="232"/>
                    </a:cubicBezTo>
                    <a:cubicBezTo>
                      <a:pt x="16" y="232"/>
                      <a:pt x="16" y="232"/>
                      <a:pt x="16" y="232"/>
                    </a:cubicBezTo>
                    <a:cubicBezTo>
                      <a:pt x="16" y="239"/>
                      <a:pt x="16" y="239"/>
                      <a:pt x="16" y="239"/>
                    </a:cubicBezTo>
                    <a:lnTo>
                      <a:pt x="77" y="239"/>
                    </a:lnTo>
                    <a:close/>
                    <a:moveTo>
                      <a:pt x="0" y="184"/>
                    </a:moveTo>
                    <a:cubicBezTo>
                      <a:pt x="0" y="192"/>
                      <a:pt x="0" y="192"/>
                      <a:pt x="0" y="192"/>
                    </a:cubicBezTo>
                    <a:cubicBezTo>
                      <a:pt x="60" y="192"/>
                      <a:pt x="60" y="192"/>
                      <a:pt x="60" y="192"/>
                    </a:cubicBezTo>
                    <a:cubicBezTo>
                      <a:pt x="60" y="184"/>
                      <a:pt x="60" y="184"/>
                      <a:pt x="60" y="184"/>
                    </a:cubicBezTo>
                    <a:lnTo>
                      <a:pt x="0" y="184"/>
                    </a:lnTo>
                    <a:close/>
                    <a:moveTo>
                      <a:pt x="16" y="166"/>
                    </a:moveTo>
                    <a:cubicBezTo>
                      <a:pt x="16" y="173"/>
                      <a:pt x="16" y="173"/>
                      <a:pt x="16" y="173"/>
                    </a:cubicBezTo>
                    <a:cubicBezTo>
                      <a:pt x="60" y="173"/>
                      <a:pt x="60" y="173"/>
                      <a:pt x="60" y="173"/>
                    </a:cubicBezTo>
                    <a:cubicBezTo>
                      <a:pt x="60" y="166"/>
                      <a:pt x="60" y="166"/>
                      <a:pt x="60" y="166"/>
                    </a:cubicBezTo>
                    <a:lnTo>
                      <a:pt x="16" y="166"/>
                    </a:lnTo>
                    <a:close/>
                    <a:moveTo>
                      <a:pt x="8" y="166"/>
                    </a:moveTo>
                    <a:cubicBezTo>
                      <a:pt x="0" y="166"/>
                      <a:pt x="0" y="166"/>
                      <a:pt x="0" y="166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8" y="173"/>
                      <a:pt x="8" y="173"/>
                      <a:pt x="8" y="173"/>
                    </a:cubicBezTo>
                    <a:lnTo>
                      <a:pt x="8" y="166"/>
                    </a:lnTo>
                    <a:close/>
                    <a:moveTo>
                      <a:pt x="22" y="138"/>
                    </a:moveTo>
                    <a:cubicBezTo>
                      <a:pt x="16" y="138"/>
                      <a:pt x="16" y="138"/>
                      <a:pt x="16" y="138"/>
                    </a:cubicBezTo>
                    <a:cubicBezTo>
                      <a:pt x="16" y="146"/>
                      <a:pt x="16" y="146"/>
                      <a:pt x="16" y="146"/>
                    </a:cubicBezTo>
                    <a:cubicBezTo>
                      <a:pt x="4" y="146"/>
                      <a:pt x="4" y="146"/>
                      <a:pt x="4" y="146"/>
                    </a:cubicBezTo>
                    <a:cubicBezTo>
                      <a:pt x="4" y="153"/>
                      <a:pt x="4" y="153"/>
                      <a:pt x="4" y="153"/>
                    </a:cubicBezTo>
                    <a:cubicBezTo>
                      <a:pt x="16" y="153"/>
                      <a:pt x="16" y="153"/>
                      <a:pt x="16" y="153"/>
                    </a:cubicBezTo>
                    <a:cubicBezTo>
                      <a:pt x="16" y="159"/>
                      <a:pt x="16" y="159"/>
                      <a:pt x="16" y="159"/>
                    </a:cubicBezTo>
                    <a:cubicBezTo>
                      <a:pt x="22" y="159"/>
                      <a:pt x="22" y="159"/>
                      <a:pt x="22" y="159"/>
                    </a:cubicBezTo>
                    <a:cubicBezTo>
                      <a:pt x="22" y="153"/>
                      <a:pt x="22" y="153"/>
                      <a:pt x="22" y="153"/>
                    </a:cubicBezTo>
                    <a:cubicBezTo>
                      <a:pt x="51" y="153"/>
                      <a:pt x="51" y="153"/>
                      <a:pt x="51" y="153"/>
                    </a:cubicBezTo>
                    <a:cubicBezTo>
                      <a:pt x="56" y="153"/>
                      <a:pt x="61" y="151"/>
                      <a:pt x="61" y="144"/>
                    </a:cubicBezTo>
                    <a:cubicBezTo>
                      <a:pt x="61" y="143"/>
                      <a:pt x="60" y="141"/>
                      <a:pt x="60" y="138"/>
                    </a:cubicBezTo>
                    <a:cubicBezTo>
                      <a:pt x="54" y="138"/>
                      <a:pt x="54" y="138"/>
                      <a:pt x="54" y="138"/>
                    </a:cubicBezTo>
                    <a:cubicBezTo>
                      <a:pt x="54" y="141"/>
                      <a:pt x="54" y="141"/>
                      <a:pt x="54" y="141"/>
                    </a:cubicBezTo>
                    <a:cubicBezTo>
                      <a:pt x="54" y="143"/>
                      <a:pt x="54" y="146"/>
                      <a:pt x="51" y="146"/>
                    </a:cubicBezTo>
                    <a:cubicBezTo>
                      <a:pt x="22" y="146"/>
                      <a:pt x="22" y="146"/>
                      <a:pt x="22" y="146"/>
                    </a:cubicBezTo>
                    <a:lnTo>
                      <a:pt x="22" y="138"/>
                    </a:lnTo>
                    <a:close/>
                    <a:moveTo>
                      <a:pt x="60" y="96"/>
                    </a:moveTo>
                    <a:cubicBezTo>
                      <a:pt x="16" y="96"/>
                      <a:pt x="16" y="96"/>
                      <a:pt x="16" y="96"/>
                    </a:cubicBezTo>
                    <a:cubicBezTo>
                      <a:pt x="16" y="103"/>
                      <a:pt x="16" y="103"/>
                      <a:pt x="16" y="103"/>
                    </a:cubicBezTo>
                    <a:cubicBezTo>
                      <a:pt x="40" y="103"/>
                      <a:pt x="40" y="103"/>
                      <a:pt x="40" y="103"/>
                    </a:cubicBezTo>
                    <a:cubicBezTo>
                      <a:pt x="47" y="103"/>
                      <a:pt x="55" y="106"/>
                      <a:pt x="55" y="115"/>
                    </a:cubicBezTo>
                    <a:cubicBezTo>
                      <a:pt x="55" y="120"/>
                      <a:pt x="52" y="124"/>
                      <a:pt x="45" y="124"/>
                    </a:cubicBezTo>
                    <a:cubicBezTo>
                      <a:pt x="16" y="124"/>
                      <a:pt x="16" y="124"/>
                      <a:pt x="16" y="124"/>
                    </a:cubicBezTo>
                    <a:cubicBezTo>
                      <a:pt x="16" y="131"/>
                      <a:pt x="16" y="131"/>
                      <a:pt x="16" y="131"/>
                    </a:cubicBezTo>
                    <a:cubicBezTo>
                      <a:pt x="48" y="131"/>
                      <a:pt x="48" y="131"/>
                      <a:pt x="48" y="131"/>
                    </a:cubicBezTo>
                    <a:cubicBezTo>
                      <a:pt x="58" y="131"/>
                      <a:pt x="61" y="123"/>
                      <a:pt x="61" y="117"/>
                    </a:cubicBezTo>
                    <a:cubicBezTo>
                      <a:pt x="61" y="110"/>
                      <a:pt x="59" y="106"/>
                      <a:pt x="53" y="103"/>
                    </a:cubicBezTo>
                    <a:cubicBezTo>
                      <a:pt x="54" y="103"/>
                      <a:pt x="54" y="103"/>
                      <a:pt x="54" y="103"/>
                    </a:cubicBezTo>
                    <a:cubicBezTo>
                      <a:pt x="60" y="103"/>
                      <a:pt x="60" y="103"/>
                      <a:pt x="60" y="103"/>
                    </a:cubicBezTo>
                    <a:lnTo>
                      <a:pt x="60" y="96"/>
                    </a:lnTo>
                    <a:close/>
                    <a:moveTo>
                      <a:pt x="0" y="48"/>
                    </a:moveTo>
                    <a:cubicBezTo>
                      <a:pt x="0" y="55"/>
                      <a:pt x="0" y="55"/>
                      <a:pt x="0" y="55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2" y="56"/>
                      <a:pt x="22" y="56"/>
                      <a:pt x="22" y="56"/>
                    </a:cubicBezTo>
                    <a:cubicBezTo>
                      <a:pt x="20" y="57"/>
                      <a:pt x="15" y="61"/>
                      <a:pt x="15" y="69"/>
                    </a:cubicBezTo>
                    <a:cubicBezTo>
                      <a:pt x="15" y="80"/>
                      <a:pt x="24" y="87"/>
                      <a:pt x="37" y="87"/>
                    </a:cubicBezTo>
                    <a:cubicBezTo>
                      <a:pt x="47" y="87"/>
                      <a:pt x="61" y="83"/>
                      <a:pt x="61" y="68"/>
                    </a:cubicBezTo>
                    <a:cubicBezTo>
                      <a:pt x="61" y="63"/>
                      <a:pt x="60" y="58"/>
                      <a:pt x="54" y="55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60" y="55"/>
                      <a:pt x="60" y="55"/>
                      <a:pt x="60" y="55"/>
                    </a:cubicBezTo>
                    <a:cubicBezTo>
                      <a:pt x="60" y="48"/>
                      <a:pt x="60" y="48"/>
                      <a:pt x="60" y="48"/>
                    </a:cubicBezTo>
                    <a:lnTo>
                      <a:pt x="0" y="48"/>
                    </a:lnTo>
                    <a:close/>
                    <a:moveTo>
                      <a:pt x="38" y="79"/>
                    </a:moveTo>
                    <a:cubicBezTo>
                      <a:pt x="32" y="79"/>
                      <a:pt x="21" y="79"/>
                      <a:pt x="21" y="67"/>
                    </a:cubicBezTo>
                    <a:cubicBezTo>
                      <a:pt x="21" y="57"/>
                      <a:pt x="33" y="56"/>
                      <a:pt x="40" y="56"/>
                    </a:cubicBezTo>
                    <a:cubicBezTo>
                      <a:pt x="52" y="56"/>
                      <a:pt x="55" y="63"/>
                      <a:pt x="55" y="68"/>
                    </a:cubicBezTo>
                    <a:cubicBezTo>
                      <a:pt x="55" y="76"/>
                      <a:pt x="48" y="79"/>
                      <a:pt x="38" y="79"/>
                    </a:cubicBezTo>
                    <a:close/>
                    <a:moveTo>
                      <a:pt x="46" y="8"/>
                    </a:moveTo>
                    <a:cubicBezTo>
                      <a:pt x="50" y="8"/>
                      <a:pt x="55" y="12"/>
                      <a:pt x="55" y="19"/>
                    </a:cubicBezTo>
                    <a:cubicBezTo>
                      <a:pt x="55" y="28"/>
                      <a:pt x="50" y="32"/>
                      <a:pt x="40" y="32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25" y="0"/>
                      <a:pt x="15" y="6"/>
                      <a:pt x="15" y="19"/>
                    </a:cubicBezTo>
                    <a:cubicBezTo>
                      <a:pt x="15" y="33"/>
                      <a:pt x="26" y="40"/>
                      <a:pt x="39" y="40"/>
                    </a:cubicBezTo>
                    <a:cubicBezTo>
                      <a:pt x="52" y="40"/>
                      <a:pt x="61" y="33"/>
                      <a:pt x="61" y="20"/>
                    </a:cubicBezTo>
                    <a:cubicBezTo>
                      <a:pt x="61" y="13"/>
                      <a:pt x="60" y="10"/>
                      <a:pt x="58" y="8"/>
                    </a:cubicBezTo>
                    <a:cubicBezTo>
                      <a:pt x="55" y="3"/>
                      <a:pt x="48" y="1"/>
                      <a:pt x="46" y="1"/>
                    </a:cubicBezTo>
                    <a:lnTo>
                      <a:pt x="46" y="8"/>
                    </a:lnTo>
                    <a:close/>
                    <a:moveTo>
                      <a:pt x="35" y="32"/>
                    </a:moveTo>
                    <a:cubicBezTo>
                      <a:pt x="28" y="32"/>
                      <a:pt x="21" y="27"/>
                      <a:pt x="21" y="20"/>
                    </a:cubicBezTo>
                    <a:cubicBezTo>
                      <a:pt x="21" y="11"/>
                      <a:pt x="28" y="8"/>
                      <a:pt x="35" y="8"/>
                    </a:cubicBezTo>
                    <a:lnTo>
                      <a:pt x="35" y="32"/>
                    </a:lnTo>
                    <a:close/>
                  </a:path>
                </a:pathLst>
              </a:custGeom>
              <a:solidFill>
                <a:srgbClr val="999999"/>
              </a:solidFill>
              <a:ln w="11113" cap="flat">
                <a:solidFill>
                  <a:srgbClr val="999999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2222500" y="3424237"/>
              <a:ext cx="1341438" cy="788987"/>
              <a:chOff x="1505" y="2307"/>
              <a:chExt cx="845" cy="497"/>
            </a:xfrm>
          </p:grpSpPr>
          <p:sp>
            <p:nvSpPr>
              <p:cNvPr id="10" name="Oval 10"/>
              <p:cNvSpPr>
                <a:spLocks noChangeArrowheads="1"/>
              </p:cNvSpPr>
              <p:nvPr/>
            </p:nvSpPr>
            <p:spPr bwMode="auto">
              <a:xfrm>
                <a:off x="2073" y="2307"/>
                <a:ext cx="277" cy="101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Rectangle 11"/>
              <p:cNvSpPr>
                <a:spLocks noChangeArrowheads="1"/>
              </p:cNvSpPr>
              <p:nvPr/>
            </p:nvSpPr>
            <p:spPr bwMode="auto">
              <a:xfrm>
                <a:off x="1505" y="2630"/>
                <a:ext cx="12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0" tIns="0" rIns="0" bIns="0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Helvetica" pitchFamily="34" charset="0"/>
                  </a:rPr>
                  <a:t>?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14" name="Line 14"/>
              <p:cNvSpPr>
                <a:spLocks noChangeShapeType="1"/>
              </p:cNvSpPr>
              <p:nvPr/>
            </p:nvSpPr>
            <p:spPr bwMode="auto">
              <a:xfrm flipV="1">
                <a:off x="1602" y="2454"/>
                <a:ext cx="336" cy="168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auto">
              <a:xfrm>
                <a:off x="1896" y="2406"/>
                <a:ext cx="123" cy="112"/>
              </a:xfrm>
              <a:custGeom>
                <a:avLst/>
                <a:gdLst/>
                <a:ahLst/>
                <a:cxnLst>
                  <a:cxn ang="0">
                    <a:pos x="53" y="112"/>
                  </a:cxn>
                  <a:cxn ang="0">
                    <a:pos x="123" y="11"/>
                  </a:cxn>
                  <a:cxn ang="0">
                    <a:pos x="0" y="0"/>
                  </a:cxn>
                  <a:cxn ang="0">
                    <a:pos x="53" y="112"/>
                  </a:cxn>
                </a:cxnLst>
                <a:rect l="0" t="0" r="r" b="b"/>
                <a:pathLst>
                  <a:path w="123" h="112">
                    <a:moveTo>
                      <a:pt x="53" y="112"/>
                    </a:moveTo>
                    <a:lnTo>
                      <a:pt x="123" y="11"/>
                    </a:lnTo>
                    <a:lnTo>
                      <a:pt x="0" y="0"/>
                    </a:lnTo>
                    <a:lnTo>
                      <a:pt x="53" y="112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" name="Group 16"/>
            <p:cNvGrpSpPr>
              <a:grpSpLocks/>
            </p:cNvGrpSpPr>
            <p:nvPr/>
          </p:nvGrpSpPr>
          <p:grpSpPr bwMode="auto">
            <a:xfrm>
              <a:off x="5359401" y="3424235"/>
              <a:ext cx="1355725" cy="768349"/>
              <a:chOff x="3481" y="2307"/>
              <a:chExt cx="854" cy="484"/>
            </a:xfrm>
          </p:grpSpPr>
          <p:sp>
            <p:nvSpPr>
              <p:cNvPr id="17" name="Oval 17"/>
              <p:cNvSpPr>
                <a:spLocks noChangeArrowheads="1"/>
              </p:cNvSpPr>
              <p:nvPr/>
            </p:nvSpPr>
            <p:spPr bwMode="auto">
              <a:xfrm>
                <a:off x="3481" y="2307"/>
                <a:ext cx="277" cy="101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Rectangle 18"/>
              <p:cNvSpPr>
                <a:spLocks noChangeArrowheads="1"/>
              </p:cNvSpPr>
              <p:nvPr/>
            </p:nvSpPr>
            <p:spPr bwMode="auto">
              <a:xfrm>
                <a:off x="4254" y="2617"/>
                <a:ext cx="81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Helvetica" pitchFamily="34" charset="0"/>
                  </a:rPr>
                  <a:t>?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 flipV="1">
                <a:off x="3888" y="2454"/>
                <a:ext cx="339" cy="168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" name="Freeform 22"/>
              <p:cNvSpPr>
                <a:spLocks/>
              </p:cNvSpPr>
              <p:nvPr/>
            </p:nvSpPr>
            <p:spPr bwMode="auto">
              <a:xfrm>
                <a:off x="3810" y="2406"/>
                <a:ext cx="121" cy="112"/>
              </a:xfrm>
              <a:custGeom>
                <a:avLst/>
                <a:gdLst/>
                <a:ahLst/>
                <a:cxnLst>
                  <a:cxn ang="0">
                    <a:pos x="68" y="112"/>
                  </a:cxn>
                  <a:cxn ang="0">
                    <a:pos x="0" y="11"/>
                  </a:cxn>
                  <a:cxn ang="0">
                    <a:pos x="121" y="0"/>
                  </a:cxn>
                  <a:cxn ang="0">
                    <a:pos x="68" y="112"/>
                  </a:cxn>
                </a:cxnLst>
                <a:rect l="0" t="0" r="r" b="b"/>
                <a:pathLst>
                  <a:path w="121" h="112">
                    <a:moveTo>
                      <a:pt x="68" y="112"/>
                    </a:moveTo>
                    <a:lnTo>
                      <a:pt x="0" y="11"/>
                    </a:lnTo>
                    <a:lnTo>
                      <a:pt x="121" y="0"/>
                    </a:lnTo>
                    <a:lnTo>
                      <a:pt x="68" y="112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3" name="Group 23"/>
            <p:cNvGrpSpPr>
              <a:grpSpLocks/>
            </p:cNvGrpSpPr>
            <p:nvPr/>
          </p:nvGrpSpPr>
          <p:grpSpPr bwMode="auto">
            <a:xfrm>
              <a:off x="2051050" y="1531938"/>
              <a:ext cx="4852987" cy="915988"/>
              <a:chOff x="1397" y="1115"/>
              <a:chExt cx="3057" cy="577"/>
            </a:xfrm>
          </p:grpSpPr>
          <p:sp>
            <p:nvSpPr>
              <p:cNvPr id="24" name="Oval 24"/>
              <p:cNvSpPr>
                <a:spLocks noChangeArrowheads="1"/>
              </p:cNvSpPr>
              <p:nvPr/>
            </p:nvSpPr>
            <p:spPr bwMode="auto">
              <a:xfrm>
                <a:off x="1397" y="1593"/>
                <a:ext cx="276" cy="99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Oval 25"/>
              <p:cNvSpPr>
                <a:spLocks noChangeArrowheads="1"/>
              </p:cNvSpPr>
              <p:nvPr/>
            </p:nvSpPr>
            <p:spPr bwMode="auto">
              <a:xfrm>
                <a:off x="4175" y="1583"/>
                <a:ext cx="279" cy="10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Rectangle 26"/>
              <p:cNvSpPr>
                <a:spLocks noChangeArrowheads="1"/>
              </p:cNvSpPr>
              <p:nvPr/>
            </p:nvSpPr>
            <p:spPr bwMode="auto">
              <a:xfrm>
                <a:off x="2308" y="1115"/>
                <a:ext cx="1309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Helvetica" pitchFamily="34" charset="0"/>
                  </a:rPr>
                  <a:t>Accelerating voltage</a:t>
                </a:r>
                <a:endParaRPr lang="en-US">
                  <a:latin typeface="Times New Roman" pitchFamily="18" charset="0"/>
                </a:endParaRPr>
              </a:p>
            </p:txBody>
          </p:sp>
          <p:sp>
            <p:nvSpPr>
              <p:cNvPr id="27" name="Freeform 27"/>
              <p:cNvSpPr>
                <a:spLocks/>
              </p:cNvSpPr>
              <p:nvPr/>
            </p:nvSpPr>
            <p:spPr bwMode="auto">
              <a:xfrm>
                <a:off x="1709" y="1472"/>
                <a:ext cx="120" cy="114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0" y="95"/>
                  </a:cxn>
                  <a:cxn ang="0">
                    <a:pos x="120" y="114"/>
                  </a:cxn>
                  <a:cxn ang="0">
                    <a:pos x="77" y="0"/>
                  </a:cxn>
                </a:cxnLst>
                <a:rect l="0" t="0" r="r" b="b"/>
                <a:pathLst>
                  <a:path w="120" h="114">
                    <a:moveTo>
                      <a:pt x="77" y="0"/>
                    </a:moveTo>
                    <a:lnTo>
                      <a:pt x="0" y="95"/>
                    </a:lnTo>
                    <a:lnTo>
                      <a:pt x="120" y="114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Line 28"/>
              <p:cNvSpPr>
                <a:spLocks noChangeShapeType="1"/>
              </p:cNvSpPr>
              <p:nvPr/>
            </p:nvSpPr>
            <p:spPr bwMode="auto">
              <a:xfrm flipV="1">
                <a:off x="1793" y="1287"/>
                <a:ext cx="711" cy="251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Freeform 29"/>
              <p:cNvSpPr>
                <a:spLocks/>
              </p:cNvSpPr>
              <p:nvPr/>
            </p:nvSpPr>
            <p:spPr bwMode="auto">
              <a:xfrm>
                <a:off x="4052" y="1472"/>
                <a:ext cx="122" cy="114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122" y="95"/>
                  </a:cxn>
                  <a:cxn ang="0">
                    <a:pos x="0" y="114"/>
                  </a:cxn>
                  <a:cxn ang="0">
                    <a:pos x="43" y="0"/>
                  </a:cxn>
                </a:cxnLst>
                <a:rect l="0" t="0" r="r" b="b"/>
                <a:pathLst>
                  <a:path w="122" h="114">
                    <a:moveTo>
                      <a:pt x="43" y="0"/>
                    </a:moveTo>
                    <a:lnTo>
                      <a:pt x="122" y="95"/>
                    </a:lnTo>
                    <a:lnTo>
                      <a:pt x="0" y="114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7F00"/>
              </a:solidFill>
              <a:ln w="11113" cap="flat">
                <a:solidFill>
                  <a:srgbClr val="FF7F00"/>
                </a:solidFill>
                <a:prstDash val="solid"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Line 30"/>
              <p:cNvSpPr>
                <a:spLocks noChangeShapeType="1"/>
              </p:cNvSpPr>
              <p:nvPr/>
            </p:nvSpPr>
            <p:spPr bwMode="auto">
              <a:xfrm flipH="1" flipV="1">
                <a:off x="3379" y="1287"/>
                <a:ext cx="711" cy="251"/>
              </a:xfrm>
              <a:prstGeom prst="line">
                <a:avLst/>
              </a:prstGeom>
              <a:noFill/>
              <a:ln w="33338">
                <a:solidFill>
                  <a:srgbClr val="FF7F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1" name="Group 31"/>
            <p:cNvGrpSpPr>
              <a:grpSpLocks/>
            </p:cNvGrpSpPr>
            <p:nvPr/>
          </p:nvGrpSpPr>
          <p:grpSpPr bwMode="auto">
            <a:xfrm>
              <a:off x="3235329" y="4597410"/>
              <a:ext cx="2103440" cy="517526"/>
              <a:chOff x="2143" y="3046"/>
              <a:chExt cx="1325" cy="326"/>
            </a:xfrm>
          </p:grpSpPr>
          <p:sp>
            <p:nvSpPr>
              <p:cNvPr id="32" name="Oval 32"/>
              <p:cNvSpPr>
                <a:spLocks noChangeArrowheads="1"/>
              </p:cNvSpPr>
              <p:nvPr/>
            </p:nvSpPr>
            <p:spPr bwMode="auto">
              <a:xfrm>
                <a:off x="2786" y="3046"/>
                <a:ext cx="278" cy="100"/>
              </a:xfrm>
              <a:prstGeom prst="ellipse">
                <a:avLst/>
              </a:pr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Rectangle 33"/>
              <p:cNvSpPr>
                <a:spLocks noChangeArrowheads="1"/>
              </p:cNvSpPr>
              <p:nvPr/>
            </p:nvSpPr>
            <p:spPr bwMode="auto">
              <a:xfrm>
                <a:off x="2143" y="3198"/>
                <a:ext cx="1325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eaLnBrk="1" hangingPunct="1"/>
                <a:r>
                  <a:rPr lang="en-US" sz="1800">
                    <a:solidFill>
                      <a:srgbClr val="000000"/>
                    </a:solidFill>
                    <a:latin typeface="Helvetica" pitchFamily="34" charset="0"/>
                  </a:rPr>
                  <a:t>Decelerating voltage</a:t>
                </a:r>
                <a:endParaRPr lang="en-US">
                  <a:latin typeface="Times New Roman" pitchFamily="18" charset="0"/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805349" y="5889925"/>
              <a:ext cx="84003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8000"/>
                  </a:solidFill>
                  <a:latin typeface="Comic Sans MS" pitchFamily="66" charset="0"/>
                </a:rPr>
                <a:t>Electrons </a:t>
              </a:r>
              <a:r>
                <a:rPr lang="en-US">
                  <a:solidFill>
                    <a:srgbClr val="008000"/>
                  </a:solidFill>
                  <a:latin typeface="Comic Sans MS" pitchFamily="66" charset="0"/>
                </a:rPr>
                <a:t>gain energy on </a:t>
              </a:r>
              <a:r>
                <a:rPr lang="en-US" dirty="0">
                  <a:solidFill>
                    <a:srgbClr val="008000"/>
                  </a:solidFill>
                  <a:latin typeface="Comic Sans MS" pitchFamily="66" charset="0"/>
                </a:rPr>
                <a:t>each crest! 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 bwMode="auto">
            <a:xfrm>
              <a:off x="547687" y="1030415"/>
              <a:ext cx="9144000" cy="639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Comic Sans MS" pitchFamily="66" charset="0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333399"/>
                  </a:solidFill>
                  <a:latin typeface="Arial" charset="0"/>
                </a:defRPr>
              </a:lvl9pPr>
            </a:lstStyle>
            <a:p>
              <a:r>
                <a:rPr lang="en-US" sz="2800" dirty="0">
                  <a:solidFill>
                    <a:srgbClr val="FF0000"/>
                  </a:solidFill>
                </a:rPr>
                <a:t>Use </a:t>
              </a:r>
              <a:r>
                <a:rPr lang="en-US" sz="2800">
                  <a:solidFill>
                    <a:srgbClr val="FF0000"/>
                  </a:solidFill>
                </a:rPr>
                <a:t>oscillating voltage !!!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70438" y="1214936"/>
            <a:ext cx="7511095" cy="3243943"/>
            <a:chOff x="51755" y="914400"/>
            <a:chExt cx="7511095" cy="3243943"/>
          </a:xfrm>
        </p:grpSpPr>
        <p:pic>
          <p:nvPicPr>
            <p:cNvPr id="3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24400" y="914400"/>
              <a:ext cx="2838450" cy="3243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51755" y="1062943"/>
              <a:ext cx="45847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How about static voltage?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98663" y="1800405"/>
              <a:ext cx="4033476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Air ~ 6 MV/m</a:t>
              </a:r>
            </a:p>
            <a:p>
              <a:r>
                <a:rPr lang="en-US" sz="2400" dirty="0"/>
                <a:t>Sulfur hexafluoride ~15 MV/m</a:t>
              </a:r>
            </a:p>
            <a:p>
              <a:r>
                <a:rPr lang="en-US" sz="2400" dirty="0"/>
                <a:t>Ceramic ~ 30 MV/m</a:t>
              </a: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70" y="1288125"/>
            <a:ext cx="7734300" cy="4000500"/>
          </a:xfrm>
          <a:prstGeom prst="rect">
            <a:avLst/>
          </a:prstGeom>
        </p:spPr>
      </p:pic>
      <p:pic>
        <p:nvPicPr>
          <p:cNvPr id="43" name="Picture 42" descr="91899_niobiumcav1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5089" y="701025"/>
            <a:ext cx="8559476" cy="5664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12457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The “C” in CEBAF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38200"/>
            <a:ext cx="7918450" cy="5194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1143000" y="1295400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 Coulomb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2743200" y="4419600"/>
            <a:ext cx="1066800" cy="228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1 Coulomb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514600" y="2286000"/>
            <a:ext cx="10668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4343400" y="762000"/>
            <a:ext cx="914400" cy="381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017946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524000"/>
          </a:xfrm>
        </p:spPr>
        <p:txBody>
          <a:bodyPr>
            <a:normAutofit fontScale="90000"/>
          </a:bodyPr>
          <a:lstStyle/>
          <a:p>
            <a:r>
              <a:rPr lang="en-US" dirty="0"/>
              <a:t>Accelerators need “freed” electrons !</a:t>
            </a:r>
            <a:br>
              <a:rPr lang="en-US" dirty="0"/>
            </a:br>
            <a:br>
              <a:rPr lang="en-US" sz="1300" dirty="0"/>
            </a:br>
            <a:r>
              <a:rPr lang="en-US" dirty="0">
                <a:solidFill>
                  <a:srgbClr val="FF0000"/>
                </a:solidFill>
              </a:rPr>
              <a:t>How might get them?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286000"/>
            <a:ext cx="8458200" cy="24384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Field</a:t>
            </a:r>
            <a:r>
              <a:rPr lang="en-US" sz="4000" dirty="0"/>
              <a:t> Emission (electronic energy)</a:t>
            </a:r>
          </a:p>
          <a:p>
            <a:r>
              <a:rPr lang="en-US" sz="4000" dirty="0">
                <a:solidFill>
                  <a:srgbClr val="FF0000"/>
                </a:solidFill>
              </a:rPr>
              <a:t>Thermionic</a:t>
            </a:r>
            <a:r>
              <a:rPr lang="en-US" sz="4000" dirty="0"/>
              <a:t> Emission (thermal energy) </a:t>
            </a:r>
          </a:p>
          <a:p>
            <a:r>
              <a:rPr lang="en-US" sz="4000" dirty="0">
                <a:solidFill>
                  <a:srgbClr val="FF0000"/>
                </a:solidFill>
              </a:rPr>
              <a:t>Photo</a:t>
            </a:r>
            <a:r>
              <a:rPr lang="en-US" sz="4000" dirty="0"/>
              <a:t> Emission (optical energy)</a:t>
            </a:r>
          </a:p>
        </p:txBody>
      </p:sp>
      <p:sp>
        <p:nvSpPr>
          <p:cNvPr id="4" name="Rectangle 3"/>
          <p:cNvSpPr/>
          <p:nvPr/>
        </p:nvSpPr>
        <p:spPr>
          <a:xfrm>
            <a:off x="990600" y="5152663"/>
            <a:ext cx="7378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9900CC"/>
                </a:solidFill>
              </a:rPr>
              <a:t>All are manifestations of electromagnetism </a:t>
            </a:r>
          </a:p>
        </p:txBody>
      </p:sp>
    </p:spTree>
    <p:extLst>
      <p:ext uri="{BB962C8B-B14F-4D97-AF65-F5344CB8AC3E}">
        <p14:creationId xmlns:p14="http://schemas.microsoft.com/office/powerpoint/2010/main" val="220750245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Canonical Emission Equations</a:t>
            </a:r>
            <a:br>
              <a:rPr lang="en-US" dirty="0"/>
            </a:br>
            <a:r>
              <a:rPr lang="en-US" sz="2667" dirty="0"/>
              <a:t>(slide courtesy of Dr. K. Jensen, Naval Research Laboratory)</a:t>
            </a:r>
            <a:endParaRPr lang="en-US" dirty="0"/>
          </a:p>
        </p:txBody>
      </p:sp>
      <p:grpSp>
        <p:nvGrpSpPr>
          <p:cNvPr id="3" name="Group 13"/>
          <p:cNvGrpSpPr/>
          <p:nvPr/>
        </p:nvGrpSpPr>
        <p:grpSpPr>
          <a:xfrm>
            <a:off x="609600" y="1676400"/>
            <a:ext cx="7886700" cy="4558168"/>
            <a:chOff x="609600" y="1981200"/>
            <a:chExt cx="12115800" cy="561340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10500" y="6362700"/>
              <a:ext cx="4914900" cy="7112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96300" y="4330700"/>
              <a:ext cx="3632200" cy="8890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394700" y="2413000"/>
              <a:ext cx="3670300" cy="87630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8" name="Rectangle 7"/>
            <p:cNvSpPr>
              <a:spLocks/>
            </p:cNvSpPr>
            <p:nvPr/>
          </p:nvSpPr>
          <p:spPr bwMode="auto">
            <a:xfrm>
              <a:off x="3657600" y="1981200"/>
              <a:ext cx="4445000" cy="17526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508000" indent="-508000" fontAlgn="auto">
                <a:spcBef>
                  <a:spcPts val="0"/>
                </a:spcBef>
                <a:spcAft>
                  <a:spcPts val="0"/>
                </a:spcAft>
                <a:buClr>
                  <a:srgbClr val="000080"/>
                </a:buClr>
                <a:buSzPct val="125000"/>
                <a:buFont typeface="Arial" pitchFamily="-65" charset="0"/>
                <a:buChar char="•"/>
              </a:pPr>
              <a:r>
                <a:rPr lang="en-US" sz="20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Field Emission</a:t>
              </a:r>
              <a:br>
                <a:rPr lang="en-US" sz="20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 </a:t>
              </a:r>
              <a:r>
                <a:rPr lang="en-US" sz="1400" dirty="0" err="1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Nordheim</a:t>
              </a:r>
              <a:br>
                <a:rPr lang="en-US" sz="1400" dirty="0">
                  <a:solidFill>
                    <a:srgbClr val="00008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E.L. Murphy, and R.H. Good, 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102, 1464 (1956).</a:t>
              </a:r>
            </a:p>
          </p:txBody>
        </p:sp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09600" y="2171700"/>
              <a:ext cx="2540000" cy="1368425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>
              <a:spLocks/>
            </p:cNvSpPr>
            <p:nvPr/>
          </p:nvSpPr>
          <p:spPr bwMode="auto">
            <a:xfrm>
              <a:off x="3657600" y="3911600"/>
              <a:ext cx="4445000" cy="17526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508000" indent="-508000" fontAlgn="auto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125000"/>
                <a:buFont typeface="Arial" pitchFamily="-65" charset="0"/>
                <a:buChar char="•"/>
              </a:pPr>
              <a: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Thermal Emission</a:t>
              </a:r>
              <a:br>
                <a:rPr lang="en-US" sz="20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Richardson-Laue-</a:t>
              </a:r>
              <a:r>
                <a:rPr lang="en-US" sz="1400" dirty="0" err="1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Dushman</a:t>
              </a:r>
              <a:br>
                <a:rPr lang="en-US" sz="1400" dirty="0">
                  <a:solidFill>
                    <a:srgbClr val="FF0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C. Herring, and M. Nichols, 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Reviews of Modern Physics 21, 185 (1949).</a:t>
              </a:r>
            </a:p>
          </p:txBody>
        </p:sp>
        <p:pic>
          <p:nvPicPr>
            <p:cNvPr id="11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09600" y="4038600"/>
              <a:ext cx="2540000" cy="149225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>
              <a:spLocks/>
            </p:cNvSpPr>
            <p:nvPr/>
          </p:nvSpPr>
          <p:spPr bwMode="auto">
            <a:xfrm>
              <a:off x="3657600" y="5842000"/>
              <a:ext cx="4445000" cy="175260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marL="508000" indent="-508000" fontAlgn="auto">
                <a:spcBef>
                  <a:spcPts val="0"/>
                </a:spcBef>
                <a:spcAft>
                  <a:spcPts val="0"/>
                </a:spcAft>
                <a:buClr>
                  <a:srgbClr val="008000"/>
                </a:buClr>
                <a:buSzPct val="125000"/>
                <a:buFont typeface="Arial" pitchFamily="-65" charset="0"/>
                <a:buChar char="•"/>
              </a:pPr>
              <a:r>
                <a:rPr lang="en-US" sz="20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Photoemission</a:t>
              </a:r>
              <a:br>
                <a:rPr lang="en-US" sz="20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Fowler-</a:t>
              </a:r>
              <a:r>
                <a:rPr lang="en-US" sz="1400" dirty="0" err="1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Dubridge</a:t>
              </a:r>
              <a:br>
                <a:rPr lang="en-US" sz="1400" dirty="0">
                  <a:solidFill>
                    <a:srgbClr val="008000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L.A. </a:t>
              </a:r>
              <a:r>
                <a:rPr lang="en-US" sz="1000" dirty="0" err="1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DuBridge</a:t>
              </a:r>
              <a:b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</a:br>
              <a:r>
                <a:rPr lang="en-US" sz="1000" dirty="0">
                  <a:solidFill>
                    <a:srgbClr val="4C4C4C"/>
                  </a:solidFill>
                  <a:latin typeface="Arial" pitchFamily="-65" charset="0"/>
                  <a:ea typeface="Arial" pitchFamily="-65" charset="0"/>
                  <a:cs typeface="Arial" pitchFamily="-65" charset="0"/>
                  <a:sym typeface="Arial" pitchFamily="-65" charset="0"/>
                </a:rPr>
                <a:t>Physical Review 43, 0727 (1933).</a:t>
              </a:r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09600" y="5969000"/>
              <a:ext cx="2540000" cy="1492250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cxnSp>
        <p:nvCxnSpPr>
          <p:cNvPr id="16" name="Straight Arrow Connector 15"/>
          <p:cNvCxnSpPr/>
          <p:nvPr/>
        </p:nvCxnSpPr>
        <p:spPr>
          <a:xfrm rot="5400000" flipH="1" flipV="1">
            <a:off x="634725" y="3825052"/>
            <a:ext cx="4508116" cy="1144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876279" y="6235846"/>
            <a:ext cx="219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/>
              </a:rPr>
              <a:t>Listed chronologically</a:t>
            </a:r>
          </a:p>
        </p:txBody>
      </p:sp>
    </p:spTree>
    <p:extLst>
      <p:ext uri="{BB962C8B-B14F-4D97-AF65-F5344CB8AC3E}">
        <p14:creationId xmlns:p14="http://schemas.microsoft.com/office/powerpoint/2010/main" val="360353662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ps Review 2010">
  <a:themeElements>
    <a:clrScheme name="JLab_PowerPoint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JLab_PowerPoint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Lab_PowerPoint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Lab_PowerPoint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JLabPresentation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8818</TotalTime>
  <Words>1962</Words>
  <Application>Microsoft Macintosh PowerPoint</Application>
  <PresentationFormat>On-screen Show (4:3)</PresentationFormat>
  <Paragraphs>568</Paragraphs>
  <Slides>42</Slides>
  <Notes>15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64" baseType="lpstr">
      <vt:lpstr>Arial</vt:lpstr>
      <vt:lpstr>Calibri</vt:lpstr>
      <vt:lpstr>Century Gothic</vt:lpstr>
      <vt:lpstr>Century Schoolbook</vt:lpstr>
      <vt:lpstr>Comic Sans MS</vt:lpstr>
      <vt:lpstr>Garamond</vt:lpstr>
      <vt:lpstr>Helvetica</vt:lpstr>
      <vt:lpstr>Minion Pro</vt:lpstr>
      <vt:lpstr>Symbol</vt:lpstr>
      <vt:lpstr>Tahoma</vt:lpstr>
      <vt:lpstr>Times</vt:lpstr>
      <vt:lpstr>Times New Roman</vt:lpstr>
      <vt:lpstr>Wingdings</vt:lpstr>
      <vt:lpstr>Default Design</vt:lpstr>
      <vt:lpstr>Ops Review 2010</vt:lpstr>
      <vt:lpstr>2_Office Theme</vt:lpstr>
      <vt:lpstr>5_Office Theme</vt:lpstr>
      <vt:lpstr>6_Office Theme</vt:lpstr>
      <vt:lpstr>3_Default Design</vt:lpstr>
      <vt:lpstr>1_JLabPresentation_2</vt:lpstr>
      <vt:lpstr>Equation</vt:lpstr>
      <vt:lpstr>Chart</vt:lpstr>
      <vt:lpstr>CEBAF Polarized Electron Source</vt:lpstr>
      <vt:lpstr>PowerPoint Presentation</vt:lpstr>
      <vt:lpstr>PowerPoint Presentation</vt:lpstr>
      <vt:lpstr>PowerPoint Presentation</vt:lpstr>
      <vt:lpstr>What to do?</vt:lpstr>
      <vt:lpstr>How to make the electrons “energetic” ?</vt:lpstr>
      <vt:lpstr>The “C” in CEBAF</vt:lpstr>
      <vt:lpstr>Accelerators need “freed” electrons !  How might get them?</vt:lpstr>
      <vt:lpstr>The Canonical Emission Equations (slide courtesy of Dr. K. Jensen, Naval Research Laboratory)</vt:lpstr>
      <vt:lpstr>Field Emitter Sources</vt:lpstr>
      <vt:lpstr>Thermionic Emission</vt:lpstr>
      <vt:lpstr>Thermionic Emission</vt:lpstr>
      <vt:lpstr>Photo-Emission from bulk GaAs</vt:lpstr>
      <vt:lpstr>What about the probing with spin ?</vt:lpstr>
      <vt:lpstr>Parity Violation Experiments at CEBAF</vt:lpstr>
      <vt:lpstr>What does “234 ppb” even mean?</vt:lpstr>
      <vt:lpstr>PowerPoint Presentation</vt:lpstr>
      <vt:lpstr>PowerPoint Presentation</vt:lpstr>
      <vt:lpstr>First Observation of Polarization from GaAs</vt:lpstr>
      <vt:lpstr>PowerPoint Presentation</vt:lpstr>
      <vt:lpstr>The CEBAF polarized source “Big Three”</vt:lpstr>
      <vt:lpstr>PowerPoint Presentation</vt:lpstr>
      <vt:lpstr>PowerPoint Presentation</vt:lpstr>
      <vt:lpstr>PowerPoint Presentation</vt:lpstr>
      <vt:lpstr>PowerPoint Presentation</vt:lpstr>
      <vt:lpstr>The CEBAF polarized source “Big Three”</vt:lpstr>
      <vt:lpstr>PowerPoint Presentation</vt:lpstr>
      <vt:lpstr>Photo Finish at 2 billionths of a second !!!</vt:lpstr>
      <vt:lpstr>RF High Power Fiber Laser</vt:lpstr>
      <vt:lpstr>PowerPoint Presentation</vt:lpstr>
      <vt:lpstr>The CEBAF polarized source “Big Three”</vt:lpstr>
      <vt:lpstr>Breaking the 50% Barrier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Ion back bombardment</vt:lpstr>
      <vt:lpstr>PowerPoint Presentation</vt:lpstr>
      <vt:lpstr>PowerPoint Presentation</vt:lpstr>
    </vt:vector>
  </TitlesOfParts>
  <Company>TJNAF</Company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JLab IRFEL Upgrade Photogun</dc:title>
  <dc:creator>poelker</dc:creator>
  <cp:lastModifiedBy>Microsoft Office User</cp:lastModifiedBy>
  <cp:revision>408</cp:revision>
  <dcterms:created xsi:type="dcterms:W3CDTF">2003-09-11T18:51:42Z</dcterms:created>
  <dcterms:modified xsi:type="dcterms:W3CDTF">2018-07-05T10:46:32Z</dcterms:modified>
</cp:coreProperties>
</file>