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512" r:id="rId2"/>
    <p:sldId id="525" r:id="rId3"/>
    <p:sldId id="526" r:id="rId4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CAF8"/>
    <a:srgbClr val="99FF99"/>
    <a:srgbClr val="F0D2F0"/>
    <a:srgbClr val="FF7C80"/>
    <a:srgbClr val="CCFF99"/>
    <a:srgbClr val="FF66CC"/>
    <a:srgbClr val="40911F"/>
    <a:srgbClr val="CCFF66"/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1333" autoAdjust="0"/>
  </p:normalViewPr>
  <p:slideViewPr>
    <p:cSldViewPr snapToGrid="0" snapToObjects="1">
      <p:cViewPr>
        <p:scale>
          <a:sx n="70" d="100"/>
          <a:sy n="70" d="100"/>
        </p:scale>
        <p:origin x="-534" y="-150"/>
      </p:cViewPr>
      <p:guideLst>
        <p:guide orient="horz" pos="2298"/>
        <p:guide pos="2873"/>
      </p:guideLst>
    </p:cSldViewPr>
  </p:slideViewPr>
  <p:outlineViewPr>
    <p:cViewPr>
      <p:scale>
        <a:sx n="33" d="100"/>
        <a:sy n="33" d="100"/>
      </p:scale>
      <p:origin x="0" y="197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7" y="1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/>
          <a:lstStyle>
            <a:lvl1pPr algn="r">
              <a:defRPr sz="1200"/>
            </a:lvl1pPr>
          </a:lstStyle>
          <a:p>
            <a:fld id="{4637A610-679B-49FF-8AF3-90DA3488E87C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995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7" y="8769995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 anchor="b"/>
          <a:lstStyle>
            <a:lvl1pPr algn="r">
              <a:defRPr sz="1200"/>
            </a:lvl1pPr>
          </a:lstStyle>
          <a:p>
            <a:fld id="{C27C83FD-F1BC-41FE-A5E9-6BC5B599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96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8" y="6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/>
          <a:lstStyle>
            <a:lvl1pPr algn="r">
              <a:defRPr sz="1200"/>
            </a:lvl1pPr>
          </a:lstStyle>
          <a:p>
            <a:fld id="{AEE2A098-F6E1-4EA0-A707-FFBBE20BA5BB}" type="datetimeFigureOut">
              <a:rPr lang="en-US" smtClean="0"/>
              <a:pPr/>
              <a:t>12/5/2015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8" tIns="46157" rIns="92318" bIns="461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3"/>
            <a:ext cx="5547360" cy="4154805"/>
          </a:xfrm>
          <a:prstGeom prst="rect">
            <a:avLst/>
          </a:prstGeom>
        </p:spPr>
        <p:txBody>
          <a:bodyPr vert="horz" lIns="92318" tIns="46157" rIns="92318" bIns="461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69658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8" y="8769658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 anchor="b"/>
          <a:lstStyle>
            <a:lvl1pPr algn="r">
              <a:defRPr sz="1200"/>
            </a:lvl1pPr>
          </a:lstStyle>
          <a:p>
            <a:fld id="{ADB4C350-8ACE-402A-8AA1-76A8138984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58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9909"/>
            <a:ext cx="7772400" cy="25805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9151" y="907367"/>
            <a:ext cx="8447649" cy="44172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10"/>
          </p:nvPr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1905" y="970672"/>
            <a:ext cx="409364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70672"/>
            <a:ext cx="3810000" cy="255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23959"/>
            <a:ext cx="3810000" cy="25251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DE0D-4D77-4509-A3FB-CFDB4AD4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06" y="922323"/>
            <a:ext cx="8897440" cy="43671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341" y="921434"/>
            <a:ext cx="4205013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517" y="921434"/>
            <a:ext cx="4111283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682" y="907366"/>
            <a:ext cx="4135145" cy="7263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650" y="907366"/>
            <a:ext cx="4181150" cy="726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303682" y="1633673"/>
            <a:ext cx="4135145" cy="384569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05651" y="1633673"/>
            <a:ext cx="4181150" cy="384569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3213"/>
            <a:ext cx="3008313" cy="970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3213"/>
            <a:ext cx="5111750" cy="53173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64165"/>
            <a:ext cx="3008313" cy="3980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81831"/>
            <a:ext cx="5486400" cy="39187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71890" y="-1104270"/>
            <a:ext cx="4417342" cy="84124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7286" y="893298"/>
            <a:ext cx="8190914" cy="4705729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906" y="922323"/>
            <a:ext cx="8897440" cy="517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670" r:id="rId8"/>
    <p:sldLayoutId id="2147483672" r:id="rId9"/>
    <p:sldLayoutId id="2147483673" r:id="rId10"/>
    <p:sldLayoutId id="2147483674" r:id="rId11"/>
    <p:sldLayoutId id="2147483676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66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Arial" pitchFamily="34" charset="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/>
          <p:cNvSpPr txBox="1">
            <a:spLocks/>
          </p:cNvSpPr>
          <p:nvPr/>
        </p:nvSpPr>
        <p:spPr>
          <a:xfrm>
            <a:off x="1" y="0"/>
            <a:ext cx="9144000" cy="98264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pPr algn="ctr" defTabSz="914400"/>
            <a:r>
              <a:rPr lang="en-US" sz="2400" dirty="0" smtClean="0"/>
              <a:t>Generation </a:t>
            </a:r>
            <a:r>
              <a:rPr lang="en-US" sz="2400" dirty="0"/>
              <a:t>and Characterization of Magnetized Bunched Electron Beam from DC Photogun </a:t>
            </a:r>
            <a:r>
              <a:rPr lang="en-US" sz="2400" dirty="0" smtClean="0"/>
              <a:t>for MEIC </a:t>
            </a:r>
            <a:r>
              <a:rPr lang="en-US" sz="2400" dirty="0"/>
              <a:t>Cooler</a:t>
            </a:r>
            <a:endParaRPr lang="en-US" sz="2400" kern="0" dirty="0"/>
          </a:p>
        </p:txBody>
      </p:sp>
      <p:sp>
        <p:nvSpPr>
          <p:cNvPr id="51" name="Rectangle 50"/>
          <p:cNvSpPr/>
          <p:nvPr/>
        </p:nvSpPr>
        <p:spPr>
          <a:xfrm>
            <a:off x="0" y="1964353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MEIC bunched magnetized electron cooler is part of Collider Ring and aims to maintain ion beam emittance and extend luminosity </a:t>
            </a:r>
            <a:r>
              <a:rPr lang="en-US" sz="2400" dirty="0" smtClean="0">
                <a:solidFill>
                  <a:srgbClr val="000000"/>
                </a:solidFill>
              </a:rPr>
              <a:t>lifetime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LDRD Scientific Goals: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Generate magnetized electron beam and measure its properties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Explore impact of cathode </a:t>
            </a:r>
            <a:r>
              <a:rPr lang="en-US" sz="2000" dirty="0" smtClean="0"/>
              <a:t>magnet </a:t>
            </a:r>
            <a:r>
              <a:rPr lang="en-US" sz="2000" dirty="0"/>
              <a:t>on photogun </a:t>
            </a:r>
            <a:r>
              <a:rPr lang="en-US" sz="2000" dirty="0" smtClean="0"/>
              <a:t>operation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LDRD Benefits: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Simulations and measurements will provide insights on ways to optimize MEIC electron cooler and help design appropriate electron source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JLab will have direct experience magnetizing high current electron </a:t>
            </a:r>
            <a:r>
              <a:rPr lang="en-US" sz="2000" dirty="0" smtClean="0"/>
              <a:t>beam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DE0D-4D77-4509-A3FB-CFDB4AD4A44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930756" y="992719"/>
            <a:ext cx="5282490" cy="55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FF"/>
              </a:buClr>
              <a:buFont typeface="Arial" pitchFamily="34" charset="0"/>
              <a:buNone/>
              <a:defRPr sz="22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Font typeface="Arial" pitchFamily="34" charset="0"/>
              <a:buNone/>
              <a:defRPr sz="18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kern="0" dirty="0" smtClean="0"/>
              <a:t>PIs: Riad </a:t>
            </a:r>
            <a:r>
              <a:rPr lang="en-US" kern="0" dirty="0" smtClean="0"/>
              <a:t>Suleiman and Matt Poelker</a:t>
            </a:r>
          </a:p>
        </p:txBody>
      </p:sp>
    </p:spTree>
    <p:extLst>
      <p:ext uri="{BB962C8B-B14F-4D97-AF65-F5344CB8AC3E}">
        <p14:creationId xmlns:p14="http://schemas.microsoft.com/office/powerpoint/2010/main" val="42836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825500"/>
          </a:xfrm>
        </p:spPr>
        <p:txBody>
          <a:bodyPr/>
          <a:lstStyle/>
          <a:p>
            <a:r>
              <a:rPr lang="en-US" dirty="0" smtClean="0"/>
              <a:t>Milestones and Costs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949238"/>
            <a:ext cx="914400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Materials and Supplies:</a:t>
            </a:r>
          </a:p>
          <a:p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Cathode magnet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Three skew </a:t>
            </a:r>
            <a:r>
              <a:rPr lang="en-US" sz="2000" dirty="0" smtClean="0"/>
              <a:t>quadrupoles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Components </a:t>
            </a:r>
            <a:r>
              <a:rPr lang="en-US" sz="2000" dirty="0" smtClean="0"/>
              <a:t>for </a:t>
            </a:r>
            <a:r>
              <a:rPr lang="en-US" sz="2000" dirty="0"/>
              <a:t>three diagnostics </a:t>
            </a:r>
            <a:r>
              <a:rPr lang="en-US" sz="2000" dirty="0" smtClean="0"/>
              <a:t>crosses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400" u="sng" dirty="0" smtClean="0"/>
              <a:t>Labor:</a:t>
            </a:r>
          </a:p>
          <a:p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Gun magnet design </a:t>
            </a:r>
            <a:r>
              <a:rPr lang="en-US" sz="2000" dirty="0" smtClean="0"/>
              <a:t>and </a:t>
            </a:r>
            <a:r>
              <a:rPr lang="en-US" sz="2000" dirty="0" smtClean="0"/>
              <a:t>installation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Mechanical designer for skew quad </a:t>
            </a:r>
            <a:r>
              <a:rPr lang="en-US" sz="2000" dirty="0" smtClean="0"/>
              <a:t>magnets and slits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ASTRA and GPT </a:t>
            </a:r>
            <a:r>
              <a:rPr lang="en-US" sz="2000" dirty="0" smtClean="0"/>
              <a:t>modeling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Postdoc 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672316"/>
              </p:ext>
            </p:extLst>
          </p:nvPr>
        </p:nvGraphicFramePr>
        <p:xfrm>
          <a:off x="5936775" y="3474923"/>
          <a:ext cx="3043452" cy="1828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1726"/>
                <a:gridCol w="15217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FY16</a:t>
                      </a:r>
                      <a:endParaRPr lang="en-US" sz="24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$339,211</a:t>
                      </a:r>
                      <a:endParaRPr lang="en-US" sz="24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FY17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$265,850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FY18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$212,025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Total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$817,086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170E7E5-D759-E44D-99F5-2114FE40D28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255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Year 1: Design, procure and install cathode magnet, skew quads and slits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Year 2: </a:t>
            </a:r>
            <a:r>
              <a:rPr lang="en-US" sz="2000" dirty="0"/>
              <a:t>Generate magnetized </a:t>
            </a:r>
            <a:r>
              <a:rPr lang="en-US" sz="2000" dirty="0" smtClean="0"/>
              <a:t>beam, measure </a:t>
            </a:r>
            <a:r>
              <a:rPr lang="en-US" sz="2000" dirty="0"/>
              <a:t>mechanical angular </a:t>
            </a:r>
            <a:r>
              <a:rPr lang="en-US" sz="2000" dirty="0" smtClean="0"/>
              <a:t>momentum and benchmark 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Year 3: Measure photocathode lifetime vs magnetization up to 32 mA , generate </a:t>
            </a:r>
            <a:r>
              <a:rPr lang="en-US" sz="2000" dirty="0"/>
              <a:t>flat beam with three skew quads – RTFB Transformer – and measure horizontal and vertical emittances using slit </a:t>
            </a:r>
            <a:r>
              <a:rPr lang="en-US" sz="2000" dirty="0" smtClean="0"/>
              <a:t>method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65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7778" y="4481436"/>
                <a:ext cx="5577237" cy="2308324"/>
              </a:xfrm>
              <a:prstGeom prst="rect">
                <a:avLst/>
              </a:prstGeo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</p:spPr>
            <p:txBody>
              <a:bodyPr wrap="square">
                <a:spAutoFit/>
              </a:bodyPr>
              <a:lstStyle/>
              <a:p>
                <a:pPr marL="457200" lvl="0" indent="-457200">
                  <a:buClrTx/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Generate magnetized beam:</a:t>
                </a:r>
              </a:p>
              <a:p>
                <a:pPr marL="800100" lvl="1" indent="-342900">
                  <a:buClrTx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= </a:t>
                </a:r>
                <a:r>
                  <a:rPr lang="en-US" sz="2000" dirty="0" smtClean="0"/>
                  <a:t>1 </a:t>
                </a:r>
                <a:r>
                  <a:rPr lang="en-US" sz="2000" dirty="0"/>
                  <a:t>– </a:t>
                </a:r>
                <a:r>
                  <a:rPr lang="en-US" sz="2000" dirty="0" smtClean="0"/>
                  <a:t>8 mm, </a:t>
                </a:r>
                <a:r>
                  <a:rPr lang="en-US" sz="2000" dirty="0" err="1" smtClean="0"/>
                  <a:t>B</a:t>
                </a:r>
                <a:r>
                  <a:rPr lang="en-US" sz="2000" baseline="-25000" dirty="0" err="1" smtClean="0"/>
                  <a:t>z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= 0 – 2 kG </a:t>
                </a:r>
              </a:p>
              <a:p>
                <a:pPr marL="800100" lvl="1" indent="-342900">
                  <a:buClrTx/>
                  <a:buFont typeface="Arial" panose="020B0604020202020204" pitchFamily="34" charset="0"/>
                  <a:buChar char="•"/>
                </a:pPr>
                <a:r>
                  <a:rPr lang="en-US" sz="2000" dirty="0"/>
                  <a:t>Bunch </a:t>
                </a:r>
                <a:r>
                  <a:rPr lang="en-US" sz="2000" dirty="0" smtClean="0"/>
                  <a:t>charge</a:t>
                </a:r>
                <a:r>
                  <a:rPr lang="en-US" sz="2000" dirty="0"/>
                  <a:t>: 1 – 500 </a:t>
                </a:r>
                <a:r>
                  <a:rPr lang="en-US" sz="2000" dirty="0" smtClean="0"/>
                  <a:t>pC</a:t>
                </a:r>
              </a:p>
              <a:p>
                <a:pPr marL="800100" lvl="1" indent="-342900">
                  <a:buClrTx/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Frequency</a:t>
                </a:r>
                <a:r>
                  <a:rPr lang="en-US" sz="2000" dirty="0"/>
                  <a:t>: </a:t>
                </a:r>
                <a:r>
                  <a:rPr lang="en-US" sz="2000" dirty="0" smtClean="0"/>
                  <a:t>0 </a:t>
                </a:r>
                <a:r>
                  <a:rPr lang="en-US" sz="2000" dirty="0"/>
                  <a:t>– </a:t>
                </a:r>
                <a:r>
                  <a:rPr lang="en-US" sz="2000" dirty="0" smtClean="0"/>
                  <a:t>476 MHz</a:t>
                </a:r>
              </a:p>
              <a:p>
                <a:pPr marL="800100" lvl="1" indent="-342900">
                  <a:buClrTx/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Bunch length: </a:t>
                </a:r>
                <a:r>
                  <a:rPr lang="en-US" sz="2000" dirty="0"/>
                  <a:t>5</a:t>
                </a:r>
                <a:r>
                  <a:rPr lang="en-US" sz="2000" dirty="0" smtClean="0"/>
                  <a:t>0 – 150 ps</a:t>
                </a:r>
                <a:endParaRPr lang="en-US" sz="2000" dirty="0"/>
              </a:p>
              <a:p>
                <a:pPr marL="800100" lvl="1" indent="-342900">
                  <a:buClrTx/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Average beam </a:t>
                </a:r>
                <a:r>
                  <a:rPr lang="en-US" sz="2000" dirty="0"/>
                  <a:t>c</a:t>
                </a:r>
                <a:r>
                  <a:rPr lang="en-US" sz="2000" dirty="0" smtClean="0"/>
                  <a:t>urrents up </a:t>
                </a:r>
                <a:r>
                  <a:rPr lang="en-US" sz="2000" dirty="0"/>
                  <a:t>to </a:t>
                </a:r>
                <a:r>
                  <a:rPr lang="en-US" sz="2000" dirty="0" smtClean="0"/>
                  <a:t>32 mA</a:t>
                </a:r>
              </a:p>
              <a:p>
                <a:pPr marL="800100" lvl="1" indent="-342900">
                  <a:buClrTx/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Gun </a:t>
                </a:r>
                <a:r>
                  <a:rPr lang="en-US" sz="2000" dirty="0"/>
                  <a:t>h</a:t>
                </a:r>
                <a:r>
                  <a:rPr lang="en-US" sz="2000" dirty="0" smtClean="0"/>
                  <a:t>igh voltage: 200 </a:t>
                </a:r>
                <a:r>
                  <a:rPr lang="en-US" sz="2000" dirty="0"/>
                  <a:t>– 350 </a:t>
                </a:r>
                <a:r>
                  <a:rPr lang="en-US" sz="2000" dirty="0" smtClean="0"/>
                  <a:t>kV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78" y="4481436"/>
                <a:ext cx="5577237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421" t="-1847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27069" y="659943"/>
            <a:ext cx="8861633" cy="3734457"/>
            <a:chOff x="127069" y="659943"/>
            <a:chExt cx="8861633" cy="3734457"/>
          </a:xfrm>
        </p:grpSpPr>
        <p:grpSp>
          <p:nvGrpSpPr>
            <p:cNvPr id="43" name="Group 42"/>
            <p:cNvGrpSpPr/>
            <p:nvPr/>
          </p:nvGrpSpPr>
          <p:grpSpPr>
            <a:xfrm>
              <a:off x="127069" y="659943"/>
              <a:ext cx="8861633" cy="3734457"/>
              <a:chOff x="72477" y="1554062"/>
              <a:chExt cx="8861633" cy="3734457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72477" y="1554062"/>
                <a:ext cx="8861633" cy="3734457"/>
                <a:chOff x="232954" y="529003"/>
                <a:chExt cx="8861633" cy="3734457"/>
              </a:xfrm>
            </p:grpSpPr>
            <p:pic>
              <p:nvPicPr>
                <p:cNvPr id="66" name="Picture 65"/>
                <p:cNvPicPr/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6269" t="36361" r="42154" b="36360"/>
                <a:stretch/>
              </p:blipFill>
              <p:spPr bwMode="auto">
                <a:xfrm>
                  <a:off x="232954" y="2057400"/>
                  <a:ext cx="1005840" cy="82296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cxnSp>
              <p:nvCxnSpPr>
                <p:cNvPr id="67" name="Straight Arrow Connector 66"/>
                <p:cNvCxnSpPr>
                  <a:stCxn id="68" idx="2"/>
                </p:cNvCxnSpPr>
                <p:nvPr/>
              </p:nvCxnSpPr>
              <p:spPr>
                <a:xfrm flipH="1">
                  <a:off x="838200" y="2163633"/>
                  <a:ext cx="1219200" cy="350967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1677232" y="1517302"/>
                  <a:ext cx="760336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Green</a:t>
                  </a:r>
                </a:p>
                <a:p>
                  <a:pPr algn="ctr"/>
                  <a:r>
                    <a:rPr lang="en-US" dirty="0" smtClean="0"/>
                    <a:t>Laser</a:t>
                  </a:r>
                  <a:endParaRPr lang="en-US" dirty="0"/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790303" y="1655801"/>
                  <a:ext cx="0" cy="55601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0" name="TextBox 69"/>
                <p:cNvSpPr txBox="1"/>
                <p:nvPr/>
              </p:nvSpPr>
              <p:spPr>
                <a:xfrm>
                  <a:off x="350983" y="1286024"/>
                  <a:ext cx="9744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Cathode</a:t>
                  </a:r>
                </a:p>
              </p:txBody>
            </p:sp>
            <p:cxnSp>
              <p:nvCxnSpPr>
                <p:cNvPr id="71" name="Straight Arrow Connector 70"/>
                <p:cNvCxnSpPr>
                  <a:stCxn id="72" idx="2"/>
                </p:cNvCxnSpPr>
                <p:nvPr/>
              </p:nvCxnSpPr>
              <p:spPr>
                <a:xfrm>
                  <a:off x="1189612" y="2025133"/>
                  <a:ext cx="0" cy="25492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790303" y="1655801"/>
                  <a:ext cx="79861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Anode</a:t>
                  </a: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 flipH="1" flipV="1">
                  <a:off x="886097" y="2597331"/>
                  <a:ext cx="219660" cy="28302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352922" y="2880360"/>
                  <a:ext cx="150566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dirty="0" smtClean="0">
                      <a:sym typeface="Wingdings" pitchFamily="2" charset="2"/>
                    </a:rPr>
                    <a:t>K</a:t>
                  </a:r>
                  <a:r>
                    <a:rPr lang="en-US" altLang="ja-JP" baseline="-25000" dirty="0" smtClean="0">
                      <a:sym typeface="Wingdings" pitchFamily="2" charset="2"/>
                    </a:rPr>
                    <a:t>2</a:t>
                  </a:r>
                  <a:r>
                    <a:rPr lang="en-US" altLang="ja-JP" dirty="0" smtClean="0">
                      <a:sym typeface="Wingdings" pitchFamily="2" charset="2"/>
                    </a:rPr>
                    <a:t>CsSb </a:t>
                  </a:r>
                </a:p>
                <a:p>
                  <a:pPr algn="ctr"/>
                  <a:r>
                    <a:rPr lang="en-US" altLang="ja-JP" dirty="0" smtClean="0">
                      <a:sym typeface="Wingdings" pitchFamily="2" charset="2"/>
                    </a:rPr>
                    <a:t>Photocathode</a:t>
                  </a:r>
                  <a:endParaRPr lang="en-US" dirty="0" smtClean="0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61783" y="1001486"/>
                  <a:ext cx="752834" cy="295424"/>
                </a:xfrm>
                <a:prstGeom prst="rect">
                  <a:avLst/>
                </a:prstGeom>
                <a:pattFill prst="wdDnDiag">
                  <a:fgClr>
                    <a:schemeClr val="accent4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61783" y="3792583"/>
                  <a:ext cx="752834" cy="295424"/>
                </a:xfrm>
                <a:prstGeom prst="rect">
                  <a:avLst/>
                </a:prstGeom>
                <a:pattFill prst="wdDnDiag">
                  <a:fgClr>
                    <a:schemeClr val="accent4">
                      <a:lumMod val="40000"/>
                      <a:lumOff val="60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Arrow Connector 76"/>
                <p:cNvCxnSpPr>
                  <a:stCxn id="78" idx="1"/>
                  <a:endCxn id="75" idx="3"/>
                </p:cNvCxnSpPr>
                <p:nvPr/>
              </p:nvCxnSpPr>
              <p:spPr>
                <a:xfrm flipH="1">
                  <a:off x="1214617" y="852169"/>
                  <a:ext cx="196748" cy="29702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8" name="TextBox 77"/>
                <p:cNvSpPr txBox="1"/>
                <p:nvPr/>
              </p:nvSpPr>
              <p:spPr>
                <a:xfrm>
                  <a:off x="1411365" y="529003"/>
                  <a:ext cx="392263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Cathode Solenoid or Helmholtz pair </a:t>
                  </a:r>
                  <a:endParaRPr lang="en-US" dirty="0" smtClean="0"/>
                </a:p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(</a:t>
                  </a:r>
                  <a:r>
                    <a:rPr lang="en-US" dirty="0" err="1">
                      <a:solidFill>
                        <a:srgbClr val="000000"/>
                      </a:solidFill>
                    </a:rPr>
                    <a:t>B</a:t>
                  </a:r>
                  <a:r>
                    <a:rPr lang="en-US" baseline="-25000" dirty="0" err="1">
                      <a:solidFill>
                        <a:srgbClr val="000000"/>
                      </a:solidFill>
                    </a:rPr>
                    <a:t>z</a:t>
                  </a:r>
                  <a:r>
                    <a:rPr lang="en-US" dirty="0"/>
                    <a:t>=</a:t>
                  </a:r>
                  <a:r>
                    <a:rPr lang="en-US" dirty="0">
                      <a:solidFill>
                        <a:srgbClr val="000000"/>
                      </a:solidFill>
                    </a:rPr>
                    <a:t>2 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kG</a:t>
                  </a:r>
                  <a:r>
                    <a:rPr lang="en-US" dirty="0">
                      <a:solidFill>
                        <a:srgbClr val="000000"/>
                      </a:solidFill>
                    </a:rPr>
                    <a:t>)</a:t>
                  </a:r>
                </a:p>
              </p:txBody>
            </p:sp>
            <p:cxnSp>
              <p:nvCxnSpPr>
                <p:cNvPr id="80" name="Straight Arrow Connector 79"/>
                <p:cNvCxnSpPr/>
                <p:nvPr/>
              </p:nvCxnSpPr>
              <p:spPr>
                <a:xfrm flipV="1">
                  <a:off x="3276600" y="2904464"/>
                  <a:ext cx="2" cy="7487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1" name="TextBox 80"/>
                <p:cNvSpPr txBox="1"/>
                <p:nvPr/>
              </p:nvSpPr>
              <p:spPr>
                <a:xfrm>
                  <a:off x="2041809" y="3617129"/>
                  <a:ext cx="246958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Diagnostic Cross 1</a:t>
                  </a:r>
                </a:p>
                <a:p>
                  <a:pPr algn="ctr"/>
                  <a:r>
                    <a:rPr lang="en-US" dirty="0" smtClean="0"/>
                    <a:t>(</a:t>
                  </a:r>
                  <a:r>
                    <a:rPr lang="en-US" dirty="0" err="1" smtClean="0"/>
                    <a:t>Multislit</a:t>
                  </a:r>
                  <a:r>
                    <a:rPr lang="en-US" dirty="0" smtClean="0"/>
                    <a:t> + YAG Screen)</a:t>
                  </a:r>
                </a:p>
              </p:txBody>
            </p:sp>
            <p:sp>
              <p:nvSpPr>
                <p:cNvPr id="82" name="Rounded Rectangle 81"/>
                <p:cNvSpPr/>
                <p:nvPr/>
              </p:nvSpPr>
              <p:spPr>
                <a:xfrm>
                  <a:off x="4389476" y="2057401"/>
                  <a:ext cx="244196" cy="914400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6248400" y="2057400"/>
                  <a:ext cx="244196" cy="914400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ounded Rectangle 83"/>
                <p:cNvSpPr/>
                <p:nvPr/>
              </p:nvSpPr>
              <p:spPr>
                <a:xfrm>
                  <a:off x="5334000" y="2057401"/>
                  <a:ext cx="244196" cy="914400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3757494" y="1286024"/>
                  <a:ext cx="339721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Three Skew Quads</a:t>
                  </a:r>
                </a:p>
                <a:p>
                  <a:pPr algn="ctr"/>
                  <a:r>
                    <a:rPr lang="en-US" dirty="0" smtClean="0"/>
                    <a:t>(Round-to-Flat Beam Transformer)</a:t>
                  </a: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 flipV="1">
                  <a:off x="7048253" y="2868243"/>
                  <a:ext cx="0" cy="75910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/>
                <p:nvPr/>
              </p:nvCxnSpPr>
              <p:spPr>
                <a:xfrm>
                  <a:off x="8187358" y="1449167"/>
                  <a:ext cx="0" cy="76264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0" name="TextBox 89"/>
                <p:cNvSpPr txBox="1"/>
                <p:nvPr/>
              </p:nvSpPr>
              <p:spPr>
                <a:xfrm>
                  <a:off x="5937918" y="3617129"/>
                  <a:ext cx="224875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Diagnostic Cross 2</a:t>
                  </a:r>
                </a:p>
                <a:p>
                  <a:pPr algn="ctr"/>
                  <a:r>
                    <a:rPr lang="en-US" dirty="0" smtClean="0"/>
                    <a:t>(H,V slit + YAG Screen)</a:t>
                  </a: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7212212" y="802836"/>
                  <a:ext cx="1882375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Diagnostic Cross 3</a:t>
                  </a:r>
                </a:p>
                <a:p>
                  <a:pPr algn="ctr"/>
                  <a:r>
                    <a:rPr lang="en-US" dirty="0" smtClean="0"/>
                    <a:t>(YAG Screen)</a:t>
                  </a:r>
                </a:p>
              </p:txBody>
            </p:sp>
          </p:grpSp>
          <p:sp>
            <p:nvSpPr>
              <p:cNvPr id="47" name="Oval 46"/>
              <p:cNvSpPr/>
              <p:nvPr/>
            </p:nvSpPr>
            <p:spPr>
              <a:xfrm>
                <a:off x="2425379" y="3098764"/>
                <a:ext cx="152400" cy="914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610827" y="3083325"/>
                <a:ext cx="152400" cy="914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467600" y="3082459"/>
                <a:ext cx="152400" cy="914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647437" y="3082459"/>
                <a:ext cx="152400" cy="914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4724400" y="3082459"/>
                <a:ext cx="152400" cy="914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 flipV="1">
                <a:off x="4800600" y="4042423"/>
                <a:ext cx="0" cy="27744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3508765" y="4272856"/>
                <a:ext cx="27360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Injector Focusing Solenoids</a:t>
                </a:r>
              </a:p>
            </p:txBody>
          </p:sp>
        </p:grpSp>
        <p:sp>
          <p:nvSpPr>
            <p:cNvPr id="92" name="Rectangle 91"/>
            <p:cNvSpPr/>
            <p:nvPr/>
          </p:nvSpPr>
          <p:spPr>
            <a:xfrm>
              <a:off x="3132617" y="2391222"/>
              <a:ext cx="76200" cy="54124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904268" y="2391221"/>
              <a:ext cx="76200" cy="54124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8048829" y="2391220"/>
              <a:ext cx="76200" cy="54124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DE0D-4D77-4509-A3FB-CFDB4AD4A4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0" y="0"/>
            <a:ext cx="9143999" cy="72217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pPr defTabSz="914400"/>
            <a:r>
              <a:rPr lang="en-US" kern="0" dirty="0" smtClean="0"/>
              <a:t>Experimental </a:t>
            </a:r>
            <a:r>
              <a:rPr lang="en-US" kern="0" dirty="0" smtClean="0"/>
              <a:t>Overview: GTS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602970882"/>
      </p:ext>
    </p:extLst>
  </p:cSld>
  <p:clrMapOvr>
    <a:masterClrMapping/>
  </p:clrMapOvr>
</p:sld>
</file>

<file path=ppt/theme/theme1.xml><?xml version="1.0" encoding="utf-8"?>
<a:theme xmlns:a="http://schemas.openxmlformats.org/drawingml/2006/main" name="Ops Review 2010">
  <a:themeElements>
    <a:clrScheme name="JLab_PowerPoint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Ops Review 2010</Template>
  <TotalTime>30587</TotalTime>
  <Words>300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Ops Review 2010</vt:lpstr>
      <vt:lpstr>PowerPoint Presentation</vt:lpstr>
      <vt:lpstr>Milestones and Costs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poelker</dc:creator>
  <cp:lastModifiedBy>suleiman</cp:lastModifiedBy>
  <cp:revision>1579</cp:revision>
  <cp:lastPrinted>2014-01-09T17:51:36Z</cp:lastPrinted>
  <dcterms:created xsi:type="dcterms:W3CDTF">2010-09-20T13:48:43Z</dcterms:created>
  <dcterms:modified xsi:type="dcterms:W3CDTF">2015-12-05T21:26:46Z</dcterms:modified>
</cp:coreProperties>
</file>