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4"/>
  </p:notesMasterIdLst>
  <p:sldIdLst>
    <p:sldId id="265" r:id="rId3"/>
    <p:sldId id="270" r:id="rId4"/>
    <p:sldId id="256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18A"/>
    <a:srgbClr val="A80891"/>
    <a:srgbClr val="8E227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5" autoAdjust="0"/>
    <p:restoredTop sz="86461" autoAdjust="0"/>
  </p:normalViewPr>
  <p:slideViewPr>
    <p:cSldViewPr>
      <p:cViewPr>
        <p:scale>
          <a:sx n="86" d="100"/>
          <a:sy n="86" d="100"/>
        </p:scale>
        <p:origin x="-9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610" cy="461013"/>
          </a:xfrm>
          <a:prstGeom prst="rect">
            <a:avLst/>
          </a:prstGeom>
        </p:spPr>
        <p:txBody>
          <a:bodyPr vert="horz" lIns="90789" tIns="45395" rIns="90789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8018" y="0"/>
            <a:ext cx="3004610" cy="461013"/>
          </a:xfrm>
          <a:prstGeom prst="rect">
            <a:avLst/>
          </a:prstGeom>
        </p:spPr>
        <p:txBody>
          <a:bodyPr vert="horz" lIns="90789" tIns="45395" rIns="90789" bIns="45395" rtlCol="0"/>
          <a:lstStyle>
            <a:lvl1pPr algn="r">
              <a:defRPr sz="1200"/>
            </a:lvl1pPr>
          </a:lstStyle>
          <a:p>
            <a:fld id="{738905A3-B2B2-4BFE-831F-F6DEF575DAF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9" tIns="45395" rIns="90789" bIns="453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5" y="4385944"/>
            <a:ext cx="5546731" cy="4153859"/>
          </a:xfrm>
          <a:prstGeom prst="rect">
            <a:avLst/>
          </a:prstGeom>
        </p:spPr>
        <p:txBody>
          <a:bodyPr vert="horz" lIns="90789" tIns="45395" rIns="90789" bIns="453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309"/>
            <a:ext cx="3004610" cy="461013"/>
          </a:xfrm>
          <a:prstGeom prst="rect">
            <a:avLst/>
          </a:prstGeom>
        </p:spPr>
        <p:txBody>
          <a:bodyPr vert="horz" lIns="90789" tIns="45395" rIns="90789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8018" y="8770309"/>
            <a:ext cx="3004610" cy="461013"/>
          </a:xfrm>
          <a:prstGeom prst="rect">
            <a:avLst/>
          </a:prstGeom>
        </p:spPr>
        <p:txBody>
          <a:bodyPr vert="horz" lIns="90789" tIns="45395" rIns="90789" bIns="45395" rtlCol="0" anchor="b"/>
          <a:lstStyle>
            <a:lvl1pPr algn="r">
              <a:defRPr sz="1200"/>
            </a:lvl1pPr>
          </a:lstStyle>
          <a:p>
            <a:fld id="{77956DCB-2E64-4D82-A038-6C24758C9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1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55E9-F950-4FAD-B091-26841D161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F0A8-7477-47BE-9F52-3C63B0E87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32D1-45B0-4BBA-A58D-8DC8B7D0A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0C3E-48AC-4D82-A768-991C694962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5844-78D9-4A6E-AED9-FB292D08A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AF75-2E98-4B2B-973E-C7319B5201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614F-0BB8-4FC8-8875-EA7B5E61C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1490-95C6-46D7-A58D-4137D93652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3267-CC39-411A-B863-9DCF6A91A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688E1-A31F-4EE4-B836-53E750FD7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AEB7-3E4B-43E8-B24A-E536C6054C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DF14-3D1E-4386-AE5B-DA0DCF80350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4B8CF-D484-4C3E-B5B9-09BE265700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298450"/>
            <a:ext cx="7772400" cy="2841625"/>
          </a:xfrm>
        </p:spPr>
        <p:txBody>
          <a:bodyPr/>
          <a:lstStyle/>
          <a:p>
            <a:r>
              <a:rPr lang="en-US" b="1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Parity Experiments and JLab Injector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Riad Suleiman</a:t>
            </a:r>
          </a:p>
          <a:p>
            <a:endParaRPr lang="en-US" sz="2400" dirty="0"/>
          </a:p>
          <a:p>
            <a:r>
              <a:rPr lang="en-US" sz="2400" dirty="0" smtClean="0"/>
              <a:t>February 5,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19075"/>
            <a:ext cx="76009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806" y="960147"/>
            <a:ext cx="548227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For any </a:t>
            </a:r>
            <a:r>
              <a:rPr lang="en-US" sz="3200" b="1" dirty="0" err="1" smtClean="0"/>
              <a:t>polarimeter</a:t>
            </a:r>
            <a:r>
              <a:rPr lang="en-US" sz="3200" b="1" dirty="0" smtClean="0"/>
              <a:t>:</a:t>
            </a:r>
          </a:p>
          <a:p>
            <a:endParaRPr lang="en-US" dirty="0"/>
          </a:p>
          <a:p>
            <a:r>
              <a:rPr lang="en-US" sz="3600" dirty="0" smtClean="0"/>
              <a:t>Signal = Constant (1 + Ay . P)</a:t>
            </a:r>
            <a:endParaRPr lang="en-US" sz="36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46649" y="2880365"/>
            <a:ext cx="2560292" cy="822951"/>
          </a:xfrm>
          <a:prstGeom prst="wedgeRoundRectCallout">
            <a:avLst>
              <a:gd name="adj1" fmla="val 34502"/>
              <a:gd name="adj2" fmla="val -12468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Proportional to beam current</a:t>
            </a:r>
            <a:endParaRPr lang="en-US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749049" y="2880366"/>
            <a:ext cx="2560292" cy="672080"/>
          </a:xfrm>
          <a:prstGeom prst="wedgeRoundRectCallout">
            <a:avLst>
              <a:gd name="adj1" fmla="val -12400"/>
              <a:gd name="adj2" fmla="val -1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Analyzing Power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29194" y="960147"/>
            <a:ext cx="1737341" cy="548634"/>
          </a:xfrm>
          <a:prstGeom prst="wedgeRoundRectCallout">
            <a:avLst>
              <a:gd name="adj1" fmla="val -27167"/>
              <a:gd name="adj2" fmla="val 9852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Polarization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5642" y="4597313"/>
            <a:ext cx="3748999" cy="1828779"/>
          </a:xfrm>
          <a:prstGeom prst="wedgeRoundRectCallout">
            <a:avLst>
              <a:gd name="adj1" fmla="val -21006"/>
              <a:gd name="adj2" fmla="val -5015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Question: What is Ay for RF </a:t>
            </a:r>
            <a:r>
              <a:rPr lang="en-US" sz="3600" b="1" dirty="0" err="1" smtClean="0"/>
              <a:t>polarimeter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570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21450"/>
              </p:ext>
            </p:extLst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/>
                <a:gridCol w="820494"/>
                <a:gridCol w="528262"/>
                <a:gridCol w="528262"/>
                <a:gridCol w="887930"/>
                <a:gridCol w="955369"/>
                <a:gridCol w="977848"/>
                <a:gridCol w="1000327"/>
                <a:gridCol w="977847"/>
                <a:gridCol w="989085"/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2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3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to carry out a parity violation experiment: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Scatter longitudinally polarized electrons off un-polarized target (i.e., Hydrogen, Deuterium, Helium, Lead)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Reverse the beam helicity (±) with Pockels Cell, measure detected signals </a:t>
            </a:r>
            <a:r>
              <a:rPr lang="en-US" sz="2400" dirty="0" smtClean="0"/>
              <a:t>(S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) </a:t>
            </a:r>
            <a:r>
              <a:rPr lang="en-US" sz="2400" dirty="0" smtClean="0"/>
              <a:t>and currents (I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), calculate physics asymmetry (A </a:t>
            </a:r>
            <a:r>
              <a:rPr lang="en-US" sz="2400" baseline="-25000" dirty="0" smtClean="0"/>
              <a:t>physics</a:t>
            </a:r>
            <a:r>
              <a:rPr lang="en-US" sz="2400" dirty="0" smtClean="0"/>
              <a:t>):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Repeat the whole experiment: Millions of measurements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Average asymmetry is very small (1-50 ppm)</a:t>
            </a:r>
            <a:endParaRPr lang="en-US" dirty="0" smtClean="0"/>
          </a:p>
          <a:p>
            <a:pPr marL="342900" lvl="1" indent="-342900"/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33759"/>
              </p:ext>
            </p:extLst>
          </p:nvPr>
        </p:nvGraphicFramePr>
        <p:xfrm>
          <a:off x="1492250" y="2640013"/>
          <a:ext cx="393382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650960" imgH="787320" progId="Equation.3">
                  <p:embed/>
                </p:oleObj>
              </mc:Choice>
              <mc:Fallback>
                <p:oleObj name="Equation" r:id="rId3" imgW="16509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640013"/>
                        <a:ext cx="3933825" cy="14303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/>
          <p:cNvSpPr/>
          <p:nvPr/>
        </p:nvSpPr>
        <p:spPr bwMode="auto">
          <a:xfrm>
            <a:off x="5699079" y="2647327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309341" y="3218518"/>
            <a:ext cx="1969476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06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3" y="296731"/>
            <a:ext cx="8237082" cy="61497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389121" y="685830"/>
            <a:ext cx="1554463" cy="612648"/>
          </a:xfrm>
          <a:prstGeom prst="wedgeRoundRectCallout">
            <a:avLst>
              <a:gd name="adj1" fmla="val 32675"/>
              <a:gd name="adj2" fmla="val 2279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Brock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216309"/>
            <a:ext cx="6096852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14" y="0"/>
            <a:ext cx="561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4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14" y="0"/>
            <a:ext cx="561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440</Words>
  <Application>Microsoft Office PowerPoint</Application>
  <PresentationFormat>On-screen Show (4:3)</PresentationFormat>
  <Paragraphs>243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Default Design</vt:lpstr>
      <vt:lpstr>Microsoft Equation 3.0</vt:lpstr>
      <vt:lpstr>Parity Experiments and JLab Injector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 Lab</dc:creator>
  <cp:lastModifiedBy>Riad Suleiman</cp:lastModifiedBy>
  <cp:revision>200</cp:revision>
  <dcterms:created xsi:type="dcterms:W3CDTF">2010-11-15T19:55:20Z</dcterms:created>
  <dcterms:modified xsi:type="dcterms:W3CDTF">2016-02-05T13:40:23Z</dcterms:modified>
</cp:coreProperties>
</file>