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25"/>
  </p:notesMasterIdLst>
  <p:sldIdLst>
    <p:sldId id="309" r:id="rId3"/>
    <p:sldId id="398" r:id="rId4"/>
    <p:sldId id="399" r:id="rId5"/>
    <p:sldId id="308" r:id="rId6"/>
    <p:sldId id="400" r:id="rId7"/>
    <p:sldId id="302" r:id="rId8"/>
    <p:sldId id="325" r:id="rId9"/>
    <p:sldId id="295" r:id="rId10"/>
    <p:sldId id="405" r:id="rId11"/>
    <p:sldId id="401" r:id="rId12"/>
    <p:sldId id="404" r:id="rId13"/>
    <p:sldId id="297" r:id="rId14"/>
    <p:sldId id="406" r:id="rId15"/>
    <p:sldId id="260" r:id="rId16"/>
    <p:sldId id="268" r:id="rId17"/>
    <p:sldId id="293" r:id="rId18"/>
    <p:sldId id="403" r:id="rId19"/>
    <p:sldId id="402" r:id="rId20"/>
    <p:sldId id="291" r:id="rId21"/>
    <p:sldId id="305" r:id="rId22"/>
    <p:sldId id="321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AD34D"/>
    <a:srgbClr val="CF890B"/>
    <a:srgbClr val="05EBD0"/>
    <a:srgbClr val="AA329C"/>
    <a:srgbClr val="AC21AF"/>
    <a:srgbClr val="1C76C0"/>
    <a:srgbClr val="9C34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76" autoAdjust="0"/>
    <p:restoredTop sz="96408" autoAdjust="0"/>
  </p:normalViewPr>
  <p:slideViewPr>
    <p:cSldViewPr snapToGrid="0" snapToObjects="1">
      <p:cViewPr varScale="1">
        <p:scale>
          <a:sx n="85" d="100"/>
          <a:sy n="85" d="100"/>
        </p:scale>
        <p:origin x="120" y="5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June 8,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June 8,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3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5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Description of Hardware of UITF 200 </a:t>
            </a:r>
            <a:r>
              <a:rPr lang="en-US" sz="3200" i="1" dirty="0" err="1"/>
              <a:t>keV</a:t>
            </a:r>
            <a:r>
              <a:rPr lang="en-US" sz="3200" i="1" dirty="0"/>
              <a:t> Mott DAQ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June 8,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Riad Suleiman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91155"/>
              </p:ext>
            </p:extLst>
          </p:nvPr>
        </p:nvGraphicFramePr>
        <p:xfrm>
          <a:off x="1981201" y="89058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CH2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4398335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56908"/>
              </p:ext>
            </p:extLst>
          </p:nvPr>
        </p:nvGraphicFramePr>
        <p:xfrm>
          <a:off x="7424738" y="894998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142A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Mott FADC CH3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972554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524063"/>
              </p:ext>
            </p:extLst>
          </p:nvPr>
        </p:nvGraphicFramePr>
        <p:xfrm>
          <a:off x="1981200" y="3616855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FADC CH0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5378503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48394"/>
              </p:ext>
            </p:extLst>
          </p:nvPr>
        </p:nvGraphicFramePr>
        <p:xfrm>
          <a:off x="7424738" y="3604332"/>
          <a:ext cx="2786063" cy="164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Channel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</a:t>
                      </a:r>
                    </a:p>
                    <a:p>
                      <a:pPr algn="ctr"/>
                      <a:r>
                        <a:rPr lang="en-US" sz="1200" dirty="0"/>
                        <a:t>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142B Preamp E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INTFADC CH1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SCA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8595606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705" y="719983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67" y="719982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AMPLIFIERS CONTROLS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00720"/>
              </p:ext>
            </p:extLst>
          </p:nvPr>
        </p:nvGraphicFramePr>
        <p:xfrm>
          <a:off x="524107" y="770340"/>
          <a:ext cx="4104354" cy="457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42">
                  <a:extLst>
                    <a:ext uri="{9D8B030D-6E8A-4147-A177-3AD203B41FA5}">
                      <a16:colId xmlns:a16="http://schemas.microsoft.com/office/drawing/2014/main" val="245970818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590A Amp</a:t>
                      </a:r>
                    </a:p>
                    <a:p>
                      <a:pPr algn="ctr"/>
                      <a:r>
                        <a:rPr lang="en-US" sz="1200" dirty="0"/>
                        <a:t>(120°)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8369398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/>
                        <a:t>00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12239707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POS/NEG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894136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OUTPUT UNI-BI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6519072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50 µs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96467083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INT/WINDOW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41418923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718036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LOWER LEVEL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29257154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2115622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LL REF (INT/EXT) </a:t>
                      </a:r>
                    </a:p>
                    <a:p>
                      <a:pPr algn="l"/>
                      <a:r>
                        <a:rPr lang="en-US" sz="1200" b="1" dirty="0"/>
                        <a:t>(rear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INT  (front- panel control)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179305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  <a:p>
                      <a:pPr algn="l"/>
                      <a:r>
                        <a:rPr lang="en-US" sz="1200" b="1" dirty="0"/>
                        <a:t>(side panel)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µs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267309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33492226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Window 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 – 1 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83150577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3957"/>
              </p:ext>
            </p:extLst>
          </p:nvPr>
        </p:nvGraphicFramePr>
        <p:xfrm>
          <a:off x="6552338" y="770340"/>
          <a:ext cx="3658462" cy="347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391">
                  <a:extLst>
                    <a:ext uri="{9D8B030D-6E8A-4147-A177-3AD203B41FA5}">
                      <a16:colId xmlns:a16="http://schemas.microsoft.com/office/drawing/2014/main" val="3841930323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baseline="0" dirty="0"/>
                        <a:t>Controls</a:t>
                      </a:r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LEFT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570 Amp</a:t>
                      </a:r>
                    </a:p>
                    <a:p>
                      <a:pPr algn="ctr"/>
                      <a:r>
                        <a:rPr lang="en-US" sz="1200" dirty="0"/>
                        <a:t>(50°) 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FINE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402865162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13296729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SHAPING TIME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3282813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BLR AUTO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5933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PZ ADJ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8245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THRESH</a:t>
                      </a:r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51" marR="91451" marT="45714" marB="4571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2776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Input Polarity</a:t>
                      </a:r>
                    </a:p>
                    <a:p>
                      <a:pPr algn="l"/>
                      <a:r>
                        <a:rPr lang="en-US" sz="1200" b="1" dirty="0"/>
                        <a:t>(POS/NEG)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NEG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62613771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04341831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COARSE GAIN Attenuation</a:t>
                      </a:r>
                    </a:p>
                    <a:p>
                      <a:pPr algn="l"/>
                      <a:r>
                        <a:rPr lang="en-US" sz="1200" b="1" dirty="0"/>
                        <a:t>(internal jumper)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X0.1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92784773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3E5205-0987-4C56-8225-562AE4F1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96" y="770338"/>
            <a:ext cx="838095" cy="507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C26D7-DADA-4075-AD15-CF7FA21E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606" y="770339"/>
            <a:ext cx="838095" cy="5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0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39112"/>
              </p:ext>
            </p:extLst>
          </p:nvPr>
        </p:nvGraphicFramePr>
        <p:xfrm>
          <a:off x="5030789" y="855663"/>
          <a:ext cx="2797175" cy="274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TS#2 (Mott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TRG (FADC SDC MT1)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INH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33891"/>
              </p:ext>
            </p:extLst>
          </p:nvPr>
        </p:nvGraphicFramePr>
        <p:xfrm>
          <a:off x="5030789" y="4067729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TID 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7 (OT#2)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SD_FP1 TRG IN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63FF2-97A4-45BF-B367-54CF34590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1" r="48902" b="28724"/>
          <a:stretch/>
        </p:blipFill>
        <p:spPr>
          <a:xfrm>
            <a:off x="1526822" y="1154698"/>
            <a:ext cx="2142067" cy="48880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HELICITY DECODER BOARD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80420"/>
              </p:ext>
            </p:extLst>
          </p:nvPr>
        </p:nvGraphicFramePr>
        <p:xfrm>
          <a:off x="5030789" y="855663"/>
          <a:ext cx="2797175" cy="109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INPUTS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1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53510"/>
              </p:ext>
            </p:extLst>
          </p:nvPr>
        </p:nvGraphicFramePr>
        <p:xfrm>
          <a:off x="5030788" y="5373952"/>
          <a:ext cx="2797175" cy="109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C</a:t>
                      </a:r>
                      <a:r>
                        <a:rPr lang="en-US" sz="1200" dirty="0"/>
                        <a:t>han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OUTPUTS</a:t>
                      </a:r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16" marR="9141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A94AB-25EC-49D7-A005-0AA33BF2B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2" b="6746"/>
          <a:stretch/>
        </p:blipFill>
        <p:spPr>
          <a:xfrm>
            <a:off x="479778" y="979311"/>
            <a:ext cx="4267200" cy="4899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2D2E9-6296-48E9-A4E8-F2CAC489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01" t="10535" r="45611" b="14280"/>
          <a:stretch/>
        </p:blipFill>
        <p:spPr>
          <a:xfrm>
            <a:off x="9293578" y="1117600"/>
            <a:ext cx="688622" cy="515620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83282A-48EC-46AE-B3F3-E5CDB088E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70303"/>
              </p:ext>
            </p:extLst>
          </p:nvPr>
        </p:nvGraphicFramePr>
        <p:xfrm>
          <a:off x="5030789" y="2193656"/>
          <a:ext cx="2797175" cy="27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ADDRESS</a:t>
                      </a:r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0xA80000</a:t>
                      </a:r>
                    </a:p>
                  </a:txBody>
                  <a:tcPr marL="91415" marR="9141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35B8B9B-53B7-49CE-BABD-0D649546F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7" t="35987" r="34637" b="24280"/>
          <a:stretch/>
        </p:blipFill>
        <p:spPr>
          <a:xfrm>
            <a:off x="5186539" y="2467964"/>
            <a:ext cx="2485672" cy="27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9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 cmpd="sng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FADC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73338"/>
              </p:ext>
            </p:extLst>
          </p:nvPr>
        </p:nvGraphicFramePr>
        <p:xfrm>
          <a:off x="2110147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SCA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00196"/>
              </p:ext>
            </p:extLst>
          </p:nvPr>
        </p:nvGraphicFramePr>
        <p:xfrm>
          <a:off x="7987232" y="1313917"/>
          <a:ext cx="2209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FADC</a:t>
                      </a:r>
                      <a:r>
                        <a:rPr lang="en-US" sz="1400" baseline="0" dirty="0"/>
                        <a:t> C</a:t>
                      </a:r>
                      <a:r>
                        <a:rPr lang="en-US" sz="1400" dirty="0"/>
                        <a:t>han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LEFT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RIGHT 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Delayed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Helicity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T_Settle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Pattern–Sync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Pair–Sync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195357" y="817628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Mott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105092" y="789847"/>
            <a:ext cx="2006060" cy="360362"/>
          </a:xfrm>
          <a:prstGeom prst="rect">
            <a:avLst/>
          </a:prstGeom>
          <a:ln w="3175" cmpd="sng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198368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3659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Delayed Helicity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T_Settle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SDC TRG 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 </a:t>
                      </a:r>
                      <a:r>
                        <a:rPr lang="el-GR" sz="1800" dirty="0"/>
                        <a:t>Ω</a:t>
                      </a: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Pattern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CH14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Pair Sync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baseline="0" dirty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INT FADC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CH15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94170"/>
              </p:ext>
            </p:extLst>
          </p:nvPr>
        </p:nvGraphicFramePr>
        <p:xfrm>
          <a:off x="2682875" y="807041"/>
          <a:ext cx="6826250" cy="593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LT</a:t>
                      </a:r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IN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TTL/ECL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NIM OUT</a:t>
                      </a:r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Mott </a:t>
                      </a:r>
                      <a:r>
                        <a:rPr lang="en-US" sz="1200" dirty="0" err="1"/>
                        <a:t>DetTr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(NOW a 10.13 kHz NIM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</a:rPr>
                        <a:t>Pulser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TID TS#2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</a:t>
                      </a:r>
                      <a:r>
                        <a:rPr lang="el-GR" sz="1200" dirty="0"/>
                        <a:t>Ω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SCOPE</a:t>
                      </a:r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11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/>
                        <a:t>16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– OCTAL LOGIC UNIT PS 758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/>
              <a:t>Mott NIM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29325"/>
              </p:ext>
            </p:extLst>
          </p:nvPr>
        </p:nvGraphicFramePr>
        <p:xfrm>
          <a:off x="2640014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QUAD FAN IN/OUT</a:t>
                      </a:r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LEFT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RIGHT SCA </a:t>
                      </a:r>
                      <a:r>
                        <a:rPr lang="en-US" sz="1800" dirty="0"/>
                        <a:t>– </a:t>
                      </a:r>
                      <a:r>
                        <a:rPr lang="en-US" sz="1800" b="1" dirty="0"/>
                        <a:t>IN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OCTAL LOGIC UNIT 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Mott DADC CH3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 gridSpan="3">
                  <a:txBody>
                    <a:bodyPr/>
                    <a:lstStyle/>
                    <a:p>
                      <a:pPr algn="r"/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9E82330-5E6B-46E3-9B64-783CFA9B3FB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38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7505"/>
              </p:ext>
            </p:extLst>
          </p:nvPr>
        </p:nvGraphicFramePr>
        <p:xfrm>
          <a:off x="1903414" y="1046164"/>
          <a:ext cx="8385175" cy="18766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Readout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Trigger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/>
                        <a:t>Mott_Sample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Mott FADC (Mode=1), INT 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 Detector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Mott_Int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FADC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Mott_Int_%d.dat</a:t>
                      </a:r>
                      <a:endParaRPr lang="fr-FR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nT_Settle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CF2-7A3C-4016-BD33-6EBDE297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/>
          <a:p>
            <a:r>
              <a:rPr lang="en-US" dirty="0"/>
              <a:t>Upgraded Injector Test Facility – Mott Data Acquisition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DB4BC-025F-4263-83AF-904328B7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A96CB-9D86-4554-8918-84BDEC3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204B12-95D2-42B9-B926-53C03084BE48}"/>
              </a:ext>
            </a:extLst>
          </p:cNvPr>
          <p:cNvGrpSpPr/>
          <p:nvPr/>
        </p:nvGrpSpPr>
        <p:grpSpPr>
          <a:xfrm>
            <a:off x="491499" y="838567"/>
            <a:ext cx="10587443" cy="5760446"/>
            <a:chOff x="491499" y="838567"/>
            <a:chExt cx="10587443" cy="57604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141A3-4301-4A47-8BAF-524303E847A6}"/>
                </a:ext>
              </a:extLst>
            </p:cNvPr>
            <p:cNvSpPr/>
            <p:nvPr/>
          </p:nvSpPr>
          <p:spPr>
            <a:xfrm>
              <a:off x="5075387" y="838567"/>
              <a:ext cx="1064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VXS crate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A6D8EBC-71C8-43DF-8271-44C806440A91}"/>
                </a:ext>
              </a:extLst>
            </p:cNvPr>
            <p:cNvSpPr/>
            <p:nvPr/>
          </p:nvSpPr>
          <p:spPr>
            <a:xfrm>
              <a:off x="1223790" y="6291236"/>
              <a:ext cx="13837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BU-013-050-500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65C989-56A8-4B70-9DD5-8FBC73EBC4A5}"/>
                </a:ext>
              </a:extLst>
            </p:cNvPr>
            <p:cNvSpPr/>
            <p:nvPr/>
          </p:nvSpPr>
          <p:spPr>
            <a:xfrm>
              <a:off x="3927971" y="1601266"/>
              <a:ext cx="4283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TID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6BEFB3-F0AD-496F-988A-5B4F0340DEBE}"/>
                </a:ext>
              </a:extLst>
            </p:cNvPr>
            <p:cNvSpPr/>
            <p:nvPr/>
          </p:nvSpPr>
          <p:spPr>
            <a:xfrm>
              <a:off x="9978374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2A83361-ECAC-499D-9343-BE41EAEB90BA}"/>
                </a:ext>
              </a:extLst>
            </p:cNvPr>
            <p:cNvSpPr/>
            <p:nvPr/>
          </p:nvSpPr>
          <p:spPr>
            <a:xfrm>
              <a:off x="9066125" y="55019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E36E0E-2DDF-48E8-A971-B2D10D229494}"/>
                </a:ext>
              </a:extLst>
            </p:cNvPr>
            <p:cNvCxnSpPr>
              <a:cxnSpLocks/>
              <a:stCxn id="57" idx="0"/>
              <a:endCxn id="61" idx="2"/>
            </p:cNvCxnSpPr>
            <p:nvPr/>
          </p:nvCxnSpPr>
          <p:spPr>
            <a:xfrm flipV="1">
              <a:off x="9180425" y="5216219"/>
              <a:ext cx="0" cy="2857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F1B45A-CA46-4E09-86AD-497478B24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92674" y="5216219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BE8AD15-4FED-42E2-8BD4-C6AFE94C5903}"/>
                </a:ext>
              </a:extLst>
            </p:cNvPr>
            <p:cNvSpPr/>
            <p:nvPr/>
          </p:nvSpPr>
          <p:spPr>
            <a:xfrm>
              <a:off x="9978374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D3F5E6-FAFB-4A90-9037-EDB50D8ED3B1}"/>
                </a:ext>
              </a:extLst>
            </p:cNvPr>
            <p:cNvSpPr txBox="1"/>
            <p:nvPr/>
          </p:nvSpPr>
          <p:spPr>
            <a:xfrm>
              <a:off x="9616452" y="5864603"/>
              <a:ext cx="952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FB3936-163E-413C-B4C6-48B73DFDD986}"/>
                </a:ext>
              </a:extLst>
            </p:cNvPr>
            <p:cNvSpPr txBox="1"/>
            <p:nvPr/>
          </p:nvSpPr>
          <p:spPr>
            <a:xfrm>
              <a:off x="8751714" y="5864603"/>
              <a:ext cx="853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(50˚)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314B90-2529-42F9-8529-6675B66E117E}"/>
                </a:ext>
              </a:extLst>
            </p:cNvPr>
            <p:cNvSpPr txBox="1"/>
            <p:nvPr/>
          </p:nvSpPr>
          <p:spPr>
            <a:xfrm>
              <a:off x="10327582" y="4702553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142B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357CF2-29C6-40B4-909C-2EE698EF5F20}"/>
                </a:ext>
              </a:extLst>
            </p:cNvPr>
            <p:cNvSpPr/>
            <p:nvPr/>
          </p:nvSpPr>
          <p:spPr>
            <a:xfrm>
              <a:off x="9066125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2D37FD-0CBF-4B05-8326-BEBF46DBC412}"/>
                </a:ext>
              </a:extLst>
            </p:cNvPr>
            <p:cNvSpPr/>
            <p:nvPr/>
          </p:nvSpPr>
          <p:spPr>
            <a:xfrm>
              <a:off x="3604207" y="1171382"/>
              <a:ext cx="3581400" cy="21646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7167B8-BA7C-48B7-A1F5-D48FE2BFA38E}"/>
                </a:ext>
              </a:extLst>
            </p:cNvPr>
            <p:cNvSpPr/>
            <p:nvPr/>
          </p:nvSpPr>
          <p:spPr>
            <a:xfrm>
              <a:off x="3718507" y="1646595"/>
              <a:ext cx="45719" cy="16081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987770-2514-4074-A128-6C6F1105AEEE}"/>
                </a:ext>
              </a:extLst>
            </p:cNvPr>
            <p:cNvSpPr/>
            <p:nvPr/>
          </p:nvSpPr>
          <p:spPr>
            <a:xfrm>
              <a:off x="3558466" y="1361078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SBC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83FB8-4696-4A75-8361-61AF683E0B3D}"/>
                </a:ext>
              </a:extLst>
            </p:cNvPr>
            <p:cNvSpPr/>
            <p:nvPr/>
          </p:nvSpPr>
          <p:spPr>
            <a:xfrm>
              <a:off x="6766507" y="1654553"/>
              <a:ext cx="198119" cy="16002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01BC83-E6F6-4478-8303-2A3BAB0DD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453" y="3704689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607232-421F-44BB-981B-FC3A96207D79}"/>
                </a:ext>
              </a:extLst>
            </p:cNvPr>
            <p:cNvCxnSpPr>
              <a:cxnSpLocks/>
              <a:stCxn id="127" idx="2"/>
              <a:endCxn id="121" idx="0"/>
            </p:cNvCxnSpPr>
            <p:nvPr/>
          </p:nvCxnSpPr>
          <p:spPr>
            <a:xfrm flipH="1">
              <a:off x="1463121" y="4340960"/>
              <a:ext cx="356" cy="494259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0D0554-294B-4969-AD68-9C4E15A5E5F1}"/>
                </a:ext>
              </a:extLst>
            </p:cNvPr>
            <p:cNvSpPr txBox="1"/>
            <p:nvPr/>
          </p:nvSpPr>
          <p:spPr>
            <a:xfrm>
              <a:off x="9446779" y="4139111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D42194-6D08-401B-947C-B06FE1FD050C}"/>
                </a:ext>
              </a:extLst>
            </p:cNvPr>
            <p:cNvSpPr/>
            <p:nvPr/>
          </p:nvSpPr>
          <p:spPr>
            <a:xfrm>
              <a:off x="7659589" y="3561703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FD895-B94A-4CF9-863F-98B0253F2BB9}"/>
                </a:ext>
              </a:extLst>
            </p:cNvPr>
            <p:cNvSpPr/>
            <p:nvPr/>
          </p:nvSpPr>
          <p:spPr>
            <a:xfrm>
              <a:off x="7335141" y="4061762"/>
              <a:ext cx="201966" cy="84704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72BF8B-2B8A-4D4A-A3E9-168D6ED9B1F7}"/>
                </a:ext>
              </a:extLst>
            </p:cNvPr>
            <p:cNvSpPr txBox="1"/>
            <p:nvPr/>
          </p:nvSpPr>
          <p:spPr>
            <a:xfrm>
              <a:off x="7487369" y="458056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570 Amp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1AAED4-92B2-4100-8F25-C21E15C57395}"/>
                </a:ext>
              </a:extLst>
            </p:cNvPr>
            <p:cNvSpPr txBox="1"/>
            <p:nvPr/>
          </p:nvSpPr>
          <p:spPr>
            <a:xfrm>
              <a:off x="7878091" y="2790543"/>
              <a:ext cx="526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4CD5AD6-96E5-44AF-885A-ECEB5A967DC8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H="1" flipV="1">
              <a:off x="10089904" y="3985224"/>
              <a:ext cx="2770" cy="8499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82CD6C-1BAA-47D7-9A59-80E1844AED9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7861555" y="3985224"/>
              <a:ext cx="2231119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996953-7EF8-427B-99C4-0BC948C0FE6C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760572" y="1985718"/>
              <a:ext cx="0" cy="157598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AE65C5-1E37-4C55-B33E-91BFCEACA94E}"/>
                </a:ext>
              </a:extLst>
            </p:cNvPr>
            <p:cNvCxnSpPr>
              <a:cxnSpLocks/>
            </p:cNvCxnSpPr>
            <p:nvPr/>
          </p:nvCxnSpPr>
          <p:spPr>
            <a:xfrm>
              <a:off x="7518982" y="4542035"/>
              <a:ext cx="1659292" cy="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15836D-4CF1-483A-9A8B-B522CC97DD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214" y="4530840"/>
              <a:ext cx="0" cy="31291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36049B-2AE6-4242-BEB6-FCBF020266B6}"/>
                </a:ext>
              </a:extLst>
            </p:cNvPr>
            <p:cNvSpPr/>
            <p:nvPr/>
          </p:nvSpPr>
          <p:spPr>
            <a:xfrm>
              <a:off x="2984774" y="3491983"/>
              <a:ext cx="915374" cy="8056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FFF005-2147-483C-9878-020F2DCB2464}"/>
                </a:ext>
              </a:extLst>
            </p:cNvPr>
            <p:cNvSpPr txBox="1"/>
            <p:nvPr/>
          </p:nvSpPr>
          <p:spPr>
            <a:xfrm>
              <a:off x="3010792" y="376161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Fanout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800B34-13E4-43EF-BE42-2F2C0BA57CB0}"/>
                </a:ext>
              </a:extLst>
            </p:cNvPr>
            <p:cNvSpPr txBox="1"/>
            <p:nvPr/>
          </p:nvSpPr>
          <p:spPr>
            <a:xfrm>
              <a:off x="1784408" y="3673853"/>
              <a:ext cx="4988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SCA</a:t>
              </a:r>
            </a:p>
            <a:p>
              <a:pPr algn="ctr"/>
              <a:r>
                <a:rPr lang="en-US" sz="1400" dirty="0"/>
                <a:t> Out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B566B1-0B55-4912-BE17-6C2FCFC0345F}"/>
                </a:ext>
              </a:extLst>
            </p:cNvPr>
            <p:cNvCxnSpPr>
              <a:cxnSpLocks/>
            </p:cNvCxnSpPr>
            <p:nvPr/>
          </p:nvCxnSpPr>
          <p:spPr>
            <a:xfrm>
              <a:off x="6854482" y="1976123"/>
              <a:ext cx="913102" cy="0"/>
            </a:xfrm>
            <a:prstGeom prst="line">
              <a:avLst/>
            </a:prstGeom>
            <a:ln w="19050">
              <a:headEnd type="stealth" w="lg" len="lg"/>
              <a:tailEnd type="non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C95AD3-5F34-4E49-BDF9-DB29D5B6DC0B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7436124" y="2144605"/>
              <a:ext cx="0" cy="1917157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17DAB5-987F-4827-8E05-37BB3864DE7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2144605"/>
              <a:ext cx="570558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784D39-6416-472A-9AE4-81901AED7046}"/>
                </a:ext>
              </a:extLst>
            </p:cNvPr>
            <p:cNvSpPr/>
            <p:nvPr/>
          </p:nvSpPr>
          <p:spPr>
            <a:xfrm>
              <a:off x="4303385" y="3488341"/>
              <a:ext cx="424198" cy="357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FDBE84-7B52-4BB7-A5A0-AE06E819A243}"/>
                </a:ext>
              </a:extLst>
            </p:cNvPr>
            <p:cNvSpPr txBox="1"/>
            <p:nvPr/>
          </p:nvSpPr>
          <p:spPr>
            <a:xfrm>
              <a:off x="4299864" y="3535837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OR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84370A-A49D-479C-98F9-1F4FD64D751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602" y="3038501"/>
              <a:ext cx="0" cy="619503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8E340F7-022F-495A-9F31-C65BF8FFFAEF}"/>
                </a:ext>
              </a:extLst>
            </p:cNvPr>
            <p:cNvSpPr/>
            <p:nvPr/>
          </p:nvSpPr>
          <p:spPr>
            <a:xfrm>
              <a:off x="5414560" y="1169224"/>
              <a:ext cx="5561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Mott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4C707-7A26-4C46-BBED-287341D2899D}"/>
                </a:ext>
              </a:extLst>
            </p:cNvPr>
            <p:cNvSpPr txBox="1"/>
            <p:nvPr/>
          </p:nvSpPr>
          <p:spPr>
            <a:xfrm>
              <a:off x="1406436" y="2636753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Amp </a:t>
              </a:r>
            </a:p>
            <a:p>
              <a:pPr algn="ctr"/>
              <a:r>
                <a:rPr lang="en-US" sz="1400" dirty="0"/>
                <a:t>Out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5D9EF0-3BFC-4F75-8B2A-6F208516B014}"/>
                </a:ext>
              </a:extLst>
            </p:cNvPr>
            <p:cNvSpPr txBox="1"/>
            <p:nvPr/>
          </p:nvSpPr>
          <p:spPr>
            <a:xfrm>
              <a:off x="4098926" y="2994051"/>
              <a:ext cx="113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Mott Trigger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7EAB29-5D1C-408C-BC8C-AD5F0EF53166}"/>
                </a:ext>
              </a:extLst>
            </p:cNvPr>
            <p:cNvSpPr/>
            <p:nvPr/>
          </p:nvSpPr>
          <p:spPr>
            <a:xfrm>
              <a:off x="5575732" y="1654553"/>
              <a:ext cx="198119" cy="16002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3B2D0A-41E1-4D5D-A7E9-634E20AF59B8}"/>
                </a:ext>
              </a:extLst>
            </p:cNvPr>
            <p:cNvSpPr/>
            <p:nvPr/>
          </p:nvSpPr>
          <p:spPr>
            <a:xfrm>
              <a:off x="6529841" y="1166720"/>
              <a:ext cx="5645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INT</a:t>
              </a:r>
            </a:p>
            <a:p>
              <a:pPr algn="ctr"/>
              <a:r>
                <a:rPr lang="en-US" sz="1400" dirty="0" err="1"/>
                <a:t>fADC</a:t>
              </a:r>
              <a:endParaRPr lang="en-US" sz="14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005560-DC76-45FF-AF63-105885EDCB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863056"/>
              <a:ext cx="1911147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5EFD22-7858-444A-8D6E-FEB0B0106039}"/>
                </a:ext>
              </a:extLst>
            </p:cNvPr>
            <p:cNvSpPr txBox="1"/>
            <p:nvPr/>
          </p:nvSpPr>
          <p:spPr>
            <a:xfrm>
              <a:off x="1270469" y="1119083"/>
              <a:ext cx="1805301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5224D4-0123-4080-96A6-08FEB29AA6FD}"/>
                </a:ext>
              </a:extLst>
            </p:cNvPr>
            <p:cNvCxnSpPr>
              <a:cxnSpLocks/>
            </p:cNvCxnSpPr>
            <p:nvPr/>
          </p:nvCxnSpPr>
          <p:spPr>
            <a:xfrm>
              <a:off x="6441176" y="2636753"/>
              <a:ext cx="325331" cy="857166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F9D7DCF-729B-46BB-85EE-A4D69AACEFCE}"/>
                </a:ext>
              </a:extLst>
            </p:cNvPr>
            <p:cNvSpPr txBox="1"/>
            <p:nvPr/>
          </p:nvSpPr>
          <p:spPr>
            <a:xfrm>
              <a:off x="6412412" y="3504524"/>
              <a:ext cx="729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Helicity</a:t>
              </a:r>
            </a:p>
            <a:p>
              <a:pPr algn="ctr"/>
              <a:r>
                <a:rPr lang="en-US" sz="1400" dirty="0"/>
                <a:t>Trigger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E8DA6B-8DB1-40F0-8B3E-7B507310384A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34" y="3038501"/>
              <a:ext cx="1187168" cy="0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1DA7B9-68D6-42C1-91B6-CC8FBDF09708}"/>
                </a:ext>
              </a:extLst>
            </p:cNvPr>
            <p:cNvSpPr/>
            <p:nvPr/>
          </p:nvSpPr>
          <p:spPr>
            <a:xfrm>
              <a:off x="3938907" y="1658232"/>
              <a:ext cx="45719" cy="1600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F338B1-9F11-4ECE-B5ED-68A15FF71404}"/>
                </a:ext>
              </a:extLst>
            </p:cNvPr>
            <p:cNvSpPr/>
            <p:nvPr/>
          </p:nvSpPr>
          <p:spPr>
            <a:xfrm>
              <a:off x="8844848" y="6291236"/>
              <a:ext cx="16113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BU-013-050-1000-S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E40A40F-DF60-40F4-9661-0C892BA75DF3}"/>
                </a:ext>
              </a:extLst>
            </p:cNvPr>
            <p:cNvSpPr/>
            <p:nvPr/>
          </p:nvSpPr>
          <p:spPr>
            <a:xfrm>
              <a:off x="2249781" y="5510317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BA3044-4E11-4AD7-918A-A09F9BEC6927}"/>
                </a:ext>
              </a:extLst>
            </p:cNvPr>
            <p:cNvSpPr/>
            <p:nvPr/>
          </p:nvSpPr>
          <p:spPr>
            <a:xfrm>
              <a:off x="1333970" y="5521019"/>
              <a:ext cx="2286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62B4DBD-6E5E-4587-868C-92D5A076E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572" y="5201138"/>
              <a:ext cx="0" cy="304800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FD3252A-1A6A-4399-8F36-AEA100061A83}"/>
                </a:ext>
              </a:extLst>
            </p:cNvPr>
            <p:cNvSpPr/>
            <p:nvPr/>
          </p:nvSpPr>
          <p:spPr>
            <a:xfrm>
              <a:off x="224978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48D6A6-DC4C-4860-B800-830E3D04C81F}"/>
                </a:ext>
              </a:extLst>
            </p:cNvPr>
            <p:cNvSpPr txBox="1"/>
            <p:nvPr/>
          </p:nvSpPr>
          <p:spPr>
            <a:xfrm>
              <a:off x="1853463" y="5864603"/>
              <a:ext cx="1043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Right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868BACF-632F-4286-91DF-452DA1337223}"/>
                </a:ext>
              </a:extLst>
            </p:cNvPr>
            <p:cNvSpPr txBox="1"/>
            <p:nvPr/>
          </p:nvSpPr>
          <p:spPr>
            <a:xfrm>
              <a:off x="988725" y="5864603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Left (120˚)</a:t>
              </a:r>
            </a:p>
            <a:p>
              <a:pPr algn="ctr"/>
              <a:r>
                <a:rPr lang="en-US" sz="1400" dirty="0"/>
                <a:t>Detector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F2284E4-A91A-401F-985B-ADE6A7158E71}"/>
                </a:ext>
              </a:extLst>
            </p:cNvPr>
            <p:cNvSpPr/>
            <p:nvPr/>
          </p:nvSpPr>
          <p:spPr>
            <a:xfrm>
              <a:off x="1348821" y="4835219"/>
              <a:ext cx="228600" cy="381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B59C526-582C-4157-B192-90BFBE234881}"/>
                </a:ext>
              </a:extLst>
            </p:cNvPr>
            <p:cNvSpPr txBox="1"/>
            <p:nvPr/>
          </p:nvSpPr>
          <p:spPr>
            <a:xfrm>
              <a:off x="740536" y="4861627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 Out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8D7F38E-2508-4D3F-BE7F-67227E99E9CE}"/>
                </a:ext>
              </a:extLst>
            </p:cNvPr>
            <p:cNvCxnSpPr>
              <a:cxnSpLocks/>
              <a:stCxn id="115" idx="0"/>
              <a:endCxn id="118" idx="2"/>
            </p:cNvCxnSpPr>
            <p:nvPr/>
          </p:nvCxnSpPr>
          <p:spPr>
            <a:xfrm flipV="1">
              <a:off x="2364081" y="5216219"/>
              <a:ext cx="0" cy="294098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6EACF81-567B-408E-AE32-D3DF004F3F98}"/>
                </a:ext>
              </a:extLst>
            </p:cNvPr>
            <p:cNvSpPr/>
            <p:nvPr/>
          </p:nvSpPr>
          <p:spPr>
            <a:xfrm>
              <a:off x="1362494" y="3493919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111D766-8F10-43B0-9855-36C5F2CC5AB5}"/>
                </a:ext>
              </a:extLst>
            </p:cNvPr>
            <p:cNvSpPr txBox="1"/>
            <p:nvPr/>
          </p:nvSpPr>
          <p:spPr>
            <a:xfrm>
              <a:off x="491499" y="3673853"/>
              <a:ext cx="893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590A</a:t>
              </a:r>
            </a:p>
            <a:p>
              <a:pPr algn="ctr"/>
              <a:r>
                <a:rPr lang="en-US" sz="1400" dirty="0"/>
                <a:t>Amp/Disc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72070FA-E004-4EB3-AC4B-91C358412872}"/>
                </a:ext>
              </a:extLst>
            </p:cNvPr>
            <p:cNvCxnSpPr>
              <a:cxnSpLocks/>
              <a:stCxn id="128" idx="2"/>
              <a:endCxn id="118" idx="0"/>
            </p:cNvCxnSpPr>
            <p:nvPr/>
          </p:nvCxnSpPr>
          <p:spPr>
            <a:xfrm>
              <a:off x="2362032" y="4339024"/>
              <a:ext cx="2049" cy="496195"/>
            </a:xfrm>
            <a:prstGeom prst="line">
              <a:avLst/>
            </a:prstGeom>
            <a:ln w="3810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8203BC8-5CFF-440F-8154-0E45CAE1A368}"/>
                </a:ext>
              </a:extLst>
            </p:cNvPr>
            <p:cNvSpPr/>
            <p:nvPr/>
          </p:nvSpPr>
          <p:spPr>
            <a:xfrm>
              <a:off x="2261049" y="3491983"/>
              <a:ext cx="201966" cy="8470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8F03BE2-7EE0-4591-B076-23542050B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704" y="2230460"/>
              <a:ext cx="3286043" cy="0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90C1006-F146-438B-AA03-8AF7FF32E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933" y="1998358"/>
              <a:ext cx="4148961" cy="10916"/>
            </a:xfrm>
            <a:prstGeom prst="line">
              <a:avLst/>
            </a:prstGeom>
            <a:ln w="19050">
              <a:head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012DE85-024E-47D9-B728-71D55E462E59}"/>
                </a:ext>
              </a:extLst>
            </p:cNvPr>
            <p:cNvSpPr txBox="1"/>
            <p:nvPr/>
          </p:nvSpPr>
          <p:spPr>
            <a:xfrm>
              <a:off x="2504627" y="4758452"/>
              <a:ext cx="75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142A</a:t>
              </a:r>
            </a:p>
            <a:p>
              <a:pPr algn="ctr"/>
              <a:r>
                <a:rPr lang="en-US" sz="1400" dirty="0"/>
                <a:t>Preamp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0256B20-9FE6-4215-AC44-A9BBDE8A2864}"/>
                </a:ext>
              </a:extLst>
            </p:cNvPr>
            <p:cNvSpPr txBox="1"/>
            <p:nvPr/>
          </p:nvSpPr>
          <p:spPr>
            <a:xfrm>
              <a:off x="8764667" y="1503463"/>
              <a:ext cx="208275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 Helicity Signals,</a:t>
              </a:r>
            </a:p>
            <a:p>
              <a:pPr algn="ctr"/>
              <a:r>
                <a:rPr lang="en-US" dirty="0"/>
                <a:t>1 FC, 2 BPMs (X</a:t>
              </a:r>
              <a:r>
                <a:rPr lang="en-US" baseline="30000" dirty="0"/>
                <a:t>±</a:t>
              </a:r>
              <a:r>
                <a:rPr lang="en-US" dirty="0"/>
                <a:t>, Y</a:t>
              </a:r>
              <a:r>
                <a:rPr lang="en-US" baseline="30000" dirty="0"/>
                <a:t>±</a:t>
              </a:r>
              <a:r>
                <a:rPr lang="en-US" dirty="0"/>
                <a:t>)</a:t>
              </a:r>
            </a:p>
          </p:txBody>
        </p: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9D5B60B2-5F12-4C39-A079-11BAA030063A}"/>
                </a:ext>
              </a:extLst>
            </p:cNvPr>
            <p:cNvCxnSpPr>
              <a:cxnSpLocks/>
            </p:cNvCxnSpPr>
            <p:nvPr/>
          </p:nvCxnSpPr>
          <p:spPr>
            <a:xfrm>
              <a:off x="3084371" y="1312913"/>
              <a:ext cx="2544474" cy="490111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8E87091-4B46-42AC-BD57-20B5DB02EA2D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66" y="1770312"/>
              <a:ext cx="1898702" cy="0"/>
            </a:xfrm>
            <a:prstGeom prst="line">
              <a:avLst/>
            </a:prstGeom>
            <a:ln w="19050">
              <a:headEnd type="stealth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366DC3B-242D-4B36-A465-7FBB811675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9433" y="4155762"/>
              <a:ext cx="524761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186B36E-2717-4E9A-957C-AE5FDDE354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7729" y="3658004"/>
              <a:ext cx="485766" cy="476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43F364D-71B7-4128-B4BD-BEDC341CC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8" y="3594830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29C80D-40DF-46A9-9A41-635F27E17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3764028"/>
              <a:ext cx="403237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6AA15E2-B6ED-4F2C-8287-27351E6B2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0149" y="4224478"/>
              <a:ext cx="1551628" cy="0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9BAE05F-F9D9-4E70-B3C4-5B90E3391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4503" y="4054030"/>
              <a:ext cx="1440741" cy="625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72DCDAD-2F34-43C8-9FFD-A43B79585932}"/>
                </a:ext>
              </a:extLst>
            </p:cNvPr>
            <p:cNvCxnSpPr>
              <a:cxnSpLocks/>
            </p:cNvCxnSpPr>
            <p:nvPr/>
          </p:nvCxnSpPr>
          <p:spPr>
            <a:xfrm>
              <a:off x="5341840" y="2541742"/>
              <a:ext cx="0" cy="1512913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C8E657-6973-40C0-A7B9-5C74AD24F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5939" y="2713189"/>
              <a:ext cx="166547" cy="53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8221330-BDCD-401E-8239-35958EAC6A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740" y="2551267"/>
              <a:ext cx="254577" cy="9354"/>
            </a:xfrm>
            <a:prstGeom prst="line">
              <a:avLst/>
            </a:prstGeom>
            <a:ln w="19050">
              <a:headEnd type="triangl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B93107E-EB00-42C6-894E-0558E73F6E49}"/>
                </a:ext>
              </a:extLst>
            </p:cNvPr>
            <p:cNvCxnSpPr>
              <a:cxnSpLocks/>
            </p:cNvCxnSpPr>
            <p:nvPr/>
          </p:nvCxnSpPr>
          <p:spPr>
            <a:xfrm>
              <a:off x="5446938" y="2719540"/>
              <a:ext cx="0" cy="1495269"/>
            </a:xfrm>
            <a:prstGeom prst="line">
              <a:avLst/>
            </a:prstGeom>
            <a:ln w="19050">
              <a:headEnd type="none" w="lg" len="lg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A755283-6796-4527-B17D-F083F46D21AB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>
              <a:off x="2362032" y="2227429"/>
              <a:ext cx="0" cy="1264554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8E4DC09-4E04-4291-B06C-D7909F9FE5F0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>
              <a:off x="1463121" y="1998358"/>
              <a:ext cx="356" cy="1495561"/>
            </a:xfrm>
            <a:prstGeom prst="line">
              <a:avLst/>
            </a:prstGeom>
            <a:ln w="19050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B182D-0055-4542-834F-D910B4DEFF67}"/>
                </a:ext>
              </a:extLst>
            </p:cNvPr>
            <p:cNvSpPr/>
            <p:nvPr/>
          </p:nvSpPr>
          <p:spPr>
            <a:xfrm>
              <a:off x="6335901" y="1650574"/>
              <a:ext cx="69408" cy="16002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371270-687E-4248-BD63-2937DDEC9D2E}"/>
                </a:ext>
              </a:extLst>
            </p:cNvPr>
            <p:cNvSpPr/>
            <p:nvPr/>
          </p:nvSpPr>
          <p:spPr>
            <a:xfrm>
              <a:off x="5896500" y="1390926"/>
              <a:ext cx="6415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SD_FP</a:t>
              </a: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0A959754-7339-46C0-8393-67A54E9FF3C9}"/>
              </a:ext>
            </a:extLst>
          </p:cNvPr>
          <p:cNvSpPr/>
          <p:nvPr/>
        </p:nvSpPr>
        <p:spPr>
          <a:xfrm>
            <a:off x="6024368" y="1646311"/>
            <a:ext cx="69408" cy="16002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86EDD1-20E2-4AF7-A03A-B16AE6061077}"/>
              </a:ext>
            </a:extLst>
          </p:cNvPr>
          <p:cNvSpPr/>
          <p:nvPr/>
        </p:nvSpPr>
        <p:spPr>
          <a:xfrm>
            <a:off x="7063564" y="1654553"/>
            <a:ext cx="69408" cy="1600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954F95C-3396-4B0D-AF04-2A03B1B8B3C9}"/>
              </a:ext>
            </a:extLst>
          </p:cNvPr>
          <p:cNvSpPr/>
          <p:nvPr/>
        </p:nvSpPr>
        <p:spPr>
          <a:xfrm>
            <a:off x="7376230" y="1136420"/>
            <a:ext cx="768684" cy="397871"/>
          </a:xfrm>
          <a:prstGeom prst="wedgeRoundRectCallout">
            <a:avLst>
              <a:gd name="adj1" fmla="val -82263"/>
              <a:gd name="adj2" fmla="val 7318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Helicity Decoder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4840B-0804-4F20-AD4C-69446139130F}"/>
              </a:ext>
            </a:extLst>
          </p:cNvPr>
          <p:cNvSpPr txBox="1"/>
          <p:nvPr/>
        </p:nvSpPr>
        <p:spPr>
          <a:xfrm>
            <a:off x="2440989" y="542445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S/N 22061676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701D518-3FF5-4FB2-A8A7-6E1A34955D05}"/>
              </a:ext>
            </a:extLst>
          </p:cNvPr>
          <p:cNvSpPr txBox="1"/>
          <p:nvPr/>
        </p:nvSpPr>
        <p:spPr>
          <a:xfrm>
            <a:off x="46561" y="5455515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S/N 22061675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E1D279-60B4-481A-B8AC-359604925E21}"/>
              </a:ext>
            </a:extLst>
          </p:cNvPr>
          <p:cNvSpPr txBox="1"/>
          <p:nvPr/>
        </p:nvSpPr>
        <p:spPr>
          <a:xfrm>
            <a:off x="7603873" y="545534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S/N 40-015A11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0E11601-5A18-4B47-AD5A-FA8F1611B5F7}"/>
              </a:ext>
            </a:extLst>
          </p:cNvPr>
          <p:cNvSpPr txBox="1"/>
          <p:nvPr/>
        </p:nvSpPr>
        <p:spPr>
          <a:xfrm>
            <a:off x="10229057" y="5455340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S/N 40-015A12</a:t>
            </a:r>
          </a:p>
        </p:txBody>
      </p:sp>
    </p:spTree>
    <p:extLst>
      <p:ext uri="{BB962C8B-B14F-4D97-AF65-F5344CB8AC3E}">
        <p14:creationId xmlns:p14="http://schemas.microsoft.com/office/powerpoint/2010/main" val="15082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VXS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3B371-30C6-4C40-B020-F504A22D6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4" b="5185"/>
          <a:stretch/>
        </p:blipFill>
        <p:spPr>
          <a:xfrm>
            <a:off x="2257778" y="880533"/>
            <a:ext cx="8128000" cy="56583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NIM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AE6AA-4E5D-4824-8266-F73C5EE08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5" b="16873"/>
          <a:stretch/>
        </p:blipFill>
        <p:spPr>
          <a:xfrm>
            <a:off x="1524000" y="930100"/>
            <a:ext cx="9144000" cy="54262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Wednesday, June 8, 2022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CBAC-D628-49D8-B95D-C8DDDBC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C9A4-FAFE-4B0B-8E0C-E365A6AB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VXS Crate and NIM Crate</a:t>
            </a:r>
          </a:p>
          <a:p>
            <a:endParaRPr lang="en-US" sz="2400" dirty="0"/>
          </a:p>
          <a:p>
            <a:r>
              <a:rPr lang="en-US" sz="2400" dirty="0"/>
              <a:t>Mott detectors, Preamps, Amplifiers and Bias</a:t>
            </a:r>
          </a:p>
          <a:p>
            <a:pPr marL="0" indent="0">
              <a:buNone/>
            </a:pPr>
            <a:r>
              <a:rPr lang="en-US" sz="2400" dirty="0"/>
              <a:t>Supply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Helicity signals from Helicity Board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50A3-2499-47F2-A262-C8059C59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5BD62-9485-4A58-B2B8-1389DB22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EB7D0-7672-4605-B031-5DFC07F9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289" y="966055"/>
            <a:ext cx="390144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29886"/>
              </p:ext>
            </p:extLst>
          </p:nvPr>
        </p:nvGraphicFramePr>
        <p:xfrm>
          <a:off x="6510669" y="2113565"/>
          <a:ext cx="310785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Hardware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itfmdaq0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ITF 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VXS Crate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/>
                        <a:t>Mott</a:t>
                      </a:r>
                      <a:r>
                        <a:rPr lang="en-US" sz="1400" baseline="0" dirty="0"/>
                        <a:t> NIM Crate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9694864" y="1716089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C4372-72FA-4630-9D9D-5F64C5D26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6" t="46420" r="1553" b="40247"/>
          <a:stretch/>
        </p:blipFill>
        <p:spPr>
          <a:xfrm>
            <a:off x="6108601" y="1211081"/>
            <a:ext cx="5003998" cy="568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96C22-EDF0-4494-AA2D-F17F5065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91" y="835203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51166"/>
              </p:ext>
            </p:extLst>
          </p:nvPr>
        </p:nvGraphicFramePr>
        <p:xfrm>
          <a:off x="564358" y="1280697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Linux SBC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TID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SD_FP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000" dirty="0"/>
                        <a:t>0xEA00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Mott FADC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SD_FB (</a:t>
                      </a:r>
                      <a:r>
                        <a:rPr lang="en-US" sz="1000" dirty="0"/>
                        <a:t>0xEB00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INT FADC 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/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Helicity Decoder (</a:t>
                      </a:r>
                      <a:r>
                        <a:rPr lang="en-US" sz="1000" dirty="0"/>
                        <a:t>0xA80000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46" marR="91446" marT="45726" marB="4572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4118"/>
              </p:ext>
            </p:extLst>
          </p:nvPr>
        </p:nvGraphicFramePr>
        <p:xfrm>
          <a:off x="8836860" y="1370929"/>
          <a:ext cx="3125788" cy="317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570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71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3-4</a:t>
                      </a:r>
                    </a:p>
                  </a:txBody>
                  <a:tcPr marL="91435" marR="91435" marT="45713" marB="45713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ORTEC QUAD BIAS SUPPLY</a:t>
                      </a:r>
                    </a:p>
                  </a:txBody>
                  <a:tcPr marL="91435" marR="91435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590A Amplifier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353738590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918551268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/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LEVEL</a:t>
                      </a:r>
                      <a:r>
                        <a:rPr lang="en-US" sz="1000" baseline="0" dirty="0"/>
                        <a:t> TRANSLATOR</a:t>
                      </a:r>
                      <a:r>
                        <a:rPr lang="en-US" sz="1000" dirty="0"/>
                        <a:t> PS726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5" marR="91435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LOGIC FAN IN/OUT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LeCroy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429A</a:t>
                      </a:r>
                    </a:p>
                  </a:txBody>
                  <a:tcPr marL="91435" marR="91435" marT="45713" marB="45713"/>
                </a:tc>
                <a:extLst>
                  <a:ext uri="{0D108BD9-81ED-4DB2-BD59-A6C34878D82A}">
                    <a16:rowId xmlns:a16="http://schemas.microsoft.com/office/drawing/2014/main" val="3439057003"/>
                  </a:ext>
                </a:extLst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1208882" y="832644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VXS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9751260" y="833439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NIM Crate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87F70-3D8F-4AED-A125-77096714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49314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VXS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16751"/>
              </p:ext>
            </p:extLst>
          </p:nvPr>
        </p:nvGraphicFramePr>
        <p:xfrm>
          <a:off x="1981148" y="1047195"/>
          <a:ext cx="8154521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942131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51581235"/>
                    </a:ext>
                  </a:extLst>
                </a:gridCol>
                <a:gridCol w="454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75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136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6206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Itfsbcmdaq0</a:t>
                      </a:r>
                      <a:endParaRPr lang="en-US" sz="1200" b="0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TID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Mott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FADC250 Signal Distribution Card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INT FADC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/>
                        <a:t>Helicity Decoder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2381603" y="4256514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47364" y="6189605"/>
            <a:ext cx="85228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" pitchFamily="34" charset="0"/>
              </a:rPr>
              <a:t>itfmdaq0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3051555" y="4329850"/>
            <a:ext cx="7655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OUTPUTS: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OT#2</a:t>
            </a: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 flipH="1">
            <a:off x="3413024" y="3501611"/>
            <a:ext cx="3324580" cy="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7118048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6776355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160752" y="4027227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LN1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B9EE2C-611F-4D56-B3BF-21ABCDE77BE6}"/>
              </a:ext>
            </a:extLst>
          </p:cNvPr>
          <p:cNvCxnSpPr>
            <a:cxnSpLocks/>
          </p:cNvCxnSpPr>
          <p:nvPr/>
        </p:nvCxnSpPr>
        <p:spPr>
          <a:xfrm flipH="1">
            <a:off x="9982199" y="138394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0076B-F467-41AE-B5E3-92A4478362CE}"/>
              </a:ext>
            </a:extLst>
          </p:cNvPr>
          <p:cNvCxnSpPr>
            <a:cxnSpLocks/>
          </p:cNvCxnSpPr>
          <p:nvPr/>
        </p:nvCxnSpPr>
        <p:spPr>
          <a:xfrm flipH="1">
            <a:off x="9982200" y="182968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60E20-B6DC-43C1-B2A7-55B88F7C741F}"/>
              </a:ext>
            </a:extLst>
          </p:cNvPr>
          <p:cNvCxnSpPr>
            <a:cxnSpLocks/>
          </p:cNvCxnSpPr>
          <p:nvPr/>
        </p:nvCxnSpPr>
        <p:spPr>
          <a:xfrm flipH="1">
            <a:off x="9982200" y="2269597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76A024-98C2-41CA-A74E-E5E152B5F2A7}"/>
              </a:ext>
            </a:extLst>
          </p:cNvPr>
          <p:cNvCxnSpPr>
            <a:cxnSpLocks/>
          </p:cNvCxnSpPr>
          <p:nvPr/>
        </p:nvCxnSpPr>
        <p:spPr>
          <a:xfrm flipH="1">
            <a:off x="9982200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56">
            <a:extLst>
              <a:ext uri="{FF2B5EF4-FFF2-40B4-BE49-F238E27FC236}">
                <a16:creationId xmlns:a16="http://schemas.microsoft.com/office/drawing/2014/main" id="{846A38EE-7490-47BC-B0DE-B6E02123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583" y="126083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Delayed Helicity</a:t>
            </a:r>
          </a:p>
        </p:txBody>
      </p:sp>
      <p:sp>
        <p:nvSpPr>
          <p:cNvPr id="24" name="TextBox 156">
            <a:extLst>
              <a:ext uri="{FF2B5EF4-FFF2-40B4-BE49-F238E27FC236}">
                <a16:creationId xmlns:a16="http://schemas.microsoft.com/office/drawing/2014/main" id="{637D3C31-FA05-46ED-AA67-467B69EB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17065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T_Settle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7" name="TextBox 156">
            <a:extLst>
              <a:ext uri="{FF2B5EF4-FFF2-40B4-BE49-F238E27FC236}">
                <a16:creationId xmlns:a16="http://schemas.microsoft.com/office/drawing/2014/main" id="{6D9E44F8-AC0C-489F-8C87-E5764055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14437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Pattern Sync</a:t>
            </a:r>
          </a:p>
        </p:txBody>
      </p:sp>
      <p:sp>
        <p:nvSpPr>
          <p:cNvPr id="28" name="TextBox 156">
            <a:extLst>
              <a:ext uri="{FF2B5EF4-FFF2-40B4-BE49-F238E27FC236}">
                <a16:creationId xmlns:a16="http://schemas.microsoft.com/office/drawing/2014/main" id="{E03FCF47-A1A6-46F4-94EC-15306F80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500" y="260192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Pair Sync</a:t>
            </a:r>
          </a:p>
        </p:txBody>
      </p:sp>
      <p:sp>
        <p:nvSpPr>
          <p:cNvPr id="38" name="TextBox 156">
            <a:extLst>
              <a:ext uri="{FF2B5EF4-FFF2-40B4-BE49-F238E27FC236}">
                <a16:creationId xmlns:a16="http://schemas.microsoft.com/office/drawing/2014/main" id="{532DB931-3A51-4B86-BC1E-762412E0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97" y="3378580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TM1</a:t>
            </a:r>
          </a:p>
        </p:txBody>
      </p:sp>
      <p:sp>
        <p:nvSpPr>
          <p:cNvPr id="39" name="TextBox 156">
            <a:extLst>
              <a:ext uri="{FF2B5EF4-FFF2-40B4-BE49-F238E27FC236}">
                <a16:creationId xmlns:a16="http://schemas.microsoft.com/office/drawing/2014/main" id="{1EFD1958-8B08-470F-9AB5-948DD72D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945" y="2696467"/>
            <a:ext cx="6865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dirty="0">
                <a:latin typeface="Calibri" pitchFamily="34" charset="0"/>
              </a:rPr>
              <a:t>INPUTS: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TS#2</a:t>
            </a:r>
          </a:p>
          <a:p>
            <a:pPr eaLnBrk="1" hangingPunct="1"/>
            <a:endParaRPr lang="en-US" sz="1000" b="1" dirty="0">
              <a:latin typeface="Calibri" pitchFamily="34" charset="0"/>
            </a:endParaRPr>
          </a:p>
          <a:p>
            <a:pPr eaLnBrk="1" hangingPunct="1"/>
            <a:r>
              <a:rPr lang="en-US" sz="1000" b="1" dirty="0">
                <a:latin typeface="Calibri" pitchFamily="34" charset="0"/>
              </a:rPr>
              <a:t>TRG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3B8DE74-EF99-4608-A6C3-10A8B891D2A5}"/>
              </a:ext>
            </a:extLst>
          </p:cNvPr>
          <p:cNvCxnSpPr>
            <a:cxnSpLocks/>
          </p:cNvCxnSpPr>
          <p:nvPr/>
        </p:nvCxnSpPr>
        <p:spPr>
          <a:xfrm flipH="1" flipV="1">
            <a:off x="3478184" y="3217333"/>
            <a:ext cx="540924" cy="313902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56">
            <a:extLst>
              <a:ext uri="{FF2B5EF4-FFF2-40B4-BE49-F238E27FC236}">
                <a16:creationId xmlns:a16="http://schemas.microsoft.com/office/drawing/2014/main" id="{3204ABCC-BEDE-4F77-8441-AF0497F3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17" y="6218238"/>
            <a:ext cx="883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Mott </a:t>
            </a:r>
            <a:r>
              <a:rPr lang="en-US" sz="1000" dirty="0" err="1"/>
              <a:t>DetTr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C5C317-B103-4D98-AA96-0D47AC82B93F}"/>
              </a:ext>
            </a:extLst>
          </p:cNvPr>
          <p:cNvCxnSpPr>
            <a:cxnSpLocks/>
          </p:cNvCxnSpPr>
          <p:nvPr/>
        </p:nvCxnSpPr>
        <p:spPr>
          <a:xfrm flipH="1" flipV="1">
            <a:off x="7097030" y="2793940"/>
            <a:ext cx="232030" cy="354740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156">
            <a:extLst>
              <a:ext uri="{FF2B5EF4-FFF2-40B4-BE49-F238E27FC236}">
                <a16:creationId xmlns:a16="http://schemas.microsoft.com/office/drawing/2014/main" id="{D4028BD9-E893-44F8-8A7E-72376F83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16" y="6114476"/>
            <a:ext cx="1230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>
                <a:latin typeface="Calibri" pitchFamily="34" charset="0"/>
              </a:rPr>
              <a:t>nT_Settle</a:t>
            </a:r>
            <a:r>
              <a:rPr lang="en-US" sz="1000" dirty="0">
                <a:latin typeface="Calibri" pitchFamily="34" charset="0"/>
              </a:rPr>
              <a:t> Trigger</a:t>
            </a:r>
          </a:p>
        </p:txBody>
      </p:sp>
      <p:sp>
        <p:nvSpPr>
          <p:cNvPr id="33" name="TextBox 156">
            <a:extLst>
              <a:ext uri="{FF2B5EF4-FFF2-40B4-BE49-F238E27FC236}">
                <a16:creationId xmlns:a16="http://schemas.microsoft.com/office/drawing/2014/main" id="{C187E4EF-FF2D-42C6-92AD-A1D2C78E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6619" y="2534688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163DB1-7D0A-44B2-8B64-23447586FE32}"/>
              </a:ext>
            </a:extLst>
          </p:cNvPr>
          <p:cNvCxnSpPr>
            <a:cxnSpLocks/>
          </p:cNvCxnSpPr>
          <p:nvPr/>
        </p:nvCxnSpPr>
        <p:spPr>
          <a:xfrm flipH="1">
            <a:off x="7958608" y="145285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1CBE4EB-3013-4C3C-9E0E-E9F95E817A5A}"/>
              </a:ext>
            </a:extLst>
          </p:cNvPr>
          <p:cNvCxnSpPr>
            <a:cxnSpLocks/>
          </p:cNvCxnSpPr>
          <p:nvPr/>
        </p:nvCxnSpPr>
        <p:spPr>
          <a:xfrm flipH="1">
            <a:off x="7958609" y="189859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374BFE-2087-45C0-AEAF-176B47E624BB}"/>
              </a:ext>
            </a:extLst>
          </p:cNvPr>
          <p:cNvCxnSpPr>
            <a:cxnSpLocks/>
          </p:cNvCxnSpPr>
          <p:nvPr/>
        </p:nvCxnSpPr>
        <p:spPr>
          <a:xfrm flipH="1">
            <a:off x="7958609" y="2338504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F2FEA6A-B6FE-4256-8667-D4FE7F012E43}"/>
              </a:ext>
            </a:extLst>
          </p:cNvPr>
          <p:cNvCxnSpPr>
            <a:cxnSpLocks/>
          </p:cNvCxnSpPr>
          <p:nvPr/>
        </p:nvCxnSpPr>
        <p:spPr>
          <a:xfrm flipH="1">
            <a:off x="7958609" y="279394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F90CF88-3549-4B12-BFE4-768418E27585}"/>
              </a:ext>
            </a:extLst>
          </p:cNvPr>
          <p:cNvCxnSpPr>
            <a:cxnSpLocks/>
          </p:cNvCxnSpPr>
          <p:nvPr/>
        </p:nvCxnSpPr>
        <p:spPr>
          <a:xfrm flipH="1">
            <a:off x="5052461" y="1406602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5478FAE-1D02-4CA2-B493-E374970E1153}"/>
              </a:ext>
            </a:extLst>
          </p:cNvPr>
          <p:cNvCxnSpPr>
            <a:cxnSpLocks/>
          </p:cNvCxnSpPr>
          <p:nvPr/>
        </p:nvCxnSpPr>
        <p:spPr>
          <a:xfrm flipH="1">
            <a:off x="5052460" y="1852338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45304-877B-41C0-AFF2-8B090FDE59C2}"/>
              </a:ext>
            </a:extLst>
          </p:cNvPr>
          <p:cNvCxnSpPr>
            <a:cxnSpLocks/>
          </p:cNvCxnSpPr>
          <p:nvPr/>
        </p:nvCxnSpPr>
        <p:spPr>
          <a:xfrm flipH="1">
            <a:off x="5052459" y="2234230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8CE341-C434-43DA-A245-E8057ABC119D}"/>
              </a:ext>
            </a:extLst>
          </p:cNvPr>
          <p:cNvCxnSpPr>
            <a:cxnSpLocks/>
          </p:cNvCxnSpPr>
          <p:nvPr/>
        </p:nvCxnSpPr>
        <p:spPr>
          <a:xfrm flipH="1">
            <a:off x="5075314" y="2725033"/>
            <a:ext cx="62283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98BF34-CF19-4E94-B7CA-17A0547CFE05}"/>
              </a:ext>
            </a:extLst>
          </p:cNvPr>
          <p:cNvCxnSpPr>
            <a:cxnSpLocks/>
          </p:cNvCxnSpPr>
          <p:nvPr/>
        </p:nvCxnSpPr>
        <p:spPr>
          <a:xfrm flipH="1">
            <a:off x="5344282" y="455225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5C19C3E-8929-4F7C-901E-4CCF14AC5DBA}"/>
              </a:ext>
            </a:extLst>
          </p:cNvPr>
          <p:cNvCxnSpPr>
            <a:cxnSpLocks/>
          </p:cNvCxnSpPr>
          <p:nvPr/>
        </p:nvCxnSpPr>
        <p:spPr>
          <a:xfrm flipH="1">
            <a:off x="5344282" y="495718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DFB559-95C2-420D-8F20-3008B1A1D89A}"/>
              </a:ext>
            </a:extLst>
          </p:cNvPr>
          <p:cNvCxnSpPr>
            <a:cxnSpLocks/>
          </p:cNvCxnSpPr>
          <p:nvPr/>
        </p:nvCxnSpPr>
        <p:spPr>
          <a:xfrm flipH="1">
            <a:off x="5363874" y="5394893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39FF99F-BCF3-4ABA-8D7A-1C2AE263F1E9}"/>
              </a:ext>
            </a:extLst>
          </p:cNvPr>
          <p:cNvCxnSpPr>
            <a:cxnSpLocks/>
          </p:cNvCxnSpPr>
          <p:nvPr/>
        </p:nvCxnSpPr>
        <p:spPr>
          <a:xfrm flipH="1">
            <a:off x="5363874" y="5862689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56">
            <a:extLst>
              <a:ext uri="{FF2B5EF4-FFF2-40B4-BE49-F238E27FC236}">
                <a16:creationId xmlns:a16="http://schemas.microsoft.com/office/drawing/2014/main" id="{810B239B-9CD3-4AC5-85DC-5B3F7637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158925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59" name="TextBox 156">
            <a:extLst>
              <a:ext uri="{FF2B5EF4-FFF2-40B4-BE49-F238E27FC236}">
                <a16:creationId xmlns:a16="http://schemas.microsoft.com/office/drawing/2014/main" id="{AA5BC037-4297-4D8C-A8F5-811D83BE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31" y="561646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sp>
        <p:nvSpPr>
          <p:cNvPr id="61" name="TextBox 156">
            <a:extLst>
              <a:ext uri="{FF2B5EF4-FFF2-40B4-BE49-F238E27FC236}">
                <a16:creationId xmlns:a16="http://schemas.microsoft.com/office/drawing/2014/main" id="{CCF921C8-577A-45D4-AB9C-927924B2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263587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SCA</a:t>
            </a:r>
          </a:p>
        </p:txBody>
      </p:sp>
      <p:sp>
        <p:nvSpPr>
          <p:cNvPr id="62" name="TextBox 156">
            <a:extLst>
              <a:ext uri="{FF2B5EF4-FFF2-40B4-BE49-F238E27FC236}">
                <a16:creationId xmlns:a16="http://schemas.microsoft.com/office/drawing/2014/main" id="{64CB2114-5F44-4067-B983-6F566CA2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120" y="4697929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SCA</a:t>
            </a:r>
          </a:p>
        </p:txBody>
      </p:sp>
      <p:sp>
        <p:nvSpPr>
          <p:cNvPr id="63" name="TextBox 156">
            <a:extLst>
              <a:ext uri="{FF2B5EF4-FFF2-40B4-BE49-F238E27FC236}">
                <a16:creationId xmlns:a16="http://schemas.microsoft.com/office/drawing/2014/main" id="{69E49FCD-65CB-4E38-A7E9-7BE1D944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685" y="5148672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R Amp</a:t>
            </a:r>
          </a:p>
        </p:txBody>
      </p:sp>
      <p:sp>
        <p:nvSpPr>
          <p:cNvPr id="64" name="TextBox 156">
            <a:extLst>
              <a:ext uri="{FF2B5EF4-FFF2-40B4-BE49-F238E27FC236}">
                <a16:creationId xmlns:a16="http://schemas.microsoft.com/office/drawing/2014/main" id="{B927D0C6-DB63-474F-9C31-65A53CD7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266" y="5558198"/>
            <a:ext cx="1051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L Amp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132EAD-D80B-472C-A5AA-81AAF3718B2F}"/>
              </a:ext>
            </a:extLst>
          </p:cNvPr>
          <p:cNvCxnSpPr>
            <a:cxnSpLocks/>
          </p:cNvCxnSpPr>
          <p:nvPr/>
        </p:nvCxnSpPr>
        <p:spPr>
          <a:xfrm flipH="1">
            <a:off x="8254639" y="5397101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38790C-EDB2-4909-ACD1-433DDB840DA6}"/>
              </a:ext>
            </a:extLst>
          </p:cNvPr>
          <p:cNvCxnSpPr>
            <a:cxnSpLocks/>
          </p:cNvCxnSpPr>
          <p:nvPr/>
        </p:nvCxnSpPr>
        <p:spPr>
          <a:xfrm flipH="1">
            <a:off x="8254639" y="5852537"/>
            <a:ext cx="29011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FFDE36-E5BC-4899-83A4-14C42C814613}"/>
              </a:ext>
            </a:extLst>
          </p:cNvPr>
          <p:cNvCxnSpPr>
            <a:cxnSpLocks/>
          </p:cNvCxnSpPr>
          <p:nvPr/>
        </p:nvCxnSpPr>
        <p:spPr>
          <a:xfrm flipV="1">
            <a:off x="3478184" y="3127357"/>
            <a:ext cx="1007982" cy="1715576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156">
            <a:extLst>
              <a:ext uri="{FF2B5EF4-FFF2-40B4-BE49-F238E27FC236}">
                <a16:creationId xmlns:a16="http://schemas.microsoft.com/office/drawing/2014/main" id="{F1AD9FEE-04AC-44EC-A3BD-62A82386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09" y="2913317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TRG IN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DE7A12B-02A4-451E-AB62-7DE9598B0C47}"/>
              </a:ext>
            </a:extLst>
          </p:cNvPr>
          <p:cNvCxnSpPr>
            <a:cxnSpLocks/>
          </p:cNvCxnSpPr>
          <p:nvPr/>
        </p:nvCxnSpPr>
        <p:spPr>
          <a:xfrm>
            <a:off x="4486166" y="1252237"/>
            <a:ext cx="919271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67">
            <a:extLst>
              <a:ext uri="{FF2B5EF4-FFF2-40B4-BE49-F238E27FC236}">
                <a16:creationId xmlns:a16="http://schemas.microsoft.com/office/drawing/2014/main" id="{82B4434E-BD9C-47BF-A186-EEB81D94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810" y="1129206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F52C14-9A98-43E4-961F-91B4D0D8DCCF}"/>
              </a:ext>
            </a:extLst>
          </p:cNvPr>
          <p:cNvCxnSpPr>
            <a:cxnSpLocks/>
          </p:cNvCxnSpPr>
          <p:nvPr/>
        </p:nvCxnSpPr>
        <p:spPr>
          <a:xfrm>
            <a:off x="4444603" y="1596548"/>
            <a:ext cx="5117086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67">
            <a:extLst>
              <a:ext uri="{FF2B5EF4-FFF2-40B4-BE49-F238E27FC236}">
                <a16:creationId xmlns:a16="http://schemas.microsoft.com/office/drawing/2014/main" id="{64EC4283-8B01-4685-A8EF-7E0A5072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672" y="1458725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1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Mott NIM Crate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1818"/>
              </p:ext>
            </p:extLst>
          </p:nvPr>
        </p:nvGraphicFramePr>
        <p:xfrm>
          <a:off x="1756143" y="1057545"/>
          <a:ext cx="8679714" cy="4968303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935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64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681">
                  <a:extLst>
                    <a:ext uri="{9D8B030D-6E8A-4147-A177-3AD203B41FA5}">
                      <a16:colId xmlns:a16="http://schemas.microsoft.com/office/drawing/2014/main" val="972203747"/>
                    </a:ext>
                  </a:extLst>
                </a:gridCol>
                <a:gridCol w="350875">
                  <a:extLst>
                    <a:ext uri="{9D8B030D-6E8A-4147-A177-3AD203B41FA5}">
                      <a16:colId xmlns:a16="http://schemas.microsoft.com/office/drawing/2014/main" val="3308710825"/>
                    </a:ext>
                  </a:extLst>
                </a:gridCol>
                <a:gridCol w="3193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3800">
                  <a:extLst>
                    <a:ext uri="{9D8B030D-6E8A-4147-A177-3AD203B41FA5}">
                      <a16:colId xmlns:a16="http://schemas.microsoft.com/office/drawing/2014/main" val="2232009217"/>
                    </a:ext>
                  </a:extLst>
                </a:gridCol>
                <a:gridCol w="6697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algn="ctr"/>
                      <a:r>
                        <a:rPr lang="en-US" sz="1400" dirty="0"/>
                        <a:t>(50°)</a:t>
                      </a:r>
                    </a:p>
                    <a:p>
                      <a:pPr algn="ctr"/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570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(50°)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ORTEC QUAD BIAS SUPPLY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590A 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(120°)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RIGHT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LOGIC 758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LT</a:t>
                      </a:r>
                    </a:p>
                    <a:p>
                      <a:pPr algn="ctr"/>
                      <a:r>
                        <a:rPr lang="en-US" sz="1400" dirty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FAN</a:t>
                      </a:r>
                    </a:p>
                    <a:p>
                      <a:pPr algn="ctr"/>
                      <a:r>
                        <a:rPr lang="en-US" sz="1400" dirty="0"/>
                        <a:t>429A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2"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r>
                        <a:rPr lang="en-US" sz="1000" dirty="0"/>
                        <a:t>→ IN E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← OUT E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SCA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→SCA</a:t>
                      </a:r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</a:t>
                      </a:r>
                      <a:r>
                        <a:rPr lang="en-US" sz="1000" dirty="0" err="1"/>
                        <a:t>nT_Settle</a:t>
                      </a:r>
                      <a:r>
                        <a:rPr lang="en-US" sz="1000" dirty="0"/>
                        <a:t> IN</a:t>
                      </a:r>
                    </a:p>
                    <a:p>
                      <a:endParaRPr lang="en-US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← TTL/ECL OUT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3">
                  <a:txBody>
                    <a:bodyPr/>
                    <a:lstStyle/>
                    <a:p>
                      <a:r>
                        <a:rPr lang="en-US" sz="1000" dirty="0"/>
                        <a:t>→ Delayed Helicity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46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142A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(120°)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→SCA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5485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T_Settle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52115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LEFT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baseline="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Pattern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03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142B</a:t>
                      </a:r>
                    </a:p>
                    <a:p>
                      <a:pPr algn="ctr"/>
                      <a:r>
                        <a:rPr lang="en-US" sz="1000" dirty="0"/>
                        <a:t>Preamp</a:t>
                      </a:r>
                    </a:p>
                    <a:p>
                      <a:pPr algn="ctr"/>
                      <a:r>
                        <a:rPr lang="en-US" sz="1000" dirty="0"/>
                        <a:t>(50°)</a:t>
                      </a:r>
                    </a:p>
                    <a:p>
                      <a:pPr algn="ctr"/>
                      <a:r>
                        <a:rPr lang="en-US" sz="1000" dirty="0"/>
                        <a:t>RIGHT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+115 V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3701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→ Pair</a:t>
                      </a:r>
                      <a:r>
                        <a:rPr lang="en-US" sz="1000" baseline="0" dirty="0"/>
                        <a:t> Sync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89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z="2000" dirty="0"/>
              <a:t>CHANNEL ASSIGNMENT – ORTEC QUAD BIAS SUPPLY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51919"/>
              </p:ext>
            </p:extLst>
          </p:nvPr>
        </p:nvGraphicFramePr>
        <p:xfrm>
          <a:off x="5015056" y="1182828"/>
          <a:ext cx="5209501" cy="292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val="2571837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OUTPUTS</a:t>
                      </a:r>
                      <a:endParaRPr lang="en-US" sz="18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Detector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HV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accent1"/>
                          </a:solidFill>
                        </a:rPr>
                        <a:t>+180</a:t>
                      </a:r>
                      <a:endParaRPr lang="en-US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23332434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142A Preamp</a:t>
                      </a:r>
                    </a:p>
                    <a:p>
                      <a:pPr algn="ctr"/>
                      <a:r>
                        <a:rPr lang="en-US" sz="1800" dirty="0"/>
                        <a:t>(120°)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+180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68478914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LEFT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80945131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142B Preamp</a:t>
                      </a:r>
                    </a:p>
                    <a:p>
                      <a:pPr algn="ctr"/>
                      <a:r>
                        <a:rPr lang="en-US" sz="1800" dirty="0"/>
                        <a:t>(50°)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/>
                          </a:solidFill>
                        </a:rPr>
                        <a:t>+115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38542735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537CE-84FA-441A-AFAB-22790C65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28" y="889317"/>
            <a:ext cx="1638095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/>
              <a:t>CHANNEL ASSIGNMENT – PREAMPLIFIERS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079047" y="950807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9BE066-0103-4C24-B4CA-38A65A3552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1" y="918846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142A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(120°)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590A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B845C8-1996-4657-99A8-E1D314CA24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79047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LEFT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E98E37-10DF-4E11-9C1E-28D2136FC1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0470" y="3604332"/>
          <a:ext cx="2786063" cy="1371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OUTPUTS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142B</a:t>
                      </a:r>
                    </a:p>
                    <a:p>
                      <a:pPr algn="ctr"/>
                      <a:r>
                        <a:rPr lang="en-US" sz="1200" dirty="0"/>
                        <a:t>Preamp</a:t>
                      </a:r>
                    </a:p>
                    <a:p>
                      <a:pPr algn="ctr"/>
                      <a:r>
                        <a:rPr lang="en-US" sz="1200" dirty="0"/>
                        <a:t>(50°)</a:t>
                      </a:r>
                    </a:p>
                    <a:p>
                      <a:pPr algn="ctr"/>
                      <a:r>
                        <a:rPr lang="en-US" sz="1200" dirty="0"/>
                        <a:t>RIGHT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570 Amp  E IN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/>
                        <a:t>T OUT</a:t>
                      </a: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</a:t>
                      </a:r>
                    </a:p>
                  </a:txBody>
                  <a:tcPr marL="91451" marR="91451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0884DB-3156-4036-98E1-5F09269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6" y="1769851"/>
            <a:ext cx="4693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3481</TotalTime>
  <Words>1178</Words>
  <Application>Microsoft Office PowerPoint</Application>
  <PresentationFormat>Widescreen</PresentationFormat>
  <Paragraphs>584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.PingFangSC-Regular</vt:lpstr>
      <vt:lpstr>Arial</vt:lpstr>
      <vt:lpstr>Calibri</vt:lpstr>
      <vt:lpstr>Calibri Light</vt:lpstr>
      <vt:lpstr>PingFangSC-Regular</vt:lpstr>
      <vt:lpstr>Office Theme</vt:lpstr>
      <vt:lpstr>1_Office Theme</vt:lpstr>
      <vt:lpstr>Description of Hardware of UITF 200 keV Mott DAQ </vt:lpstr>
      <vt:lpstr>Upgraded Injector Test Facility – Mott Data Acquisition</vt:lpstr>
      <vt:lpstr>DAQ Hardware</vt:lpstr>
      <vt:lpstr>PowerPoint Presentation</vt:lpstr>
      <vt:lpstr>PowerPoint Presentation</vt:lpstr>
      <vt:lpstr>VXS CRATE</vt:lpstr>
      <vt:lpstr>Mott NIM Crate</vt:lpstr>
      <vt:lpstr>CHANNEL ASSIGNMENT – ORTEC QUAD BIAS SUPPLY </vt:lpstr>
      <vt:lpstr>CHANNEL ASSIGNMENT – PREAMPLIFIERS</vt:lpstr>
      <vt:lpstr>CHANNEL ASSIGNMENT – AMPLIFIERS</vt:lpstr>
      <vt:lpstr>AMPLIFIERS CONTROLS</vt:lpstr>
      <vt:lpstr>CHANNEL ASSIGNMENT – TRIGGER INTERFACE (TID)</vt:lpstr>
      <vt:lpstr>CHANNEL ASSIGNMENT – HELICITY DECODER BOARD</vt:lpstr>
      <vt:lpstr>FADC</vt:lpstr>
      <vt:lpstr>Mott NIM – QUAD FAN IN/OUT 429A</vt:lpstr>
      <vt:lpstr>Mott NIM – LEVEL TRANSLATOR 726</vt:lpstr>
      <vt:lpstr>Mott NIM – OCTAL LOGIC UNIT PS 758</vt:lpstr>
      <vt:lpstr>Mott NIM – QUAD FAN IN/OUT 429A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SRF Gun</dc:title>
  <dc:creator>Riad Suleiman</dc:creator>
  <cp:lastModifiedBy>Riad Suleiman</cp:lastModifiedBy>
  <cp:revision>740</cp:revision>
  <dcterms:created xsi:type="dcterms:W3CDTF">2020-07-30T15:47:04Z</dcterms:created>
  <dcterms:modified xsi:type="dcterms:W3CDTF">2022-06-08T15:14:31Z</dcterms:modified>
</cp:coreProperties>
</file>