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854"/>
    <p:restoredTop sz="94753"/>
  </p:normalViewPr>
  <p:slideViewPr>
    <p:cSldViewPr snapToGrid="0" snapToObjects="1">
      <p:cViewPr varScale="1">
        <p:scale>
          <a:sx n="105" d="100"/>
          <a:sy n="105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E9AB-9883-4741-957C-3E89A1000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81326-7C69-CD40-B851-722BDE64E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746C3-8904-A441-A258-5CD7F356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E0F72-774F-7841-89C8-AE8BCDE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1E6EB-804F-9948-8DD7-973CD6EE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15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EDF2-6E90-364C-B6E7-8E97D9F1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CEA0D7-BC48-4C4E-861C-AED528D80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AE18-C8B9-984D-A148-80ACC57C5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94287-2121-704E-9D15-D23FD9B9A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4719B-16A7-3248-9FF0-977A3828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01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CF3C72-3E37-DB4E-86C3-92E2FBE853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EEFF7-5FC7-F544-B99E-95E5C1026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9C79C-2B9D-354F-9FA7-DEC93EE1C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08E05-7806-BC43-8AC1-A7C6E533D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C4E6-2CB8-0348-B109-DF10C21E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4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30F7A-DACD-4F44-8501-390D862D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499DA-2BD5-2B4D-9F4C-15D5EC1B2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3F894-F8E8-0346-AFAC-D5A9A04C2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1DB14-8071-3A48-B0B4-450DC3D9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C4138-B069-A348-A62B-E15E3F43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3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4A6BD-DC9B-104B-B383-99C9F05E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512CE-3437-0D43-8E53-64D1F01B5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A9BB2-06B7-4D4B-ABAF-8E485C107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7BC2B-D2BE-F14D-853F-3FA0B2D58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C231D-BFE5-8347-A1FE-1786B8AC2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6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7CA9C-1815-9249-B8A4-1EA5DF35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E8F27-CA53-124D-A1DC-F4D5349B3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111658-F76C-6942-BB1E-0F9A7B6CC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008D4-9E19-4B45-9AFB-1291B66F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15545-941F-744B-B1C3-21497C43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8F861-9292-2046-A2AA-4461BA1F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6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9BB65-A97E-3D4B-88CC-B1DD8474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3BABC-2C7E-6044-BDF5-96E4E14BD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455B9-9DB0-3141-8892-5EC95C939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10E3F-86CE-9E4D-A86D-830738C136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1F2E70-69BA-464F-A9E6-09BCD3FC63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9199CA-6239-C640-B0A4-DF729573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DAA395-F646-A54E-A9DD-2D2749952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A928EE-656E-B14D-B292-2AC285F44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8A21E-2E85-124A-A3BC-5EBB8FA1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B04B3-F9FA-FD4D-9ED6-ECA3B016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40629-52CA-4C4F-A412-833EC8B4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98C5F-A639-7149-93F8-E60D4096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8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5F8FD0-55FC-1042-B83B-D0EA4C87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C38E0-4860-2F4B-904A-812432C8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A2BE2-C94E-2643-B72C-82A7BC76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1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28435-7DC4-4946-8FDD-31BD361A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296B-F8FC-C741-B44D-658FB8333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349B5-3459-9C43-B1FF-A19FB2210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F75AD-043D-8547-84EC-ED7E8450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8B18A-B8EC-8248-B004-FBB80D9E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E094F-D213-5D4C-992B-43E67FCB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5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4755-86B1-ED41-B8E3-57BD3BFB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7F79C-15E6-B441-825D-35234A19C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6AA60-8938-914B-819C-DB95C6A57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6F54B9-F072-664F-B471-A1FED252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AA426-EEDB-B140-8358-260D5377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DC4A-8139-0044-BA70-6206D050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4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3472AF-A5AC-DE41-914E-CA6EE15B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E7506-407B-B94E-BFFE-E60180B02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9140D-4E35-8A40-B17F-FA38FC06B9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4204D-CC57-2E4F-8C5D-6128FDD9DA5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439FB-9FF3-E942-8909-975E198FE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9E127-280E-8941-A1AF-383C72566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33B93-6751-3D4B-A182-2A889C144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7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7D77527-9257-AF45-A01A-B68BF5191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80" y="231648"/>
            <a:ext cx="9044940" cy="4291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382CD-9E40-4340-B97E-E427D502B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4354855"/>
            <a:ext cx="3511296" cy="23812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54CCC9-7DC4-8444-98E4-F556A801D94F}"/>
              </a:ext>
            </a:extLst>
          </p:cNvPr>
          <p:cNvSpPr txBox="1"/>
          <p:nvPr/>
        </p:nvSpPr>
        <p:spPr>
          <a:xfrm>
            <a:off x="743712" y="5730240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200 </a:t>
            </a:r>
            <a:r>
              <a:rPr lang="en-US" sz="1400" dirty="0" err="1"/>
              <a:t>uA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6293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4CFB2-C89F-3D42-8CDD-C4BC5126E621}"/>
              </a:ext>
            </a:extLst>
          </p:cNvPr>
          <p:cNvSpPr txBox="1"/>
          <p:nvPr/>
        </p:nvSpPr>
        <p:spPr>
          <a:xfrm>
            <a:off x="170688" y="209176"/>
            <a:ext cx="11718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Question #1 :  As the laser size is varied (increased) how does the ion impact distribution (#, energy) change?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91CDE-E94D-8742-B771-DC956DD4AB6C}"/>
              </a:ext>
            </a:extLst>
          </p:cNvPr>
          <p:cNvSpPr/>
          <p:nvPr/>
        </p:nvSpPr>
        <p:spPr>
          <a:xfrm>
            <a:off x="170688" y="824353"/>
            <a:ext cx="10156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cylindrically symmetric case can demonstrate the concept, but in reality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B74F4-EC78-3541-8E3B-8A3730E57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3" y="2662252"/>
            <a:ext cx="2803219" cy="2294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4A03A3-9A9C-CA41-B806-41181C50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661" y="2545041"/>
            <a:ext cx="5225305" cy="26365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2C9AD3-EB19-4C41-81FF-33EF04798D69}"/>
              </a:ext>
            </a:extLst>
          </p:cNvPr>
          <p:cNvGrpSpPr/>
          <p:nvPr/>
        </p:nvGrpSpPr>
        <p:grpSpPr>
          <a:xfrm>
            <a:off x="8875776" y="2668504"/>
            <a:ext cx="3267456" cy="2389632"/>
            <a:chOff x="2069847" y="967503"/>
            <a:chExt cx="6971428" cy="52285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1BEF0C-F426-A74A-9465-7E46CBB6D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712A9E-BCE1-FC47-8618-452A76AB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F4226A-FF3A-BB42-9E95-1887774F1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A4506E-A357-4542-8BDA-71C66D32A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60C181B-6BF0-FA49-919E-BF6874EC226D}"/>
              </a:ext>
            </a:extLst>
          </p:cNvPr>
          <p:cNvSpPr/>
          <p:nvPr/>
        </p:nvSpPr>
        <p:spPr>
          <a:xfrm>
            <a:off x="-200347" y="1898711"/>
            <a:ext cx="268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electo</a:t>
            </a:r>
            <a:r>
              <a:rPr lang="en-US" dirty="0"/>
              <a:t>-static field NOT symmetric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E8A7D7-687C-DC4C-AD1C-D8C13ACB9341}"/>
              </a:ext>
            </a:extLst>
          </p:cNvPr>
          <p:cNvSpPr/>
          <p:nvPr/>
        </p:nvSpPr>
        <p:spPr>
          <a:xfrm>
            <a:off x="4326900" y="1898710"/>
            <a:ext cx="2466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laser position NOT symmetric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2E4FBE-70F5-2240-A9C9-D21C1A3D64F5}"/>
              </a:ext>
            </a:extLst>
          </p:cNvPr>
          <p:cNvSpPr/>
          <p:nvPr/>
        </p:nvSpPr>
        <p:spPr>
          <a:xfrm>
            <a:off x="9140450" y="1898710"/>
            <a:ext cx="2374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laser profile NOT symmetric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405CF8-EEA2-EE4E-903A-34255D47FA6E}"/>
              </a:ext>
            </a:extLst>
          </p:cNvPr>
          <p:cNvCxnSpPr/>
          <p:nvPr/>
        </p:nvCxnSpPr>
        <p:spPr>
          <a:xfrm>
            <a:off x="2926080" y="1548384"/>
            <a:ext cx="0" cy="5205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F0DF71-CDEF-5642-89D8-CA77AD35EBBF}"/>
              </a:ext>
            </a:extLst>
          </p:cNvPr>
          <p:cNvCxnSpPr/>
          <p:nvPr/>
        </p:nvCxnSpPr>
        <p:spPr>
          <a:xfrm>
            <a:off x="8713963" y="1434730"/>
            <a:ext cx="0" cy="5205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786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06952A-40B0-F84B-A4BE-BC5E83881673}"/>
              </a:ext>
            </a:extLst>
          </p:cNvPr>
          <p:cNvSpPr txBox="1"/>
          <p:nvPr/>
        </p:nvSpPr>
        <p:spPr>
          <a:xfrm>
            <a:off x="170688" y="209176"/>
            <a:ext cx="7943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Question #2 :  What is the limiting factor in this data set (and in general)?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E06259-BD70-6740-9155-5CB0B84FC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68" r="43085" b="38318"/>
          <a:stretch/>
        </p:blipFill>
        <p:spPr>
          <a:xfrm>
            <a:off x="170688" y="877667"/>
            <a:ext cx="8726454" cy="1487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45A31-4B54-5B44-B098-D9B018DF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00" y="2633472"/>
            <a:ext cx="10479352" cy="39909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751F7A-D5C5-3845-99EE-A22524D901CF}"/>
              </a:ext>
            </a:extLst>
          </p:cNvPr>
          <p:cNvSpPr txBox="1"/>
          <p:nvPr/>
        </p:nvSpPr>
        <p:spPr>
          <a:xfrm>
            <a:off x="6275862" y="693001"/>
            <a:ext cx="559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X-rays monitor are correlated with photocathode lifetime.</a:t>
            </a:r>
          </a:p>
          <a:p>
            <a:r>
              <a:rPr lang="en-US" dirty="0"/>
              <a:t>Is beam too large to manage?</a:t>
            </a:r>
          </a:p>
        </p:txBody>
      </p:sp>
    </p:spTree>
    <p:extLst>
      <p:ext uri="{BB962C8B-B14F-4D97-AF65-F5344CB8AC3E}">
        <p14:creationId xmlns:p14="http://schemas.microsoft.com/office/powerpoint/2010/main" val="157566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0AEFF0-AAC9-E747-B7DC-2E90CECBD8B8}"/>
              </a:ext>
            </a:extLst>
          </p:cNvPr>
          <p:cNvSpPr txBox="1"/>
          <p:nvPr/>
        </p:nvSpPr>
        <p:spPr>
          <a:xfrm>
            <a:off x="170688" y="623704"/>
            <a:ext cx="1104039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How to begin?</a:t>
            </a:r>
          </a:p>
          <a:p>
            <a:endParaRPr lang="en-US" sz="2000" b="1" dirty="0"/>
          </a:p>
          <a:p>
            <a:r>
              <a:rPr lang="en-US" sz="2000" b="1" dirty="0"/>
              <a:t>Working on #1:</a:t>
            </a:r>
          </a:p>
          <a:p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/>
              <a:t>Electrode geometry =&gt; we have field map</a:t>
            </a:r>
          </a:p>
          <a:p>
            <a:pPr marL="457200" indent="-457200">
              <a:buAutoNum type="arabicPeriod"/>
            </a:pPr>
            <a:r>
              <a:rPr lang="en-US" sz="2000" b="1" dirty="0"/>
              <a:t>Laser position =&gt; we have QE maps of photocathode, I need to post these</a:t>
            </a:r>
          </a:p>
          <a:p>
            <a:pPr marL="457200" indent="-457200">
              <a:buAutoNum type="arabicPeriod"/>
            </a:pPr>
            <a:r>
              <a:rPr lang="en-US" sz="2000" b="1" dirty="0"/>
              <a:t>Laser profiles =&gt; maybe start w/ ideal, and later can implement actual values (saved as GIF image)</a:t>
            </a:r>
          </a:p>
          <a:p>
            <a:pPr marL="457200" indent="-457200">
              <a:buAutoNum type="arabicPeriod"/>
            </a:pPr>
            <a:endParaRPr lang="en-US" sz="2000" b="1" dirty="0"/>
          </a:p>
          <a:p>
            <a:r>
              <a:rPr lang="en-US" sz="2000" b="1" dirty="0"/>
              <a:t>Working on #2:</a:t>
            </a:r>
          </a:p>
          <a:p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/>
              <a:t>Beamline =&gt; we have layout and fields…but, how far to go and w/ what degree of detail</a:t>
            </a:r>
          </a:p>
          <a:p>
            <a:pPr marL="457200" indent="-457200">
              <a:buAutoNum type="arabicPeriod"/>
            </a:pPr>
            <a:r>
              <a:rPr lang="en-US" sz="2000" b="1" dirty="0"/>
              <a:t>Real beam =&gt; find a way to impart real qualities that can be lost (e.g. laser halo, reflection halo)</a:t>
            </a:r>
          </a:p>
          <a:p>
            <a:pPr marL="457200" indent="-457200">
              <a:buAutoNum type="arabicPeriod"/>
            </a:pPr>
            <a:r>
              <a:rPr lang="en-US" sz="2000" b="1" dirty="0"/>
              <a:t>X-ray production =&gt; start by quantifying beam loss intensity?</a:t>
            </a:r>
          </a:p>
          <a:p>
            <a:pPr marL="457200" indent="-457200">
              <a:buAutoNum type="arabicPeriod"/>
            </a:pPr>
            <a:r>
              <a:rPr lang="en-US" sz="2000" b="1" dirty="0"/>
              <a:t>Vacuum =&gt; define which secondaries to consider (ion production, gas desorption, ejected e-)</a:t>
            </a:r>
          </a:p>
        </p:txBody>
      </p:sp>
    </p:spTree>
    <p:extLst>
      <p:ext uri="{BB962C8B-B14F-4D97-AF65-F5344CB8AC3E}">
        <p14:creationId xmlns:p14="http://schemas.microsoft.com/office/powerpoint/2010/main" val="666677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213</Words>
  <Application>Microsoft Macintosh PowerPoint</Application>
  <PresentationFormat>Widescreen</PresentationFormat>
  <Paragraphs>23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Joe Grames</cp:lastModifiedBy>
  <cp:revision>3</cp:revision>
  <dcterms:created xsi:type="dcterms:W3CDTF">2019-11-08T17:22:23Z</dcterms:created>
  <dcterms:modified xsi:type="dcterms:W3CDTF">2019-11-08T17:54:03Z</dcterms:modified>
</cp:coreProperties>
</file>