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89676-5360-7B7C-0620-C224B564A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23FB03-CD56-AFCD-7AF3-33289D730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F00FA-AF6A-020A-68D2-DC73B8CE3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C83F-411E-6C4C-B233-278A15A23AC9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83F61-F89A-9592-3E7F-18BEE218A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A1829-5379-7ECC-68C2-414457C97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DF50-2FCA-2C4B-A94B-60F4FFC7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7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35C1E-DA46-07E2-B926-E5779DA77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CC099-50AF-A9BC-347A-7DA604B6E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7F7D6-5760-2C57-8686-DDD966D6A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C83F-411E-6C4C-B233-278A15A23AC9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C7C4F-993C-3332-36A3-35B5C9326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D77BE-ADA4-4332-295C-8DF21718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DF50-2FCA-2C4B-A94B-60F4FFC7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9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2E7F1A-8719-371A-9EB8-1217C1C28F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95C4C8-AE8C-52A0-4436-F7FE30304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C16B1-3704-13A0-3EB0-54FD4810E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C83F-411E-6C4C-B233-278A15A23AC9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9BB26-FD49-BBDC-D902-93EB9E359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CAD4A-1302-6245-DA68-91A15E49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DF50-2FCA-2C4B-A94B-60F4FFC7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0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16AEB-6477-A241-92FB-837E7E34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19345-391E-0E31-7307-1A611BB6E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F8EE4-B696-24FB-265D-2472452C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C83F-411E-6C4C-B233-278A15A23AC9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97358-F177-37CD-E9F7-25CFF452B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9987D-B460-00D7-9C58-AF62CCEE3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DF50-2FCA-2C4B-A94B-60F4FFC7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7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E766E-B87D-6281-1A67-94BC2B45E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E9809-E3A3-82EB-A173-9CF386103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F2C60-11E4-23F8-D5E5-0769D9A79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C83F-411E-6C4C-B233-278A15A23AC9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2E848-E010-FEE6-2CE7-9EE951CC6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23A87-A4D3-9120-D167-FEBC5EB6A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DF50-2FCA-2C4B-A94B-60F4FFC7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3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D92C6-C732-BE59-32AD-352A9B405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A6F37-9AB1-4B83-B1A8-3111FCBBB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9F42B6-C8AC-D530-8328-053031B92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39678-57C6-15A4-EF5B-85F0F3053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C83F-411E-6C4C-B233-278A15A23AC9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85D32-5EE9-9B55-AA38-548728F4C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E18C2-8F07-AA32-6DAC-F1E4D545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DF50-2FCA-2C4B-A94B-60F4FFC7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3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4ECF6-D6BC-E10E-23DE-DB3691328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32704-DF4A-449B-EB40-EF10D7355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0ED2B-B115-4FB7-AB2C-5105241BC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21347-A340-D035-4596-B0715EFD3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981B2A-BA97-A488-9FA7-3760F974D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666378-C33D-F2BA-B1E6-03BD98624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C83F-411E-6C4C-B233-278A15A23AC9}" type="datetimeFigureOut">
              <a:rPr lang="en-US" smtClean="0"/>
              <a:t>8/30/23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AEA6F7-B8ED-87DC-EB25-BF5C5D69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5DDEB3-0D61-36CF-FDFD-C4A43B9C3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DF50-2FCA-2C4B-A94B-60F4FFC7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5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1206-80C1-E4EB-AEAA-F9C7D7B29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E7D676-7FA2-4F58-7E21-50AA9195A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C83F-411E-6C4C-B233-278A15A23AC9}" type="datetimeFigureOut">
              <a:rPr lang="en-US" smtClean="0"/>
              <a:t>8/30/23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E50E0-2937-AB5B-CD6E-008EA57C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623BBB-963E-7686-3E34-13F6F1787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DF50-2FCA-2C4B-A94B-60F4FFC7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3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6707CC-47DD-144B-E416-9C41D10C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C83F-411E-6C4C-B233-278A15A23AC9}" type="datetimeFigureOut">
              <a:rPr lang="en-US" smtClean="0"/>
              <a:t>8/30/23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621D88-AF4B-AD07-6948-0E4F2F61E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6F67E-46E5-1778-94CE-D1EB557F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DF50-2FCA-2C4B-A94B-60F4FFC7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1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0E107-0A17-93DA-B6BB-0A6A25346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F1AE-19ED-1A2D-A062-F0F241A21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3A7E31-F066-DC11-4EDC-EAD634820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0CAF9-B55D-9D6F-8EBD-5E14980CC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C83F-411E-6C4C-B233-278A15A23AC9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022DE-B294-F7DC-76E2-F5AD6B145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AF1E6-5F2C-6D38-53B3-877D6CF82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DF50-2FCA-2C4B-A94B-60F4FFC7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70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0EF9D-BD90-AD9D-8C5C-5EE06A314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F5EE53-9913-48C6-DDF8-CA68CBEF1F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3CF8E8-737C-ACD3-C626-A1E81B6F6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00DB9-0A6C-6EAA-D58C-5DDD55E45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C83F-411E-6C4C-B233-278A15A23AC9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E6072-26C6-04CC-5342-BEF87DEC7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012224-A7E1-514D-DC71-2CF6215CF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DF50-2FCA-2C4B-A94B-60F4FFC7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3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DE8232-F6B3-28EF-B57B-C019A867E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C0E478-0CCD-63D0-751B-06CB055DC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99909-EB28-54AB-8F62-E021B12699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7C83F-411E-6C4C-B233-278A15A23AC9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D2FDA-AD5C-FA25-F838-CAC63F089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10ABE-CA4E-C93A-08ED-520DB40CE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5DF50-2FCA-2C4B-A94B-60F4FFC7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6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11E535-26EE-7083-9991-4F50E3CFF85C}"/>
              </a:ext>
            </a:extLst>
          </p:cNvPr>
          <p:cNvSpPr txBox="1"/>
          <p:nvPr/>
        </p:nvSpPr>
        <p:spPr>
          <a:xfrm>
            <a:off x="457198" y="214009"/>
            <a:ext cx="10553851" cy="627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" pitchFamily="2" charset="0"/>
              </a:rPr>
              <a:t>FY23 Goal – Using the LERF develop a Start-to-End concept from Gun to Hall</a:t>
            </a:r>
          </a:p>
          <a:p>
            <a:endParaRPr lang="en-US" sz="2400" dirty="0">
              <a:latin typeface="Times" pitchFamily="2" charset="0"/>
            </a:endParaRPr>
          </a:p>
          <a:p>
            <a:r>
              <a:rPr lang="en-US" sz="2400" b="1" dirty="0">
                <a:latin typeface="Times" pitchFamily="2" charset="0"/>
              </a:rPr>
              <a:t>Major concepts developed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" pitchFamily="2" charset="0"/>
              </a:rPr>
              <a:t>LERF to CEBAF beamline to transport large emittance and momentum spread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" pitchFamily="2" charset="0"/>
              </a:rPr>
              <a:t>Collection of &gt;150 </a:t>
            </a:r>
            <a:r>
              <a:rPr lang="en-US" sz="2000" dirty="0" err="1">
                <a:latin typeface="Times" pitchFamily="2" charset="0"/>
              </a:rPr>
              <a:t>nA</a:t>
            </a:r>
            <a:r>
              <a:rPr lang="en-US" sz="2000" dirty="0">
                <a:latin typeface="Times" pitchFamily="2" charset="0"/>
              </a:rPr>
              <a:t> of polarized e+ positrons suitable for RF acceleration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" pitchFamily="2" charset="0"/>
              </a:rPr>
              <a:t>Parameter evaluation for temperature &amp; stresses of spinning cooled target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" pitchFamily="2" charset="0"/>
              </a:rPr>
              <a:t>123 MeV spin rotator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" pitchFamily="2" charset="0"/>
              </a:rPr>
              <a:t>Functional scheme for providing e-, e+ and degraded e-</a:t>
            </a:r>
          </a:p>
          <a:p>
            <a:endParaRPr lang="en-US" sz="2400" dirty="0">
              <a:latin typeface="Times" pitchFamily="2" charset="0"/>
            </a:endParaRPr>
          </a:p>
          <a:p>
            <a:r>
              <a:rPr lang="en-US" sz="2400" b="1" dirty="0">
                <a:latin typeface="Times" pitchFamily="2" charset="0"/>
              </a:rPr>
              <a:t>Work documented at IPAC23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02122"/>
                </a:solidFill>
                <a:latin typeface="Times" pitchFamily="2" charset="0"/>
              </a:rPr>
              <a:t> 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" pitchFamily="2" charset="0"/>
              </a:rPr>
              <a:t>"Status of Ce+BAF: Polarized Positron Beam Capability at CEBAF 12 GeV"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202122"/>
                </a:solidFill>
                <a:effectLst/>
                <a:latin typeface="Times" pitchFamily="2" charset="0"/>
              </a:rPr>
              <a:t> "Polarized Electron Injector for Positron Capability at CEBAF 12 GeV"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i="0">
                <a:solidFill>
                  <a:srgbClr val="202122"/>
                </a:solidFill>
                <a:effectLst/>
                <a:latin typeface="Times" pitchFamily="2" charset="0"/>
              </a:rPr>
              <a:t> "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Times" pitchFamily="2" charset="0"/>
              </a:rPr>
              <a:t>Conceptual Design of a High-Power Target for Positron Production at CEBAF”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202122"/>
                </a:solidFill>
                <a:effectLst/>
                <a:latin typeface="Times" pitchFamily="2" charset="0"/>
              </a:rPr>
              <a:t> "Degrader beamline design at the CEBAF injector for machine acceptance studies”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202122"/>
              </a:solidFill>
              <a:latin typeface="Times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Times" pitchFamily="2" charset="0"/>
              </a:rPr>
              <a:t>Work done by students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itchFamily="2" charset="0"/>
              </a:rPr>
              <a:t>Sami PhD thesis (Nov 2023) – Polarized positron injector for Ce+BAF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itchFamily="2" charset="0"/>
              </a:rPr>
              <a:t>Victor </a:t>
            </a:r>
            <a:r>
              <a:rPr lang="en-US" sz="2000" dirty="0">
                <a:solidFill>
                  <a:prstClr val="black"/>
                </a:solidFill>
                <a:latin typeface="Times" pitchFamily="2" charset="0"/>
              </a:rPr>
              <a:t>PhD activity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itchFamily="2" charset="0"/>
              </a:rPr>
              <a:t>– generation of degraded e- beams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itchFamily="2" charset="0"/>
              </a:rPr>
              <a:t>Sohaib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itchFamily="2" charset="0"/>
              </a:rPr>
              <a:t> REU research – developing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itchFamily="2" charset="0"/>
              </a:rPr>
              <a:t>Fluka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itchFamily="2" charset="0"/>
              </a:rPr>
              <a:t>/ANSYS framework for target modeling</a:t>
            </a:r>
          </a:p>
        </p:txBody>
      </p:sp>
    </p:spTree>
    <p:extLst>
      <p:ext uri="{BB962C8B-B14F-4D97-AF65-F5344CB8AC3E}">
        <p14:creationId xmlns:p14="http://schemas.microsoft.com/office/powerpoint/2010/main" val="319840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FFB620-512F-B56D-680E-AB596DD10740}"/>
              </a:ext>
            </a:extLst>
          </p:cNvPr>
          <p:cNvSpPr txBox="1"/>
          <p:nvPr/>
        </p:nvSpPr>
        <p:spPr>
          <a:xfrm>
            <a:off x="107002" y="9723"/>
            <a:ext cx="11751015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" pitchFamily="2" charset="0"/>
              </a:rPr>
              <a:t>Feedback we’ve gotten along the way…</a:t>
            </a:r>
          </a:p>
          <a:p>
            <a:endParaRPr lang="en-US" sz="1000" dirty="0">
              <a:latin typeface="Times" pitchFamily="2" charset="0"/>
            </a:endParaRPr>
          </a:p>
          <a:p>
            <a:r>
              <a:rPr lang="en-US" sz="2000" b="1" dirty="0">
                <a:latin typeface="Times" pitchFamily="2" charset="0"/>
              </a:rPr>
              <a:t>NP feedback (Summer/Fall 2023)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" pitchFamily="2" charset="0"/>
              </a:rPr>
              <a:t>PAC51 Committee – 5 of 6 proposals endorsed at A/A- rating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" pitchFamily="2" charset="0"/>
              </a:rPr>
              <a:t>NSAC 10 year plan – due out soon (e+ and 22 GeV have been broadly discussed past year)</a:t>
            </a:r>
          </a:p>
          <a:p>
            <a:endParaRPr lang="en-US" sz="2000" dirty="0">
              <a:latin typeface="Times" pitchFamily="2" charset="0"/>
            </a:endParaRPr>
          </a:p>
          <a:p>
            <a:r>
              <a:rPr lang="en-US" sz="2000" b="1" dirty="0">
                <a:latin typeface="Times" pitchFamily="2" charset="0"/>
              </a:rPr>
              <a:t>LDRD (Fall 2022/</a:t>
            </a:r>
            <a:r>
              <a:rPr lang="en-US" sz="2000" b="1" dirty="0" err="1">
                <a:latin typeface="Times" pitchFamily="2" charset="0"/>
              </a:rPr>
              <a:t>Summar</a:t>
            </a:r>
            <a:r>
              <a:rPr lang="en-US" sz="2000" b="1" dirty="0">
                <a:latin typeface="Times" pitchFamily="2" charset="0"/>
              </a:rPr>
              <a:t> 2023)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" pitchFamily="2" charset="0"/>
              </a:rPr>
              <a:t>Support to generate degraded e- beam and use it to test the CEBAF injection (recirculation) acceptance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" pitchFamily="2" charset="0"/>
              </a:rPr>
              <a:t>Recommendation to aim higher for target work:  e.g. spinning 20kW vs. fixed 1kW</a:t>
            </a:r>
          </a:p>
          <a:p>
            <a:endParaRPr lang="en-US" sz="2000" dirty="0">
              <a:latin typeface="Times" pitchFamily="2" charset="0"/>
            </a:endParaRPr>
          </a:p>
          <a:p>
            <a:r>
              <a:rPr lang="en-US" sz="2000" b="1" dirty="0">
                <a:latin typeface="Times" pitchFamily="2" charset="0"/>
              </a:rPr>
              <a:t>JLAAC (March 8-10, 2023)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02122"/>
                </a:solidFill>
                <a:effectLst/>
                <a:latin typeface="Times" pitchFamily="2" charset="0"/>
              </a:rPr>
              <a:t>Ce+BAF Concept and High Power Target </a:t>
            </a:r>
            <a:r>
              <a:rPr lang="en-US" b="1" dirty="0">
                <a:effectLst/>
                <a:latin typeface="Times" pitchFamily="2" charset="0"/>
              </a:rPr>
              <a:t>Recommendations: 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US" dirty="0">
                <a:effectLst/>
                <a:latin typeface="Times" pitchFamily="2" charset="0"/>
              </a:rPr>
              <a:t>R37: Design a shielding configuration for LERF covering the target and positron capture areas. 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US" dirty="0">
                <a:effectLst/>
                <a:latin typeface="Times" pitchFamily="2" charset="0"/>
              </a:rPr>
              <a:t>R38: Determine if remote handling is needed for removal of used targets and capture hardware. 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US" dirty="0">
                <a:effectLst/>
                <a:latin typeface="Times" pitchFamily="2" charset="0"/>
              </a:rPr>
              <a:t>R39: Study the need for activated water cooling systems associated with production and capture systems.</a:t>
            </a:r>
          </a:p>
          <a:p>
            <a:pPr marL="1200150" lvl="2" indent="-285750">
              <a:buFont typeface="Wingdings" pitchFamily="2" charset="2"/>
              <a:buChar char="Ø"/>
            </a:pPr>
            <a:endParaRPr lang="en-US" sz="1600" dirty="0">
              <a:latin typeface="Times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effectLst/>
                <a:latin typeface="Times" pitchFamily="2" charset="0"/>
              </a:rPr>
              <a:t>Positron Collection Scheme for Ce+BAF Recommendations: 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US" dirty="0">
                <a:effectLst/>
                <a:latin typeface="Times" pitchFamily="2" charset="0"/>
              </a:rPr>
              <a:t>R40: Continue to optimize the positron parameters to reduce the normalized emittances and horizontal beam size. 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US" dirty="0">
                <a:effectLst/>
                <a:latin typeface="Times" pitchFamily="2" charset="0"/>
              </a:rPr>
              <a:t>R41: Since real world positron collection rates are typically lower than simulated, add as many technical effects as possible to the simulations including e- space charge, errors of component fields, and misalignments to optimize positron phase space collection. 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US" dirty="0">
                <a:effectLst/>
                <a:latin typeface="Times" pitchFamily="2" charset="0"/>
              </a:rPr>
              <a:t>R42: Have a detailed technical review of the positron target and capture sections to see if external experts can help with more detailed aspects of the design.</a:t>
            </a:r>
          </a:p>
        </p:txBody>
      </p:sp>
    </p:spTree>
    <p:extLst>
      <p:ext uri="{BB962C8B-B14F-4D97-AF65-F5344CB8AC3E}">
        <p14:creationId xmlns:p14="http://schemas.microsoft.com/office/powerpoint/2010/main" val="58180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5DC048-E09C-8B12-E349-B84F96A803EA}"/>
              </a:ext>
            </a:extLst>
          </p:cNvPr>
          <p:cNvSpPr txBox="1"/>
          <p:nvPr/>
        </p:nvSpPr>
        <p:spPr>
          <a:xfrm>
            <a:off x="505566" y="612844"/>
            <a:ext cx="1051595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" pitchFamily="2" charset="0"/>
              </a:rPr>
              <a:t>Let’s discuss what we should do…and estimate what we need to be successful…</a:t>
            </a:r>
          </a:p>
          <a:p>
            <a:endParaRPr lang="en-US" sz="2400" b="1" dirty="0">
              <a:latin typeface="Times" pitchFamily="2" charset="0"/>
            </a:endParaRPr>
          </a:p>
          <a:p>
            <a:r>
              <a:rPr lang="en-US" sz="2400" b="1" dirty="0">
                <a:latin typeface="Times" pitchFamily="2" charset="0"/>
              </a:rPr>
              <a:t>FY24 Goal – Develop realistic designs, that may also be costed for engineering</a:t>
            </a:r>
          </a:p>
          <a:p>
            <a:endParaRPr lang="en-US" sz="2400" dirty="0">
              <a:latin typeface="Times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" pitchFamily="2" charset="0"/>
              </a:rPr>
              <a:t>Integrated design of target, absorber, solenoid, rf-capture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" pitchFamily="2" charset="0"/>
              </a:rPr>
              <a:t>Radiation shielding and managing radioactivity at LERF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" pitchFamily="2" charset="0"/>
              </a:rPr>
              <a:t>SRF and cryogenic solution integrated with e-/e+ “energy algebra”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" pitchFamily="2" charset="0"/>
              </a:rPr>
              <a:t>Refined component level layout of e- and e+ transport lines (LERF/CEBAF)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" pitchFamily="2" charset="0"/>
              </a:rPr>
              <a:t>Model of complete 1-3 mA polarized e- injector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" pitchFamily="2" charset="0"/>
              </a:rPr>
              <a:t>Model of “Degrader-II” for generating 123 MeV e- which mimic e+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" pitchFamily="2" charset="0"/>
              </a:rPr>
              <a:t>Design of 123 MeV e-/e+ spin rotator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" pitchFamily="2" charset="0"/>
              </a:rPr>
              <a:t>What else?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" pitchFamily="2" charset="0"/>
              </a:rPr>
              <a:t>What else!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24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543</Words>
  <Application>Microsoft Macintosh PowerPoint</Application>
  <PresentationFormat>Widescreen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3</cp:revision>
  <dcterms:created xsi:type="dcterms:W3CDTF">2023-08-30T12:51:58Z</dcterms:created>
  <dcterms:modified xsi:type="dcterms:W3CDTF">2023-08-30T14:30:18Z</dcterms:modified>
</cp:coreProperties>
</file>