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2"/>
  </p:notesMasterIdLst>
  <p:sldIdLst>
    <p:sldId id="309" r:id="rId2"/>
    <p:sldId id="325" r:id="rId3"/>
    <p:sldId id="342" r:id="rId4"/>
    <p:sldId id="311" r:id="rId5"/>
    <p:sldId id="318" r:id="rId6"/>
    <p:sldId id="321" r:id="rId7"/>
    <p:sldId id="320" r:id="rId8"/>
    <p:sldId id="328" r:id="rId9"/>
    <p:sldId id="333" r:id="rId10"/>
    <p:sldId id="340" r:id="rId11"/>
    <p:sldId id="337" r:id="rId12"/>
    <p:sldId id="341" r:id="rId13"/>
    <p:sldId id="339" r:id="rId14"/>
    <p:sldId id="334" r:id="rId15"/>
    <p:sldId id="332" r:id="rId16"/>
    <p:sldId id="335" r:id="rId17"/>
    <p:sldId id="327" r:id="rId18"/>
    <p:sldId id="317" r:id="rId19"/>
    <p:sldId id="322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7489"/>
    <a:srgbClr val="E8E7F5"/>
    <a:srgbClr val="E2FAE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498" y="10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at UITF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2019 JLAAC Review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jlab.org/ciswiki/index.php/UITF_Meeting_-_May_10,_2016" TargetMode="External"/><Relationship Id="rId2" Type="http://schemas.openxmlformats.org/officeDocument/2006/relationships/hyperlink" Target="https://wiki.jlab.org/ciswiki/index.php/UITF_Meeting_-_March_18,_20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indico/event/322/timetable/#20190626" TargetMode="External"/><Relationship Id="rId5" Type="http://schemas.openxmlformats.org/officeDocument/2006/relationships/hyperlink" Target="https://wiki.jlab.org/ciswiki/index.php/UITF_Meeting_-_April_24,_2019" TargetMode="External"/><Relationship Id="rId4" Type="http://schemas.openxmlformats.org/officeDocument/2006/relationships/hyperlink" Target="https://wiki.jlab.org/ciswiki/index.php/UITF_Meeting_-_October_21,_201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Status of Upgraded Injector Test Facility (UITF)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5875975" cy="384016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Matt Poelker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/>
              <a:t>Status of </a:t>
            </a:r>
            <a:r>
              <a:rPr lang="en-US" sz="2000" dirty="0" smtClean="0"/>
              <a:t>UITF </a:t>
            </a:r>
            <a:r>
              <a:rPr lang="en-US" sz="2000" dirty="0"/>
              <a:t>and dependence </a:t>
            </a:r>
            <a:r>
              <a:rPr lang="en-US" sz="2000" dirty="0" smtClean="0"/>
              <a:t>on </a:t>
            </a:r>
            <a:r>
              <a:rPr lang="en-US" sz="2000" dirty="0"/>
              <a:t>CTF </a:t>
            </a:r>
            <a:r>
              <a:rPr lang="en-US" sz="2000" dirty="0" err="1" smtClean="0"/>
              <a:t>LHe</a:t>
            </a:r>
            <a:r>
              <a:rPr lang="en-US" sz="2000" dirty="0" smtClean="0"/>
              <a:t> (charge </a:t>
            </a:r>
            <a:r>
              <a:rPr lang="en-US" sz="2000" dirty="0"/>
              <a:t>#1, 7, 9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UITF </a:t>
            </a:r>
            <a:r>
              <a:rPr lang="en-US" sz="2000" dirty="0"/>
              <a:t>goals: CEBAF injector, QCM tests, </a:t>
            </a:r>
            <a:r>
              <a:rPr lang="en-US" sz="2000" dirty="0" err="1" smtClean="0"/>
              <a:t>HDIce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Status of </a:t>
            </a:r>
            <a:r>
              <a:rPr lang="en-US" sz="2000" dirty="0" err="1"/>
              <a:t>RadCon</a:t>
            </a:r>
            <a:r>
              <a:rPr lang="en-US" sz="2000" dirty="0"/>
              <a:t> assessment, ARR, ASE, other approvals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Status </a:t>
            </a:r>
            <a:r>
              <a:rPr lang="en-US" sz="2000" dirty="0"/>
              <a:t>of beam hardware &amp; software </a:t>
            </a:r>
            <a:r>
              <a:rPr lang="en-US" sz="2000" dirty="0" smtClean="0"/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Modes/Staff </a:t>
            </a:r>
            <a:r>
              <a:rPr lang="en-US" sz="2000" dirty="0"/>
              <a:t>for providing beam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@ UITF –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Augmenting Cave2 Shielding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23" y="1007158"/>
            <a:ext cx="6370116" cy="40608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1893" y="848132"/>
            <a:ext cx="4127500" cy="5499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06334" y="1585113"/>
            <a:ext cx="5375460" cy="4762119"/>
            <a:chOff x="6806334" y="1585113"/>
            <a:chExt cx="5375460" cy="47621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6334" y="2360814"/>
              <a:ext cx="4954483" cy="39864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178239" y="1585113"/>
              <a:ext cx="3003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helium vent – used to maintain ODH0, ODH1 status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8334797" y="2231444"/>
              <a:ext cx="2345220" cy="15799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November 19, 2019</a:t>
            </a:r>
          </a:p>
        </p:txBody>
      </p:sp>
    </p:spTree>
    <p:extLst>
      <p:ext uri="{BB962C8B-B14F-4D97-AF65-F5344CB8AC3E}">
        <p14:creationId xmlns:p14="http://schemas.microsoft.com/office/powerpoint/2010/main" val="26751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Shielding Assessment and Commissioning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6"/>
          <a:stretch/>
        </p:blipFill>
        <p:spPr>
          <a:xfrm>
            <a:off x="5526786" y="845044"/>
            <a:ext cx="6360724" cy="5171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38995" y="6028645"/>
            <a:ext cx="490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https://wiki.jlab.org/ciswiki/index.php/UITF_Official_Documents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236" y="4307992"/>
            <a:ext cx="483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https://wiki.jlab.org/ciswiki/index.php/UITF_Safety_Documents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4" y="1075685"/>
            <a:ext cx="5339468" cy="3269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922" y="5028039"/>
            <a:ext cx="422917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Shielding is adequate for 100 </a:t>
            </a:r>
            <a:r>
              <a:rPr lang="en-US" dirty="0" err="1" smtClean="0"/>
              <a:t>uA</a:t>
            </a:r>
            <a:r>
              <a:rPr lang="en-US" dirty="0" smtClean="0"/>
              <a:t> </a:t>
            </a:r>
            <a:r>
              <a:rPr lang="en-US" dirty="0" smtClean="0"/>
              <a:t>CW beam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1065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Table 1 of the UITF ARR Plan, presented to ARR Review Committee June 26-28, 2019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18" y="792447"/>
            <a:ext cx="10067925" cy="55653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09700" y="4724400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09700" y="5541086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856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Commissioning </a:t>
            </a:r>
            <a:r>
              <a:rPr lang="en-US" sz="2400" dirty="0"/>
              <a:t>process “break </a:t>
            </a:r>
            <a:r>
              <a:rPr lang="en-US" sz="2400" dirty="0" smtClean="0"/>
              <a:t>points”, verify shielding is adequate 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993397"/>
            <a:ext cx="11287125" cy="4292624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473628" y="1877352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861965" y="1969061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861964" y="1537166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1" y="5507346"/>
            <a:ext cx="386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BLM locations (ILMM401, 601 and 701)</a:t>
            </a:r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678383" y="5569333"/>
            <a:ext cx="236018" cy="2453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05427" y="5478452"/>
            <a:ext cx="389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locations for spill tests:</a:t>
            </a:r>
          </a:p>
          <a:p>
            <a:r>
              <a:rPr lang="en-US" dirty="0"/>
              <a:t>p</a:t>
            </a:r>
            <a:r>
              <a:rPr lang="en-US" dirty="0" smtClean="0"/>
              <a:t>roximity to control room and labyrinth</a:t>
            </a:r>
            <a:endParaRPr lang="en-US" dirty="0"/>
          </a:p>
        </p:txBody>
      </p:sp>
      <p:sp>
        <p:nvSpPr>
          <p:cNvPr id="2" name="Explosion 1 1"/>
          <p:cNvSpPr/>
          <p:nvPr/>
        </p:nvSpPr>
        <p:spPr>
          <a:xfrm>
            <a:off x="4716080" y="2532807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/>
          <p:cNvSpPr/>
          <p:nvPr/>
        </p:nvSpPr>
        <p:spPr>
          <a:xfrm>
            <a:off x="6473628" y="2029751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7238527" y="5458784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2"/>
          <a:stretch/>
        </p:blipFill>
        <p:spPr>
          <a:xfrm>
            <a:off x="563647" y="1639330"/>
            <a:ext cx="10982325" cy="1329768"/>
          </a:xfrm>
        </p:spPr>
      </p:pic>
      <p:sp>
        <p:nvSpPr>
          <p:cNvPr id="8" name="TextBox 7"/>
          <p:cNvSpPr txBox="1"/>
          <p:nvPr/>
        </p:nvSpPr>
        <p:spPr>
          <a:xfrm>
            <a:off x="650789" y="1219200"/>
            <a:ext cx="29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HDIce</a:t>
            </a:r>
            <a:r>
              <a:rPr lang="en-US" dirty="0" smtClean="0"/>
              <a:t> proposed run schedule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24431" y="3031524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05414" y="3035642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9885" y="347288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3329" y="3523595"/>
            <a:ext cx="124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aiting for permission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953994" y="128045"/>
            <a:ext cx="567694" cy="6458463"/>
          </a:xfrm>
          <a:prstGeom prst="leftBrace">
            <a:avLst>
              <a:gd name="adj1" fmla="val 8333"/>
              <a:gd name="adj2" fmla="val 4757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46184" y="4657879"/>
            <a:ext cx="355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Buncher</a:t>
            </a:r>
            <a:r>
              <a:rPr lang="en-US" dirty="0" smtClean="0"/>
              <a:t> commissioning December?</a:t>
            </a:r>
          </a:p>
          <a:p>
            <a:pPr algn="ctr"/>
            <a:r>
              <a:rPr lang="en-US" dirty="0" smtClean="0"/>
              <a:t>Booster commissioning January?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79832" y="3797863"/>
            <a:ext cx="371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January, February</a:t>
            </a:r>
            <a:r>
              <a:rPr lang="en-US" dirty="0" smtClean="0"/>
              <a:t>, March, April, May?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05414" y="4169926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7112995"/>
              </p:ext>
            </p:extLst>
          </p:nvPr>
        </p:nvGraphicFramePr>
        <p:xfrm>
          <a:off x="255374" y="899619"/>
          <a:ext cx="11697730" cy="5275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0726">
                  <a:extLst>
                    <a:ext uri="{9D8B030D-6E8A-4147-A177-3AD203B41FA5}">
                      <a16:colId xmlns:a16="http://schemas.microsoft.com/office/drawing/2014/main" val="2519840925"/>
                    </a:ext>
                  </a:extLst>
                </a:gridCol>
                <a:gridCol w="3647004">
                  <a:extLst>
                    <a:ext uri="{9D8B030D-6E8A-4147-A177-3AD203B41FA5}">
                      <a16:colId xmlns:a16="http://schemas.microsoft.com/office/drawing/2014/main" val="1615892182"/>
                    </a:ext>
                  </a:extLst>
                </a:gridCol>
              </a:tblGrid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Task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561928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Restore 200 kV beam operation (</a:t>
                      </a:r>
                      <a:r>
                        <a:rPr lang="en-US" sz="1200" u="none" strike="noStrike" dirty="0" err="1">
                          <a:effectLst/>
                        </a:rPr>
                        <a:t>photogun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bakeout</a:t>
                      </a:r>
                      <a:r>
                        <a:rPr lang="en-US" sz="1200" u="none" strike="noStrike" dirty="0">
                          <a:effectLst/>
                        </a:rPr>
                        <a:t>, HV conditioning, activate photocathode)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HV conditioning now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663139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Commission the 200 kV </a:t>
                      </a:r>
                      <a:r>
                        <a:rPr lang="en-US" sz="1200" u="none" strike="noStrike" dirty="0" err="1">
                          <a:effectLst/>
                        </a:rPr>
                        <a:t>buncher</a:t>
                      </a:r>
                      <a:r>
                        <a:rPr lang="en-US" sz="1200" u="none" strike="noStrike" dirty="0">
                          <a:effectLst/>
                        </a:rPr>
                        <a:t> cavity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waiting for amp, Injector Group </a:t>
                      </a:r>
                      <a:r>
                        <a:rPr lang="en-US" sz="1200" u="none" strike="noStrike" dirty="0" smtClean="0">
                          <a:effectLst/>
                        </a:rPr>
                        <a:t>focused on CEBAF </a:t>
                      </a:r>
                      <a:r>
                        <a:rPr lang="en-US" sz="1200" u="none" strike="noStrike" dirty="0">
                          <a:effectLst/>
                        </a:rPr>
                        <a:t>start up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039752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Obtain permission from TJSO to commission the "waist-height" accelerator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EH&amp;S approval,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asked </a:t>
                      </a:r>
                      <a:r>
                        <a:rPr lang="en-US" sz="1200" u="none" strike="noStrike" dirty="0">
                          <a:effectLst/>
                        </a:rPr>
                        <a:t>Andrei to ask Stuart to ask TJSO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393081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Set a date for commissioning "waist-height" beamline  (Run #0)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hard to do without </a:t>
                      </a:r>
                      <a:r>
                        <a:rPr lang="en-US" sz="1200" u="none" strike="noStrike" dirty="0" smtClean="0">
                          <a:effectLst/>
                        </a:rPr>
                        <a:t>having permission </a:t>
                      </a:r>
                      <a:r>
                        <a:rPr lang="en-US" sz="1200" u="none" strike="noStrike" dirty="0">
                          <a:effectLst/>
                        </a:rPr>
                        <a:t>to commission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965653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coordinate with </a:t>
                      </a:r>
                      <a:r>
                        <a:rPr lang="en-US" sz="1200" u="none" strike="noStrike" dirty="0" err="1">
                          <a:effectLst/>
                        </a:rPr>
                        <a:t>Cryo</a:t>
                      </a:r>
                      <a:r>
                        <a:rPr lang="en-US" sz="1200" u="none" strike="noStrike" dirty="0">
                          <a:effectLst/>
                        </a:rPr>
                        <a:t> and SRF, u-tube swap at CTF, booster cool down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286604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427549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completes work inside enclosure: magnet, dump, halo counter 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 through…..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07662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administrative tasks: beam authorization, shift plans, coordinate control room staffing approved operators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631052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Commission the Booster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estimate one week of </a:t>
                      </a:r>
                      <a:r>
                        <a:rPr lang="en-US" sz="1200" u="none" strike="noStrike" dirty="0" smtClean="0">
                          <a:effectLst/>
                        </a:rPr>
                        <a:t>beam, no access to the enclosure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325681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Obtain permission to operate UITF </a:t>
                      </a:r>
                      <a:r>
                        <a:rPr lang="en-US" sz="1200" b="1" u="none" strike="noStrike" dirty="0" smtClean="0">
                          <a:effectLst/>
                        </a:rPr>
                        <a:t>accelerator to test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HDIce</a:t>
                      </a:r>
                      <a:r>
                        <a:rPr lang="en-US" sz="1200" b="1" u="none" strike="noStrike" dirty="0" smtClean="0">
                          <a:effectLst/>
                        </a:rPr>
                        <a:t>, another </a:t>
                      </a:r>
                      <a:r>
                        <a:rPr lang="en-US" sz="1200" b="1" u="none" strike="noStrike" dirty="0">
                          <a:effectLst/>
                        </a:rPr>
                        <a:t>round of signatures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this time consuming?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504023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Set a date for commissioning the elevated beamline (Run #1)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11314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installation work, </a:t>
                      </a:r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controls and diagnostics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69456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216776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accelerator checks: beam size, energy spread, stability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766019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checks: </a:t>
                      </a:r>
                      <a:r>
                        <a:rPr lang="en-US" sz="1200" u="none" strike="noStrike" dirty="0" err="1">
                          <a:effectLst/>
                        </a:rPr>
                        <a:t>ragowski</a:t>
                      </a:r>
                      <a:r>
                        <a:rPr lang="en-US" sz="1200" u="none" strike="noStrike" dirty="0">
                          <a:effectLst/>
                        </a:rPr>
                        <a:t> coil BPM calibration, raster magnets, </a:t>
                      </a:r>
                      <a:r>
                        <a:rPr lang="en-US" sz="1200" u="none" strike="noStrike" dirty="0" err="1">
                          <a:effectLst/>
                        </a:rPr>
                        <a:t>fsd</a:t>
                      </a:r>
                      <a:r>
                        <a:rPr lang="en-US" sz="1200" u="none" strike="noStrike" dirty="0">
                          <a:effectLst/>
                        </a:rPr>
                        <a:t> functionality, current calibration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8076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49492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118113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51721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Remove Booster and install at CEBAF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May-20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47959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Install CEBAF 1/4 CM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07788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CTF Schedule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84" y="1015685"/>
            <a:ext cx="11287125" cy="2252306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22880" y="4189940"/>
            <a:ext cx="61877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Dec </a:t>
            </a:r>
            <a:r>
              <a:rPr lang="en-US" dirty="0"/>
              <a:t>2-9/19             (  8 days = </a:t>
            </a:r>
            <a:r>
              <a:rPr lang="en-US" dirty="0" smtClean="0"/>
              <a:t>4 </a:t>
            </a:r>
            <a:r>
              <a:rPr lang="en-US" dirty="0"/>
              <a:t>d switch-overs +   </a:t>
            </a:r>
            <a:r>
              <a:rPr lang="en-US" dirty="0" smtClean="0"/>
              <a:t>4 </a:t>
            </a:r>
            <a:r>
              <a:rPr lang="en-US" dirty="0"/>
              <a:t>d UITF OPS)</a:t>
            </a:r>
          </a:p>
          <a:p>
            <a:r>
              <a:rPr lang="en-US" dirty="0"/>
              <a:t>   Jan 31-Feb 16/20  (17 days = </a:t>
            </a:r>
            <a:r>
              <a:rPr lang="en-US" dirty="0" smtClean="0"/>
              <a:t>4 </a:t>
            </a:r>
            <a:r>
              <a:rPr lang="en-US" dirty="0"/>
              <a:t>d switch-overs + </a:t>
            </a:r>
            <a:r>
              <a:rPr lang="en-US" dirty="0" smtClean="0"/>
              <a:t>13 </a:t>
            </a:r>
            <a:r>
              <a:rPr lang="en-US" dirty="0"/>
              <a:t>d UITF OPS)</a:t>
            </a:r>
          </a:p>
          <a:p>
            <a:r>
              <a:rPr lang="en-US" dirty="0"/>
              <a:t>   Mar 7-16/20          (10 days = </a:t>
            </a:r>
            <a:r>
              <a:rPr lang="en-US" dirty="0" smtClean="0"/>
              <a:t>4 </a:t>
            </a:r>
            <a:r>
              <a:rPr lang="en-US" dirty="0"/>
              <a:t>d switch-overs +   </a:t>
            </a:r>
            <a:r>
              <a:rPr lang="en-US" dirty="0" smtClean="0"/>
              <a:t>6 </a:t>
            </a:r>
            <a:r>
              <a:rPr lang="en-US" dirty="0"/>
              <a:t>d UITF OPS)</a:t>
            </a:r>
          </a:p>
          <a:p>
            <a:r>
              <a:rPr lang="en-US" dirty="0"/>
              <a:t>   Apr 11-May 5/20  (25 days = </a:t>
            </a:r>
            <a:r>
              <a:rPr lang="en-US" dirty="0" smtClean="0"/>
              <a:t>4 </a:t>
            </a:r>
            <a:r>
              <a:rPr lang="en-US" dirty="0"/>
              <a:t>d switch-overs + </a:t>
            </a:r>
            <a:r>
              <a:rPr lang="en-US" dirty="0" smtClean="0"/>
              <a:t>21 </a:t>
            </a:r>
            <a:r>
              <a:rPr lang="en-US" dirty="0"/>
              <a:t>d UITF OPS)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07034" y="2061665"/>
            <a:ext cx="11671540" cy="1853131"/>
            <a:chOff x="207034" y="2061665"/>
            <a:chExt cx="11671540" cy="1853131"/>
          </a:xfrm>
        </p:grpSpPr>
        <p:sp>
          <p:nvSpPr>
            <p:cNvPr id="8" name="TextBox 7"/>
            <p:cNvSpPr txBox="1"/>
            <p:nvPr/>
          </p:nvSpPr>
          <p:spPr>
            <a:xfrm>
              <a:off x="1606589" y="3545464"/>
              <a:ext cx="887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CTF is broken now, CM20 moved to LERF for testing, no plans for CMTF tests through 2019</a:t>
              </a: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07034" y="2061665"/>
              <a:ext cx="116715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07034" y="2211141"/>
              <a:ext cx="116715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3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7424" y="1366216"/>
            <a:ext cx="10656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Calibri" panose="020F0502020204030204" pitchFamily="34" charset="0"/>
              </a:rPr>
              <a:t>Gun Group (Center for Injectors and Sources) 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J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</a:t>
            </a:r>
            <a:r>
              <a:rPr lang="en-US" sz="2400" u="sng" dirty="0" smtClean="0">
                <a:latin typeface="Calibri" panose="020F0502020204030204" pitchFamily="34" charset="0"/>
              </a:rPr>
              <a:t>M</a:t>
            </a:r>
            <a:r>
              <a:rPr lang="en-US" sz="2400" u="sng" dirty="0">
                <a:latin typeface="Calibri" panose="020F0502020204030204" pitchFamily="34" charset="0"/>
              </a:rPr>
              <a:t>. A. </a:t>
            </a:r>
            <a:r>
              <a:rPr lang="en-US" sz="2400" u="sng" dirty="0" err="1" smtClean="0">
                <a:latin typeface="Calibri" panose="020F0502020204030204" pitchFamily="34" charset="0"/>
              </a:rPr>
              <a:t>Mamun</a:t>
            </a:r>
            <a:r>
              <a:rPr lang="en-US" sz="2400" u="sng" dirty="0" smtClean="0">
                <a:latin typeface="Calibri" panose="020F0502020204030204" pitchFamily="34" charset="0"/>
              </a:rPr>
              <a:t>, </a:t>
            </a:r>
            <a:r>
              <a:rPr lang="en-US" sz="2400" u="sng" dirty="0">
                <a:latin typeface="Calibri" panose="020F0502020204030204" pitchFamily="34" charset="0"/>
              </a:rPr>
              <a:t>M. Poelker, R. Suleiman</a:t>
            </a:r>
            <a:r>
              <a:rPr lang="en-US" sz="2400" dirty="0">
                <a:latin typeface="Calibri" panose="020F0502020204030204" pitchFamily="34" charset="0"/>
              </a:rPr>
              <a:t>, M. Stutzman and S. Zhang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Technical staff: P</a:t>
            </a:r>
            <a:r>
              <a:rPr lang="en-US" sz="2400" dirty="0">
                <a:latin typeface="Calibri" panose="020F0502020204030204" pitchFamily="34" charset="0"/>
              </a:rPr>
              <a:t>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(plus replacement for John </a:t>
            </a:r>
            <a:r>
              <a:rPr lang="en-US" sz="2400" dirty="0" err="1" smtClean="0">
                <a:latin typeface="Calibri" panose="020F0502020204030204" pitchFamily="34" charset="0"/>
              </a:rPr>
              <a:t>Hansknecht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Graduate Students: G. Palacios, 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</a:rPr>
              <a:t>Yoskovitz</a:t>
            </a:r>
            <a:endParaRPr lang="en-US" sz="2400" dirty="0" smtClean="0">
              <a:latin typeface="Calibri" panose="020F0502020204030204" pitchFamily="34" charset="0"/>
            </a:endParaRPr>
          </a:p>
          <a:p>
            <a:endParaRPr lang="en-US" sz="2400" dirty="0" smtClean="0">
              <a:latin typeface="Calibri" panose="020F0502020204030204" pitchFamily="34" charset="0"/>
            </a:endParaRPr>
          </a:p>
          <a:p>
            <a:r>
              <a:rPr lang="en-US" sz="2400" u="sng" dirty="0" smtClean="0">
                <a:latin typeface="Calibri" panose="020F0502020204030204" pitchFamily="34" charset="0"/>
              </a:rPr>
              <a:t>Injector Group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R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Kazimi</a:t>
            </a:r>
            <a:r>
              <a:rPr lang="en-US" sz="2400" u="sng" dirty="0">
                <a:latin typeface="Calibri" panose="020F0502020204030204" pitchFamily="34" charset="0"/>
              </a:rPr>
              <a:t>, Y. Wang, A. </a:t>
            </a:r>
            <a:r>
              <a:rPr lang="en-US" sz="2400" u="sng" dirty="0" err="1" smtClean="0">
                <a:latin typeface="Calibri" panose="020F0502020204030204" pitchFamily="34" charset="0"/>
              </a:rPr>
              <a:t>Hofler</a:t>
            </a:r>
            <a:endParaRPr lang="en-US" sz="2400" u="sng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Approved UITF Operators (underlined names)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– Summary (slide presented at JLAAC and P&amp;C Meeting)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Testing </a:t>
            </a:r>
            <a:r>
              <a:rPr lang="en-US" sz="2400" dirty="0"/>
              <a:t>the </a:t>
            </a:r>
            <a:r>
              <a:rPr lang="en-US" sz="2400" dirty="0" smtClean="0"/>
              <a:t>“booster” </a:t>
            </a:r>
            <a:r>
              <a:rPr lang="en-US" sz="2400" dirty="0"/>
              <a:t>and </a:t>
            </a:r>
            <a:r>
              <a:rPr lang="en-US" sz="2400" dirty="0" err="1"/>
              <a:t>HDIce</a:t>
            </a:r>
            <a:r>
              <a:rPr lang="en-US" sz="2400" dirty="0"/>
              <a:t> target remain high priority tasks, now with “deadline” May 2020</a:t>
            </a:r>
          </a:p>
          <a:p>
            <a:r>
              <a:rPr lang="en-US" sz="2400" dirty="0" smtClean="0"/>
              <a:t>Project started 2014…..now the Accelerator </a:t>
            </a:r>
            <a:r>
              <a:rPr lang="en-US" sz="2400" dirty="0"/>
              <a:t>is built with three </a:t>
            </a:r>
            <a:r>
              <a:rPr lang="en-US" sz="2400" dirty="0" smtClean="0"/>
              <a:t>MeV beam destinations, </a:t>
            </a:r>
            <a:r>
              <a:rPr lang="en-US" sz="2400" dirty="0"/>
              <a:t>waiting for permission to commission</a:t>
            </a:r>
          </a:p>
          <a:p>
            <a:r>
              <a:rPr lang="en-US" sz="2400" dirty="0"/>
              <a:t>Conduct of Operations Review, Shielding Design Package, and Accelerator Readiness Review</a:t>
            </a:r>
          </a:p>
          <a:p>
            <a:r>
              <a:rPr lang="en-US" sz="2400" dirty="0"/>
              <a:t>UOD, ASE and updated FSAD</a:t>
            </a:r>
          </a:p>
          <a:p>
            <a:r>
              <a:rPr lang="en-US" sz="2400" dirty="0"/>
              <a:t>Commissioning Plan and a number of OSPs</a:t>
            </a:r>
          </a:p>
          <a:p>
            <a:r>
              <a:rPr lang="en-US" sz="2400" dirty="0"/>
              <a:t>While working towards MeV operations, we have been using UITF as a Gun Test Stand:</a:t>
            </a:r>
          </a:p>
          <a:p>
            <a:pPr lvl="1"/>
            <a:r>
              <a:rPr lang="en-US" dirty="0"/>
              <a:t>Tested a number of cathode electrodes, and two gun designs</a:t>
            </a:r>
          </a:p>
          <a:p>
            <a:pPr lvl="1"/>
            <a:r>
              <a:rPr lang="en-US" dirty="0"/>
              <a:t>Modified Wien filter to operate at +/-20kV per plate, for 200 </a:t>
            </a:r>
            <a:r>
              <a:rPr lang="en-US" dirty="0" err="1"/>
              <a:t>keV</a:t>
            </a:r>
            <a:r>
              <a:rPr lang="en-US" dirty="0"/>
              <a:t> beam</a:t>
            </a:r>
          </a:p>
          <a:p>
            <a:pPr lvl="1"/>
            <a:r>
              <a:rPr lang="en-US" dirty="0"/>
              <a:t>Assisted visiting scholar Max Herbert, testing LiCsNF3:GaAs, does lithium prolong operating lifetime?</a:t>
            </a:r>
          </a:p>
          <a:p>
            <a:pPr lvl="1"/>
            <a:r>
              <a:rPr lang="en-US" dirty="0"/>
              <a:t>Installed the non-invasive resonant </a:t>
            </a:r>
            <a:r>
              <a:rPr lang="en-US" dirty="0" err="1"/>
              <a:t>polarimeter</a:t>
            </a:r>
            <a:r>
              <a:rPr lang="en-US" dirty="0"/>
              <a:t> from </a:t>
            </a:r>
            <a:r>
              <a:rPr lang="en-US" dirty="0" err="1" smtClean="0"/>
              <a:t>sbir</a:t>
            </a:r>
            <a:r>
              <a:rPr lang="en-US" dirty="0" smtClean="0"/>
              <a:t>-partner Electrodynamic</a:t>
            </a:r>
            <a:r>
              <a:rPr lang="en-US" dirty="0"/>
              <a:t>, </a:t>
            </a:r>
            <a:r>
              <a:rPr lang="en-US" dirty="0" smtClean="0"/>
              <a:t>beam tests </a:t>
            </a:r>
            <a:r>
              <a:rPr lang="en-US" dirty="0"/>
              <a:t>soon</a:t>
            </a:r>
          </a:p>
          <a:p>
            <a:r>
              <a:rPr lang="en-US" sz="2400" dirty="0"/>
              <a:t>When booster leaves UITF for CEBAF May 2020, we will install </a:t>
            </a:r>
            <a:r>
              <a:rPr lang="en-US" sz="2400" dirty="0" smtClean="0"/>
              <a:t>a </a:t>
            </a:r>
            <a:r>
              <a:rPr lang="en-US" sz="2400" dirty="0"/>
              <a:t>traditional ¼ CM, and then we need 350 kV </a:t>
            </a:r>
            <a:r>
              <a:rPr lang="en-US" sz="2400" dirty="0" err="1"/>
              <a:t>photogun</a:t>
            </a:r>
            <a:r>
              <a:rPr lang="en-US" sz="2400" dirty="0"/>
              <a:t> (this is an R&amp;D project for us)</a:t>
            </a:r>
          </a:p>
          <a:p>
            <a:r>
              <a:rPr lang="en-US" sz="2400" dirty="0"/>
              <a:t>Held Workshop on Uses of UITF</a:t>
            </a:r>
          </a:p>
          <a:p>
            <a:r>
              <a:rPr lang="en-US" sz="2400" dirty="0"/>
              <a:t>Nb</a:t>
            </a:r>
            <a:r>
              <a:rPr lang="en-US" sz="2400" baseline="-25000" dirty="0"/>
              <a:t>3</a:t>
            </a:r>
            <a:r>
              <a:rPr lang="en-US" sz="2400" dirty="0"/>
              <a:t>Sn coated </a:t>
            </a:r>
            <a:r>
              <a:rPr lang="en-US" sz="2400" dirty="0" smtClean="0"/>
              <a:t>cavities inside ¼ </a:t>
            </a:r>
            <a:r>
              <a:rPr lang="en-US" sz="2400" dirty="0"/>
              <a:t>CM, waste water treatment, fast </a:t>
            </a:r>
            <a:r>
              <a:rPr lang="en-US" sz="2400" dirty="0" smtClean="0"/>
              <a:t>kicking</a:t>
            </a:r>
            <a:r>
              <a:rPr lang="en-US" sz="2400" dirty="0"/>
              <a:t>, bubble chamber astrophysics experiment, </a:t>
            </a:r>
            <a:r>
              <a:rPr lang="en-US" sz="2400" dirty="0" err="1"/>
              <a:t>PEPPo</a:t>
            </a:r>
            <a:r>
              <a:rPr lang="en-US" sz="2400" dirty="0"/>
              <a:t>….all these </a:t>
            </a:r>
            <a:r>
              <a:rPr lang="en-US" sz="2400" dirty="0" smtClean="0"/>
              <a:t>topics represent </a:t>
            </a:r>
            <a:r>
              <a:rPr lang="en-US" sz="2400" dirty="0"/>
              <a:t>potential R&amp;D for </a:t>
            </a:r>
            <a:r>
              <a:rPr lang="en-US" sz="2400" dirty="0" smtClean="0"/>
              <a:t>UITF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– Summary </a:t>
            </a:r>
            <a:r>
              <a:rPr lang="en-US" dirty="0" smtClean="0"/>
              <a:t>(~ slide </a:t>
            </a:r>
            <a:r>
              <a:rPr lang="en-US" dirty="0"/>
              <a:t>presented at JLAAC and P&amp;C Meeting)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Future challenges: </a:t>
            </a:r>
          </a:p>
          <a:p>
            <a:pPr marL="798513" lvl="1" indent="-341313"/>
            <a:r>
              <a:rPr lang="en-US" sz="2200" dirty="0" smtClean="0"/>
              <a:t>The Gun and Injector Groups (nominally, the people we originally imagined operating UITF) need to focus on the CEBAF injector </a:t>
            </a:r>
            <a:r>
              <a:rPr lang="en-US" sz="2200" dirty="0" smtClean="0"/>
              <a:t>upgrade, scheduled to start May 2020, ~ five months from now</a:t>
            </a:r>
            <a:endParaRPr lang="en-US" sz="2200" dirty="0" smtClean="0"/>
          </a:p>
          <a:p>
            <a:pPr marL="798513" lvl="1" indent="-341313"/>
            <a:r>
              <a:rPr lang="en-US" sz="2200" dirty="0" smtClean="0"/>
              <a:t>After </a:t>
            </a:r>
            <a:r>
              <a:rPr lang="en-US" sz="2200" dirty="0"/>
              <a:t>Booster commissioning, </a:t>
            </a:r>
            <a:r>
              <a:rPr lang="en-US" sz="2200" dirty="0" err="1"/>
              <a:t>HDice</a:t>
            </a:r>
            <a:r>
              <a:rPr lang="en-US" sz="2200" dirty="0"/>
              <a:t> needs a minimum of three (preferably four) two-week run periods BEFORE the Booster is removed in May of </a:t>
            </a:r>
            <a:r>
              <a:rPr lang="en-US" sz="2200" dirty="0" smtClean="0"/>
              <a:t>2020</a:t>
            </a:r>
          </a:p>
          <a:p>
            <a:pPr marL="798513" lvl="1" indent="-341313"/>
            <a:r>
              <a:rPr lang="en-US" sz="2200" dirty="0" smtClean="0"/>
              <a:t>Formality </a:t>
            </a:r>
            <a:r>
              <a:rPr lang="en-US" sz="2200" dirty="0" smtClean="0"/>
              <a:t>of DOE requirements….suggests fulltime Facility Manager and Operations staffing required</a:t>
            </a:r>
          </a:p>
          <a:p>
            <a:pPr marL="798513" lvl="1" indent="-341313"/>
            <a:r>
              <a:rPr lang="en-US" sz="2200" dirty="0" smtClean="0"/>
              <a:t>Liquid helium: the CTF refrigerator at building 58 cannot provide sufficient </a:t>
            </a:r>
            <a:r>
              <a:rPr lang="en-US" sz="2200" dirty="0" err="1" smtClean="0"/>
              <a:t>LHe</a:t>
            </a:r>
            <a:r>
              <a:rPr lang="en-US" sz="2200" dirty="0" smtClean="0"/>
              <a:t> to operate Vertical Test Area, </a:t>
            </a:r>
            <a:r>
              <a:rPr lang="en-US" sz="2200" dirty="0" err="1" smtClean="0"/>
              <a:t>Cryomodule</a:t>
            </a:r>
            <a:r>
              <a:rPr lang="en-US" sz="2200" dirty="0" smtClean="0"/>
              <a:t> Test Facility and UITF simultaneously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is a </a:t>
            </a:r>
            <a:r>
              <a:rPr lang="en-US" dirty="0"/>
              <a:t>10 MeV </a:t>
            </a:r>
            <a:r>
              <a:rPr lang="en-US" dirty="0" smtClean="0"/>
              <a:t>spin-polarized electron accelerator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1247852"/>
            <a:ext cx="11287125" cy="3171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4676" y="4570272"/>
            <a:ext cx="423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UITF accelerator is built, ready to use….</a:t>
            </a:r>
          </a:p>
        </p:txBody>
      </p:sp>
    </p:spTree>
    <p:extLst>
      <p:ext uri="{BB962C8B-B14F-4D97-AF65-F5344CB8AC3E}">
        <p14:creationId xmlns:p14="http://schemas.microsoft.com/office/powerpoint/2010/main" val="3912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Back Up Slides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24" y="240539"/>
            <a:ext cx="11559706" cy="487490"/>
          </a:xfrm>
        </p:spPr>
        <p:txBody>
          <a:bodyPr>
            <a:normAutofit/>
          </a:bodyPr>
          <a:lstStyle/>
          <a:p>
            <a:r>
              <a:rPr lang="en-US" dirty="0" err="1" smtClean="0"/>
              <a:t>keV</a:t>
            </a:r>
            <a:r>
              <a:rPr lang="en-US" dirty="0" smtClean="0"/>
              <a:t> beamline </a:t>
            </a:r>
            <a:r>
              <a:rPr lang="en-US" dirty="0" smtClean="0"/>
              <a:t>commissioned*, </a:t>
            </a:r>
            <a:r>
              <a:rPr lang="en-US" dirty="0" smtClean="0"/>
              <a:t>RF applied to cold “Booster”, no MeV beam yet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" y="836991"/>
            <a:ext cx="12136930" cy="35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954"/>
          <a:stretch/>
        </p:blipFill>
        <p:spPr>
          <a:xfrm>
            <a:off x="262423" y="3863948"/>
            <a:ext cx="7857465" cy="2363897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116787" y="2096559"/>
            <a:ext cx="740421" cy="27943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84766" y="4807892"/>
            <a:ext cx="308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dirty="0" smtClean="0"/>
              <a:t>* we are presently restoring operation of the </a:t>
            </a:r>
            <a:r>
              <a:rPr lang="en-US" dirty="0" err="1" smtClean="0"/>
              <a:t>photogun</a:t>
            </a:r>
            <a:r>
              <a:rPr lang="en-US" dirty="0" smtClean="0"/>
              <a:t>, cathode electrode was moved to CEBAF during SAD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Booster before installing at CEBAF in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E54FA4-F03A-1041-82C3-79C7B3787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281" b="1447"/>
          <a:stretch/>
        </p:blipFill>
        <p:spPr>
          <a:xfrm>
            <a:off x="315913" y="988484"/>
            <a:ext cx="11287125" cy="18327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42860A-71CD-1C48-BB3F-480B561ACBD5}"/>
              </a:ext>
            </a:extLst>
          </p:cNvPr>
          <p:cNvGrpSpPr/>
          <p:nvPr/>
        </p:nvGrpSpPr>
        <p:grpSpPr>
          <a:xfrm>
            <a:off x="7518381" y="2921284"/>
            <a:ext cx="4127572" cy="3499110"/>
            <a:chOff x="4965571" y="2873659"/>
            <a:chExt cx="4127572" cy="3499110"/>
          </a:xfrm>
        </p:grpSpPr>
        <p:pic>
          <p:nvPicPr>
            <p:cNvPr id="9" name="Picture 8" descr="C:\Users\jhenry\Desktop\print_screen\ScreenShot728.bmp">
              <a:extLst>
                <a:ext uri="{FF2B5EF4-FFF2-40B4-BE49-F238E27FC236}">
                  <a16:creationId xmlns:a16="http://schemas.microsoft.com/office/drawing/2014/main" id="{BC5A5B68-618A-DF4A-9295-F78BE4312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1" y="2873659"/>
              <a:ext cx="3967685" cy="193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0A1486-6026-F747-AA54-F8A67F8FA7B4}"/>
                </a:ext>
              </a:extLst>
            </p:cNvPr>
            <p:cNvSpPr txBox="1"/>
            <p:nvPr/>
          </p:nvSpPr>
          <p:spPr>
            <a:xfrm>
              <a:off x="4965571" y="4895441"/>
              <a:ext cx="4127572" cy="1477328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28575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Our new </a:t>
              </a:r>
              <a:r>
                <a:rPr lang="en-US" dirty="0" smtClean="0"/>
                <a:t>“booster”:</a:t>
              </a:r>
              <a:endParaRPr lang="en-US" dirty="0"/>
            </a:p>
            <a:p>
              <a:pPr algn="ctr"/>
              <a:r>
                <a:rPr lang="en-US" dirty="0"/>
                <a:t>2 cell capture section + 7 cell cavity,</a:t>
              </a:r>
            </a:p>
            <a:p>
              <a:pPr algn="ctr"/>
              <a:r>
                <a:rPr lang="en-US" dirty="0"/>
                <a:t>should provide 10 MeV beam and introduce no x/y coupling, allow better matching, more adiabatic damping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226520-D580-C242-B2B2-1662B76BA67B}"/>
              </a:ext>
            </a:extLst>
          </p:cNvPr>
          <p:cNvSpPr txBox="1"/>
          <p:nvPr/>
        </p:nvSpPr>
        <p:spPr>
          <a:xfrm>
            <a:off x="31432" y="2894894"/>
            <a:ext cx="73659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 kV operation </a:t>
            </a:r>
            <a:r>
              <a:rPr lang="en-US" sz="2000" dirty="0"/>
              <a:t>to suppress space-charge effects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Locate Wien filters</a:t>
            </a:r>
            <a:r>
              <a:rPr lang="en-US" sz="2000" dirty="0"/>
              <a:t> (energy filters) upstream of pre-</a:t>
            </a:r>
            <a:r>
              <a:rPr lang="en-US" sz="2000" dirty="0" err="1"/>
              <a:t>buncher</a:t>
            </a:r>
            <a:r>
              <a:rPr lang="en-US" sz="2000" dirty="0"/>
              <a:t> cavity and install quadrupoles to better compensate astigmatism 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aperture of chopper and beam line solenoids</a:t>
            </a:r>
            <a:r>
              <a:rPr lang="en-US" sz="2000" dirty="0"/>
              <a:t> to suppress existing astigmatism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Install new SRF booster</a:t>
            </a:r>
            <a:r>
              <a:rPr lang="en-US" sz="2000" dirty="0"/>
              <a:t> that eliminates warm-</a:t>
            </a:r>
            <a:r>
              <a:rPr lang="en-US" sz="2000" dirty="0" err="1"/>
              <a:t>rf</a:t>
            </a:r>
            <a:r>
              <a:rPr lang="en-US" sz="2000" dirty="0"/>
              <a:t> capture cavity, RF deflection and x/y coupling</a:t>
            </a:r>
          </a:p>
        </p:txBody>
      </p:sp>
    </p:spTree>
    <p:extLst>
      <p:ext uri="{BB962C8B-B14F-4D97-AF65-F5344CB8AC3E}">
        <p14:creationId xmlns:p14="http://schemas.microsoft.com/office/powerpoint/2010/main" val="26476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spin-polarized target “</a:t>
            </a:r>
            <a:r>
              <a:rPr lang="en-US" dirty="0" err="1" smtClean="0"/>
              <a:t>HDIce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5" y="863084"/>
            <a:ext cx="9398301" cy="5381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Reviews of UITF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#1: UITF Operations Review, aka “will it work?” </a:t>
            </a:r>
            <a:r>
              <a:rPr lang="en-US" dirty="0"/>
              <a:t>March 18, 2016</a:t>
            </a:r>
          </a:p>
          <a:p>
            <a:pPr lvl="1"/>
            <a:r>
              <a:rPr lang="en-US" dirty="0">
                <a:hlinkClick r:id="rId2"/>
              </a:rPr>
              <a:t>https://wiki.jlab.org/ciswiki/index.php/UITF_Meeting_-_March_18,_</a:t>
            </a:r>
            <a:r>
              <a:rPr lang="en-US" dirty="0" smtClean="0">
                <a:hlinkClick r:id="rId2"/>
              </a:rPr>
              <a:t>2016</a:t>
            </a:r>
            <a:endParaRPr lang="en-US" dirty="0" smtClean="0"/>
          </a:p>
          <a:p>
            <a:r>
              <a:rPr lang="en-US" dirty="0" smtClean="0"/>
              <a:t>Review #2: UITF Safety Review, </a:t>
            </a:r>
            <a:r>
              <a:rPr lang="en-US" dirty="0"/>
              <a:t>May 10, </a:t>
            </a:r>
            <a:r>
              <a:rPr lang="en-US" dirty="0" smtClean="0"/>
              <a:t>2016</a:t>
            </a:r>
          </a:p>
          <a:p>
            <a:pPr lvl="1"/>
            <a:r>
              <a:rPr lang="en-US" dirty="0">
                <a:hlinkClick r:id="rId3"/>
              </a:rPr>
              <a:t>https://wiki.jlab.org/ciswiki/index.php/UITF_Meeting_-_May_10,_</a:t>
            </a:r>
            <a:r>
              <a:rPr lang="en-US" dirty="0" smtClean="0">
                <a:hlinkClick r:id="rId3"/>
              </a:rPr>
              <a:t>2016</a:t>
            </a:r>
            <a:endParaRPr lang="en-US" dirty="0" smtClean="0"/>
          </a:p>
          <a:p>
            <a:r>
              <a:rPr lang="en-US" dirty="0" smtClean="0"/>
              <a:t>Review #2.5: PSS BCM </a:t>
            </a:r>
            <a:r>
              <a:rPr lang="en-US" dirty="0"/>
              <a:t>review *, </a:t>
            </a:r>
            <a:r>
              <a:rPr lang="en-US" dirty="0" smtClean="0"/>
              <a:t>October 21, 2016</a:t>
            </a:r>
          </a:p>
          <a:p>
            <a:pPr lvl="1"/>
            <a:r>
              <a:rPr lang="en-US" dirty="0">
                <a:hlinkClick r:id="rId4"/>
              </a:rPr>
              <a:t>https://wiki.jlab.org/ciswiki/index.php/UITF_Meeting_-_October_21,_</a:t>
            </a:r>
            <a:r>
              <a:rPr lang="en-US" dirty="0" smtClean="0">
                <a:hlinkClick r:id="rId4"/>
              </a:rPr>
              <a:t>2016</a:t>
            </a:r>
            <a:endParaRPr lang="en-US" dirty="0" smtClean="0"/>
          </a:p>
          <a:p>
            <a:r>
              <a:rPr lang="en-US" dirty="0" smtClean="0"/>
              <a:t>Review #3: Conduct of Operations Review, April 24, 2019</a:t>
            </a:r>
          </a:p>
          <a:p>
            <a:pPr lvl="1"/>
            <a:r>
              <a:rPr lang="en-US" dirty="0">
                <a:hlinkClick r:id="rId5"/>
              </a:rPr>
              <a:t>https://wiki.jlab.org/ciswiki/index.php/UITF_Meeting_-_April_24,_</a:t>
            </a:r>
            <a:r>
              <a:rPr lang="en-US" dirty="0" smtClean="0">
                <a:hlinkClick r:id="rId5"/>
              </a:rPr>
              <a:t>2019</a:t>
            </a:r>
            <a:endParaRPr lang="en-US" dirty="0" smtClean="0"/>
          </a:p>
          <a:p>
            <a:r>
              <a:rPr lang="en-US" dirty="0" smtClean="0"/>
              <a:t>Shielding Design Package, June 2019, JLAB-TN-18-020</a:t>
            </a:r>
          </a:p>
          <a:p>
            <a:r>
              <a:rPr lang="en-US" dirty="0" smtClean="0"/>
              <a:t>Accelerator Readiness Review</a:t>
            </a:r>
            <a:r>
              <a:rPr lang="en-US" dirty="0"/>
              <a:t>:  June 26-28, </a:t>
            </a:r>
            <a:r>
              <a:rPr lang="en-US" dirty="0" smtClean="0"/>
              <a:t>2019</a:t>
            </a:r>
          </a:p>
          <a:p>
            <a:pPr lvl="1"/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://www.jlab.org/indico/event/322/timetable/#</a:t>
            </a:r>
            <a:r>
              <a:rPr lang="en-US" dirty="0" smtClean="0">
                <a:hlinkClick r:id="rId6"/>
              </a:rPr>
              <a:t>20190626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892" y="5705475"/>
            <a:ext cx="98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the PSS BCM, once deemed necessary now deemed optional, following detailed shielding 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5"/>
          <a:stretch/>
        </p:blipFill>
        <p:spPr>
          <a:xfrm>
            <a:off x="105524" y="885825"/>
            <a:ext cx="4132319" cy="51736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650" y="6048337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https://wiki.jlab.org/ciswiki/index.php/UITF_Official_Documents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96" y="896919"/>
            <a:ext cx="3915557" cy="5162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36" y="875192"/>
            <a:ext cx="3864126" cy="5173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0789" y="6006070"/>
            <a:ext cx="403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https://www.jlab.org/eshq/ProgramDocs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281" y="3550289"/>
            <a:ext cx="37270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These documents were </a:t>
            </a:r>
            <a:r>
              <a:rPr lang="en-US" dirty="0" smtClean="0"/>
              <a:t>approved</a:t>
            </a:r>
            <a:r>
              <a:rPr lang="en-US" dirty="0"/>
              <a:t> </a:t>
            </a:r>
            <a:r>
              <a:rPr lang="en-US" dirty="0" smtClean="0"/>
              <a:t>by Lab Leadership and TJSO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CATS items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111610"/>
            <a:ext cx="11287125" cy="3526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240539"/>
            <a:ext cx="5267325" cy="5534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72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24" y="5863671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https://wiki.jlab.org/ciswiki/index.php/UITF_Safety_Documents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92" y="920218"/>
            <a:ext cx="11981713" cy="44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11747</TotalTime>
  <Words>1313</Words>
  <Application>Microsoft Office PowerPoint</Application>
  <PresentationFormat>Widescreen</PresentationFormat>
  <Paragraphs>179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.PingFangSC-Regular</vt:lpstr>
      <vt:lpstr>Arial</vt:lpstr>
      <vt:lpstr>Calibri</vt:lpstr>
      <vt:lpstr>PingFangSC-Regular</vt:lpstr>
      <vt:lpstr>Wingdings</vt:lpstr>
      <vt:lpstr>Theme1</vt:lpstr>
      <vt:lpstr>Status of Upgraded Injector Test Facility (UITF)</vt:lpstr>
      <vt:lpstr>UITF is a 10 MeV spin-polarized electron accelerator</vt:lpstr>
      <vt:lpstr>keV beamline commissioned*, RF applied to cold “Booster”, no MeV beam yet</vt:lpstr>
      <vt:lpstr>Test the Booster before installing at CEBAF in 2020</vt:lpstr>
      <vt:lpstr>Test the spin-polarized target “HDIce”</vt:lpstr>
      <vt:lpstr>Past Reviews of UITF</vt:lpstr>
      <vt:lpstr>Official Documentation</vt:lpstr>
      <vt:lpstr>CATS items</vt:lpstr>
      <vt:lpstr>Official Documentation</vt:lpstr>
      <vt:lpstr>Augmenting Cave2 Shielding</vt:lpstr>
      <vt:lpstr>Radiation Shielding Assessment and Commissioning Plan</vt:lpstr>
      <vt:lpstr>PowerPoint Presentation</vt:lpstr>
      <vt:lpstr>PowerPoint Presentation</vt:lpstr>
      <vt:lpstr>UITF “schedule”</vt:lpstr>
      <vt:lpstr>UITF “schedule”</vt:lpstr>
      <vt:lpstr>CTF Schedule</vt:lpstr>
      <vt:lpstr>Approved UITF Operators (underlined names)</vt:lpstr>
      <vt:lpstr>UITF – Summary (slide presented at JLAAC and P&amp;C Meeting)</vt:lpstr>
      <vt:lpstr>UITF – Summary (~ slide presented at JLAAC and P&amp;C Meeting)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Matthew Poelker</cp:lastModifiedBy>
  <cp:revision>86</cp:revision>
  <dcterms:created xsi:type="dcterms:W3CDTF">2018-09-06T13:32:58Z</dcterms:created>
  <dcterms:modified xsi:type="dcterms:W3CDTF">2019-11-14T15:41:16Z</dcterms:modified>
</cp:coreProperties>
</file>