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1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70" r:id="rId15"/>
    <p:sldId id="272" r:id="rId16"/>
    <p:sldId id="273" r:id="rId17"/>
    <p:sldId id="27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29F8-3C7E-4226-87D4-3C6A72F1E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EE075-852F-46FB-A0EC-1048CB93E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A6AF9-852F-4F03-9E82-D37E62E2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648E-8350-4E6A-96E1-ADB52C3F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7AE2-F487-4D5D-8AC9-8C6F428F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D58C-F30F-40D8-968B-CA8F63AA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8C694-9E47-4153-8A94-A12B5B599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9BE9-A3A4-4D50-888E-6FE4D27D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6866-A839-4BA2-86B3-85BA92C8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9F2A-44EC-4666-8479-7804B8AC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9A279-21C4-4200-ABD1-ABDA34726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20A38-B161-423D-9444-49D4080A1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4D52-EDB2-4E5D-976A-46DD56A9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1CA5D-956D-4657-BCE3-5CCC268A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ED65-9B41-493E-9C15-7BE2CDF3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7DF7-2BD4-45BF-A733-6BDABABD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7A51-3003-4002-B1F8-FD2FB6F2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FEC6-4179-49D6-A611-F426866B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6BCD3-9BAA-43EA-8D77-7A373B0C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DFF1-DB12-4FFC-A3E3-30FF3DDD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A695-E11B-4647-8A54-379AC340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6261-6305-45EB-8284-E4D2B48BB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58981-432B-40E7-A973-A9441B5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E166-609E-4273-BA47-07FF772F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3C8D-0502-4750-A300-911613D5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E18F-4747-40D0-8F71-2E276250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A304-81B8-4748-9CD6-A7071BFC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944A-1118-4AA5-A9CE-61330E38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98FC2-E1BA-4961-BF9E-5E736FCD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282C2-5BB3-4BFF-B945-7D886EE2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269FF-A994-4F5F-9874-76B63C61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1766-7FBD-4FEA-990B-0C7CA78D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D75E6-A4A6-4D12-84ED-9A42EC311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EE5A4-7C67-46DE-B601-F5AAF93F9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B4DD1-1E41-47BC-9A75-C46252341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9088B-F4AB-498C-957D-E06187721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2714D-E6A2-42F7-8619-195E215B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1E22D-51E8-4337-AB24-B974571F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5659B-97B5-4431-8A3E-8E7BF1E3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B202-2638-4DC7-B72C-53BF5071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B2FF8-36CE-4952-AC56-B2B4D989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4B51A-E858-4145-835C-FCEEA4E8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2CCA1-A72C-4DB1-B7A8-0287730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EA31E-E69E-41D2-967F-D39C9C88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67A99-E6F6-465C-8C21-6DCDD099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375B7-09CE-467F-B9E3-B79ED278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2616-3C86-4BE3-A63E-CDE7166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1556-079C-41FB-8F5D-70B8DBC0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3695-8828-40E4-B858-58146201D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682EF-6540-4B8C-A44A-43BF1438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8F603-05E3-4AE0-B70E-3BC61EA8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AF863-078A-4A77-9026-B1DEECE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7A3B-BEB3-4BEE-8431-7E8ED766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65775-5BE0-4001-8970-CFAA4E88F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C4737-DEB0-4CDB-91E2-C5E144D1A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14E44-73AA-4CA0-A841-5881EA02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D1B70-CF34-4F09-B5E3-A3471BF4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EF624-9FE1-40EA-B9D5-7E9D1491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A8E35-7D33-444A-820A-8EDF5D64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F34F5-EB15-4975-AFED-BA4856BB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CF87-021A-4BBD-8030-DDA73D38C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2321-5583-4BC1-BA99-32763B4DF9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A2396-71F3-4FDF-AFB3-7D3D301F0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FDBCA-35DB-4A36-998E-1F343D493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DBB7-6C5A-47D0-BF72-4F3F1D64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overt@jlab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vgs.com/id/24644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70822&amp;picture=scam-ale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note-png/download/2414" TargetMode="External"/><Relationship Id="rId7" Type="http://schemas.openxmlformats.org/officeDocument/2006/relationships/hyperlink" Target="https://freesvg.org/blank-paper-note-in-color-vector-clip-ar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pload-files-icon-1118928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note-png/download/2414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freesvg.org/blank-paper-note-in-color-vector-clip-ar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F818-34F0-425A-B073-8EE00E05D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Tune Mode Generator (TMG)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AEEBF-0F74-45E2-A8B3-66B1D1DEE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CD1BF-B85C-4F7B-B388-429BF59E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93" y="5832352"/>
            <a:ext cx="1209675" cy="37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80EFC-A9A6-4861-B1B5-C315DE724EBB}"/>
              </a:ext>
            </a:extLst>
          </p:cNvPr>
          <p:cNvSpPr txBox="1"/>
          <p:nvPr/>
        </p:nvSpPr>
        <p:spPr>
          <a:xfrm>
            <a:off x="3950678" y="5747536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Steve Covert (</a:t>
            </a:r>
            <a:r>
              <a:rPr lang="en-US" dirty="0">
                <a:hlinkClick r:id="rId3"/>
              </a:rPr>
              <a:t>scovert@jlab.org</a:t>
            </a:r>
            <a:r>
              <a:rPr lang="en-US" dirty="0"/>
              <a:t>)  x6878</a:t>
            </a:r>
          </a:p>
        </p:txBody>
      </p:sp>
    </p:spTree>
    <p:extLst>
      <p:ext uri="{BB962C8B-B14F-4D97-AF65-F5344CB8AC3E}">
        <p14:creationId xmlns:p14="http://schemas.microsoft.com/office/powerpoint/2010/main" val="227807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3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EXAMINE THE MODES:  Beam Sync to VL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AAD145-3C5B-406D-B561-CF7623D4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46143"/>
              </p:ext>
            </p:extLst>
          </p:nvPr>
        </p:nvGraphicFramePr>
        <p:xfrm>
          <a:off x="193118" y="820615"/>
          <a:ext cx="3980298" cy="52442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267">
                  <a:extLst>
                    <a:ext uri="{9D8B030D-6E8A-4147-A177-3AD203B41FA5}">
                      <a16:colId xmlns:a16="http://schemas.microsoft.com/office/drawing/2014/main" val="2270185946"/>
                    </a:ext>
                  </a:extLst>
                </a:gridCol>
                <a:gridCol w="3089031">
                  <a:extLst>
                    <a:ext uri="{9D8B030D-6E8A-4147-A177-3AD203B41FA5}">
                      <a16:colId xmlns:a16="http://schemas.microsoft.com/office/drawing/2014/main" val="2884158667"/>
                    </a:ext>
                  </a:extLst>
                </a:gridCol>
              </a:tblGrid>
              <a:tr h="352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77523"/>
                  </a:ext>
                </a:extLst>
              </a:tr>
              <a:tr h="1001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  <a:p>
                      <a:pPr algn="ctr"/>
                      <a:r>
                        <a:rPr lang="en-US" sz="1000" dirty="0"/>
                        <a:t>SUPERVISOR</a:t>
                      </a:r>
                    </a:p>
                    <a:p>
                      <a:pPr algn="ctr"/>
                      <a:r>
                        <a:rPr lang="en-US" sz="1000" dirty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Pulsing 60Hz (33.3ms)</a:t>
                      </a:r>
                    </a:p>
                    <a:p>
                      <a:r>
                        <a:rPr lang="en-US" sz="1200" dirty="0"/>
                        <a:t>Supervisor 100mS delay triggers on LO</a:t>
                      </a:r>
                    </a:p>
                    <a:p>
                      <a:r>
                        <a:rPr lang="en-US" sz="1200" dirty="0"/>
                        <a:t>D: Stays LO</a:t>
                      </a:r>
                    </a:p>
                    <a:p>
                      <a:r>
                        <a:rPr lang="en-US" sz="1200" dirty="0"/>
                        <a:t>E: Stays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71113"/>
                  </a:ext>
                </a:extLst>
              </a:tr>
              <a:tr h="1296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000" dirty="0"/>
                        <a:t>SHUTTER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B: HI</a:t>
                      </a:r>
                    </a:p>
                    <a:p>
                      <a:r>
                        <a:rPr lang="en-US" sz="1200" dirty="0"/>
                        <a:t>*AND*</a:t>
                      </a:r>
                    </a:p>
                    <a:p>
                      <a:r>
                        <a:rPr lang="en-US" sz="1200" dirty="0"/>
                        <a:t>E: HI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Shutter delay starts (200mS)</a:t>
                      </a:r>
                    </a:p>
                    <a:p>
                      <a:r>
                        <a:rPr lang="en-US" sz="1200" dirty="0"/>
                        <a:t>Shutter goes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3317"/>
                  </a:ext>
                </a:extLst>
              </a:tr>
              <a:tr h="1296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000" dirty="0"/>
                        <a:t>WAVEPLATE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*OR*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r>
                        <a:rPr lang="en-US" sz="1200" dirty="0"/>
                        <a:t>WP delay starts (100mS)</a:t>
                      </a:r>
                    </a:p>
                    <a:p>
                      <a:r>
                        <a:rPr lang="en-US" sz="1200" dirty="0"/>
                        <a:t>Waveplate goes HI, retracts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9958"/>
                  </a:ext>
                </a:extLst>
              </a:tr>
              <a:tr h="1296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000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Pulsing 60Hz</a:t>
                      </a:r>
                    </a:p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WP delay active (100mS).  After WP timeout cell LO, passing Macro pulses in VL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05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90A26F7-7B7C-4039-BFE3-1D9F9D3CF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29" y="820615"/>
            <a:ext cx="7250295" cy="44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3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EXAMINE THE MODES:  VL to Beam Sync </a:t>
            </a:r>
            <a:r>
              <a:rPr lang="en-US" sz="3200" dirty="0">
                <a:highlight>
                  <a:srgbClr val="FFFF00"/>
                </a:highlight>
              </a:rPr>
              <a:t>(or FSD)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AAD145-3C5B-406D-B561-CF7623D4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16993"/>
              </p:ext>
            </p:extLst>
          </p:nvPr>
        </p:nvGraphicFramePr>
        <p:xfrm>
          <a:off x="193118" y="820614"/>
          <a:ext cx="3980298" cy="46573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267">
                  <a:extLst>
                    <a:ext uri="{9D8B030D-6E8A-4147-A177-3AD203B41FA5}">
                      <a16:colId xmlns:a16="http://schemas.microsoft.com/office/drawing/2014/main" val="2270185946"/>
                    </a:ext>
                  </a:extLst>
                </a:gridCol>
                <a:gridCol w="3089031">
                  <a:extLst>
                    <a:ext uri="{9D8B030D-6E8A-4147-A177-3AD203B41FA5}">
                      <a16:colId xmlns:a16="http://schemas.microsoft.com/office/drawing/2014/main" val="2884158667"/>
                    </a:ext>
                  </a:extLst>
                </a:gridCol>
              </a:tblGrid>
              <a:tr h="3381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77523"/>
                  </a:ext>
                </a:extLst>
              </a:tr>
              <a:tr h="9658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  <a:p>
                      <a:pPr algn="ctr"/>
                      <a:r>
                        <a:rPr lang="en-US" sz="1000" dirty="0"/>
                        <a:t>SUPERVISOR</a:t>
                      </a:r>
                    </a:p>
                    <a:p>
                      <a:pPr algn="ctr"/>
                      <a:r>
                        <a:rPr lang="en-US" sz="1000" dirty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Goes static LO</a:t>
                      </a:r>
                    </a:p>
                    <a:p>
                      <a:r>
                        <a:rPr lang="en-US" sz="1200" dirty="0"/>
                        <a:t>delay starts (20mS)</a:t>
                      </a:r>
                    </a:p>
                    <a:p>
                      <a:r>
                        <a:rPr lang="en-US" sz="1200" dirty="0"/>
                        <a:t>B: Goes LO after delay</a:t>
                      </a:r>
                    </a:p>
                    <a:p>
                      <a:r>
                        <a:rPr lang="en-US" sz="1200" dirty="0"/>
                        <a:t>D: Stays LO</a:t>
                      </a:r>
                    </a:p>
                    <a:p>
                      <a:r>
                        <a:rPr lang="en-US" sz="1200" dirty="0"/>
                        <a:t>E: Stays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71113"/>
                  </a:ext>
                </a:extLst>
              </a:tr>
              <a:tr h="8010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000" dirty="0"/>
                        <a:t>SHUTTER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B: LO</a:t>
                      </a:r>
                    </a:p>
                    <a:p>
                      <a:r>
                        <a:rPr lang="en-US" sz="1200" dirty="0"/>
                        <a:t>*AND*</a:t>
                      </a:r>
                    </a:p>
                    <a:p>
                      <a:r>
                        <a:rPr lang="en-US" sz="1200" dirty="0"/>
                        <a:t>E: LO</a:t>
                      </a:r>
                    </a:p>
                    <a:p>
                      <a:r>
                        <a:rPr lang="en-US" sz="1200" dirty="0"/>
                        <a:t>Shutter goes LO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3317"/>
                  </a:ext>
                </a:extLst>
              </a:tr>
              <a:tr h="1245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000" dirty="0"/>
                        <a:t>WAVEPLATE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*OR*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r>
                        <a:rPr lang="en-US" sz="1200" dirty="0"/>
                        <a:t>WP stays 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9958"/>
                  </a:ext>
                </a:extLst>
              </a:tr>
              <a:tr h="1245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000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LO</a:t>
                      </a:r>
                    </a:p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D: Goes static LO</a:t>
                      </a:r>
                    </a:p>
                    <a:p>
                      <a:r>
                        <a:rPr lang="en-US" sz="1200" dirty="0"/>
                        <a:t>High voltage stops passing Macro pulses and</a:t>
                      </a:r>
                    </a:p>
                    <a:p>
                      <a:r>
                        <a:rPr lang="en-US" sz="1200" dirty="0"/>
                        <a:t>Stays 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05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BFB9F76-8B8C-4576-8385-CF27049EE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93" y="820614"/>
            <a:ext cx="7498008" cy="4613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2E5BE-3BBF-42AC-918C-3D3E67745D30}"/>
              </a:ext>
            </a:extLst>
          </p:cNvPr>
          <p:cNvSpPr txBox="1"/>
          <p:nvPr/>
        </p:nvSpPr>
        <p:spPr>
          <a:xfrm>
            <a:off x="4312993" y="5527431"/>
            <a:ext cx="705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Since the HV is following the pulsing, if an OFF or an FSD occurs, the HV simply stays OFF and Waveplate stays IN.  Shutter activated when Supervisor’s 22mS times out.</a:t>
            </a:r>
          </a:p>
        </p:txBody>
      </p:sp>
    </p:spTree>
    <p:extLst>
      <p:ext uri="{BB962C8B-B14F-4D97-AF65-F5344CB8AC3E}">
        <p14:creationId xmlns:p14="http://schemas.microsoft.com/office/powerpoint/2010/main" val="83173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3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EXAMINE THE MODES:  CW to Beam Sync (or FSD)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AAD145-3C5B-406D-B561-CF7623D4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17539"/>
              </p:ext>
            </p:extLst>
          </p:nvPr>
        </p:nvGraphicFramePr>
        <p:xfrm>
          <a:off x="193118" y="820614"/>
          <a:ext cx="3980298" cy="5023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267">
                  <a:extLst>
                    <a:ext uri="{9D8B030D-6E8A-4147-A177-3AD203B41FA5}">
                      <a16:colId xmlns:a16="http://schemas.microsoft.com/office/drawing/2014/main" val="2270185946"/>
                    </a:ext>
                  </a:extLst>
                </a:gridCol>
                <a:gridCol w="3089031">
                  <a:extLst>
                    <a:ext uri="{9D8B030D-6E8A-4147-A177-3AD203B41FA5}">
                      <a16:colId xmlns:a16="http://schemas.microsoft.com/office/drawing/2014/main" val="2884158667"/>
                    </a:ext>
                  </a:extLst>
                </a:gridCol>
              </a:tblGrid>
              <a:tr h="3381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77523"/>
                  </a:ext>
                </a:extLst>
              </a:tr>
              <a:tr h="9658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  <a:p>
                      <a:pPr algn="ctr"/>
                      <a:r>
                        <a:rPr lang="en-US" sz="1000" dirty="0"/>
                        <a:t>SUPERVISOR</a:t>
                      </a:r>
                    </a:p>
                    <a:p>
                      <a:pPr algn="ctr"/>
                      <a:r>
                        <a:rPr lang="en-US" sz="1000" dirty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Goes LO</a:t>
                      </a:r>
                    </a:p>
                    <a:p>
                      <a:r>
                        <a:rPr lang="en-US" sz="1200" dirty="0"/>
                        <a:t>delay starts (20mS)</a:t>
                      </a:r>
                    </a:p>
                    <a:p>
                      <a:r>
                        <a:rPr lang="en-US" sz="1200" dirty="0"/>
                        <a:t>B: Goes LO after delay</a:t>
                      </a:r>
                    </a:p>
                    <a:p>
                      <a:r>
                        <a:rPr lang="en-US" sz="1200" dirty="0"/>
                        <a:t>C: Goes LO</a:t>
                      </a:r>
                    </a:p>
                    <a:p>
                      <a:r>
                        <a:rPr lang="en-US" sz="1200" dirty="0"/>
                        <a:t>WP delay starts (100ms)</a:t>
                      </a:r>
                    </a:p>
                    <a:p>
                      <a:r>
                        <a:rPr lang="en-US" sz="1200" dirty="0"/>
                        <a:t>D: Goes HI (100mS)</a:t>
                      </a:r>
                    </a:p>
                    <a:p>
                      <a:r>
                        <a:rPr lang="en-US" sz="1200" dirty="0"/>
                        <a:t>E: Stays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71113"/>
                  </a:ext>
                </a:extLst>
              </a:tr>
              <a:tr h="8010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000" dirty="0"/>
                        <a:t>SHUTTER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B: LO</a:t>
                      </a:r>
                    </a:p>
                    <a:p>
                      <a:r>
                        <a:rPr lang="en-US" sz="1200" dirty="0"/>
                        <a:t>*AND*</a:t>
                      </a:r>
                    </a:p>
                    <a:p>
                      <a:r>
                        <a:rPr lang="en-US" sz="1200" dirty="0"/>
                        <a:t>E: LO</a:t>
                      </a:r>
                    </a:p>
                    <a:p>
                      <a:r>
                        <a:rPr lang="en-US" sz="1200" dirty="0"/>
                        <a:t>Shutter goes LO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3317"/>
                  </a:ext>
                </a:extLst>
              </a:tr>
              <a:tr h="1245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000" dirty="0"/>
                        <a:t>WAVEPLATE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*OR*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r>
                        <a:rPr lang="en-US" sz="1200" dirty="0"/>
                        <a:t>WP delay starts (100ms)</a:t>
                      </a:r>
                    </a:p>
                    <a:p>
                      <a:r>
                        <a:rPr lang="en-US" sz="1200" dirty="0"/>
                        <a:t>WP stays HI 100mS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9958"/>
                  </a:ext>
                </a:extLst>
              </a:tr>
              <a:tr h="1245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000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LO</a:t>
                      </a:r>
                    </a:p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D: Goes HI for 100mS</a:t>
                      </a:r>
                    </a:p>
                    <a:p>
                      <a:r>
                        <a:rPr lang="en-US" sz="1200" dirty="0"/>
                        <a:t>High voltage extinction for 100mS while WP inserts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05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8EE60B2-B32B-4E5E-A386-CA7937E3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53" y="820614"/>
            <a:ext cx="7444652" cy="458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DFCA2-A11B-49AD-A271-2E43B59D8024}"/>
              </a:ext>
            </a:extLst>
          </p:cNvPr>
          <p:cNvSpPr txBox="1"/>
          <p:nvPr/>
        </p:nvSpPr>
        <p:spPr>
          <a:xfrm>
            <a:off x="4536831" y="5545015"/>
            <a:ext cx="654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WP stays retracted and High Voltage applied (fast extinction) to “stop” beam while shutter is closing (mS to move).</a:t>
            </a:r>
          </a:p>
        </p:txBody>
      </p:sp>
    </p:spTree>
    <p:extLst>
      <p:ext uri="{BB962C8B-B14F-4D97-AF65-F5344CB8AC3E}">
        <p14:creationId xmlns:p14="http://schemas.microsoft.com/office/powerpoint/2010/main" val="323158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3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EXAMINE THE MODES:  CW to VL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AAD145-3C5B-406D-B561-CF7623D4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91779"/>
              </p:ext>
            </p:extLst>
          </p:nvPr>
        </p:nvGraphicFramePr>
        <p:xfrm>
          <a:off x="193118" y="820614"/>
          <a:ext cx="3980298" cy="54010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267">
                  <a:extLst>
                    <a:ext uri="{9D8B030D-6E8A-4147-A177-3AD203B41FA5}">
                      <a16:colId xmlns:a16="http://schemas.microsoft.com/office/drawing/2014/main" val="2270185946"/>
                    </a:ext>
                  </a:extLst>
                </a:gridCol>
                <a:gridCol w="3089031">
                  <a:extLst>
                    <a:ext uri="{9D8B030D-6E8A-4147-A177-3AD203B41FA5}">
                      <a16:colId xmlns:a16="http://schemas.microsoft.com/office/drawing/2014/main" val="2884158667"/>
                    </a:ext>
                  </a:extLst>
                </a:gridCol>
              </a:tblGrid>
              <a:tr h="3381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77523"/>
                  </a:ext>
                </a:extLst>
              </a:tr>
              <a:tr h="9658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  <a:p>
                      <a:pPr algn="ctr"/>
                      <a:r>
                        <a:rPr lang="en-US" sz="1000" dirty="0"/>
                        <a:t>SUPERVISOR</a:t>
                      </a:r>
                    </a:p>
                    <a:p>
                      <a:pPr algn="ctr"/>
                      <a:r>
                        <a:rPr lang="en-US" sz="1000" dirty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Goes from HI to Pulsing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Q goes HI (VL), !Q goes LO (CW)</a:t>
                      </a:r>
                    </a:p>
                    <a:p>
                      <a:r>
                        <a:rPr lang="en-US" sz="1200" dirty="0"/>
                        <a:t>delay starts (20mS)</a:t>
                      </a:r>
                    </a:p>
                    <a:p>
                      <a:r>
                        <a:rPr lang="en-US" sz="1200" dirty="0"/>
                        <a:t>B: Stays HI</a:t>
                      </a:r>
                    </a:p>
                    <a:p>
                      <a:r>
                        <a:rPr lang="en-US" sz="1200" dirty="0"/>
                        <a:t>C: Goes LO</a:t>
                      </a:r>
                    </a:p>
                    <a:p>
                      <a:r>
                        <a:rPr lang="en-US" sz="1200" dirty="0"/>
                        <a:t>WP delay starts (100ms)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Shutter delay starts (200ms)</a:t>
                      </a:r>
                    </a:p>
                    <a:p>
                      <a:r>
                        <a:rPr lang="en-US" sz="1200" dirty="0"/>
                        <a:t>D: Goes HI (100mS)</a:t>
                      </a:r>
                    </a:p>
                    <a:p>
                      <a:r>
                        <a:rPr lang="en-US" sz="1200" dirty="0"/>
                        <a:t>E: Goes HI (200mS)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71113"/>
                  </a:ext>
                </a:extLst>
              </a:tr>
              <a:tr h="8010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000" dirty="0"/>
                        <a:t>SHUTTER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B: HI</a:t>
                      </a:r>
                    </a:p>
                    <a:p>
                      <a:r>
                        <a:rPr lang="en-US" sz="1200" dirty="0"/>
                        <a:t>*AND*</a:t>
                      </a:r>
                    </a:p>
                    <a:p>
                      <a:r>
                        <a:rPr lang="en-US" sz="1200" dirty="0"/>
                        <a:t>E: HI (200mS delay) then LO</a:t>
                      </a:r>
                    </a:p>
                    <a:p>
                      <a:r>
                        <a:rPr lang="en-US" sz="1200" dirty="0"/>
                        <a:t>Shutter goes LO immediately for 200mS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3317"/>
                  </a:ext>
                </a:extLst>
              </a:tr>
              <a:tr h="12573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000" dirty="0"/>
                        <a:t>WAVEPLATE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*OR*</a:t>
                      </a:r>
                    </a:p>
                    <a:p>
                      <a:r>
                        <a:rPr lang="en-US" sz="1200" dirty="0"/>
                        <a:t>D: Goes LO after delay (100mS)</a:t>
                      </a:r>
                    </a:p>
                    <a:p>
                      <a:r>
                        <a:rPr lang="en-US" sz="1200" dirty="0"/>
                        <a:t>Inserts WP after 100mS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9958"/>
                  </a:ext>
                </a:extLst>
              </a:tr>
              <a:tr h="1245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000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LO</a:t>
                      </a:r>
                    </a:p>
                    <a:p>
                      <a:r>
                        <a:rPr lang="en-US" sz="1200" dirty="0"/>
                        <a:t>C: LO</a:t>
                      </a:r>
                    </a:p>
                    <a:p>
                      <a:r>
                        <a:rPr lang="en-US" sz="1200" dirty="0"/>
                        <a:t>D: Goes HI for 100mS</a:t>
                      </a:r>
                    </a:p>
                    <a:p>
                      <a:r>
                        <a:rPr lang="en-US" sz="1200" dirty="0"/>
                        <a:t>When timer expires, follows (A) pulsing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05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BAF86D3-FFE1-490D-9533-246922997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28" y="820614"/>
            <a:ext cx="7654254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3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3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EXAMINE THE MODES:  VL to CW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AAD145-3C5B-406D-B561-CF7623D4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34803"/>
              </p:ext>
            </p:extLst>
          </p:nvPr>
        </p:nvGraphicFramePr>
        <p:xfrm>
          <a:off x="193118" y="820614"/>
          <a:ext cx="3980298" cy="4851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267">
                  <a:extLst>
                    <a:ext uri="{9D8B030D-6E8A-4147-A177-3AD203B41FA5}">
                      <a16:colId xmlns:a16="http://schemas.microsoft.com/office/drawing/2014/main" val="2270185946"/>
                    </a:ext>
                  </a:extLst>
                </a:gridCol>
                <a:gridCol w="3089031">
                  <a:extLst>
                    <a:ext uri="{9D8B030D-6E8A-4147-A177-3AD203B41FA5}">
                      <a16:colId xmlns:a16="http://schemas.microsoft.com/office/drawing/2014/main" val="2884158667"/>
                    </a:ext>
                  </a:extLst>
                </a:gridCol>
              </a:tblGrid>
              <a:tr h="3162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77523"/>
                  </a:ext>
                </a:extLst>
              </a:tr>
              <a:tr h="1282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  <a:p>
                      <a:pPr algn="ctr"/>
                      <a:r>
                        <a:rPr lang="en-US" sz="1000" dirty="0"/>
                        <a:t>SUPERVISOR</a:t>
                      </a:r>
                    </a:p>
                    <a:p>
                      <a:pPr algn="ctr"/>
                      <a:r>
                        <a:rPr lang="en-US" sz="1000" dirty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Goes from Pulsing to static HI</a:t>
                      </a:r>
                    </a:p>
                    <a:p>
                      <a:r>
                        <a:rPr lang="en-US" sz="1200" dirty="0"/>
                        <a:t>delay starts (20mS)</a:t>
                      </a:r>
                    </a:p>
                    <a:p>
                      <a:r>
                        <a:rPr lang="en-US" sz="1200" dirty="0"/>
                        <a:t>B: Stays HI</a:t>
                      </a:r>
                    </a:p>
                    <a:p>
                      <a:r>
                        <a:rPr lang="en-US" sz="1200" dirty="0"/>
                        <a:t>C: Goes HI</a:t>
                      </a:r>
                    </a:p>
                    <a:p>
                      <a:r>
                        <a:rPr lang="en-US" sz="1200" dirty="0"/>
                        <a:t>D: Stays LO </a:t>
                      </a:r>
                    </a:p>
                    <a:p>
                      <a:r>
                        <a:rPr lang="en-US" sz="1200" dirty="0"/>
                        <a:t>E: Stays HI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71113"/>
                  </a:ext>
                </a:extLst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000" dirty="0"/>
                        <a:t>SHUTTER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B: HI</a:t>
                      </a:r>
                    </a:p>
                    <a:p>
                      <a:r>
                        <a:rPr lang="en-US" sz="1200" dirty="0"/>
                        <a:t>*AND*</a:t>
                      </a:r>
                    </a:p>
                    <a:p>
                      <a:r>
                        <a:rPr lang="en-US" sz="1200" dirty="0"/>
                        <a:t>E: HI</a:t>
                      </a:r>
                    </a:p>
                    <a:p>
                      <a:r>
                        <a:rPr lang="en-US" sz="1200" dirty="0"/>
                        <a:t>**SHUTTER STAYS OPEN**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3317"/>
                  </a:ext>
                </a:extLst>
              </a:tr>
              <a:tr h="11759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000" dirty="0"/>
                        <a:t>WAVEPLATE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C: HI</a:t>
                      </a:r>
                    </a:p>
                    <a:p>
                      <a:r>
                        <a:rPr lang="en-US" sz="1200" dirty="0"/>
                        <a:t>*OR*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r>
                        <a:rPr lang="en-US" sz="1200" dirty="0"/>
                        <a:t>WP retracts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9958"/>
                  </a:ext>
                </a:extLst>
              </a:tr>
              <a:tr h="11645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000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HI</a:t>
                      </a:r>
                    </a:p>
                    <a:p>
                      <a:r>
                        <a:rPr lang="en-US" sz="1200" dirty="0"/>
                        <a:t>C: HI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r>
                        <a:rPr lang="en-US" sz="1200" dirty="0"/>
                        <a:t>High voltage turns OFF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05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808E05-D57D-4EEC-B649-B82396EDA058}"/>
              </a:ext>
            </a:extLst>
          </p:cNvPr>
          <p:cNvSpPr txBox="1"/>
          <p:nvPr/>
        </p:nvSpPr>
        <p:spPr>
          <a:xfrm>
            <a:off x="4771292" y="5466750"/>
            <a:ext cx="718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This is the only transition where the **SHUTTER STAYS OPEN**</a:t>
            </a:r>
          </a:p>
          <a:p>
            <a:pPr algn="ctr"/>
            <a:r>
              <a:rPr lang="en-US" i="1" dirty="0"/>
              <a:t>(I apparently did not save this image – recreated it)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21A5D-C405-43C2-8CC5-9E3F6BEB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3" y="820614"/>
            <a:ext cx="7366302" cy="45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4854-D426-4F49-A03E-AC693A772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9263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if we get an FSD during the transition from Beam Sync to Viewer Limited Mode?</a:t>
            </a:r>
            <a:br>
              <a:rPr lang="en-US" dirty="0"/>
            </a:br>
            <a:r>
              <a:rPr lang="en-US" dirty="0"/>
              <a:t>An in depth look.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4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E8FB-3752-470C-A49B-86BC0107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78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Standard Beam Sync to VL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A6003-ACA6-4425-8EDC-32104A38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9" y="638908"/>
            <a:ext cx="6998677" cy="4305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15B1B-9752-433A-9B6B-B43AE48413E4}"/>
              </a:ext>
            </a:extLst>
          </p:cNvPr>
          <p:cNvSpPr txBox="1"/>
          <p:nvPr/>
        </p:nvSpPr>
        <p:spPr>
          <a:xfrm>
            <a:off x="679938" y="5134708"/>
            <a:ext cx="9712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rising edge of SCAM: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Waveplate and HV are activated as this could be CW Mode if SCAM stays HI.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 22mS Supervisor now knows this is VL Mode and closes the Waveplate. High voltage then pulses to follow SCAM input.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 350mS Shutter is ordered OPEN.</a:t>
            </a:r>
          </a:p>
        </p:txBody>
      </p:sp>
    </p:spTree>
    <p:extLst>
      <p:ext uri="{BB962C8B-B14F-4D97-AF65-F5344CB8AC3E}">
        <p14:creationId xmlns:p14="http://schemas.microsoft.com/office/powerpoint/2010/main" val="308139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E8FB-3752-470C-A49B-86BC0107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78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What happens if an FSD come in during before the 350mS timer to turn on the shutter?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15B1B-9752-433A-9B6B-B43AE48413E4}"/>
              </a:ext>
            </a:extLst>
          </p:cNvPr>
          <p:cNvSpPr txBox="1"/>
          <p:nvPr/>
        </p:nvSpPr>
        <p:spPr>
          <a:xfrm>
            <a:off x="7836878" y="724770"/>
            <a:ext cx="396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If the VL input goes LO and stays LO for ~22uS, the supervisor circuit detects this and sets the 100mS timer..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At 100mS Supervisor now knows and OFF is ordered and Shutter is ordered closed.  As it already is, there is no action.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0A68F-40A2-468C-92DD-4046E43C8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908"/>
            <a:ext cx="6882540" cy="423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933CA-33DE-412C-8A72-FB72195EE229}"/>
              </a:ext>
            </a:extLst>
          </p:cNvPr>
          <p:cNvSpPr txBox="1"/>
          <p:nvPr/>
        </p:nvSpPr>
        <p:spPr>
          <a:xfrm>
            <a:off x="838200" y="4947138"/>
            <a:ext cx="10181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prove this, we saw earlier that the Shutter is ordered OPEN after 350mS on the initial rise.  Riad had the great suggestion of sending 300mS / 350mS pulses to show the Shutter stayed CLOSED, which it did.  </a:t>
            </a:r>
            <a:r>
              <a:rPr lang="en-US" sz="1600" dirty="0">
                <a:highlight>
                  <a:srgbClr val="FFFF00"/>
                </a:highlight>
              </a:rPr>
              <a:t>We then went to ~360mS and you can see above that indeed the Shutter circuit goes high as expected, as the shutter timeout has expired.</a:t>
            </a:r>
          </a:p>
          <a:p>
            <a:endParaRPr lang="en-US" sz="1600" dirty="0"/>
          </a:p>
          <a:p>
            <a:r>
              <a:rPr lang="en-US" sz="1600" dirty="0"/>
              <a:t>This shows that an FSD is seen within the 350mS setup time, the Shutter remains closed.</a:t>
            </a:r>
          </a:p>
        </p:txBody>
      </p:sp>
    </p:spTree>
    <p:extLst>
      <p:ext uri="{BB962C8B-B14F-4D97-AF65-F5344CB8AC3E}">
        <p14:creationId xmlns:p14="http://schemas.microsoft.com/office/powerpoint/2010/main" val="193330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D557-332E-40EE-A3A1-6E69AB3A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POSSIBILITIES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A6037-7096-4C0C-909E-91E1D91BB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7621" y="101358"/>
            <a:ext cx="1711089" cy="21260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03AFB-D66A-4DA3-B80D-BD0297092714}"/>
              </a:ext>
            </a:extLst>
          </p:cNvPr>
          <p:cNvSpPr txBox="1"/>
          <p:nvPr/>
        </p:nvSpPr>
        <p:spPr>
          <a:xfrm>
            <a:off x="571499" y="2464856"/>
            <a:ext cx="1104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Use existing shutter’s readback to implement a fast failsafe.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Any design changes would take some time to implement and could be installed during the SAD.</a:t>
            </a:r>
          </a:p>
        </p:txBody>
      </p:sp>
    </p:spTree>
    <p:extLst>
      <p:ext uri="{BB962C8B-B14F-4D97-AF65-F5344CB8AC3E}">
        <p14:creationId xmlns:p14="http://schemas.microsoft.com/office/powerpoint/2010/main" val="160860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CC6A-C167-4960-BDF6-5B3A7C16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MACROPULSE CHASSIS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8FB6-9A88-4ADA-A25D-F7D3DBC5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825625"/>
            <a:ext cx="8757139" cy="4351338"/>
          </a:xfrm>
        </p:spPr>
        <p:txBody>
          <a:bodyPr/>
          <a:lstStyle/>
          <a:p>
            <a:r>
              <a:rPr lang="en-US" dirty="0"/>
              <a:t>Converts fiber to TTL logic</a:t>
            </a:r>
          </a:p>
          <a:p>
            <a:r>
              <a:rPr lang="en-US" dirty="0"/>
              <a:t>Compares TTL logic to FSD</a:t>
            </a:r>
          </a:p>
          <a:p>
            <a:r>
              <a:rPr lang="en-US" dirty="0"/>
              <a:t>If OK, sends TTL out to TMG</a:t>
            </a:r>
          </a:p>
          <a:p>
            <a:r>
              <a:rPr lang="en-US" dirty="0"/>
              <a:t>Only has two very robust AND </a:t>
            </a:r>
            <a:r>
              <a:rPr lang="en-US" dirty="0" err="1"/>
              <a:t>and</a:t>
            </a:r>
            <a:r>
              <a:rPr lang="en-US" dirty="0"/>
              <a:t> INVERTER gates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82B7F-B532-4FCE-839D-B56CCDEA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53" y="3886302"/>
            <a:ext cx="9393637" cy="1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C59F-7922-4BD7-B70E-868E9411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1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NOTICE!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60B6-1BD5-42BD-BE11-ADE223E1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123"/>
            <a:ext cx="10515600" cy="29366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Re-Triggerable circuits start a “timer” that changes the state of the flipflop (Q to !Q), unless it receives another pulse beforehand to restart it’s timer. Example: The supervisor has a timer of 100mS and a pulse is received: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Q (VL mode) goes to !Q (CW Mode)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If another falling edge received, goes back to Q (VL)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If NO falling edge received after 100ms, !Q stays active (CW Mode)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Designed delay times using Capacitors and Resistors and the resulting 5RC time constants do not match measured timings on the scope, but fall well within parameters. Example: The Shutter delay on schematic says “100mS” but is actually ~350mS on scope.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75B1F-9583-4622-8DE6-E02DE62E3167}"/>
              </a:ext>
            </a:extLst>
          </p:cNvPr>
          <p:cNvSpPr txBox="1"/>
          <p:nvPr/>
        </p:nvSpPr>
        <p:spPr>
          <a:xfrm>
            <a:off x="961292" y="4350548"/>
            <a:ext cx="1039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 the LOGIC DIAGRAM to follow the data, I suggest you use an 11” x 17” printout from this PDF to save time flipping pages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>
            <a:hlinkClick r:id="rId3" action="ppaction://hlinksldjump"/>
            <a:extLst>
              <a:ext uri="{FF2B5EF4-FFF2-40B4-BE49-F238E27FC236}">
                <a16:creationId xmlns:a16="http://schemas.microsoft.com/office/drawing/2014/main" id="{F153F220-D671-4064-B9E6-3E1D8FB59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26711"/>
              </p:ext>
            </p:extLst>
          </p:nvPr>
        </p:nvGraphicFramePr>
        <p:xfrm>
          <a:off x="4797630" y="4699306"/>
          <a:ext cx="1762652" cy="11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11658600" imgH="7543800" progId="Acrobat.Document.DC">
                  <p:embed/>
                </p:oleObj>
              </mc:Choice>
              <mc:Fallback>
                <p:oleObj name="Acrobat Document" r:id="rId4" imgW="11658600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7630" y="4699306"/>
                        <a:ext cx="1762652" cy="11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5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32E58D-597A-44B6-A606-82C91ABE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22"/>
            <a:ext cx="12192000" cy="61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1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E759-E610-48AF-8EF4-DAA11F0D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41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WHAT EXACTLY DOES THE TMG SEE?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BD505-3C24-4BA3-BE40-883F772B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16" y="709246"/>
            <a:ext cx="4372708" cy="1457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EEC30-E7D7-484E-A13F-4F07C1FA70C6}"/>
              </a:ext>
            </a:extLst>
          </p:cNvPr>
          <p:cNvSpPr txBox="1"/>
          <p:nvPr/>
        </p:nvSpPr>
        <p:spPr>
          <a:xfrm>
            <a:off x="211017" y="1934308"/>
            <a:ext cx="9501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important to know that the TMG input from the Macro Pulse Chassis is a 5V TTL signal.  It only sees: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Steady State 0V or 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 from LO to 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 from HI to LO</a:t>
            </a:r>
          </a:p>
          <a:p>
            <a:endParaRPr lang="en-US" dirty="0"/>
          </a:p>
          <a:p>
            <a:r>
              <a:rPr lang="en-US" dirty="0"/>
              <a:t>That’s all.  It knows nothing of what is going on in the outside world.  It employs a timer in a supervisor circuit to select an output based on a rising or falling edge.  The board is made up of logic gates to interpret the output of the supervisor circuit such that it matches what the outside world needs.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E1005-2A91-41AC-AA5B-50C093C5EF9F}"/>
              </a:ext>
            </a:extLst>
          </p:cNvPr>
          <p:cNvSpPr txBox="1"/>
          <p:nvPr/>
        </p:nvSpPr>
        <p:spPr>
          <a:xfrm>
            <a:off x="2174632" y="5098362"/>
            <a:ext cx="936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will discussing design parameters (timers) and looking at actual scope shots.  The timing in the scope shots is close but not exact, as the flip flops are controlled by a simple 5RC timer.  It does get confusing looking at a “200mS” timer (on paper) and seeing a 350mS timer on the scope!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9293-1992-4E17-A396-C250031F1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8444" y="5067562"/>
            <a:ext cx="1736188" cy="12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158B-0A2D-4F82-81F3-7D9A2459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967"/>
          </a:xfrm>
        </p:spPr>
        <p:txBody>
          <a:bodyPr>
            <a:normAutofit fontScale="90000"/>
          </a:bodyPr>
          <a:lstStyle/>
          <a:p>
            <a:r>
              <a:rPr lang="en-US" dirty="0"/>
              <a:t>TMG SUPERVISOR GATE LO to HI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69A7-3C1E-44BF-85D5-97253F9A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85" y="993287"/>
            <a:ext cx="10515600" cy="1011359"/>
          </a:xfrm>
        </p:spPr>
        <p:txBody>
          <a:bodyPr>
            <a:noAutofit/>
          </a:bodyPr>
          <a:lstStyle/>
          <a:p>
            <a:r>
              <a:rPr lang="en-US" sz="2400" dirty="0"/>
              <a:t>Examine TTL input and determine if TTL is pulsing or constant.</a:t>
            </a:r>
          </a:p>
          <a:p>
            <a:r>
              <a:rPr lang="en-US" sz="2400" dirty="0"/>
              <a:t>Activates CONSTANT or PULSING output configuration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7E823-1DAA-494B-885F-97D8A487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6" y="2112841"/>
            <a:ext cx="7690338" cy="1951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53D8E1-AE0E-4003-889E-077B2AECDBBD}"/>
              </a:ext>
            </a:extLst>
          </p:cNvPr>
          <p:cNvSpPr txBox="1"/>
          <p:nvPr/>
        </p:nvSpPr>
        <p:spPr>
          <a:xfrm>
            <a:off x="1131277" y="4478215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 LO transition detected, selects CONSTANT Mode.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Sets up CONSTANT component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LO transition detected within 25mS, selects PULSING Mode.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Sets up PULSING component configuration.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1CB9E-9EFE-427F-A666-6BBB3424379E}"/>
              </a:ext>
            </a:extLst>
          </p:cNvPr>
          <p:cNvSpPr txBox="1"/>
          <p:nvPr/>
        </p:nvSpPr>
        <p:spPr>
          <a:xfrm>
            <a:off x="2221424" y="6858000"/>
            <a:ext cx="7749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note-png/download/24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F68590-3C5D-4085-AA4D-8FE022D08D24}"/>
              </a:ext>
            </a:extLst>
          </p:cNvPr>
          <p:cNvGrpSpPr/>
          <p:nvPr/>
        </p:nvGrpSpPr>
        <p:grpSpPr>
          <a:xfrm>
            <a:off x="8053704" y="993287"/>
            <a:ext cx="3071545" cy="2718318"/>
            <a:chOff x="8053704" y="993287"/>
            <a:chExt cx="3071545" cy="271831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5DA7C6-A51F-4849-9C58-CFFD9FCA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053704" y="993287"/>
              <a:ext cx="3071545" cy="271831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AB2C01-493B-4B80-82B7-63B2994A2FED}"/>
                </a:ext>
              </a:extLst>
            </p:cNvPr>
            <p:cNvSpPr txBox="1"/>
            <p:nvPr/>
          </p:nvSpPr>
          <p:spPr>
            <a:xfrm>
              <a:off x="8862646" y="2004646"/>
              <a:ext cx="1412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Measured 22mS with scope.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AD7A56-BE7F-4E12-9BD7-B6EAEB6A51F4}"/>
              </a:ext>
            </a:extLst>
          </p:cNvPr>
          <p:cNvGrpSpPr/>
          <p:nvPr/>
        </p:nvGrpSpPr>
        <p:grpSpPr>
          <a:xfrm>
            <a:off x="6822830" y="4389908"/>
            <a:ext cx="4900247" cy="2121136"/>
            <a:chOff x="6822830" y="4389908"/>
            <a:chExt cx="4900247" cy="21211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7E91CF-56BB-4106-9A60-FE71F03D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616580" y="4389908"/>
              <a:ext cx="1904762" cy="19047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32305-6E2C-4E58-89E3-0D153E874E40}"/>
                </a:ext>
              </a:extLst>
            </p:cNvPr>
            <p:cNvSpPr txBox="1"/>
            <p:nvPr/>
          </p:nvSpPr>
          <p:spPr>
            <a:xfrm>
              <a:off x="6822830" y="5864713"/>
              <a:ext cx="4900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NOTE:  Minimum SCAM frequency is 40Hz, or 25mS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6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7"/>
            <a:ext cx="10515600" cy="21453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Configurations for Rising Edge Detected</a:t>
            </a:r>
            <a:br>
              <a:rPr lang="en-US" dirty="0"/>
            </a:br>
            <a:r>
              <a:rPr lang="en-US" sz="3200" dirty="0"/>
              <a:t>Note: Must be in Beam Sync, applying 0V to TMG for &gt;=100mS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7A4A-B329-4254-96D2-5C1DA147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2779"/>
            <a:ext cx="10515600" cy="33911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PULSING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SHUTTER 		Closed to Open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WAVEPLATE		Retracted to Retracted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POCKELS CELL		OFF to OFF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SHUTTER 		Closed to Open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WAVEPLATE		Retracted to Inserted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POCKELS CELL		OFF to 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F9B7A-BBA7-45DE-BA63-62B75D6F5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6173" y="2872154"/>
            <a:ext cx="1862504" cy="18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158B-0A2D-4F82-81F3-7D9A2459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967"/>
          </a:xfrm>
        </p:spPr>
        <p:txBody>
          <a:bodyPr>
            <a:noAutofit/>
          </a:bodyPr>
          <a:lstStyle/>
          <a:p>
            <a:r>
              <a:rPr lang="en-US" sz="3600" dirty="0"/>
              <a:t>TMG SUPERVISOR GATE HI to LO Transition </a:t>
            </a:r>
            <a:r>
              <a:rPr lang="en-US" sz="3600" b="1" i="1" dirty="0"/>
              <a:t>&gt;=22ms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69A7-3C1E-44BF-85D5-97253F9A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633"/>
            <a:ext cx="10269415" cy="436928"/>
          </a:xfrm>
        </p:spPr>
        <p:txBody>
          <a:bodyPr>
            <a:noAutofit/>
          </a:bodyPr>
          <a:lstStyle/>
          <a:p>
            <a:r>
              <a:rPr lang="en-US" sz="2400" dirty="0"/>
              <a:t>If LO is present for 22mS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7E823-1DAA-494B-885F-97D8A487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6" y="2095256"/>
            <a:ext cx="7690338" cy="1951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53D8E1-AE0E-4003-889E-077B2AECDBBD}"/>
              </a:ext>
            </a:extLst>
          </p:cNvPr>
          <p:cNvSpPr txBox="1"/>
          <p:nvPr/>
        </p:nvSpPr>
        <p:spPr>
          <a:xfrm>
            <a:off x="345832" y="4278923"/>
            <a:ext cx="770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LO transition detected within 25ms of previous LO: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 nothing, we are in PULSING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LO transition present for &gt;25mS  (VL to BS or FSD):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820106-0DD7-4012-8FBE-24DBAD0D1050}"/>
              </a:ext>
            </a:extLst>
          </p:cNvPr>
          <p:cNvGrpSpPr/>
          <p:nvPr/>
        </p:nvGrpSpPr>
        <p:grpSpPr>
          <a:xfrm>
            <a:off x="6822830" y="4389908"/>
            <a:ext cx="4900247" cy="2121136"/>
            <a:chOff x="6822830" y="4389908"/>
            <a:chExt cx="4900247" cy="21211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60AAAB-6EB9-4790-9730-93827642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616580" y="4389908"/>
              <a:ext cx="1904762" cy="19047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463BC0-016A-4975-BC30-91CC92221F56}"/>
                </a:ext>
              </a:extLst>
            </p:cNvPr>
            <p:cNvSpPr txBox="1"/>
            <p:nvPr/>
          </p:nvSpPr>
          <p:spPr>
            <a:xfrm>
              <a:off x="6822830" y="5864713"/>
              <a:ext cx="4900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NOTE:  Minimum SCAM frequency is 40Hz, or 25mS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8A445-A95C-4E2C-81A8-6822725D36EF}"/>
              </a:ext>
            </a:extLst>
          </p:cNvPr>
          <p:cNvGrpSpPr/>
          <p:nvPr/>
        </p:nvGrpSpPr>
        <p:grpSpPr>
          <a:xfrm>
            <a:off x="8053704" y="993287"/>
            <a:ext cx="3071545" cy="2718318"/>
            <a:chOff x="8053704" y="993287"/>
            <a:chExt cx="3071545" cy="2718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A861CE-EF2F-4201-AB2A-74302BBB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53704" y="993287"/>
              <a:ext cx="3071545" cy="27183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47E36A-5E00-441F-9625-BC8AB03F07C3}"/>
                </a:ext>
              </a:extLst>
            </p:cNvPr>
            <p:cNvSpPr txBox="1"/>
            <p:nvPr/>
          </p:nvSpPr>
          <p:spPr>
            <a:xfrm>
              <a:off x="8862646" y="2004646"/>
              <a:ext cx="1412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Measured 22mS with scope.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1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6CD-B175-4D67-B57B-DF99D08A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3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EXAMINE THE MODES:  Beam Sync to CW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8961C-A74A-4095-B3C2-2B83A5C5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52" y="820615"/>
            <a:ext cx="7278879" cy="447821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AAD145-3C5B-406D-B561-CF7623D4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38005"/>
              </p:ext>
            </p:extLst>
          </p:nvPr>
        </p:nvGraphicFramePr>
        <p:xfrm>
          <a:off x="193118" y="820615"/>
          <a:ext cx="3980298" cy="52482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267">
                  <a:extLst>
                    <a:ext uri="{9D8B030D-6E8A-4147-A177-3AD203B41FA5}">
                      <a16:colId xmlns:a16="http://schemas.microsoft.com/office/drawing/2014/main" val="2270185946"/>
                    </a:ext>
                  </a:extLst>
                </a:gridCol>
                <a:gridCol w="3089031">
                  <a:extLst>
                    <a:ext uri="{9D8B030D-6E8A-4147-A177-3AD203B41FA5}">
                      <a16:colId xmlns:a16="http://schemas.microsoft.com/office/drawing/2014/main" val="2884158667"/>
                    </a:ext>
                  </a:extLst>
                </a:gridCol>
              </a:tblGrid>
              <a:tr h="352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77523"/>
                  </a:ext>
                </a:extLst>
              </a:tr>
              <a:tr h="1001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  <a:p>
                      <a:pPr algn="ctr"/>
                      <a:r>
                        <a:rPr lang="en-US" sz="1000" dirty="0"/>
                        <a:t>SUPERVISOR</a:t>
                      </a:r>
                    </a:p>
                    <a:p>
                      <a:pPr algn="ctr"/>
                      <a:r>
                        <a:rPr lang="en-US" sz="1000" dirty="0"/>
                        <a:t>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Stays HI</a:t>
                      </a:r>
                    </a:p>
                    <a:p>
                      <a:r>
                        <a:rPr lang="en-US" sz="1200" dirty="0"/>
                        <a:t>B: Goes HI</a:t>
                      </a:r>
                    </a:p>
                    <a:p>
                      <a:r>
                        <a:rPr lang="en-US" sz="1200" dirty="0"/>
                        <a:t>C: Goes HI</a:t>
                      </a:r>
                    </a:p>
                    <a:p>
                      <a:r>
                        <a:rPr lang="en-US" sz="1200" dirty="0"/>
                        <a:t>D: Stays LO</a:t>
                      </a:r>
                    </a:p>
                    <a:p>
                      <a:r>
                        <a:rPr lang="en-US" sz="1200" dirty="0"/>
                        <a:t>E: Stays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71113"/>
                  </a:ext>
                </a:extLst>
              </a:tr>
              <a:tr h="1296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  <a:p>
                      <a:pPr algn="ctr"/>
                      <a:r>
                        <a:rPr lang="en-US" sz="1000" dirty="0"/>
                        <a:t>SHUTTER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B: HI</a:t>
                      </a:r>
                    </a:p>
                    <a:p>
                      <a:r>
                        <a:rPr lang="en-US" sz="1200" dirty="0"/>
                        <a:t>*AND*</a:t>
                      </a:r>
                    </a:p>
                    <a:p>
                      <a:r>
                        <a:rPr lang="en-US" sz="1200" dirty="0"/>
                        <a:t>E: HI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Shutter delay starts (200mS)</a:t>
                      </a:r>
                    </a:p>
                    <a:p>
                      <a:r>
                        <a:rPr lang="en-US" sz="1200" dirty="0"/>
                        <a:t>Shutter goes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3317"/>
                  </a:ext>
                </a:extLst>
              </a:tr>
              <a:tr h="1296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  <a:p>
                      <a:pPr algn="ctr"/>
                      <a:r>
                        <a:rPr lang="en-US" sz="1000" dirty="0"/>
                        <a:t>WAVEPLATE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C: HI</a:t>
                      </a:r>
                    </a:p>
                    <a:p>
                      <a:r>
                        <a:rPr lang="en-US" sz="1200" dirty="0"/>
                        <a:t>*OR*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r>
                        <a:rPr lang="en-US" sz="1200" dirty="0"/>
                        <a:t>WP delay starts (100mS)</a:t>
                      </a:r>
                    </a:p>
                    <a:p>
                      <a:r>
                        <a:rPr lang="en-US" sz="1200" dirty="0"/>
                        <a:t>Waveplate goes HI, retracts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9958"/>
                  </a:ext>
                </a:extLst>
              </a:tr>
              <a:tr h="1296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  <a:p>
                      <a:pPr algn="ctr"/>
                      <a:r>
                        <a:rPr lang="en-US" sz="1000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A: HI</a:t>
                      </a:r>
                    </a:p>
                    <a:p>
                      <a:r>
                        <a:rPr lang="en-US" sz="1200" dirty="0"/>
                        <a:t>C: HI</a:t>
                      </a:r>
                    </a:p>
                    <a:p>
                      <a:r>
                        <a:rPr lang="en-US" sz="1200" dirty="0"/>
                        <a:t>D: LO</a:t>
                      </a:r>
                    </a:p>
                    <a:p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WP delay active (100mS).  After WP timeout cell LO, passing beam in CW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6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1587</Words>
  <Application>Microsoft Office PowerPoint</Application>
  <PresentationFormat>Widescreen</PresentationFormat>
  <Paragraphs>257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Acrobat Document</vt:lpstr>
      <vt:lpstr>Tune Mode Generator (TMG) </vt:lpstr>
      <vt:lpstr>MACROPULSE CHASSIS </vt:lpstr>
      <vt:lpstr>NOTICE!</vt:lpstr>
      <vt:lpstr>PowerPoint Presentation</vt:lpstr>
      <vt:lpstr>WHAT EXACTLY DOES THE TMG SEE?</vt:lpstr>
      <vt:lpstr>TMG SUPERVISOR GATE LO to HI Transition</vt:lpstr>
      <vt:lpstr>Configurations for Rising Edge Detected Note: Must be in Beam Sync, applying 0V to TMG for &gt;=100mS</vt:lpstr>
      <vt:lpstr>TMG SUPERVISOR GATE HI to LO Transition &gt;=22ms</vt:lpstr>
      <vt:lpstr>EXAMINE THE MODES:  Beam Sync to CW</vt:lpstr>
      <vt:lpstr>EXAMINE THE MODES:  Beam Sync to VL</vt:lpstr>
      <vt:lpstr>EXAMINE THE MODES:  VL to Beam Sync (or FSD)</vt:lpstr>
      <vt:lpstr>EXAMINE THE MODES:  CW to Beam Sync (or FSD)</vt:lpstr>
      <vt:lpstr>EXAMINE THE MODES:  CW to VL</vt:lpstr>
      <vt:lpstr>EXAMINE THE MODES:  VL to CW</vt:lpstr>
      <vt:lpstr>What happens if we get an FSD during the transition from Beam Sync to Viewer Limited Mode? An in depth look. </vt:lpstr>
      <vt:lpstr>Standard Beam Sync to VL Mode</vt:lpstr>
      <vt:lpstr>What happens if an FSD come in during before the 350mS timer to turn on the shutter?</vt:lpstr>
      <vt:lpstr>FUTURE POSSIBILITIES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Covert</dc:creator>
  <cp:lastModifiedBy>Steven Covert</cp:lastModifiedBy>
  <cp:revision>36</cp:revision>
  <dcterms:created xsi:type="dcterms:W3CDTF">2024-04-01T14:23:26Z</dcterms:created>
  <dcterms:modified xsi:type="dcterms:W3CDTF">2024-04-10T20:11:01Z</dcterms:modified>
</cp:coreProperties>
</file>