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4" r:id="rId1"/>
  </p:sldMasterIdLst>
  <p:notesMasterIdLst>
    <p:notesMasterId r:id="rId28"/>
  </p:notesMasterIdLst>
  <p:handoutMasterIdLst>
    <p:handoutMasterId r:id="rId29"/>
  </p:handoutMasterIdLst>
  <p:sldIdLst>
    <p:sldId id="258" r:id="rId2"/>
    <p:sldId id="415" r:id="rId3"/>
    <p:sldId id="437" r:id="rId4"/>
    <p:sldId id="438" r:id="rId5"/>
    <p:sldId id="439" r:id="rId6"/>
    <p:sldId id="440" r:id="rId7"/>
    <p:sldId id="453" r:id="rId8"/>
    <p:sldId id="457" r:id="rId9"/>
    <p:sldId id="448" r:id="rId10"/>
    <p:sldId id="454" r:id="rId11"/>
    <p:sldId id="446" r:id="rId12"/>
    <p:sldId id="464" r:id="rId13"/>
    <p:sldId id="458" r:id="rId14"/>
    <p:sldId id="459" r:id="rId15"/>
    <p:sldId id="460" r:id="rId16"/>
    <p:sldId id="441" r:id="rId17"/>
    <p:sldId id="442" r:id="rId18"/>
    <p:sldId id="445" r:id="rId19"/>
    <p:sldId id="443" r:id="rId20"/>
    <p:sldId id="456" r:id="rId21"/>
    <p:sldId id="461" r:id="rId22"/>
    <p:sldId id="463" r:id="rId23"/>
    <p:sldId id="462" r:id="rId24"/>
    <p:sldId id="455" r:id="rId25"/>
    <p:sldId id="466" r:id="rId26"/>
    <p:sldId id="465" r:id="rId27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0000FF"/>
    <a:srgbClr val="FF7C80"/>
    <a:srgbClr val="CCECFF"/>
    <a:srgbClr val="DEE8EC"/>
    <a:srgbClr val="BFFEA0"/>
    <a:srgbClr val="D0EBB3"/>
    <a:srgbClr val="99FF99"/>
    <a:srgbClr val="FFFFCC"/>
    <a:srgbClr val="800000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71" autoAdjust="0"/>
    <p:restoredTop sz="86482" autoAdjust="0"/>
  </p:normalViewPr>
  <p:slideViewPr>
    <p:cSldViewPr snapToGrid="0">
      <p:cViewPr varScale="1">
        <p:scale>
          <a:sx n="81" d="100"/>
          <a:sy n="81" d="100"/>
        </p:scale>
        <p:origin x="-2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2336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0" tIns="46515" rIns="93030" bIns="465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744" y="1"/>
            <a:ext cx="3032336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0" tIns="46515" rIns="93030" bIns="465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7904"/>
            <a:ext cx="3032336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0" tIns="46515" rIns="93030" bIns="465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744" y="8817904"/>
            <a:ext cx="3032336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0" tIns="46515" rIns="93030" bIns="465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7E05F9-F29D-4F1C-8D0D-49BEF7252C3A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2336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0" tIns="46515" rIns="93030" bIns="465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744" y="1"/>
            <a:ext cx="3032336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0" tIns="46515" rIns="93030" bIns="465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198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38675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770" y="4409758"/>
            <a:ext cx="5598160" cy="417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0" tIns="46515" rIns="93030" bIns="465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7904"/>
            <a:ext cx="3032336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0" tIns="46515" rIns="93030" bIns="465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744" y="8817904"/>
            <a:ext cx="3032336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0" tIns="46515" rIns="93030" bIns="465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BD3DE7-FC57-4980-9591-3F478B9FE9DD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38033AD-3323-4BC9-A0C1-A75EAEBAD706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38033AD-3323-4BC9-A0C1-A75EAEBAD706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822960"/>
            <a:ext cx="9144000" cy="552069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76200"/>
            <a:ext cx="22860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76200"/>
            <a:ext cx="6705600" cy="6248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0" y="914400"/>
            <a:ext cx="9144000" cy="5410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table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914400"/>
            <a:ext cx="4495800" cy="5410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495800" cy="5410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4812"/>
            <a:ext cx="9144000" cy="55497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14400"/>
            <a:ext cx="4495800" cy="5410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495800" cy="5410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76200"/>
            <a:ext cx="9144000" cy="746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98500"/>
            <a:ext cx="9144000" cy="1857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777875"/>
            <a:ext cx="9144000" cy="46038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698500"/>
            <a:ext cx="9144000" cy="1857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0" y="777875"/>
            <a:ext cx="9144000" cy="46038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solidFill>
                <a:srgbClr val="0000C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rgbClr val="3333CC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rgbClr val="6633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rgbClr val="660066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00999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0099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0099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0099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0099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18.png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92015" y="1518138"/>
            <a:ext cx="7772400" cy="1470025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Parity Violation Experiments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Beam Requirements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8375"/>
            <a:ext cx="6400800" cy="1371600"/>
          </a:xfrm>
        </p:spPr>
        <p:txBody>
          <a:bodyPr/>
          <a:lstStyle/>
          <a:p>
            <a:r>
              <a:rPr lang="en-US" dirty="0" smtClean="0"/>
              <a:t>Riad Suleiman</a:t>
            </a:r>
          </a:p>
          <a:p>
            <a:r>
              <a:rPr lang="en-US" dirty="0" smtClean="0"/>
              <a:t>Center for Injectors and Sources</a:t>
            </a:r>
            <a:endParaRPr lang="en-US" dirty="0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2549768" y="4885103"/>
            <a:ext cx="4050324" cy="92333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800" b="1" dirty="0" smtClean="0">
                <a:latin typeface="Arial" charset="0"/>
              </a:rPr>
              <a:t>MCC Ops Training</a:t>
            </a:r>
          </a:p>
          <a:p>
            <a:pPr algn="ctr"/>
            <a:endParaRPr lang="en-US" sz="1800" b="1" dirty="0">
              <a:latin typeface="Arial" charset="0"/>
            </a:endParaRPr>
          </a:p>
          <a:p>
            <a:pPr algn="ctr"/>
            <a:r>
              <a:rPr lang="en-US" sz="1800" b="1" dirty="0" smtClean="0">
                <a:latin typeface="Arial" charset="0"/>
              </a:rPr>
              <a:t>August 05, 2009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Charge Asymmetry and Position Difference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Charge Asymmetry: When the average current of the electron beam corresponding to one helicity state is different from the other state,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pPr marL="1257300" lvl="2" indent="-342900">
              <a:buFont typeface="Wingdings" pitchFamily="2" charset="2"/>
              <a:buChar char="q"/>
            </a:pPr>
            <a:r>
              <a:rPr lang="en-US" sz="1800" dirty="0" smtClean="0">
                <a:solidFill>
                  <a:srgbClr val="0000FF"/>
                </a:solidFill>
                <a:latin typeface="Times New Roman" pitchFamily="18" charset="0"/>
              </a:rPr>
              <a:t>We measure charge asymmetry of order 1-50 ppm</a:t>
            </a:r>
          </a:p>
          <a:p>
            <a:pPr lvl="2">
              <a:buNone/>
            </a:pPr>
            <a:endParaRPr lang="en-US" sz="1800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Position Difference: When the average position of the electron beam corresponding to one helicity state is different from the other state,</a:t>
            </a:r>
          </a:p>
          <a:p>
            <a:pPr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pPr marL="1257300" lvl="2" indent="-342900">
              <a:buNone/>
            </a:pPr>
            <a:endParaRPr lang="en-US" sz="1800" dirty="0" smtClean="0">
              <a:latin typeface="Times New Roman" pitchFamily="18" charset="0"/>
            </a:endParaRPr>
          </a:p>
          <a:p>
            <a:pPr marL="1257300" lvl="2" indent="-342900">
              <a:buFont typeface="Wingdings" pitchFamily="2" charset="2"/>
              <a:buChar char="q"/>
            </a:pPr>
            <a:r>
              <a:rPr lang="en-US" sz="1800" dirty="0" smtClean="0">
                <a:solidFill>
                  <a:srgbClr val="0000FF"/>
                </a:solidFill>
                <a:latin typeface="Times New Roman" pitchFamily="18" charset="0"/>
              </a:rPr>
              <a:t>We measure position differences of order 1-40 nm</a:t>
            </a:r>
          </a:p>
          <a:p>
            <a:pPr marL="1257300" lvl="2" indent="-342900">
              <a:buNone/>
            </a:pPr>
            <a:r>
              <a:rPr lang="en-US" sz="1800" dirty="0" smtClean="0">
                <a:solidFill>
                  <a:srgbClr val="0000FF"/>
                </a:solidFill>
                <a:latin typeface="Times New Roman" pitchFamily="18" charset="0"/>
              </a:rPr>
              <a:t>(1 nm is one-billionth of a meter. The width of human hair is 50,000 nm)</a:t>
            </a:r>
            <a:endParaRPr lang="en-US" sz="18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4936515" y="1881432"/>
          <a:ext cx="2057400" cy="762000"/>
        </p:xfrm>
        <a:graphic>
          <a:graphicData uri="http://schemas.openxmlformats.org/presentationml/2006/ole">
            <p:oleObj spid="_x0000_s27651" name="Equation" r:id="rId3" imgW="863280" imgH="419040" progId="Equation.3">
              <p:embed/>
            </p:oleObj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5293458" y="4473086"/>
          <a:ext cx="1997075" cy="876300"/>
        </p:xfrm>
        <a:graphic>
          <a:graphicData uri="http://schemas.openxmlformats.org/presentationml/2006/ole">
            <p:oleObj spid="_x0000_s27652" name="Equation" r:id="rId4" imgW="83808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0" hangingPunct="0">
              <a:buFont typeface="Arial" pitchFamily="34" charset="0"/>
              <a:buChar char="•"/>
              <a:defRPr/>
            </a:pPr>
            <a:r>
              <a:rPr lang="en-US" dirty="0" smtClean="0"/>
              <a:t>Goal: Use the Pockels Cell at Fast Helicity Reversal to reverse only the spin direction, nothing else: All other properties of the electron beam (</a:t>
            </a:r>
            <a:r>
              <a:rPr lang="en-US" i="1" dirty="0" smtClean="0"/>
              <a:t>i.e.</a:t>
            </a:r>
            <a:r>
              <a:rPr lang="en-US" dirty="0" smtClean="0"/>
              <a:t>, position, current, energy, size) must stay the same</a:t>
            </a:r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r>
              <a:rPr lang="en-US" dirty="0" smtClean="0"/>
              <a:t>Techniques to achieve “PQB”:</a:t>
            </a:r>
          </a:p>
          <a:p>
            <a:pPr marL="914400" lvl="1" indent="-514350" eaLnBrk="0" hangingPunct="0">
              <a:buFont typeface="+mj-lt"/>
              <a:buAutoNum type="romanUcPeriod"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(users) </a:t>
            </a:r>
            <a:r>
              <a:rPr lang="en-US" sz="1800" dirty="0" smtClean="0">
                <a:solidFill>
                  <a:srgbClr val="0000FF"/>
                </a:solidFill>
              </a:rPr>
              <a:t>Careful alignment of the Pockels Cell to minimize un-wanted changes</a:t>
            </a:r>
          </a:p>
          <a:p>
            <a:pPr marL="914400" lvl="1" indent="-514350" eaLnBrk="0" hangingPunct="0">
              <a:buFont typeface="+mj-lt"/>
              <a:buAutoNum type="romanUcPeriod"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(ops) </a:t>
            </a:r>
            <a:r>
              <a:rPr lang="en-US" sz="1800" dirty="0" smtClean="0">
                <a:solidFill>
                  <a:srgbClr val="0000FF"/>
                </a:solidFill>
              </a:rPr>
              <a:t>Slow Helicity Reversal using Insertable Half Wave Plate (IHWP) and the Two Wien to cancel  un-wanted changes on the electron beam</a:t>
            </a:r>
          </a:p>
          <a:p>
            <a:pPr marL="914400" lvl="1" indent="-514350" eaLnBrk="0" hangingPunct="0">
              <a:buFont typeface="+mj-lt"/>
              <a:buAutoNum type="romanUcPeriod"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(Reza, Yves) </a:t>
            </a:r>
            <a:r>
              <a:rPr lang="en-US" sz="1800" dirty="0" smtClean="0">
                <a:solidFill>
                  <a:srgbClr val="0000FF"/>
                </a:solidFill>
              </a:rPr>
              <a:t>Injector and Accelerator Matching to achieve Adiabatic Damping of beam orbits</a:t>
            </a:r>
          </a:p>
          <a:p>
            <a:pPr marL="914400" lvl="1" indent="-514350" eaLnBrk="0" hangingPunct="0">
              <a:buFont typeface="+mj-lt"/>
              <a:buAutoNum type="romanUcPeriod"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(users) </a:t>
            </a:r>
            <a:r>
              <a:rPr lang="en-US" sz="1800" dirty="0" smtClean="0">
                <a:solidFill>
                  <a:srgbClr val="0000FF"/>
                </a:solidFill>
              </a:rPr>
              <a:t>Charge Feedback to reduce beam’s current changes using either Pockels Cell or Intensity Attenuator (IA) without or with the option to correct for Pockels Cell hysteresis</a:t>
            </a:r>
          </a:p>
          <a:p>
            <a:pPr marL="914400" lvl="1" indent="-514350" eaLnBrk="0" hangingPunct="0">
              <a:buFont typeface="+mj-lt"/>
              <a:buAutoNum type="romanUcPeriod"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(users) </a:t>
            </a:r>
            <a:r>
              <a:rPr lang="en-US" sz="1800" dirty="0" smtClean="0">
                <a:solidFill>
                  <a:srgbClr val="0000FF"/>
                </a:solidFill>
              </a:rPr>
              <a:t>Position Feedback can also be done using the helicity magnets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Parity-Quality Beam (PQB)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Pockels Cell Fast Helicity Reversal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0" hangingPunct="0">
              <a:buFont typeface="Arial" pitchFamily="34" charset="0"/>
              <a:buChar char="•"/>
              <a:defRPr/>
            </a:pPr>
            <a:endParaRPr lang="en-US" dirty="0" smtClean="0">
              <a:solidFill>
                <a:srgbClr val="0000FF"/>
              </a:solidFill>
            </a:endParaRPr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endParaRPr lang="en-US" dirty="0" smtClean="0">
              <a:solidFill>
                <a:srgbClr val="0000FF"/>
              </a:solidFill>
            </a:endParaRPr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FF"/>
                </a:solidFill>
              </a:rPr>
              <a:t>We have been using 30 Hz helicity reversal:</a:t>
            </a:r>
          </a:p>
          <a:p>
            <a:pPr marL="971550" lvl="1" indent="-514350" eaLnBrk="0" hangingPunct="0">
              <a:buFont typeface="+mj-lt"/>
              <a:buAutoNum type="romanUcPeriod"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Power line 60 Hz frequency is major source of noise in parity experiments</a:t>
            </a:r>
          </a:p>
          <a:p>
            <a:pPr marL="971550" lvl="1" indent="-514350" eaLnBrk="0" hangingPunct="0">
              <a:buFont typeface="+mj-lt"/>
              <a:buAutoNum type="romanUcPeriod"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For 30 Hz reversal, T_Stable (= 33.333 ms) contains exactly two cycles of 60 Hz line noise → this reversal cancels line noise</a:t>
            </a:r>
          </a:p>
          <a:p>
            <a:pPr marL="971550" lvl="1" indent="-514350" eaLnBrk="0" hangingPunct="0">
              <a:buFont typeface="+mj-lt"/>
              <a:buAutoNum type="romanUcPeriod"/>
              <a:defRPr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r>
              <a:rPr lang="en-US" dirty="0" smtClean="0"/>
              <a:t>However:</a:t>
            </a:r>
          </a:p>
          <a:p>
            <a:pPr marL="971550" lvl="1" indent="-514350" eaLnBrk="0" hangingPunct="0"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There are other sources of noise at low frequencies, </a:t>
            </a:r>
            <a:r>
              <a:rPr lang="en-US" sz="1800" i="1" dirty="0" smtClean="0">
                <a:solidFill>
                  <a:schemeClr val="tx1"/>
                </a:solidFill>
              </a:rPr>
              <a:t>i.e.</a:t>
            </a:r>
            <a:r>
              <a:rPr lang="en-US" sz="1800" dirty="0" smtClean="0">
                <a:solidFill>
                  <a:schemeClr val="tx1"/>
                </a:solidFill>
              </a:rPr>
              <a:t>, target density fluctuations, beam current fluctuations</a:t>
            </a:r>
          </a:p>
          <a:p>
            <a:pPr marL="971550" lvl="1" indent="-514350" eaLnBrk="0" hangingPunct="0">
              <a:buNone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        →  Cause larger widths of helicity correlated distributions, double-horned distributions</a:t>
            </a:r>
          </a:p>
          <a:p>
            <a:pPr marL="971550" lvl="1" indent="-514350" eaLnBrk="0" hangingPunct="0">
              <a:buNone/>
              <a:defRPr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r>
              <a:rPr lang="en-US" dirty="0" smtClean="0"/>
              <a:t>Solution: Use faster helicity reversal (faster than 30 Hz)</a:t>
            </a:r>
          </a:p>
        </p:txBody>
      </p:sp>
      <p:pic>
        <p:nvPicPr>
          <p:cNvPr id="4" name="Picture 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6524" y="879231"/>
            <a:ext cx="1033463" cy="154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1I02_70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9269" y="1031631"/>
            <a:ext cx="3529675" cy="4572000"/>
          </a:xfrm>
          <a:prstGeom prst="rect">
            <a:avLst/>
          </a:prstGeom>
        </p:spPr>
      </p:pic>
      <p:pic>
        <p:nvPicPr>
          <p:cNvPr id="19" name="Content Placeholder 18" descr="STReview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44561" y="1005351"/>
            <a:ext cx="3529675" cy="4572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2"/>
          <p:cNvSpPr txBox="1">
            <a:spLocks/>
          </p:cNvSpPr>
          <p:nvPr/>
        </p:nvSpPr>
        <p:spPr bwMode="auto">
          <a:xfrm>
            <a:off x="439615" y="5691554"/>
            <a:ext cx="3200400" cy="521677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1400" b="1" kern="0" dirty="0">
                <a:latin typeface="+mn-lt"/>
              </a:rPr>
              <a:t>30 Hz, T_Stable = 33.333 ms, T_Settle = 500 µs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 bwMode="auto">
          <a:xfrm>
            <a:off x="5486400" y="5726723"/>
            <a:ext cx="3200400" cy="509954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1400" b="1" kern="0" dirty="0">
                <a:latin typeface="+mn-lt"/>
              </a:rPr>
              <a:t>1 kHz, T_Stable = 0.980 ms, T_Settle = 60 µs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3176954" y="2895600"/>
            <a:ext cx="492370" cy="199293"/>
          </a:xfrm>
          <a:prstGeom prst="ellipse">
            <a:avLst/>
          </a:prstGeom>
          <a:noFill/>
          <a:ln>
            <a:solidFill>
              <a:srgbClr val="FFFF00"/>
            </a:solidFill>
            <a:headEnd type="none" w="med" len="med"/>
            <a:tailEnd type="none" w="med" len="med"/>
          </a:ln>
          <a:effectLst>
            <a:glow rad="228600">
              <a:srgbClr val="FFC000">
                <a:alpha val="40000"/>
              </a:srgb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3188677" y="4419600"/>
            <a:ext cx="492370" cy="199293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  <a:effectLst>
            <a:glow rad="228600">
              <a:srgbClr val="FF0000">
                <a:alpha val="40000"/>
              </a:srgb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" pitchFamily="18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8229600" y="4443046"/>
            <a:ext cx="492370" cy="199293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  <a:effectLst>
            <a:glow rad="228600">
              <a:srgbClr val="FF0000">
                <a:alpha val="40000"/>
              </a:srgb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8229600" y="2907323"/>
            <a:ext cx="492370" cy="199293"/>
          </a:xfrm>
          <a:prstGeom prst="ellipse">
            <a:avLst/>
          </a:prstGeom>
          <a:noFill/>
          <a:ln>
            <a:solidFill>
              <a:srgbClr val="FFFF00"/>
            </a:solidFill>
            <a:headEnd type="none" w="med" len="med"/>
            <a:tailEnd type="none" w="med" len="med"/>
          </a:ln>
          <a:effectLst>
            <a:glow rad="228600">
              <a:srgbClr val="FFC000">
                <a:alpha val="40000"/>
              </a:srgb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8229600" y="1383323"/>
            <a:ext cx="492370" cy="199293"/>
          </a:xfrm>
          <a:prstGeom prst="ellipse">
            <a:avLst/>
          </a:prstGeom>
          <a:noFill/>
          <a:ln>
            <a:solidFill>
              <a:srgbClr val="FFFF00"/>
            </a:solidFill>
            <a:headEnd type="none" w="med" len="med"/>
            <a:tailEnd type="none" w="med" len="med"/>
          </a:ln>
          <a:effectLst>
            <a:glow rad="228600">
              <a:srgbClr val="FFC000">
                <a:alpha val="40000"/>
              </a:srgb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" pitchFamily="18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3188677" y="1359877"/>
            <a:ext cx="492370" cy="199293"/>
          </a:xfrm>
          <a:prstGeom prst="ellipse">
            <a:avLst/>
          </a:prstGeom>
          <a:noFill/>
          <a:ln>
            <a:solidFill>
              <a:srgbClr val="FFFF00"/>
            </a:solidFill>
            <a:headEnd type="none" w="med" len="med"/>
            <a:tailEnd type="none" w="med" len="med"/>
          </a:ln>
          <a:effectLst>
            <a:glow rad="228600">
              <a:srgbClr val="FFC000">
                <a:alpha val="40000"/>
              </a:srgb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0" hangingPunct="0">
              <a:buFont typeface="Arial" pitchFamily="34" charset="0"/>
              <a:buChar char="•"/>
              <a:defRPr/>
            </a:pPr>
            <a:r>
              <a:rPr lang="en-US" dirty="0" smtClean="0"/>
              <a:t>Summary of Fast Helicity Reversal Studies (Spring 09)</a:t>
            </a:r>
          </a:p>
          <a:p>
            <a:pPr marL="971550" lvl="1" indent="-514350" eaLnBrk="0" hangingPunct="0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</a:rPr>
              <a:t>Faster Helicity Reversal is needed:</a:t>
            </a:r>
          </a:p>
          <a:p>
            <a:pPr marL="1428750" lvl="2" indent="-514350" eaLnBrk="0" hangingPunct="0">
              <a:buFont typeface="+mj-lt"/>
              <a:buAutoNum type="romanUcPeriod"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Reasonable reduction in beam position noise</a:t>
            </a:r>
          </a:p>
          <a:p>
            <a:pPr marL="1428750" lvl="2" indent="-514350" eaLnBrk="0" hangingPunct="0">
              <a:buFont typeface="+mj-lt"/>
              <a:buAutoNum type="romanUcPeriod"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Reduces noise on beam current by factor of 4</a:t>
            </a:r>
          </a:p>
          <a:p>
            <a:pPr marL="1428750" lvl="2" indent="-514350" eaLnBrk="0" hangingPunct="0">
              <a:buFont typeface="+mj-lt"/>
              <a:buAutoNum type="romanUcPeriod"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Huge reduction of noise from target density fluctuations </a:t>
            </a:r>
          </a:p>
          <a:p>
            <a:pPr marL="1428750" lvl="2" indent="-514350" eaLnBrk="0" hangingPunct="0">
              <a:buFont typeface="+mj-lt"/>
              <a:buAutoNum type="romanUcPeriod"/>
              <a:defRPr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971550" lvl="1" indent="-514350" eaLnBrk="0" hangingPunct="0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</a:rPr>
              <a:t>Achieved Pockels Cell T_Settle of 60 µs</a:t>
            </a:r>
          </a:p>
          <a:p>
            <a:pPr marL="971550" lvl="1" indent="-514350" eaLnBrk="0" hangingPunct="0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</a:rPr>
              <a:t>Future Parity Experiment:</a:t>
            </a:r>
          </a:p>
          <a:p>
            <a:pPr marL="971550" lvl="1" indent="-514350" eaLnBrk="0" hangingPunct="0"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eaLnBrk="0" hangingPunct="0"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eaLnBrk="0" hangingPunct="0"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eaLnBrk="0" hangingPunct="0"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eaLnBrk="0" hangingPunct="0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</a:rPr>
              <a:t>New Helicity Board to be installed in August 2009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51893" y="3968262"/>
          <a:ext cx="5943601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2462"/>
                <a:gridCol w="1382233"/>
                <a:gridCol w="1451344"/>
                <a:gridCol w="967562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Experiment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Frequency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Clock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Pattern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HAPPEx</a:t>
                      </a:r>
                      <a:r>
                        <a:rPr lang="en-US" sz="1200" baseline="0" dirty="0" smtClean="0">
                          <a:latin typeface="+mn-lt"/>
                        </a:rPr>
                        <a:t> III &amp; PVDIS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30 Hz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Line-Locked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Quartet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PREx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240 Hz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Line-Locked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Octet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QWeak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1 kHz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Free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Quartet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Slow Helicity Reversal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cs typeface="Arial" charset="0"/>
              </a:rPr>
              <a:t>Slow Helicity Reversal (once a day) reverses the sign of the physics asymmetry. Some false asymmetries do not change sign, thus cancel when combining the data</a:t>
            </a:r>
          </a:p>
          <a:p>
            <a:pPr>
              <a:buNone/>
            </a:pPr>
            <a:endParaRPr lang="en-US" dirty="0" smtClean="0">
              <a:cs typeface="Arial" charset="0"/>
            </a:endParaRPr>
          </a:p>
          <a:p>
            <a:pPr marL="514350" indent="-514350">
              <a:buFont typeface="+mj-lt"/>
              <a:buAutoNum type="romanUcPeriod"/>
            </a:pPr>
            <a:r>
              <a:rPr lang="en-US" dirty="0" smtClean="0">
                <a:cs typeface="Arial" charset="0"/>
              </a:rPr>
              <a:t>Insertable Half Wave Plate (IHWP) provides slow helicity reversal of laser polarization:</a:t>
            </a:r>
          </a:p>
          <a:p>
            <a:pPr marL="857250" lvl="1" indent="-400050">
              <a:buFont typeface="Wingdings" pitchFamily="2" charset="2"/>
              <a:buChar char="q"/>
            </a:pPr>
            <a:r>
              <a:rPr lang="en-US" sz="1800" dirty="0" smtClean="0">
                <a:solidFill>
                  <a:schemeClr val="tx1"/>
                </a:solidFill>
                <a:cs typeface="Arial" charset="0"/>
              </a:rPr>
              <a:t>Cancels electronic cross talk and Pockels Cell steering</a:t>
            </a:r>
          </a:p>
          <a:p>
            <a:pPr marL="857250" lvl="1" indent="-400050">
              <a:buFont typeface="Wingdings" pitchFamily="2" charset="2"/>
              <a:buChar char="q"/>
            </a:pPr>
            <a:r>
              <a:rPr lang="en-US" sz="1800" dirty="0" smtClean="0">
                <a:solidFill>
                  <a:schemeClr val="tx1"/>
                </a:solidFill>
                <a:cs typeface="Arial" charset="0"/>
              </a:rPr>
              <a:t>Residual linear polarization effects do not cancel</a:t>
            </a:r>
          </a:p>
          <a:p>
            <a:pPr marL="857250" lvl="1" indent="-400050">
              <a:buFont typeface="Wingdings" pitchFamily="2" charset="2"/>
              <a:buChar char="q"/>
            </a:pPr>
            <a:r>
              <a:rPr lang="en-US" sz="1800" dirty="0" smtClean="0">
                <a:solidFill>
                  <a:schemeClr val="tx1"/>
                </a:solidFill>
                <a:cs typeface="Arial" charset="0"/>
              </a:rPr>
              <a:t>Spot size asymmetry, which we cannot measure, does not cancel</a:t>
            </a:r>
          </a:p>
          <a:p>
            <a:pPr marL="857250" lvl="1" indent="-400050">
              <a:buFont typeface="+mj-lt"/>
              <a:buAutoNum type="romanUcPeriod"/>
            </a:pPr>
            <a:endParaRPr lang="en-US" sz="1800" dirty="0" smtClean="0">
              <a:cs typeface="Arial" charset="0"/>
            </a:endParaRPr>
          </a:p>
          <a:p>
            <a:pPr marL="514350" indent="-514350">
              <a:buFont typeface="+mj-lt"/>
              <a:buAutoNum type="romanUcPeriod"/>
            </a:pPr>
            <a:r>
              <a:rPr lang="en-US" dirty="0" smtClean="0">
                <a:cs typeface="Arial" charset="0"/>
              </a:rPr>
              <a:t>New: Slow helicity reversal of electron polarization using two Wien Filters and Solenoid: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sz="1800" dirty="0" smtClean="0">
                <a:solidFill>
                  <a:schemeClr val="tx1"/>
                </a:solidFill>
                <a:cs typeface="Arial" charset="0"/>
              </a:rPr>
              <a:t>Cancels all helicity-correlated beam asymmetries from Injector including spot size 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sz="1800" dirty="0" smtClean="0">
                <a:solidFill>
                  <a:schemeClr val="tx1"/>
                </a:solidFill>
                <a:cs typeface="Arial" charset="0"/>
              </a:rPr>
              <a:t>Will be installed in Winter SAD, modify beamline from Gun to Chopper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12" descr="pol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" y="3657600"/>
            <a:ext cx="803751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TextBox 21"/>
          <p:cNvSpPr txBox="1">
            <a:spLocks noChangeArrowheads="1"/>
          </p:cNvSpPr>
          <p:nvPr/>
        </p:nvSpPr>
        <p:spPr bwMode="auto">
          <a:xfrm>
            <a:off x="154333" y="4572000"/>
            <a:ext cx="11432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+mn-lt"/>
              </a:rPr>
              <a:t>E Field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76200"/>
            <a:ext cx="91440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IHWP Slow Helicity Reversal</a:t>
            </a:r>
          </a:p>
        </p:txBody>
      </p:sp>
      <p:pic>
        <p:nvPicPr>
          <p:cNvPr id="17" name="Picture 5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08629" y="5131289"/>
            <a:ext cx="647171" cy="557213"/>
          </a:xfrm>
          <a:prstGeom prst="rect">
            <a:avLst/>
          </a:prstGeom>
          <a:noFill/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73039" y="3823800"/>
            <a:ext cx="704443" cy="619125"/>
          </a:xfrm>
          <a:prstGeom prst="rect">
            <a:avLst/>
          </a:prstGeom>
          <a:noFill/>
        </p:spPr>
      </p:pic>
      <p:pic>
        <p:nvPicPr>
          <p:cNvPr id="23" name="Picture 22" descr="laser_table_ou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74320" y="1280160"/>
            <a:ext cx="8077200" cy="21945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1" descr="po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" y="3657600"/>
            <a:ext cx="803751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8" name="TextBox 21"/>
          <p:cNvSpPr txBox="1">
            <a:spLocks noChangeArrowheads="1"/>
          </p:cNvSpPr>
          <p:nvPr/>
        </p:nvSpPr>
        <p:spPr bwMode="auto">
          <a:xfrm>
            <a:off x="154333" y="4572000"/>
            <a:ext cx="11432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+mn-lt"/>
              </a:rPr>
              <a:t>E Field</a:t>
            </a:r>
          </a:p>
        </p:txBody>
      </p:sp>
      <p:pic>
        <p:nvPicPr>
          <p:cNvPr id="5" name="Picture 4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73039" y="3823800"/>
            <a:ext cx="704443" cy="619125"/>
          </a:xfrm>
          <a:prstGeom prst="rect">
            <a:avLst/>
          </a:prstGeom>
          <a:noFill/>
        </p:spPr>
      </p:pic>
      <p:pic>
        <p:nvPicPr>
          <p:cNvPr id="6" name="Picture 5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08629" y="5131289"/>
            <a:ext cx="647171" cy="557213"/>
          </a:xfrm>
          <a:prstGeom prst="rect">
            <a:avLst/>
          </a:prstGeom>
          <a:noFill/>
        </p:spPr>
      </p:pic>
      <p:pic>
        <p:nvPicPr>
          <p:cNvPr id="7" name="Picture 6" descr="laser_tabl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74320" y="1280160"/>
            <a:ext cx="8032575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Wien Slow Helicity Reversal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  <a:cs typeface="Arial" charset="0"/>
              </a:rPr>
              <a:t>Wien settings constant</a:t>
            </a:r>
          </a:p>
          <a:p>
            <a:pPr marL="400050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  <a:cs typeface="Arial" charset="0"/>
              </a:rPr>
              <a:t>Solenoid rotates spin by ±90° with ±B but focuses beam as B</a:t>
            </a:r>
            <a:r>
              <a:rPr lang="en-US" sz="1800" baseline="30000" dirty="0" smtClean="0">
                <a:solidFill>
                  <a:srgbClr val="0000FF"/>
                </a:solidFill>
                <a:cs typeface="Arial" charset="0"/>
              </a:rPr>
              <a:t>2</a:t>
            </a:r>
          </a:p>
          <a:p>
            <a:pPr marL="857250" lvl="1" indent="-342900">
              <a:buFont typeface="Wingdings" pitchFamily="2" charset="2"/>
              <a:buChar char="Ø"/>
            </a:pPr>
            <a:r>
              <a:rPr lang="en-US" sz="1800" dirty="0" smtClean="0">
                <a:solidFill>
                  <a:srgbClr val="0000FF"/>
                </a:solidFill>
                <a:cs typeface="Arial" charset="0"/>
              </a:rPr>
              <a:t>Maintain constant Injector and Accelerator configuration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912938"/>
            <a:ext cx="89757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Arrow Connector 4"/>
          <p:cNvCxnSpPr/>
          <p:nvPr/>
        </p:nvCxnSpPr>
        <p:spPr>
          <a:xfrm rot="10800000">
            <a:off x="7696200" y="3124200"/>
            <a:ext cx="381000" cy="304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4801394" y="3199606"/>
            <a:ext cx="4572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447800" y="3200400"/>
            <a:ext cx="6096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8077200" y="3962400"/>
            <a:ext cx="381000" cy="3048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4801394" y="4114006"/>
            <a:ext cx="457200" cy="15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505200" y="3657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6704807" y="3131344"/>
            <a:ext cx="457200" cy="158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6706394" y="4198144"/>
            <a:ext cx="457200" cy="15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ight Brace 13"/>
          <p:cNvSpPr/>
          <p:nvPr/>
        </p:nvSpPr>
        <p:spPr>
          <a:xfrm rot="5400000">
            <a:off x="7336753" y="3983954"/>
            <a:ext cx="361339" cy="2291862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ight Brace 14"/>
          <p:cNvSpPr/>
          <p:nvPr/>
        </p:nvSpPr>
        <p:spPr>
          <a:xfrm rot="5400000">
            <a:off x="4991100" y="4149115"/>
            <a:ext cx="381000" cy="19812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Box 30"/>
          <p:cNvSpPr txBox="1">
            <a:spLocks noChangeArrowheads="1"/>
          </p:cNvSpPr>
          <p:nvPr/>
        </p:nvSpPr>
        <p:spPr bwMode="auto">
          <a:xfrm>
            <a:off x="2989384" y="5345723"/>
            <a:ext cx="285115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u="sng" dirty="0">
                <a:latin typeface="+mn-lt"/>
              </a:rPr>
              <a:t>“Spin Flipper”</a:t>
            </a:r>
          </a:p>
          <a:p>
            <a:pPr algn="ctr"/>
            <a:r>
              <a:rPr lang="en-US" sz="1600" dirty="0">
                <a:solidFill>
                  <a:srgbClr val="0070C0"/>
                </a:solidFill>
                <a:latin typeface="+mn-lt"/>
              </a:rPr>
              <a:t>Vertical Wien = 90°</a:t>
            </a:r>
          </a:p>
          <a:p>
            <a:pPr algn="ctr"/>
            <a:r>
              <a:rPr lang="en-US" sz="1600" dirty="0">
                <a:solidFill>
                  <a:srgbClr val="7030A0"/>
                </a:solidFill>
                <a:latin typeface="+mn-lt"/>
              </a:rPr>
              <a:t>Azimuthal Solenoid = ± 90°</a:t>
            </a:r>
          </a:p>
        </p:txBody>
      </p:sp>
      <p:sp>
        <p:nvSpPr>
          <p:cNvPr id="17" name="TextBox 31"/>
          <p:cNvSpPr txBox="1">
            <a:spLocks noChangeArrowheads="1"/>
          </p:cNvSpPr>
          <p:nvPr/>
        </p:nvSpPr>
        <p:spPr bwMode="auto">
          <a:xfrm>
            <a:off x="5958743" y="5334000"/>
            <a:ext cx="2994731" cy="584775"/>
          </a:xfrm>
          <a:prstGeom prst="rect">
            <a:avLst/>
          </a:prstGeom>
          <a:solidFill>
            <a:srgbClr val="FFFF00">
              <a:alpha val="1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u="sng" dirty="0">
                <a:latin typeface="+mn-lt"/>
              </a:rPr>
              <a:t>“Long. Pol. for Halls”</a:t>
            </a:r>
          </a:p>
          <a:p>
            <a:pPr algn="ctr"/>
            <a:r>
              <a:rPr lang="en-US" sz="1600" dirty="0">
                <a:solidFill>
                  <a:srgbClr val="0070C0"/>
                </a:solidFill>
                <a:latin typeface="+mn-lt"/>
              </a:rPr>
              <a:t>Horizontal Wien =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-</a:t>
            </a:r>
            <a:r>
              <a:rPr lang="en-US" sz="1600" dirty="0">
                <a:solidFill>
                  <a:srgbClr val="0070C0"/>
                </a:solidFill>
                <a:latin typeface="+mn-lt"/>
              </a:rPr>
              <a:t>90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° → +</a:t>
            </a:r>
            <a:r>
              <a:rPr lang="en-US" sz="1600" dirty="0">
                <a:solidFill>
                  <a:srgbClr val="0070C0"/>
                </a:solidFill>
                <a:latin typeface="+mn-lt"/>
              </a:rPr>
              <a:t>90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°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343400" y="3581400"/>
            <a:ext cx="457200" cy="152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315200" y="3581400"/>
            <a:ext cx="457200" cy="152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953000" y="3581400"/>
            <a:ext cx="152400" cy="1524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Flowchart: Summing Junction 22"/>
          <p:cNvSpPr/>
          <p:nvPr/>
        </p:nvSpPr>
        <p:spPr>
          <a:xfrm>
            <a:off x="4419600" y="3505200"/>
            <a:ext cx="304800" cy="304800"/>
          </a:xfrm>
          <a:prstGeom prst="flowChartSummingJunction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81709" y="5380891"/>
            <a:ext cx="2667000" cy="6330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TextBox 40"/>
          <p:cNvSpPr txBox="1">
            <a:spLocks noChangeArrowheads="1"/>
          </p:cNvSpPr>
          <p:nvPr/>
        </p:nvSpPr>
        <p:spPr bwMode="auto">
          <a:xfrm>
            <a:off x="873368" y="5398477"/>
            <a:ext cx="1917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+mn-lt"/>
              </a:rPr>
              <a:t>+ Solenoid current </a:t>
            </a:r>
          </a:p>
          <a:p>
            <a:r>
              <a:rPr lang="en-US" sz="1600" dirty="0">
                <a:latin typeface="+mn-lt"/>
              </a:rPr>
              <a:t>- Solenoid current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98938" y="5527431"/>
            <a:ext cx="457200" cy="15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22385" y="5808785"/>
            <a:ext cx="4572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7162800" y="1887415"/>
            <a:ext cx="504093" cy="31469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Parity Beam Requirements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</p:nvPr>
        </p:nvGraphicFramePr>
        <p:xfrm>
          <a:off x="146539" y="1055077"/>
          <a:ext cx="8821613" cy="4958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892"/>
                <a:gridCol w="527538"/>
                <a:gridCol w="926123"/>
                <a:gridCol w="855785"/>
                <a:gridCol w="867508"/>
                <a:gridCol w="984738"/>
                <a:gridCol w="1195754"/>
                <a:gridCol w="1254369"/>
                <a:gridCol w="1019906"/>
              </a:tblGrid>
              <a:tr h="87732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Experiment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Hall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Start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Energy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(GeV)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Current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(µA)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Target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 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</a:rPr>
                        <a:t>physics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(ppm)</a:t>
                      </a:r>
                      <a:endParaRPr lang="en-US" sz="140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Maximum Charge Asym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(ppm)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Position Diff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(nm)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77323"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HAPPEx-III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Aug 09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3.484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85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baseline="30000" dirty="0" smtClean="0"/>
                        <a:t>1</a:t>
                      </a:r>
                      <a:r>
                        <a:rPr lang="en-US" sz="1400" dirty="0" smtClean="0"/>
                        <a:t>H</a:t>
                      </a:r>
                    </a:p>
                    <a:p>
                      <a:pPr algn="ctr"/>
                      <a:r>
                        <a:rPr lang="en-US" sz="1400" dirty="0" smtClean="0"/>
                        <a:t> (25 cm)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16.9±0.4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ym typeface="Wingdings"/>
                      </a:endParaRPr>
                    </a:p>
                    <a:p>
                      <a:pPr algn="ctr"/>
                      <a:r>
                        <a:rPr lang="en-US" sz="1400" dirty="0" smtClean="0">
                          <a:sym typeface="Wingdings"/>
                        </a:rPr>
                        <a:t>1</a:t>
                      </a:r>
                      <a:r>
                        <a:rPr lang="en-US" sz="1400" dirty="0" smtClean="0"/>
                        <a:t>±1</a:t>
                      </a:r>
                      <a:endParaRPr lang="en-US" sz="1400" dirty="0" smtClean="0">
                        <a:sym typeface="Wingding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ym typeface="Wingdings"/>
                        </a:rPr>
                        <a:t>10</a:t>
                      </a:r>
                      <a:endParaRPr lang="en-US" sz="1400" dirty="0" smtClean="0"/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877323"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PVDIS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Oct 09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6.068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85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baseline="30000" dirty="0" smtClean="0"/>
                        <a:t>2</a:t>
                      </a:r>
                      <a:r>
                        <a:rPr lang="en-US" sz="1400" dirty="0" smtClean="0"/>
                        <a:t>H</a:t>
                      </a:r>
                    </a:p>
                    <a:p>
                      <a:pPr algn="ctr"/>
                      <a:r>
                        <a:rPr lang="en-US" sz="1400" dirty="0" smtClean="0"/>
                        <a:t>(25 cm)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63±3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ym typeface="Wingdings"/>
                        </a:rPr>
                        <a:t>1</a:t>
                      </a:r>
                      <a:r>
                        <a:rPr lang="en-US" sz="1400" dirty="0" smtClean="0"/>
                        <a:t>±1</a:t>
                      </a:r>
                      <a:endParaRPr lang="en-US" sz="1400" dirty="0" smtClean="0"/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ym typeface="Wingdings"/>
                        </a:rPr>
                        <a:t>10</a:t>
                      </a:r>
                      <a:endParaRPr lang="en-US" sz="1400" dirty="0" smtClean="0"/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877323"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PREx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A</a:t>
                      </a:r>
                    </a:p>
                    <a:p>
                      <a:pPr algn="ctr"/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March 10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1.056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baseline="30000" dirty="0" smtClean="0"/>
                        <a:t>208</a:t>
                      </a:r>
                      <a:r>
                        <a:rPr lang="en-US" sz="1400" dirty="0" smtClean="0"/>
                        <a:t>Pb</a:t>
                      </a:r>
                    </a:p>
                    <a:p>
                      <a:pPr algn="ctr"/>
                      <a:r>
                        <a:rPr lang="en-US" sz="1400" dirty="0" smtClean="0"/>
                        <a:t>(0.5 mm)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0.500±0.015</a:t>
                      </a:r>
                    </a:p>
                    <a:p>
                      <a:pPr algn="ctr"/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0.100±0.010</a:t>
                      </a:r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834108"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QWeak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baseline="0" dirty="0" smtClean="0"/>
                        <a:t>May 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1.162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180</a:t>
                      </a:r>
                      <a:endParaRPr lang="en-US" sz="1400" dirty="0"/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baseline="30000" dirty="0" smtClean="0"/>
                        <a:t>1</a:t>
                      </a:r>
                      <a:r>
                        <a:rPr lang="en-US" sz="1400" dirty="0" smtClean="0"/>
                        <a:t>H</a:t>
                      </a:r>
                    </a:p>
                    <a:p>
                      <a:pPr algn="ctr"/>
                      <a:r>
                        <a:rPr lang="en-US" sz="1400" dirty="0" smtClean="0"/>
                        <a:t>(35 cm)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0.234±0.005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0.100±0.010</a:t>
                      </a:r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547904">
                <a:tc gridSpan="7"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l"/>
                      <a:r>
                        <a:rPr lang="en-US" sz="1400" dirty="0" smtClean="0"/>
                        <a:t>   Achieved</a:t>
                      </a:r>
                      <a:endParaRPr lang="en-US" sz="1400" dirty="0"/>
                    </a:p>
                  </a:txBody>
                  <a:tcPr>
                    <a:solidFill>
                      <a:srgbClr val="BFFEA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BFFEA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BFFEA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BFFEA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BFFEA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</a:txBody>
                  <a:tcPr>
                    <a:solidFill>
                      <a:srgbClr val="BFFEA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BFFE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0.4</a:t>
                      </a:r>
                    </a:p>
                  </a:txBody>
                  <a:tcPr>
                    <a:solidFill>
                      <a:srgbClr val="BFFE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solidFill>
                      <a:srgbClr val="BFFEA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Fundamental Interactions and Conservation Rules</a:t>
            </a:r>
          </a:p>
          <a:p>
            <a:endParaRPr lang="en-US" dirty="0" smtClean="0"/>
          </a:p>
          <a:p>
            <a:r>
              <a:rPr lang="en-US" dirty="0" smtClean="0"/>
              <a:t>Parity Reversal and Parity Violation </a:t>
            </a:r>
          </a:p>
          <a:p>
            <a:endParaRPr lang="en-US" dirty="0" smtClean="0"/>
          </a:p>
          <a:p>
            <a:r>
              <a:rPr lang="en-US" dirty="0" smtClean="0"/>
              <a:t>Experimental Techniques</a:t>
            </a:r>
          </a:p>
          <a:p>
            <a:endParaRPr lang="en-US" dirty="0" smtClean="0"/>
          </a:p>
          <a:p>
            <a:r>
              <a:rPr lang="en-US" dirty="0" smtClean="0"/>
              <a:t>Beam Requirements and Physics Motivation</a:t>
            </a:r>
          </a:p>
          <a:p>
            <a:endParaRPr lang="en-US" dirty="0" smtClean="0"/>
          </a:p>
          <a:p>
            <a:r>
              <a:rPr lang="en-US" dirty="0" smtClean="0"/>
              <a:t>Ops’ and Users’ Responsibilities</a:t>
            </a:r>
          </a:p>
          <a:p>
            <a:endParaRPr lang="en-US" dirty="0" smtClean="0"/>
          </a:p>
          <a:p>
            <a:r>
              <a:rPr lang="en-US" dirty="0" smtClean="0"/>
              <a:t>Summary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0" hangingPunct="0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r>
              <a:rPr lang="en-US" dirty="0" smtClean="0"/>
              <a:t>HAPPEx-III: Measure weak charge distribution of strange-quark sea in proton</a:t>
            </a:r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r>
              <a:rPr lang="en-US" dirty="0" smtClean="0"/>
              <a:t>PVDIS: Measure weak charges of quarks</a:t>
            </a:r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r>
              <a:rPr lang="en-US" dirty="0" smtClean="0"/>
              <a:t>PREx: Measure weak charge distribution of neutrons in Lead (82 protons, 126 neutrons)</a:t>
            </a:r>
            <a:endParaRPr lang="en-US" baseline="-25000" dirty="0" smtClean="0"/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r>
              <a:rPr lang="en-US" dirty="0" smtClean="0"/>
              <a:t>QWeak: Measure weak charge of proton (1-4sin</a:t>
            </a:r>
            <a:r>
              <a:rPr lang="en-US" baseline="30000" dirty="0" smtClean="0"/>
              <a:t>2</a:t>
            </a:r>
            <a:r>
              <a:rPr lang="el-GR" dirty="0" smtClean="0"/>
              <a:t>θ</a:t>
            </a:r>
            <a:r>
              <a:rPr lang="en-US" baseline="-25000" dirty="0" smtClean="0"/>
              <a:t>W</a:t>
            </a:r>
            <a:r>
              <a:rPr lang="en-US" dirty="0" smtClean="0"/>
              <a:t>)</a:t>
            </a:r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Motivation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0" hangingPunct="0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r>
              <a:rPr lang="en-US" dirty="0" smtClean="0"/>
              <a:t>Good transmission in Injector through A1, A2, and MS. Watch the widths of charge asymmetries (will be displayed on Wall)</a:t>
            </a:r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r>
              <a:rPr lang="en-US" dirty="0" smtClean="0"/>
              <a:t>Low beam halo in Compton Polarimeter</a:t>
            </a:r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r>
              <a:rPr lang="en-US" dirty="0" smtClean="0"/>
              <a:t>Alarm Handler: </a:t>
            </a:r>
          </a:p>
          <a:p>
            <a:pPr marL="1314450" lvl="2" indent="-514350" eaLnBrk="0" hangingPunct="0">
              <a:buFont typeface="+mj-lt"/>
              <a:buAutoNum type="romanUcPeriod"/>
              <a:defRPr/>
            </a:pPr>
            <a:r>
              <a:rPr lang="en-US" dirty="0" smtClean="0">
                <a:solidFill>
                  <a:srgbClr val="0000FF"/>
                </a:solidFill>
              </a:rPr>
              <a:t>Pockels Cell ON</a:t>
            </a:r>
          </a:p>
          <a:p>
            <a:pPr marL="1314450" lvl="2" indent="-514350" eaLnBrk="0" hangingPunct="0">
              <a:buFont typeface="+mj-lt"/>
              <a:buAutoNum type="romanUcPeriod"/>
              <a:defRPr/>
            </a:pPr>
            <a:r>
              <a:rPr lang="en-US" dirty="0" smtClean="0">
                <a:solidFill>
                  <a:srgbClr val="0000FF"/>
                </a:solidFill>
              </a:rPr>
              <a:t>Helicity Board settings</a:t>
            </a:r>
          </a:p>
          <a:p>
            <a:pPr marL="1314450" lvl="2" indent="-514350" eaLnBrk="0" hangingPunct="0">
              <a:buFont typeface="+mj-lt"/>
              <a:buAutoNum type="romanUcPeriod"/>
              <a:defRPr/>
            </a:pPr>
            <a:r>
              <a:rPr lang="en-US" dirty="0" smtClean="0">
                <a:solidFill>
                  <a:srgbClr val="0000FF"/>
                </a:solidFill>
              </a:rPr>
              <a:t>IHWP IN/OUT</a:t>
            </a:r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Ops’ Responsibilities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0" hangingPunct="0">
              <a:buFont typeface="Arial" pitchFamily="34" charset="0"/>
              <a:buChar char="•"/>
              <a:defRPr/>
            </a:pPr>
            <a:r>
              <a:rPr lang="en-US" dirty="0" smtClean="0"/>
              <a:t>Example of bad transmission through Master Slit </a:t>
            </a:r>
          </a:p>
          <a:p>
            <a:pPr marL="514350" indent="-514350" eaLnBrk="0" hangingPunct="0">
              <a:buNone/>
              <a:defRPr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beam_q_70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3312" y="1547447"/>
            <a:ext cx="5625625" cy="45720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 bwMode="auto">
          <a:xfrm>
            <a:off x="5439508" y="3985846"/>
            <a:ext cx="492370" cy="375139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  <a:effectLst>
            <a:glow rad="228600">
              <a:srgbClr val="FF0000">
                <a:alpha val="40000"/>
              </a:srgb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7326923" y="3974123"/>
            <a:ext cx="492370" cy="375139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  <a:effectLst>
            <a:glow rad="228600">
              <a:srgbClr val="FF0000">
                <a:alpha val="40000"/>
              </a:srgb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0" hangingPunct="0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r>
              <a:rPr lang="en-US" dirty="0" smtClean="0"/>
              <a:t>Pockels Cell alignment</a:t>
            </a:r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r>
              <a:rPr lang="en-US" dirty="0" smtClean="0"/>
              <a:t>Charge Feedback: Channel Access to IA or Pockels Cell Voltages. Note: Each Hall has its own IA but the Pockels Cell is common to three Halls. Hall A will also do charge feedback on Hall’s C charge asymmetry and vise versa.</a:t>
            </a:r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r>
              <a:rPr lang="en-US" dirty="0" smtClean="0"/>
              <a:t>Position Feedback (if needed)</a:t>
            </a:r>
          </a:p>
          <a:p>
            <a:pPr marL="514350" indent="-514350" eaLnBrk="0" hangingPunct="0">
              <a:buNone/>
              <a:defRPr/>
            </a:pPr>
            <a:endParaRPr lang="en-US" dirty="0" smtClean="0"/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r>
              <a:rPr lang="en-US" dirty="0" smtClean="0"/>
              <a:t>Will turn off Fast Feedback (FFB) when doing Coil Modulation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Users’ Responsibilities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success of parity violation experiments depends mainly on achieving “PQB”</a:t>
            </a:r>
          </a:p>
          <a:p>
            <a:endParaRPr lang="en-US" dirty="0" smtClean="0"/>
          </a:p>
          <a:p>
            <a:r>
              <a:rPr lang="en-US" dirty="0" smtClean="0"/>
              <a:t>Jefferson Lab is an ideal place for parity violation experiments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are getting better with many improvements in “PQB”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Looking forward for even more demanding parity violation experiments at 12 GeV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Backup Slides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he_slugplot_ditcor"/>
          <p:cNvPicPr>
            <a:picLocks noChangeAspect="1" noChangeArrowheads="1"/>
          </p:cNvPicPr>
          <p:nvPr/>
        </p:nvPicPr>
        <p:blipFill>
          <a:blip r:embed="rId2" cstate="print"/>
          <a:srcRect t="9746" r="8995"/>
          <a:stretch>
            <a:fillRect/>
          </a:stretch>
        </p:blipFill>
        <p:spPr bwMode="auto">
          <a:xfrm>
            <a:off x="4558445" y="3211635"/>
            <a:ext cx="4351337" cy="289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06010" y="1117111"/>
            <a:ext cx="4144962" cy="3186113"/>
            <a:chOff x="115" y="1940"/>
            <a:chExt cx="2515" cy="1988"/>
          </a:xfrm>
        </p:grpSpPr>
        <p:sp>
          <p:nvSpPr>
            <p:cNvPr id="71688" name="Rectangle 8"/>
            <p:cNvSpPr>
              <a:spLocks noChangeArrowheads="1"/>
            </p:cNvSpPr>
            <p:nvPr/>
          </p:nvSpPr>
          <p:spPr bwMode="auto">
            <a:xfrm>
              <a:off x="115" y="1940"/>
              <a:ext cx="2515" cy="19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1689" name="Picture 9" descr="he_pairplots_ditco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0" y="2253"/>
              <a:ext cx="2351" cy="15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71690" name="Text Box 10"/>
            <p:cNvSpPr txBox="1">
              <a:spLocks noChangeArrowheads="1"/>
            </p:cNvSpPr>
            <p:nvPr/>
          </p:nvSpPr>
          <p:spPr bwMode="auto">
            <a:xfrm>
              <a:off x="177" y="2032"/>
              <a:ext cx="2314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dirty="0"/>
                <a:t>Helicity Window Pair Asymmetry</a:t>
              </a:r>
            </a:p>
          </p:txBody>
        </p:sp>
      </p:grpSp>
      <p:sp>
        <p:nvSpPr>
          <p:cNvPr id="15" name="Title 1"/>
          <p:cNvSpPr txBox="1">
            <a:spLocks/>
          </p:cNvSpPr>
          <p:nvPr/>
        </p:nvSpPr>
        <p:spPr>
          <a:xfrm>
            <a:off x="0" y="76200"/>
            <a:ext cx="9144000" cy="6858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3200" b="1" baseline="30000" dirty="0" smtClean="0">
                <a:solidFill>
                  <a:srgbClr val="FF0000"/>
                </a:solidFill>
                <a:latin typeface="+mj-lt"/>
              </a:rPr>
              <a:t>4</a:t>
            </a:r>
            <a:r>
              <a:rPr lang="en-US" sz="3200" b="1" dirty="0" smtClean="0">
                <a:solidFill>
                  <a:srgbClr val="FF0000"/>
                </a:solidFill>
                <a:latin typeface="+mj-lt"/>
              </a:rPr>
              <a:t>He Results</a:t>
            </a:r>
            <a:endParaRPr lang="en-US" sz="3200" b="1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Interaction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</p:nvPr>
        </p:nvGraphicFramePr>
        <p:xfrm>
          <a:off x="146539" y="1055077"/>
          <a:ext cx="8669216" cy="3763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6651"/>
                <a:gridCol w="1489948"/>
                <a:gridCol w="1080013"/>
                <a:gridCol w="819126"/>
                <a:gridCol w="1277815"/>
                <a:gridCol w="2215663"/>
              </a:tblGrid>
              <a:tr h="694988"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Interaction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Source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Quantum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Range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(m)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Coupling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Example</a:t>
                      </a:r>
                    </a:p>
                  </a:txBody>
                  <a:tcPr/>
                </a:tc>
              </a:tr>
              <a:tr h="888437"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Gravity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Mass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Graviton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∞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0.53x10</a:t>
                      </a:r>
                      <a:r>
                        <a:rPr lang="en-US" sz="1400" baseline="30000" dirty="0" smtClean="0"/>
                        <a:t>-38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ym typeface="Wingdings"/>
                        </a:rPr>
                        <a:t>Solar</a:t>
                      </a:r>
                      <a:r>
                        <a:rPr lang="en-US" sz="1400" baseline="0" dirty="0" smtClean="0">
                          <a:sym typeface="Wingdings"/>
                        </a:rPr>
                        <a:t> System, Black Holes</a:t>
                      </a:r>
                      <a:endParaRPr lang="en-US" sz="1400" dirty="0" smtClean="0"/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694988"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Electromagnetic</a:t>
                      </a:r>
                    </a:p>
                    <a:p>
                      <a:pPr algn="ctr"/>
                      <a:r>
                        <a:rPr lang="en-US" sz="1400" dirty="0" smtClean="0"/>
                        <a:t>(EM)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Electric</a:t>
                      </a:r>
                      <a:r>
                        <a:rPr lang="en-US" sz="1400" baseline="0" dirty="0" smtClean="0"/>
                        <a:t> Charge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Photon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∞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1/137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ym typeface="Wingdings"/>
                        </a:rPr>
                        <a:t>Friction</a:t>
                      </a:r>
                      <a:r>
                        <a:rPr lang="en-US" sz="1400" baseline="0" dirty="0" smtClean="0">
                          <a:sym typeface="Wingdings"/>
                        </a:rPr>
                        <a:t>, Lighting</a:t>
                      </a:r>
                      <a:endParaRPr lang="en-US" sz="1400" dirty="0" smtClean="0"/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694988"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Weak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Weak</a:t>
                      </a:r>
                      <a:r>
                        <a:rPr lang="en-US" sz="1400" baseline="0" dirty="0" smtClean="0"/>
                        <a:t> Charge</a:t>
                      </a:r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Bosons</a:t>
                      </a:r>
                    </a:p>
                    <a:p>
                      <a:pPr algn="ctr"/>
                      <a:r>
                        <a:rPr lang="en-US" sz="1400" dirty="0" smtClean="0"/>
                        <a:t>(W</a:t>
                      </a:r>
                      <a:r>
                        <a:rPr lang="en-US" sz="1400" baseline="30000" dirty="0" smtClean="0"/>
                        <a:t>±</a:t>
                      </a:r>
                      <a:r>
                        <a:rPr lang="en-US" sz="1400" dirty="0" smtClean="0"/>
                        <a:t>, Z°)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10</a:t>
                      </a:r>
                      <a:r>
                        <a:rPr lang="en-US" sz="1400" baseline="30000" dirty="0" smtClean="0"/>
                        <a:t>-18</a:t>
                      </a:r>
                      <a:endParaRPr lang="en-US" sz="1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1.02x10</a:t>
                      </a:r>
                      <a:r>
                        <a:rPr lang="en-US" sz="1400" baseline="30000" dirty="0" smtClean="0"/>
                        <a:t>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Neutron</a:t>
                      </a:r>
                      <a:r>
                        <a:rPr lang="en-US" sz="1400" baseline="0" dirty="0" smtClean="0"/>
                        <a:t> Decay, Neutrino Interaction</a:t>
                      </a:r>
                      <a:endParaRPr lang="en-US" sz="1400" dirty="0"/>
                    </a:p>
                  </a:txBody>
                  <a:tcPr/>
                </a:tc>
              </a:tr>
              <a:tr h="660755"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Strong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Color</a:t>
                      </a:r>
                      <a:r>
                        <a:rPr lang="en-US" sz="1400" baseline="0" dirty="0" smtClean="0"/>
                        <a:t> Charge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Gluon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10</a:t>
                      </a:r>
                      <a:r>
                        <a:rPr lang="en-US" sz="1400" baseline="30000" dirty="0" smtClean="0"/>
                        <a:t>-15</a:t>
                      </a:r>
                      <a:endParaRPr lang="en-US" sz="1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Proton, Nuclei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 bwMode="auto">
          <a:xfrm>
            <a:off x="738554" y="5029200"/>
            <a:ext cx="750277" cy="73855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2672861" y="5017476"/>
            <a:ext cx="750277" cy="73855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738554" y="5884985"/>
            <a:ext cx="738553" cy="2696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1200" b="1" kern="0" dirty="0" smtClean="0">
                <a:latin typeface="+mn-lt"/>
              </a:rPr>
              <a:t>Proton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endParaRPr lang="en-US" sz="1400" b="1" kern="0" dirty="0">
              <a:latin typeface="+mn-lt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137138" y="5404338"/>
            <a:ext cx="1946031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 Placeholder 2"/>
          <p:cNvSpPr txBox="1">
            <a:spLocks/>
          </p:cNvSpPr>
          <p:nvPr/>
        </p:nvSpPr>
        <p:spPr bwMode="auto">
          <a:xfrm>
            <a:off x="1676400" y="5404338"/>
            <a:ext cx="738553" cy="26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1800" b="1" kern="0" dirty="0" smtClean="0">
                <a:latin typeface="+mn-lt"/>
              </a:rPr>
              <a:t>r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endParaRPr lang="en-US" sz="1400" b="1" kern="0" dirty="0">
              <a:latin typeface="+mn-lt"/>
            </a:endParaRPr>
          </a:p>
        </p:txBody>
      </p:sp>
      <p:sp>
        <p:nvSpPr>
          <p:cNvPr id="13" name="Text Placeholder 2"/>
          <p:cNvSpPr txBox="1">
            <a:spLocks/>
          </p:cNvSpPr>
          <p:nvPr/>
        </p:nvSpPr>
        <p:spPr bwMode="auto">
          <a:xfrm>
            <a:off x="2719755" y="5896707"/>
            <a:ext cx="738553" cy="2696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1200" b="1" kern="0" dirty="0" smtClean="0">
                <a:latin typeface="+mn-lt"/>
              </a:rPr>
              <a:t>Proton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endParaRPr lang="en-US" sz="1400" b="1" kern="0" dirty="0">
              <a:latin typeface="+mn-lt"/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3980351" y="5099539"/>
          <a:ext cx="1705342" cy="996462"/>
        </p:xfrm>
        <a:graphic>
          <a:graphicData uri="http://schemas.openxmlformats.org/presentationml/2006/ole">
            <p:oleObj spid="_x0000_s1026" name="Equation" r:id="rId3" imgW="1422360" imgH="838080" progId="Equation.3">
              <p:embed/>
            </p:oleObj>
          </a:graphicData>
        </a:graphic>
      </p:graphicFrame>
      <p:sp>
        <p:nvSpPr>
          <p:cNvPr id="11" name="Text Placeholder 2"/>
          <p:cNvSpPr txBox="1">
            <a:spLocks/>
          </p:cNvSpPr>
          <p:nvPr/>
        </p:nvSpPr>
        <p:spPr bwMode="auto">
          <a:xfrm>
            <a:off x="5861540" y="5087814"/>
            <a:ext cx="2731475" cy="504094"/>
          </a:xfrm>
          <a:prstGeom prst="rect">
            <a:avLst/>
          </a:prstGeom>
          <a:gradFill flip="none" rotWithShape="1">
            <a:gsLst>
              <a:gs pos="0">
                <a:srgbClr val="FF7C80">
                  <a:tint val="66000"/>
                  <a:satMod val="160000"/>
                </a:srgbClr>
              </a:gs>
              <a:gs pos="50000">
                <a:srgbClr val="FF7C80">
                  <a:tint val="44500"/>
                  <a:satMod val="160000"/>
                </a:srgbClr>
              </a:gs>
              <a:gs pos="100000">
                <a:srgbClr val="FF7C8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1200" b="1" kern="0" dirty="0" smtClean="0">
                <a:latin typeface="+mn-lt"/>
              </a:rPr>
              <a:t>Gravity is irrelevant in elementary 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1200" b="1" kern="0" dirty="0" smtClean="0">
                <a:latin typeface="+mn-lt"/>
              </a:rPr>
              <a:t>particle interactions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endParaRPr lang="en-US" sz="1400" b="1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Rules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</p:nvPr>
        </p:nvGraphicFramePr>
        <p:xfrm>
          <a:off x="146539" y="1055077"/>
          <a:ext cx="8669216" cy="3594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6651"/>
                <a:gridCol w="1220318"/>
                <a:gridCol w="1349643"/>
                <a:gridCol w="1077034"/>
                <a:gridCol w="1019907"/>
                <a:gridCol w="2215663"/>
              </a:tblGrid>
              <a:tr h="717487"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Interaction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Energy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Momentum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Electric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Charge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Time Reversal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Parity Reversal*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(Spatial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Inversion)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17487"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Gravity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Yes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aseline="0" dirty="0" smtClean="0"/>
                    </a:p>
                    <a:p>
                      <a:pPr algn="ctr"/>
                      <a:r>
                        <a:rPr lang="en-US" sz="1400" baseline="0" dirty="0" smtClean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ym typeface="Wingdings"/>
                        </a:rPr>
                        <a:t>Yes</a:t>
                      </a:r>
                      <a:endParaRPr lang="en-US" sz="1400" dirty="0" smtClean="0"/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717487"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Electromagnetic</a:t>
                      </a:r>
                    </a:p>
                    <a:p>
                      <a:pPr algn="ctr"/>
                      <a:r>
                        <a:rPr lang="en-US" sz="1400" dirty="0" smtClean="0"/>
                        <a:t>(EM)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Yes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ym typeface="Wingdings"/>
                        </a:rPr>
                        <a:t>Yes</a:t>
                      </a:r>
                      <a:endParaRPr lang="en-US" sz="1400" dirty="0" smtClean="0"/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717487"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Weak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Yes</a:t>
                      </a:r>
                    </a:p>
                    <a:p>
                      <a:pPr algn="ctr"/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aseline="30000" dirty="0" smtClean="0"/>
                    </a:p>
                    <a:p>
                      <a:pPr algn="ctr"/>
                      <a:r>
                        <a:rPr lang="en-US" sz="1400" baseline="0" dirty="0" smtClean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b="1" dirty="0" smtClean="0"/>
                        <a:t>No</a:t>
                      </a:r>
                      <a:endParaRPr 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rgbClr val="C00000">
                            <a:tint val="66000"/>
                            <a:satMod val="160000"/>
                          </a:srgbClr>
                        </a:gs>
                        <a:gs pos="50000">
                          <a:srgbClr val="C00000">
                            <a:tint val="44500"/>
                            <a:satMod val="160000"/>
                          </a:srgbClr>
                        </a:gs>
                        <a:gs pos="100000">
                          <a:srgbClr val="C0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682145"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Strong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aseline="0" dirty="0" smtClean="0"/>
                    </a:p>
                    <a:p>
                      <a:pPr algn="ctr"/>
                      <a:r>
                        <a:rPr lang="en-US" sz="1400" baseline="0" dirty="0" smtClean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 Placeholder 2"/>
          <p:cNvSpPr txBox="1">
            <a:spLocks/>
          </p:cNvSpPr>
          <p:nvPr/>
        </p:nvSpPr>
        <p:spPr bwMode="auto">
          <a:xfrm>
            <a:off x="175846" y="5257800"/>
            <a:ext cx="8311662" cy="615462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b="1" kern="0" dirty="0" smtClean="0">
                <a:latin typeface="+mn-lt"/>
              </a:rPr>
              <a:t>   * Do the laws of nature remain the same under Parity Reversal? Are an object and its mirror image the same?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endParaRPr lang="en-US" sz="1400" b="1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0" hangingPunct="0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r>
              <a:rPr lang="en-US" dirty="0" smtClean="0"/>
              <a:t>Under Parity Reversal, the Right-handed electron becomes Left-handed electron (Helicity Reversal)</a:t>
            </a:r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914400" lvl="1" indent="-514350" eaLnBrk="0" hangingPunct="0"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Changing the electron’s spin direction (Helicity Reversal) is equivalent to Parity Reversal</a:t>
            </a:r>
          </a:p>
        </p:txBody>
      </p:sp>
      <p:sp>
        <p:nvSpPr>
          <p:cNvPr id="11" name="Curved Down Arrow 10"/>
          <p:cNvSpPr/>
          <p:nvPr/>
        </p:nvSpPr>
        <p:spPr bwMode="auto">
          <a:xfrm>
            <a:off x="2168769" y="1746739"/>
            <a:ext cx="1216152" cy="731520"/>
          </a:xfrm>
          <a:prstGeom prst="curvedDown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1359877" y="2110154"/>
            <a:ext cx="1606062" cy="152401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Parity Reversal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 bwMode="auto">
          <a:xfrm rot="16200000" flipH="1">
            <a:off x="3669328" y="2286004"/>
            <a:ext cx="2016369" cy="234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ight Arrow 15"/>
          <p:cNvSpPr/>
          <p:nvPr/>
        </p:nvSpPr>
        <p:spPr bwMode="auto">
          <a:xfrm flipH="1">
            <a:off x="6271845" y="2121878"/>
            <a:ext cx="1465384" cy="152400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7" name="Curved Down Arrow 16"/>
          <p:cNvSpPr/>
          <p:nvPr/>
        </p:nvSpPr>
        <p:spPr bwMode="auto">
          <a:xfrm>
            <a:off x="6013937" y="1781908"/>
            <a:ext cx="1216152" cy="731520"/>
          </a:xfrm>
          <a:prstGeom prst="curvedDown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9" name="Text Placeholder 2"/>
          <p:cNvSpPr txBox="1">
            <a:spLocks/>
          </p:cNvSpPr>
          <p:nvPr/>
        </p:nvSpPr>
        <p:spPr bwMode="auto">
          <a:xfrm>
            <a:off x="586153" y="3557953"/>
            <a:ext cx="2028092" cy="521677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1200" b="1" kern="0" dirty="0" smtClean="0">
                <a:latin typeface="+mn-lt"/>
              </a:rPr>
              <a:t>Right-handed Electron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1200" b="1" kern="0" dirty="0" smtClean="0">
                <a:latin typeface="+mn-lt"/>
              </a:rPr>
              <a:t> (+Helicity) 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endParaRPr lang="en-US" sz="1400" b="1" kern="0" dirty="0">
              <a:latin typeface="+mn-lt"/>
            </a:endParaRPr>
          </a:p>
        </p:txBody>
      </p:sp>
      <p:sp>
        <p:nvSpPr>
          <p:cNvPr id="20" name="Text Placeholder 2"/>
          <p:cNvSpPr txBox="1">
            <a:spLocks/>
          </p:cNvSpPr>
          <p:nvPr/>
        </p:nvSpPr>
        <p:spPr bwMode="auto">
          <a:xfrm>
            <a:off x="6646986" y="3534507"/>
            <a:ext cx="1969476" cy="521677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1200" b="1" kern="0" dirty="0" smtClean="0">
                <a:latin typeface="+mn-lt"/>
              </a:rPr>
              <a:t>Left-handed Electron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1200" b="1" kern="0" dirty="0" smtClean="0">
                <a:latin typeface="+mn-lt"/>
              </a:rPr>
              <a:t> (–Helicity) 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endParaRPr lang="en-US" sz="1400" b="1" kern="0" dirty="0">
              <a:latin typeface="+mn-lt"/>
            </a:endParaRPr>
          </a:p>
        </p:txBody>
      </p:sp>
      <p:sp>
        <p:nvSpPr>
          <p:cNvPr id="21" name="Text Placeholder 2"/>
          <p:cNvSpPr txBox="1">
            <a:spLocks/>
          </p:cNvSpPr>
          <p:nvPr/>
        </p:nvSpPr>
        <p:spPr bwMode="auto">
          <a:xfrm>
            <a:off x="2450122" y="1365740"/>
            <a:ext cx="621324" cy="28721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1200" b="1" kern="0" dirty="0" smtClean="0">
                <a:latin typeface="+mn-lt"/>
              </a:rPr>
              <a:t>Spin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endParaRPr lang="en-US" sz="1400" b="1" kern="0" dirty="0">
              <a:latin typeface="+mn-lt"/>
            </a:endParaRPr>
          </a:p>
        </p:txBody>
      </p:sp>
      <p:sp>
        <p:nvSpPr>
          <p:cNvPr id="22" name="Text Placeholder 2"/>
          <p:cNvSpPr txBox="1">
            <a:spLocks/>
          </p:cNvSpPr>
          <p:nvPr/>
        </p:nvSpPr>
        <p:spPr bwMode="auto">
          <a:xfrm>
            <a:off x="1863968" y="2350478"/>
            <a:ext cx="1113693" cy="29893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1200" b="1" kern="0" dirty="0" smtClean="0">
                <a:latin typeface="+mn-lt"/>
              </a:rPr>
              <a:t>Momentum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endParaRPr lang="en-US" sz="1400" b="1" kern="0" dirty="0">
              <a:latin typeface="+mn-lt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7620000" y="2063261"/>
            <a:ext cx="281355" cy="283699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1207477" y="2028091"/>
            <a:ext cx="281355" cy="283699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7" name="Text Placeholder 2"/>
          <p:cNvSpPr txBox="1">
            <a:spLocks/>
          </p:cNvSpPr>
          <p:nvPr/>
        </p:nvSpPr>
        <p:spPr bwMode="auto">
          <a:xfrm>
            <a:off x="820616" y="1652953"/>
            <a:ext cx="820616" cy="246186"/>
          </a:xfrm>
          <a:prstGeom prst="rect">
            <a:avLst/>
          </a:prstGeom>
          <a:solidFill>
            <a:schemeClr val="accent1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1200" b="1" kern="0" dirty="0" smtClean="0">
                <a:latin typeface="+mn-lt"/>
              </a:rPr>
              <a:t>Electron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endParaRPr lang="en-US" sz="1400" b="1" kern="0" dirty="0">
              <a:latin typeface="+mn-lt"/>
            </a:endParaRPr>
          </a:p>
        </p:txBody>
      </p:sp>
      <p:sp>
        <p:nvSpPr>
          <p:cNvPr id="28" name="Text Placeholder 2"/>
          <p:cNvSpPr txBox="1">
            <a:spLocks/>
          </p:cNvSpPr>
          <p:nvPr/>
        </p:nvSpPr>
        <p:spPr bwMode="auto">
          <a:xfrm>
            <a:off x="4314093" y="3305908"/>
            <a:ext cx="738553" cy="26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1200" b="1" kern="0" dirty="0" smtClean="0">
                <a:latin typeface="+mn-lt"/>
              </a:rPr>
              <a:t>Mirror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endParaRPr lang="en-US" sz="1400" b="1" kern="0" dirty="0">
              <a:latin typeface="+mn-lt"/>
            </a:endParaRPr>
          </a:p>
        </p:txBody>
      </p:sp>
      <p:pic>
        <p:nvPicPr>
          <p:cNvPr id="29" name="Picture 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462" y="2743200"/>
            <a:ext cx="1504950" cy="714375"/>
          </a:xfrm>
          <a:prstGeom prst="rect">
            <a:avLst/>
          </a:prstGeom>
          <a:noFill/>
        </p:spPr>
      </p:pic>
      <p:pic>
        <p:nvPicPr>
          <p:cNvPr id="30" name="Picture 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0739" y="2743200"/>
            <a:ext cx="1504950" cy="71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0" hangingPunct="0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514350" indent="-514350" eaLnBrk="0" hangingPunct="0">
              <a:buNone/>
              <a:defRPr/>
            </a:pPr>
            <a:endParaRPr lang="en-US" dirty="0" smtClean="0"/>
          </a:p>
          <a:p>
            <a:pPr marL="514350" indent="-514350" eaLnBrk="0" hangingPunct="0">
              <a:buNone/>
              <a:defRPr/>
            </a:pPr>
            <a:endParaRPr lang="en-US" dirty="0" smtClean="0"/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r>
              <a:rPr lang="en-US" dirty="0" smtClean="0"/>
              <a:t>EM interaction is the same for Right-handed and Left- handed electrons (Parity is conserved)</a:t>
            </a:r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r>
              <a:rPr lang="en-US" dirty="0" smtClean="0"/>
              <a:t>Weak interaction is not the same for Right-handed and Left-handed electrons: Left-handed electrons interact weakly but Right-handed do not (Parity is violated)</a:t>
            </a:r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r>
              <a:rPr lang="en-US" dirty="0" smtClean="0"/>
              <a:t>Electrons do not interact strongly</a:t>
            </a:r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Parity Violation</a:t>
            </a:r>
            <a:endParaRPr lang="en-US" dirty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445475" y="1139089"/>
          <a:ext cx="8135816" cy="2647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3954"/>
                <a:gridCol w="2033954"/>
                <a:gridCol w="2033954"/>
                <a:gridCol w="2033954"/>
              </a:tblGrid>
              <a:tr h="52949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Particle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Electric Charge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Weak Charge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949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Right/Left</a:t>
                      </a:r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Right-handed</a:t>
                      </a:r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Left-handed</a:t>
                      </a:r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529493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-½</a:t>
                      </a:r>
                      <a:endParaRPr lang="en-US" dirty="0"/>
                    </a:p>
                  </a:txBody>
                  <a:tcPr/>
                </a:tc>
              </a:tr>
              <a:tr h="529493">
                <a:tc>
                  <a:txBody>
                    <a:bodyPr/>
                    <a:lstStyle/>
                    <a:p>
                      <a:r>
                        <a:rPr lang="en-US" dirty="0" smtClean="0"/>
                        <a:t>proton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1-4sin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l-GR" baseline="0" dirty="0" smtClean="0"/>
                        <a:t>θ</a:t>
                      </a:r>
                      <a:r>
                        <a:rPr lang="en-US" baseline="-25000" dirty="0" smtClean="0"/>
                        <a:t>W</a:t>
                      </a:r>
                      <a:r>
                        <a:rPr lang="en-US" baseline="0" dirty="0" smtClean="0"/>
                        <a:t> (=0.08)</a:t>
                      </a:r>
                      <a:endParaRPr lang="en-US" baseline="0" dirty="0"/>
                    </a:p>
                  </a:txBody>
                  <a:tcPr/>
                </a:tc>
              </a:tr>
              <a:tr h="529493">
                <a:tc>
                  <a:txBody>
                    <a:bodyPr/>
                    <a:lstStyle/>
                    <a:p>
                      <a:r>
                        <a:rPr lang="en-US" dirty="0" smtClean="0"/>
                        <a:t>Neutron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carry out a parity violation experiment: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solidFill>
                  <a:srgbClr val="0000FF"/>
                </a:solidFill>
              </a:rPr>
              <a:t>Scatter longitudinally polarized electrons off un-polarized target (</a:t>
            </a:r>
            <a:r>
              <a:rPr lang="en-US" sz="1800" i="1" dirty="0" smtClean="0">
                <a:solidFill>
                  <a:srgbClr val="0000FF"/>
                </a:solidFill>
              </a:rPr>
              <a:t>i.e.</a:t>
            </a:r>
            <a:r>
              <a:rPr lang="en-US" sz="1800" dirty="0" smtClean="0">
                <a:solidFill>
                  <a:srgbClr val="0000FF"/>
                </a:solidFill>
              </a:rPr>
              <a:t>, Hydrogen, Deuterium, Helium, Lead)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solidFill>
                  <a:srgbClr val="0000FF"/>
                </a:solidFill>
              </a:rPr>
              <a:t>Reverse the beam helicity (±) with Pockels Cell, measure detected signals (D</a:t>
            </a:r>
            <a:r>
              <a:rPr lang="en-US" sz="1800" baseline="30000" dirty="0" smtClean="0">
                <a:solidFill>
                  <a:srgbClr val="0000FF"/>
                </a:solidFill>
              </a:rPr>
              <a:t>±</a:t>
            </a:r>
            <a:r>
              <a:rPr lang="en-US" sz="1800" dirty="0" smtClean="0">
                <a:solidFill>
                  <a:srgbClr val="0000FF"/>
                </a:solidFill>
              </a:rPr>
              <a:t>) and currents (I</a:t>
            </a:r>
            <a:r>
              <a:rPr lang="en-US" sz="1800" baseline="30000" dirty="0" smtClean="0">
                <a:solidFill>
                  <a:srgbClr val="0000FF"/>
                </a:solidFill>
              </a:rPr>
              <a:t>±</a:t>
            </a:r>
            <a:r>
              <a:rPr lang="en-US" sz="1800" dirty="0" smtClean="0">
                <a:solidFill>
                  <a:srgbClr val="0000FF"/>
                </a:solidFill>
              </a:rPr>
              <a:t>), calculate physics asymmetry (A </a:t>
            </a:r>
            <a:r>
              <a:rPr lang="en-US" sz="1800" baseline="-25000" dirty="0" smtClean="0">
                <a:solidFill>
                  <a:srgbClr val="0000FF"/>
                </a:solidFill>
              </a:rPr>
              <a:t>physics</a:t>
            </a:r>
            <a:r>
              <a:rPr lang="en-US" sz="1800" dirty="0" smtClean="0">
                <a:solidFill>
                  <a:srgbClr val="0000FF"/>
                </a:solidFill>
              </a:rPr>
              <a:t>):</a:t>
            </a:r>
          </a:p>
          <a:p>
            <a:pPr lvl="1">
              <a:lnSpc>
                <a:spcPct val="80000"/>
              </a:lnSpc>
            </a:pPr>
            <a:endParaRPr lang="en-US" sz="1800" dirty="0" smtClean="0">
              <a:solidFill>
                <a:srgbClr val="0000FF"/>
              </a:solidFill>
            </a:endParaRPr>
          </a:p>
          <a:p>
            <a:pPr lvl="1">
              <a:lnSpc>
                <a:spcPct val="80000"/>
              </a:lnSpc>
            </a:pPr>
            <a:endParaRPr lang="en-US" sz="1800" dirty="0" smtClean="0">
              <a:solidFill>
                <a:srgbClr val="0000FF"/>
              </a:solidFill>
            </a:endParaRPr>
          </a:p>
          <a:p>
            <a:pPr lvl="1">
              <a:lnSpc>
                <a:spcPct val="80000"/>
              </a:lnSpc>
            </a:pPr>
            <a:endParaRPr lang="en-US" sz="1800" dirty="0" smtClean="0">
              <a:solidFill>
                <a:srgbClr val="0000FF"/>
              </a:solidFill>
            </a:endParaRPr>
          </a:p>
          <a:p>
            <a:pPr lvl="1">
              <a:lnSpc>
                <a:spcPct val="80000"/>
              </a:lnSpc>
            </a:pPr>
            <a:endParaRPr lang="en-US" sz="1800" dirty="0" smtClean="0">
              <a:solidFill>
                <a:srgbClr val="0000FF"/>
              </a:solidFill>
            </a:endParaRPr>
          </a:p>
          <a:p>
            <a:pPr lvl="1">
              <a:lnSpc>
                <a:spcPct val="80000"/>
              </a:lnSpc>
            </a:pPr>
            <a:endParaRPr lang="en-US" sz="1800" dirty="0" smtClean="0">
              <a:solidFill>
                <a:srgbClr val="0000FF"/>
              </a:solidFill>
            </a:endParaRPr>
          </a:p>
          <a:p>
            <a:pPr lvl="1">
              <a:lnSpc>
                <a:spcPct val="80000"/>
              </a:lnSpc>
            </a:pPr>
            <a:endParaRPr lang="en-US" sz="1800" dirty="0" smtClean="0">
              <a:solidFill>
                <a:srgbClr val="0000FF"/>
              </a:solidFill>
            </a:endParaRPr>
          </a:p>
          <a:p>
            <a:pPr lvl="1">
              <a:lnSpc>
                <a:spcPct val="80000"/>
              </a:lnSpc>
              <a:buNone/>
            </a:pPr>
            <a:endParaRPr lang="en-US" sz="1800" dirty="0" smtClean="0">
              <a:solidFill>
                <a:srgbClr val="0000FF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800" dirty="0" smtClean="0">
                <a:solidFill>
                  <a:srgbClr val="0000FF"/>
                </a:solidFill>
              </a:rPr>
              <a:t>Repeat the whole experiment: Millions of measurements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solidFill>
                  <a:srgbClr val="0000FF"/>
                </a:solidFill>
              </a:rPr>
              <a:t>Statistical distribution of these measurements is Gaussian: Mean is average asymmetry and error is width of Gaussian divided by square root of number of asymmetry measurements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sz="1800" dirty="0" smtClean="0">
                <a:solidFill>
                  <a:srgbClr val="0000FF"/>
                </a:solidFill>
              </a:rPr>
              <a:t>Average asymmetry is very small (1-50 ppm)</a:t>
            </a:r>
          </a:p>
          <a:p>
            <a:pPr marL="742950" lvl="2" indent="-342900"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(1 drop of ink in 50  liters of water would produce an "ink concentration" of 1 ppm)</a:t>
            </a:r>
          </a:p>
          <a:p>
            <a:pPr marL="342900" lvl="1" indent="-342900"/>
            <a:endParaRPr lang="en-US" dirty="0" smtClean="0">
              <a:solidFill>
                <a:srgbClr val="0000FF"/>
              </a:solidFill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554267" y="2461229"/>
          <a:ext cx="4176467" cy="1477108"/>
        </p:xfrm>
        <a:graphic>
          <a:graphicData uri="http://schemas.openxmlformats.org/presentationml/2006/ole">
            <p:oleObj spid="_x0000_s4098" name="Equation" r:id="rId3" imgW="1752480" imgH="812520" progId="Equation.3">
              <p:embed/>
            </p:oleObj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Techniques</a:t>
            </a:r>
            <a:endParaRPr lang="en-US" dirty="0"/>
          </a:p>
        </p:txBody>
      </p:sp>
      <p:sp>
        <p:nvSpPr>
          <p:cNvPr id="6" name="Right Brace 5"/>
          <p:cNvSpPr/>
          <p:nvPr/>
        </p:nvSpPr>
        <p:spPr bwMode="auto">
          <a:xfrm>
            <a:off x="5960875" y="2461230"/>
            <a:ext cx="492369" cy="1453661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 bwMode="auto">
          <a:xfrm>
            <a:off x="6572637" y="3045532"/>
            <a:ext cx="1969476" cy="311278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1200" b="1" kern="0" dirty="0" smtClean="0">
                <a:latin typeface="+mn-lt"/>
              </a:rPr>
              <a:t>1/15</a:t>
            </a:r>
            <a:r>
              <a:rPr lang="en-US" sz="1200" b="1" kern="0" baseline="30000" dirty="0" smtClean="0">
                <a:latin typeface="+mn-lt"/>
              </a:rPr>
              <a:t>th</a:t>
            </a:r>
            <a:r>
              <a:rPr lang="en-US" sz="1200" b="1" kern="0" dirty="0" smtClean="0">
                <a:latin typeface="+mn-lt"/>
              </a:rPr>
              <a:t> of a second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endParaRPr lang="en-US" sz="1400" b="1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Pockels Cell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0" hangingPunct="0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FF"/>
                </a:solidFill>
              </a:rPr>
              <a:t>Pockels Cell is voltage controlled quarter wave plate</a:t>
            </a:r>
          </a:p>
          <a:p>
            <a:pPr marL="514350" indent="-514350" eaLnBrk="0" hangingPunct="0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FF"/>
                </a:solidFill>
              </a:rPr>
              <a:t>Changes polarization of laser from linearly-polarized light to circularly polarized light </a:t>
            </a:r>
          </a:p>
        </p:txBody>
      </p:sp>
      <p:sp>
        <p:nvSpPr>
          <p:cNvPr id="9" name="Text Box 136"/>
          <p:cNvSpPr txBox="1">
            <a:spLocks noChangeArrowheads="1"/>
          </p:cNvSpPr>
          <p:nvPr/>
        </p:nvSpPr>
        <p:spPr bwMode="auto">
          <a:xfrm>
            <a:off x="0" y="2678721"/>
            <a:ext cx="112541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600" dirty="0">
                <a:solidFill>
                  <a:srgbClr val="0000FF"/>
                </a:solidFill>
                <a:latin typeface="+mn-lt"/>
              </a:rPr>
              <a:t>Linearly </a:t>
            </a:r>
          </a:p>
          <a:p>
            <a:pPr algn="ctr" eaLnBrk="0" hangingPunct="0"/>
            <a:r>
              <a:rPr lang="en-US" sz="1600" dirty="0">
                <a:solidFill>
                  <a:srgbClr val="0000FF"/>
                </a:solidFill>
                <a:latin typeface="+mn-lt"/>
              </a:rPr>
              <a:t>P</a:t>
            </a:r>
            <a:r>
              <a:rPr lang="en-US" sz="1600" dirty="0" smtClean="0">
                <a:solidFill>
                  <a:srgbClr val="0000FF"/>
                </a:solidFill>
                <a:latin typeface="+mn-lt"/>
              </a:rPr>
              <a:t>olarized </a:t>
            </a:r>
            <a:r>
              <a:rPr lang="en-US" sz="1600" dirty="0">
                <a:solidFill>
                  <a:srgbClr val="0000FF"/>
                </a:solidFill>
                <a:latin typeface="+mn-lt"/>
              </a:rPr>
              <a:t>L</a:t>
            </a:r>
            <a:r>
              <a:rPr lang="en-US" sz="1600" dirty="0" smtClean="0">
                <a:solidFill>
                  <a:srgbClr val="0000FF"/>
                </a:solidFill>
                <a:latin typeface="+mn-lt"/>
              </a:rPr>
              <a:t>ight</a:t>
            </a:r>
            <a:endParaRPr lang="en-US" sz="16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0" name="Text Box 135"/>
          <p:cNvSpPr txBox="1">
            <a:spLocks noChangeArrowheads="1"/>
          </p:cNvSpPr>
          <p:nvPr/>
        </p:nvSpPr>
        <p:spPr bwMode="auto">
          <a:xfrm>
            <a:off x="4261338" y="2819400"/>
            <a:ext cx="11195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600" dirty="0" smtClean="0">
                <a:solidFill>
                  <a:srgbClr val="0000FF"/>
                </a:solidFill>
                <a:latin typeface="+mn-lt"/>
              </a:rPr>
              <a:t>Circularly </a:t>
            </a:r>
          </a:p>
          <a:p>
            <a:pPr algn="ctr" eaLnBrk="0" hangingPunct="0"/>
            <a:r>
              <a:rPr lang="en-US" sz="1600" dirty="0" smtClean="0">
                <a:solidFill>
                  <a:srgbClr val="0000FF"/>
                </a:solidFill>
                <a:latin typeface="+mn-lt"/>
              </a:rPr>
              <a:t>Polarized </a:t>
            </a:r>
            <a:r>
              <a:rPr lang="en-US" sz="1600" dirty="0">
                <a:solidFill>
                  <a:srgbClr val="0000FF"/>
                </a:solidFill>
                <a:latin typeface="+mn-lt"/>
              </a:rPr>
              <a:t>L</a:t>
            </a:r>
            <a:r>
              <a:rPr lang="en-US" sz="1600" dirty="0" smtClean="0">
                <a:solidFill>
                  <a:srgbClr val="0000FF"/>
                </a:solidFill>
                <a:latin typeface="+mn-lt"/>
              </a:rPr>
              <a:t>ight</a:t>
            </a:r>
            <a:endParaRPr lang="en-US" sz="1600" dirty="0">
              <a:solidFill>
                <a:srgbClr val="0000FF"/>
              </a:solidFill>
              <a:latin typeface="+mn-lt"/>
            </a:endParaRPr>
          </a:p>
        </p:txBody>
      </p:sp>
      <p:pic>
        <p:nvPicPr>
          <p:cNvPr id="26" name="Picture 25" descr="pa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9970" y="4225729"/>
            <a:ext cx="3674109" cy="1371600"/>
          </a:xfrm>
          <a:prstGeom prst="rect">
            <a:avLst/>
          </a:prstGeom>
        </p:spPr>
      </p:pic>
      <p:sp>
        <p:nvSpPr>
          <p:cNvPr id="27" name="Text Placeholder 2"/>
          <p:cNvSpPr txBox="1">
            <a:spLocks/>
          </p:cNvSpPr>
          <p:nvPr/>
        </p:nvSpPr>
        <p:spPr bwMode="auto">
          <a:xfrm>
            <a:off x="867508" y="5709135"/>
            <a:ext cx="1781908" cy="609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1800" b="1" kern="0" dirty="0" smtClean="0">
                <a:latin typeface="+mn-lt"/>
              </a:rPr>
              <a:t>Pockels Cell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1800" b="1" kern="0" dirty="0" smtClean="0">
                <a:latin typeface="+mn-lt"/>
              </a:rPr>
              <a:t> HV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endParaRPr lang="en-US" sz="1400" b="1" kern="0" dirty="0">
              <a:latin typeface="+mn-lt"/>
            </a:endParaRPr>
          </a:p>
        </p:txBody>
      </p:sp>
      <p:pic>
        <p:nvPicPr>
          <p:cNvPr id="5" name="Picture 7" descr="g0 0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884536" y="1834661"/>
            <a:ext cx="2896049" cy="2286000"/>
          </a:xfrm>
          <a:prstGeom prst="rect">
            <a:avLst/>
          </a:prstGeom>
          <a:noFill/>
          <a:ln/>
        </p:spPr>
      </p:pic>
      <p:sp>
        <p:nvSpPr>
          <p:cNvPr id="28" name="Text Box 135"/>
          <p:cNvSpPr txBox="1">
            <a:spLocks noChangeArrowheads="1"/>
          </p:cNvSpPr>
          <p:nvPr/>
        </p:nvSpPr>
        <p:spPr bwMode="auto">
          <a:xfrm>
            <a:off x="4454769" y="4636475"/>
            <a:ext cx="4689231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800" dirty="0" smtClean="0">
                <a:latin typeface="+mn-lt"/>
              </a:rPr>
              <a:t>+HV</a:t>
            </a:r>
            <a:r>
              <a:rPr lang="en-US" sz="1800" dirty="0" smtClean="0">
                <a:solidFill>
                  <a:srgbClr val="0000FF"/>
                </a:solidFill>
                <a:latin typeface="+mn-lt"/>
              </a:rPr>
              <a:t>: Right-handed circularly polarized light  → +Helicity electron</a:t>
            </a:r>
          </a:p>
          <a:p>
            <a:pPr algn="ctr"/>
            <a:endParaRPr lang="en-US" sz="1800" dirty="0" smtClean="0">
              <a:solidFill>
                <a:srgbClr val="0000FF"/>
              </a:solidFill>
              <a:latin typeface="+mn-lt"/>
            </a:endParaRPr>
          </a:p>
          <a:p>
            <a:pPr algn="ctr"/>
            <a:r>
              <a:rPr lang="en-US" sz="1800" dirty="0" smtClean="0">
                <a:latin typeface="+mn-lt"/>
              </a:rPr>
              <a:t>-HV</a:t>
            </a:r>
            <a:r>
              <a:rPr lang="en-US" sz="1800" dirty="0" smtClean="0">
                <a:solidFill>
                  <a:srgbClr val="0000FF"/>
                </a:solidFill>
                <a:latin typeface="+mn-lt"/>
              </a:rPr>
              <a:t>: Left-handed circularly polarized light  → -Helicity electron</a:t>
            </a:r>
          </a:p>
        </p:txBody>
      </p:sp>
      <p:sp>
        <p:nvSpPr>
          <p:cNvPr id="34" name="Text Placeholder 2"/>
          <p:cNvSpPr txBox="1">
            <a:spLocks/>
          </p:cNvSpPr>
          <p:nvPr/>
        </p:nvSpPr>
        <p:spPr bwMode="auto">
          <a:xfrm>
            <a:off x="1965470" y="2213194"/>
            <a:ext cx="1375608" cy="401052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1800" b="1" kern="0" dirty="0" smtClean="0">
                <a:latin typeface="+mn-lt"/>
              </a:rPr>
              <a:t>E Field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endParaRPr lang="en-US" sz="1800" b="1" kern="0" dirty="0">
              <a:latin typeface="+mn-lt"/>
            </a:endParaRPr>
          </a:p>
        </p:txBody>
      </p:sp>
      <p:pic>
        <p:nvPicPr>
          <p:cNvPr id="35" name="Picture 34" descr="Linear_polarization_schematic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51061" y="2214928"/>
            <a:ext cx="722598" cy="1828800"/>
          </a:xfrm>
          <a:prstGeom prst="rect">
            <a:avLst/>
          </a:prstGeom>
        </p:spPr>
      </p:pic>
      <p:pic>
        <p:nvPicPr>
          <p:cNvPr id="36" name="Picture 35" descr="Circular_polarization_schematic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19122" y="2226652"/>
            <a:ext cx="722598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Layout</a:t>
            </a:r>
            <a:endParaRPr lang="en-US" dirty="0"/>
          </a:p>
        </p:txBody>
      </p:sp>
      <p:pic>
        <p:nvPicPr>
          <p:cNvPr id="10" name="Content Placeholder 9" descr="layou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086" y="1072294"/>
            <a:ext cx="5290718" cy="4206240"/>
          </a:xfrm>
        </p:spPr>
      </p:pic>
      <p:pic>
        <p:nvPicPr>
          <p:cNvPr id="4" name="Content Placeholder 6" descr="reve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38371" y="4665077"/>
            <a:ext cx="4819545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SA">
  <a:themeElements>
    <a:clrScheme name="JLab_PowerPoint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JLab_PowerPoint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JLab_PowerPoint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9287</TotalTime>
  <Words>1431</Words>
  <Application>Microsoft Office PowerPoint</Application>
  <PresentationFormat>On-screen Show (4:3)</PresentationFormat>
  <Paragraphs>456</Paragraphs>
  <Slides>26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JSA</vt:lpstr>
      <vt:lpstr>Equation</vt:lpstr>
      <vt:lpstr>Parity Violation Experiments  &amp; Beam Requirements </vt:lpstr>
      <vt:lpstr>Outline</vt:lpstr>
      <vt:lpstr>Fundamental Interaction</vt:lpstr>
      <vt:lpstr>Conservation Rules</vt:lpstr>
      <vt:lpstr>Parity Reversal</vt:lpstr>
      <vt:lpstr>Parity Violation</vt:lpstr>
      <vt:lpstr>Experimental Techniques</vt:lpstr>
      <vt:lpstr>Pockels Cell</vt:lpstr>
      <vt:lpstr>Experiment Layout</vt:lpstr>
      <vt:lpstr>Charge Asymmetry and Position Difference</vt:lpstr>
      <vt:lpstr>Parity-Quality Beam (PQB)</vt:lpstr>
      <vt:lpstr>Pockels Cell Fast Helicity Reversal</vt:lpstr>
      <vt:lpstr>Slide 13</vt:lpstr>
      <vt:lpstr>Slide 14</vt:lpstr>
      <vt:lpstr>Slow Helicity Reversal</vt:lpstr>
      <vt:lpstr>Slide 16</vt:lpstr>
      <vt:lpstr>Slide 17</vt:lpstr>
      <vt:lpstr>Two Wien Slow Helicity Reversal</vt:lpstr>
      <vt:lpstr>Parity Beam Requirements</vt:lpstr>
      <vt:lpstr>Physics Motivation</vt:lpstr>
      <vt:lpstr>Ops’ Responsibilities</vt:lpstr>
      <vt:lpstr>Slide 22</vt:lpstr>
      <vt:lpstr>Users’ Responsibilities</vt:lpstr>
      <vt:lpstr>Summary</vt:lpstr>
      <vt:lpstr>Slide 25</vt:lpstr>
      <vt:lpstr>Slide 26</vt:lpstr>
    </vt:vector>
  </TitlesOfParts>
  <Company>Jefferson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sthomas</dc:creator>
  <cp:lastModifiedBy>Riad Suleiman</cp:lastModifiedBy>
  <cp:revision>493</cp:revision>
  <dcterms:created xsi:type="dcterms:W3CDTF">2007-01-08T14:19:28Z</dcterms:created>
  <dcterms:modified xsi:type="dcterms:W3CDTF">2009-10-01T12:34:14Z</dcterms:modified>
</cp:coreProperties>
</file>