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5" r:id="rId9"/>
    <p:sldId id="267" r:id="rId10"/>
    <p:sldId id="270" r:id="rId11"/>
    <p:sldId id="266" r:id="rId12"/>
    <p:sldId id="268" r:id="rId13"/>
    <p:sldId id="269" r:id="rId14"/>
    <p:sldId id="272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45"/>
  </p:normalViewPr>
  <p:slideViewPr>
    <p:cSldViewPr snapToGrid="0" snapToObjects="1">
      <p:cViewPr varScale="1">
        <p:scale>
          <a:sx n="128" d="100"/>
          <a:sy n="128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80CC-D4FA-1849-B014-284DD66B4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F5E6B-9F13-4149-A089-E69D99593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0E558-60CE-9841-9768-A4823F79B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82DC-0A6E-A64D-BC35-623754A59C35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BB97-447A-7245-9DC3-508379F7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13D62-8B13-C344-B870-E53D11ED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F34-95AF-4B4D-8409-E537AB4BA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8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5CF82-0FF5-0345-9FA7-34F1CF18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939B8-D698-8240-9767-A0D545B78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47B1E-FBC6-C648-A0D6-249AEDAB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82DC-0A6E-A64D-BC35-623754A59C35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1B3F1-5EA4-6B4D-BCD9-AF47A243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82A67-2FDA-4D4E-8E57-E07AC19B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F34-95AF-4B4D-8409-E537AB4BA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A664CC-BF98-0C42-ADC1-970A21540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D5368-30BB-2043-871B-697A5876E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B1251-BA68-B245-A104-1C1B4BB2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82DC-0A6E-A64D-BC35-623754A59C35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A6F4E-0AEA-B04B-B539-9D3E1D59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F51F8-60A0-8440-9F9A-BF8969A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F34-95AF-4B4D-8409-E537AB4BA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2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11F2-9096-8247-A905-B5CBB689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D1FDE-D5DA-924F-8A61-EE3F528CA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44AFD-0AC1-D343-A1FD-27FA8DC2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82DC-0A6E-A64D-BC35-623754A59C35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CC65F-B5CE-E543-AAA0-1C9D1263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24269-E66E-0643-A621-37A487E2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F34-95AF-4B4D-8409-E537AB4BA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3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415E-8B80-AA4E-B25A-79765AA6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5ACE8-4580-2649-ABF3-50ADFCBEB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BA41-A9DC-C645-B392-53458E0B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82DC-0A6E-A64D-BC35-623754A59C35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69420-11A9-9848-9049-0E0F43CC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6BB4-C44F-6343-A828-08B3D65B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F34-95AF-4B4D-8409-E537AB4BA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8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10E8-3FFA-3843-BD9B-93DA3C46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FC05D-5E59-2647-A616-5A2233051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98C7C-0B35-604C-9351-6279E64A1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C72B0-0B36-8542-83B0-0AB0A1C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82DC-0A6E-A64D-BC35-623754A59C35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E675D-F6E5-2047-839A-2C56EADC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76A48-9055-B04A-A5C1-7D18EDB7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F34-95AF-4B4D-8409-E537AB4BA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9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574B-FB92-5A4E-8383-2E26E94C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7D48A-2C76-D04E-836C-4AFC30242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4F31B-B8FF-EA43-A498-5286CAA48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B05F5-AD25-3B4F-8D6A-811FBF2F0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43EAB-7859-E846-B048-11A772A66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E5D84-856E-CF4C-8309-200D4326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82DC-0A6E-A64D-BC35-623754A59C35}" type="datetimeFigureOut">
              <a:rPr lang="en-US" smtClean="0"/>
              <a:t>8/5/20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6C3D2-EEF3-C342-8C99-54AB2B3B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6CC88-2527-CD4B-8CD7-D55B0881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F34-95AF-4B4D-8409-E537AB4BA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A91D-214A-9741-9A47-1ADD4FAD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917BC-DD75-E747-8A65-35FA8699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82DC-0A6E-A64D-BC35-623754A59C35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0915E-D160-0B44-93C0-CB382B52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561A1-F6D3-8D40-8FD8-E28FCB5B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F34-95AF-4B4D-8409-E537AB4BA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3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52D3D-A27C-5747-B12C-13344E21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82DC-0A6E-A64D-BC35-623754A59C35}" type="datetimeFigureOut">
              <a:rPr lang="en-US" smtClean="0"/>
              <a:t>8/5/20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D8A57-E56A-434C-8C63-A015A892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F6C6D-BA58-FC44-8F82-6A3F2465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F34-95AF-4B4D-8409-E537AB4BA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2BCC-67F9-7A44-8F6B-D2D2694A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C11C-5A84-054C-B5A8-8A1BB79B3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2A7ED-0A7C-E94F-A91B-9D9E97C2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200C4-49A4-8D4D-B613-0CB803B8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82DC-0A6E-A64D-BC35-623754A59C35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2AE72-AA9B-C04C-91E2-D9998ADB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754B4-C0C2-C347-A4A5-2AB0D9B3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F34-95AF-4B4D-8409-E537AB4BA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FDE1-C133-424D-967C-80E5DDA1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2245C-6DAB-5E47-905F-FE39C22F6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A75A7-4867-1240-9E19-388C4EE89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081FB-F983-5A47-AF2F-9D12E9E8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82DC-0A6E-A64D-BC35-623754A59C35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634E6-5E89-9D4E-A8ED-7DF1842E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3DC6D-33FD-CF46-B96E-AA61922B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F34-95AF-4B4D-8409-E537AB4BA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2A4BC-0205-0746-BF96-70C438D3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CF0F9-D40D-174C-B8EA-17204064A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11C24-7F31-0A47-8A4E-9B6578138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782DC-0A6E-A64D-BC35-623754A59C35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C6A9D-F99E-564B-86D8-F7504FCA7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4D61-83C8-5C4B-8629-44124490E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9F34-95AF-4B4D-8409-E537AB4BA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2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ndex.php/Insulators,_Receptacle_connectors_and_cables:_drawings_and_inventories#HIGH_VOLTAGE_TEST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D2E1-4642-4D4B-B53D-66A7146FE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1" y="1"/>
            <a:ext cx="12092609" cy="3269974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Conditioning resistor tank design (longer) with R30 connectors for 350kV </a:t>
            </a:r>
            <a:br>
              <a:rPr lang="en-US" dirty="0"/>
            </a:br>
            <a:r>
              <a:rPr lang="en-US" dirty="0"/>
              <a:t>based on John </a:t>
            </a:r>
            <a:r>
              <a:rPr lang="en-US" dirty="0" err="1"/>
              <a:t>Hansknecht’s</a:t>
            </a:r>
            <a:r>
              <a:rPr lang="en-US" dirty="0"/>
              <a:t> original design with R28 connectors (250kV)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39B36-829A-D347-9F7C-15E802EE8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65" y="4417047"/>
            <a:ext cx="9667461" cy="1655762"/>
          </a:xfrm>
        </p:spPr>
        <p:txBody>
          <a:bodyPr/>
          <a:lstStyle/>
          <a:p>
            <a:r>
              <a:rPr lang="en-US" dirty="0"/>
              <a:t>Electrostatic POISSON and CST models by </a:t>
            </a:r>
            <a:r>
              <a:rPr lang="en-US" dirty="0" err="1"/>
              <a:t>C.Hernandez</a:t>
            </a:r>
            <a:r>
              <a:rPr lang="en-US" dirty="0"/>
              <a:t>-Garcia July-Aug 2020</a:t>
            </a:r>
          </a:p>
          <a:p>
            <a:r>
              <a:rPr lang="en-US" dirty="0"/>
              <a:t>SF6 breakdown curves from Malik and Qureshi IEEE Trans. </a:t>
            </a:r>
            <a:r>
              <a:rPr lang="en-US" dirty="0" err="1"/>
              <a:t>Electr</a:t>
            </a:r>
            <a:r>
              <a:rPr lang="en-US" dirty="0"/>
              <a:t>. </a:t>
            </a:r>
            <a:r>
              <a:rPr lang="en-US" dirty="0" err="1"/>
              <a:t>Insul</a:t>
            </a:r>
            <a:r>
              <a:rPr lang="en-US" dirty="0"/>
              <a:t>, Vol E1-13 No 3, June 1978</a:t>
            </a:r>
          </a:p>
        </p:txBody>
      </p:sp>
    </p:spTree>
    <p:extLst>
      <p:ext uri="{BB962C8B-B14F-4D97-AF65-F5344CB8AC3E}">
        <p14:creationId xmlns:p14="http://schemas.microsoft.com/office/powerpoint/2010/main" val="81712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2234-166D-6548-8497-115F8F58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4217"/>
          </a:xfrm>
        </p:spPr>
        <p:txBody>
          <a:bodyPr>
            <a:normAutofit fontScale="90000"/>
          </a:bodyPr>
          <a:lstStyle/>
          <a:p>
            <a:r>
              <a:rPr lang="en-US" dirty="0"/>
              <a:t>Gradient at the triple point junction in the radial direction is about 6 MV/m,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EB0179-745D-8A46-9EFF-EDFBED800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09042"/>
            <a:ext cx="7601930" cy="32489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CC8A6-BD0D-3D40-8F82-CA4787864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449" y="924339"/>
            <a:ext cx="6744134" cy="2882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2A5695-E420-CF4C-B1AC-0EA506C621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80"/>
          <a:stretch/>
        </p:blipFill>
        <p:spPr>
          <a:xfrm>
            <a:off x="7961242" y="3809878"/>
            <a:ext cx="4230757" cy="30481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388EC0-7627-F448-80CA-218ACB979306}"/>
              </a:ext>
            </a:extLst>
          </p:cNvPr>
          <p:cNvSpPr txBox="1">
            <a:spLocks/>
          </p:cNvSpPr>
          <p:nvPr/>
        </p:nvSpPr>
        <p:spPr>
          <a:xfrm>
            <a:off x="0" y="864703"/>
            <a:ext cx="5227983" cy="1321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and in the longitudinal direction is 35 MV/m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711729-CF24-7844-A672-C0277005AB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l="56851" t="23231" r="26444" b="19947"/>
          <a:stretch/>
        </p:blipFill>
        <p:spPr>
          <a:xfrm rot="16200000">
            <a:off x="2195463" y="4235652"/>
            <a:ext cx="1791225" cy="26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4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D133-6D80-C342-98D6-70B57D82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1722"/>
          </a:xfrm>
        </p:spPr>
        <p:txBody>
          <a:bodyPr/>
          <a:lstStyle/>
          <a:p>
            <a:r>
              <a:rPr lang="en-US" dirty="0"/>
              <a:t>The highest field in the radial direction is on the surface of the resistor connector, 10 MV/m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0FF467-134B-8844-85C7-FAB25CEF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3" y="1492316"/>
            <a:ext cx="12192000" cy="52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9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94DC-1775-EC4A-98EF-736522C2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08922"/>
          </a:xfrm>
        </p:spPr>
        <p:txBody>
          <a:bodyPr>
            <a:noAutofit/>
          </a:bodyPr>
          <a:lstStyle/>
          <a:p>
            <a:r>
              <a:rPr lang="en-US" sz="3600" dirty="0"/>
              <a:t>The longitudinal component of the gradient at the triple point is what triggers arcing along the epoxy receptacle,.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71143-F1E0-2C47-8749-324CB45BF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9638"/>
            <a:ext cx="12192000" cy="52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0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0377-C5F0-6E49-BF5C-0E932FB8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690688"/>
          </a:xfrm>
        </p:spPr>
        <p:txBody>
          <a:bodyPr/>
          <a:lstStyle/>
          <a:p>
            <a:r>
              <a:rPr lang="en-US" dirty="0"/>
              <a:t>John has demonstrated this is not an issue at 400kV and 10 </a:t>
            </a:r>
            <a:r>
              <a:rPr lang="en-US" dirty="0" err="1"/>
              <a:t>psig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84ADE8-0028-B743-A44A-4C708283B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49" y="1716294"/>
            <a:ext cx="579712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9EA2D7-C07F-5343-AC10-066D331B2D87}"/>
              </a:ext>
            </a:extLst>
          </p:cNvPr>
          <p:cNvSpPr txBox="1"/>
          <p:nvPr/>
        </p:nvSpPr>
        <p:spPr>
          <a:xfrm>
            <a:off x="5923720" y="805068"/>
            <a:ext cx="62682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Plugs are wet with </a:t>
            </a:r>
            <a:r>
              <a:rPr lang="en-US" sz="1600" u="sng" dirty="0" err="1"/>
              <a:t>NovaGard</a:t>
            </a:r>
            <a:r>
              <a:rPr lang="en-US" sz="1600" u="sng" dirty="0"/>
              <a:t> G661 silicone grease</a:t>
            </a:r>
            <a:endParaRPr lang="en-US" sz="1600" dirty="0"/>
          </a:p>
          <a:p>
            <a:r>
              <a:rPr lang="en-US" sz="1600" dirty="0"/>
              <a:t>Essex X-Ray R-30 Receptacles, Quantity 2 Part # S61006/C Essex X-Ray R-30 Cable, 6 feet.</a:t>
            </a:r>
          </a:p>
          <a:p>
            <a:r>
              <a:rPr lang="en-US" sz="1600" dirty="0">
                <a:hlinkClick r:id="rId3"/>
              </a:rPr>
              <a:t>https://wiki.jlab.org/ciswiki/index.php/Insulators,_Receptacle_connectors_and_cables:_drawings_and_inventories - HIGH_VOLTAGE_TESTS</a:t>
            </a:r>
            <a:endParaRPr lang="en-US" sz="1600" dirty="0"/>
          </a:p>
          <a:p>
            <a:r>
              <a:rPr lang="en-US" sz="1600" dirty="0"/>
              <a:t>Test start date 5-9-2012</a:t>
            </a:r>
            <a:br>
              <a:rPr lang="en-US" sz="1600" dirty="0"/>
            </a:br>
            <a:r>
              <a:rPr lang="en-US" sz="1600" dirty="0"/>
              <a:t>Log entries in FGTS log (entries 1783796 and later)</a:t>
            </a:r>
            <a:br>
              <a:rPr lang="en-US" sz="1600" dirty="0"/>
            </a:br>
            <a:r>
              <a:rPr lang="en-US" sz="1600" dirty="0"/>
              <a:t>This test is presently ongoing. </a:t>
            </a:r>
          </a:p>
          <a:p>
            <a:endParaRPr lang="en-US" sz="1600" dirty="0"/>
          </a:p>
          <a:p>
            <a:r>
              <a:rPr lang="en-US" sz="2000" dirty="0"/>
              <a:t>“We have reached 400kV and it has been holding for many days. “ J. </a:t>
            </a:r>
            <a:r>
              <a:rPr lang="en-US" sz="2000" dirty="0" err="1"/>
              <a:t>Hansknecth</a:t>
            </a:r>
            <a:endParaRPr lang="en-US" sz="2000" dirty="0"/>
          </a:p>
          <a:p>
            <a:r>
              <a:rPr lang="en-US" sz="1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DC730-3036-0A4F-BF98-8579B1295AC8}"/>
              </a:ext>
            </a:extLst>
          </p:cNvPr>
          <p:cNvSpPr txBox="1"/>
          <p:nvPr/>
        </p:nvSpPr>
        <p:spPr>
          <a:xfrm>
            <a:off x="5923721" y="3710607"/>
            <a:ext cx="6268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07/14/20 Carlos got feedback from Jerry </a:t>
            </a:r>
            <a:r>
              <a:rPr lang="en-US" dirty="0" err="1"/>
              <a:t>Goldlust</a:t>
            </a:r>
            <a:r>
              <a:rPr lang="en-US" dirty="0"/>
              <a:t> (Dielectric </a:t>
            </a:r>
            <a:r>
              <a:rPr lang="en-US" dirty="0" err="1"/>
              <a:t>Sciencies</a:t>
            </a:r>
            <a:r>
              <a:rPr lang="en-US" dirty="0"/>
              <a:t>):</a:t>
            </a:r>
          </a:p>
          <a:p>
            <a:endParaRPr lang="en-US" dirty="0"/>
          </a:p>
          <a:p>
            <a:r>
              <a:rPr lang="en-US" dirty="0"/>
              <a:t> “The R30 receptacle and cable, at 10 </a:t>
            </a:r>
            <a:r>
              <a:rPr lang="en-US" dirty="0" err="1"/>
              <a:t>psig</a:t>
            </a:r>
            <a:r>
              <a:rPr lang="en-US" dirty="0"/>
              <a:t> are fine at 300 KVDC , with proper shielding of the triple point. Cutting ridges in the insulator should enhance the rating but not by much because of the non-linearity of the charge on the surface. As regards the cable plug itself, we have had the plug to 450 KVDC for ½ hour (with the receptacle in 20 </a:t>
            </a:r>
            <a:r>
              <a:rPr lang="en-US" dirty="0" err="1"/>
              <a:t>psig</a:t>
            </a:r>
            <a:r>
              <a:rPr lang="en-US" dirty="0"/>
              <a:t> of SF6).”</a:t>
            </a:r>
          </a:p>
          <a:p>
            <a:endParaRPr lang="en-US" u="sng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86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6C77-28E5-754B-85D9-74E7E5C4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We modeled John’s test setup in CST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6E0A87-A4DF-1E40-A921-1F34C703F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6726"/>
            <a:ext cx="6982391" cy="29841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7FE09-9CA0-1743-A7D8-964F8BF8B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643" y="3422519"/>
            <a:ext cx="8038357" cy="34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8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72F7-68B7-8A44-B2E6-4D2547A8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690688"/>
          </a:xfrm>
        </p:spPr>
        <p:txBody>
          <a:bodyPr>
            <a:normAutofit fontScale="90000"/>
          </a:bodyPr>
          <a:lstStyle/>
          <a:p>
            <a:r>
              <a:rPr lang="en-US" dirty="0"/>
              <a:t>The models shows the gradient at the triple junction is lower than in the resistor tank, likely because the ball serves as a shield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EB380-C24B-2A46-A1DA-B6BE580AA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75043"/>
            <a:ext cx="6511579" cy="278295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5337C7-E79E-AE48-AD5B-2B812208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35" y="1427165"/>
            <a:ext cx="6172265" cy="2637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C470E5-287C-0646-A5FE-4B05113DD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38234" r="45055"/>
          <a:stretch/>
        </p:blipFill>
        <p:spPr>
          <a:xfrm rot="16200000">
            <a:off x="2328785" y="5045685"/>
            <a:ext cx="814090" cy="2082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48972C-54F1-594C-9BC6-EA04A40702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196" b="43458"/>
          <a:stretch/>
        </p:blipFill>
        <p:spPr>
          <a:xfrm>
            <a:off x="6586341" y="4055576"/>
            <a:ext cx="5536084" cy="20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4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4536-5453-F944-ACF4-67CC53AA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09173" cy="1162878"/>
          </a:xfrm>
        </p:spPr>
        <p:txBody>
          <a:bodyPr>
            <a:noAutofit/>
          </a:bodyPr>
          <a:lstStyle/>
          <a:p>
            <a:r>
              <a:rPr lang="en-US" sz="3200" dirty="0"/>
              <a:t>This is the longitudinal field comparison between the resistor tank and the ball test triple junction both at 400kV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101B1BB-0783-AC41-AC74-C4E765F5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61" y="3409122"/>
            <a:ext cx="7720872" cy="3299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E57E50-2BDA-D64E-A8DD-96EC6639C0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38234" r="45055"/>
          <a:stretch/>
        </p:blipFill>
        <p:spPr>
          <a:xfrm rot="16200000">
            <a:off x="4560414" y="4454602"/>
            <a:ext cx="1012284" cy="258897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6105B3-2F9B-8B4C-9208-827EF5F49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321" y="901696"/>
            <a:ext cx="6052931" cy="2586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E89410-1347-5E48-A5AF-71495D3491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l="56851" t="23231" r="26444" b="19947"/>
          <a:stretch/>
        </p:blipFill>
        <p:spPr>
          <a:xfrm rot="16200000">
            <a:off x="4498042" y="1423415"/>
            <a:ext cx="1426238" cy="2073436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7485CA2D-5394-834C-B107-F13226BBFE97}"/>
              </a:ext>
            </a:extLst>
          </p:cNvPr>
          <p:cNvSpPr/>
          <p:nvPr/>
        </p:nvSpPr>
        <p:spPr>
          <a:xfrm>
            <a:off x="1908314" y="1083365"/>
            <a:ext cx="983974" cy="2186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A74D435-D186-A343-B9A2-61F484D3E131}"/>
              </a:ext>
            </a:extLst>
          </p:cNvPr>
          <p:cNvSpPr/>
          <p:nvPr/>
        </p:nvSpPr>
        <p:spPr>
          <a:xfrm>
            <a:off x="1027043" y="3660913"/>
            <a:ext cx="983974" cy="2186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8563F-5440-354F-B06A-2D40D46D701D}"/>
              </a:ext>
            </a:extLst>
          </p:cNvPr>
          <p:cNvSpPr txBox="1"/>
          <p:nvPr/>
        </p:nvSpPr>
        <p:spPr>
          <a:xfrm>
            <a:off x="10048461" y="3727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4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8C2E-C523-DB40-9588-ACAB12997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Model includes HV cable plugs. All fields in MV/m for 400 kV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E140E-B95E-864D-9677-AEDEAA175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1" r="79455"/>
          <a:stretch/>
        </p:blipFill>
        <p:spPr>
          <a:xfrm rot="16200000">
            <a:off x="4356677" y="-833119"/>
            <a:ext cx="3483527" cy="10675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BAF054-9387-BC4A-A348-BC60C3B077DF}"/>
              </a:ext>
            </a:extLst>
          </p:cNvPr>
          <p:cNvSpPr txBox="1"/>
          <p:nvPr/>
        </p:nvSpPr>
        <p:spPr>
          <a:xfrm>
            <a:off x="5396948" y="2492618"/>
            <a:ext cx="92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Resistor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73F732-1370-2D4A-A422-328FB58B4963}"/>
              </a:ext>
            </a:extLst>
          </p:cNvPr>
          <p:cNvCxnSpPr>
            <a:cxnSpLocks/>
          </p:cNvCxnSpPr>
          <p:nvPr/>
        </p:nvCxnSpPr>
        <p:spPr>
          <a:xfrm>
            <a:off x="5816155" y="3031435"/>
            <a:ext cx="0" cy="16697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33E412-DA8D-FD4B-BBE4-98E3DCB25892}"/>
              </a:ext>
            </a:extLst>
          </p:cNvPr>
          <p:cNvSpPr txBox="1"/>
          <p:nvPr/>
        </p:nvSpPr>
        <p:spPr>
          <a:xfrm>
            <a:off x="154193" y="1172816"/>
            <a:ext cx="3732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tank radius was designed by John to be 3 times the receptacle radius, this is the ideal ratio to minimize electric field at receptacle surface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16C96-BE9F-1B49-9DD9-C5251FF198DC}"/>
              </a:ext>
            </a:extLst>
          </p:cNvPr>
          <p:cNvSpPr txBox="1"/>
          <p:nvPr/>
        </p:nvSpPr>
        <p:spPr>
          <a:xfrm>
            <a:off x="7219122" y="2505871"/>
            <a:ext cx="116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9D8A4-C387-1841-8AEA-E42E329F1818}"/>
              </a:ext>
            </a:extLst>
          </p:cNvPr>
          <p:cNvSpPr txBox="1"/>
          <p:nvPr/>
        </p:nvSpPr>
        <p:spPr>
          <a:xfrm>
            <a:off x="8782879" y="2489306"/>
            <a:ext cx="157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R30 receptacle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DBBF79-CE97-CF4C-BBBB-E73BFF1B37CB}"/>
              </a:ext>
            </a:extLst>
          </p:cNvPr>
          <p:cNvCxnSpPr>
            <a:cxnSpLocks/>
          </p:cNvCxnSpPr>
          <p:nvPr/>
        </p:nvCxnSpPr>
        <p:spPr>
          <a:xfrm>
            <a:off x="7717842" y="3034748"/>
            <a:ext cx="0" cy="16697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19879E-7771-FE4F-8BC4-F770B54A1BD9}"/>
              </a:ext>
            </a:extLst>
          </p:cNvPr>
          <p:cNvCxnSpPr>
            <a:cxnSpLocks/>
          </p:cNvCxnSpPr>
          <p:nvPr/>
        </p:nvCxnSpPr>
        <p:spPr>
          <a:xfrm flipH="1">
            <a:off x="8249478" y="3001617"/>
            <a:ext cx="1043610" cy="1729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2A5723-7976-9342-968A-638C88E7E761}"/>
              </a:ext>
            </a:extLst>
          </p:cNvPr>
          <p:cNvCxnSpPr/>
          <p:nvPr/>
        </p:nvCxnSpPr>
        <p:spPr>
          <a:xfrm flipV="1">
            <a:off x="695739" y="2898914"/>
            <a:ext cx="0" cy="18553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8931A0-F73A-1B4E-9DD5-2C218633F749}"/>
              </a:ext>
            </a:extLst>
          </p:cNvPr>
          <p:cNvSpPr txBox="1"/>
          <p:nvPr/>
        </p:nvSpPr>
        <p:spPr>
          <a:xfrm rot="16200000">
            <a:off x="-157926" y="3658810"/>
            <a:ext cx="124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Tank radius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266872-E0A0-3947-813D-7E2E1DE305A1}"/>
              </a:ext>
            </a:extLst>
          </p:cNvPr>
          <p:cNvCxnSpPr/>
          <p:nvPr/>
        </p:nvCxnSpPr>
        <p:spPr>
          <a:xfrm>
            <a:off x="248478" y="4770783"/>
            <a:ext cx="8150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FC69227-5AD6-FE46-A4BA-3875800F3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12916"/>
              </p:ext>
            </p:extLst>
          </p:nvPr>
        </p:nvGraphicFramePr>
        <p:xfrm>
          <a:off x="3990009" y="729605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50430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623629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66564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41621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Tank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Resistor (V,E)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Connector (V/E)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R30 (V,E)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21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400kV, 18 MV/m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400kV, 22 MV/m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58kV, 5 MV/m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247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 cm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400kV, 10 MV/m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400kV, 10 MV/m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165kV, 3MV/m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18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26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400kV, 8.7 MV/m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400kV, 9.3 MV/m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185kV, 2.7 MV/m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62421"/>
                  </a:ext>
                </a:extLst>
              </a:tr>
            </a:tbl>
          </a:graphicData>
        </a:graphic>
      </p:graphicFrame>
      <p:sp>
        <p:nvSpPr>
          <p:cNvPr id="22" name="Frame 21">
            <a:extLst>
              <a:ext uri="{FF2B5EF4-FFF2-40B4-BE49-F238E27FC236}">
                <a16:creationId xmlns:a16="http://schemas.microsoft.com/office/drawing/2014/main" id="{BE28815A-9949-0544-B43C-D31218810958}"/>
              </a:ext>
            </a:extLst>
          </p:cNvPr>
          <p:cNvSpPr/>
          <p:nvPr/>
        </p:nvSpPr>
        <p:spPr>
          <a:xfrm>
            <a:off x="3945835" y="1431235"/>
            <a:ext cx="8160026" cy="41744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8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AB3F-0C85-CA4C-ABA7-80CE4AD9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All fields in MV/m at 400 kV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1E7A02-C46B-A049-BDAE-472BAD87FDC8}"/>
              </a:ext>
            </a:extLst>
          </p:cNvPr>
          <p:cNvGrpSpPr/>
          <p:nvPr/>
        </p:nvGrpSpPr>
        <p:grpSpPr>
          <a:xfrm>
            <a:off x="106765" y="1002371"/>
            <a:ext cx="6891644" cy="5537577"/>
            <a:chOff x="1388912" y="1002371"/>
            <a:chExt cx="6891644" cy="55375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17C60A-C7E8-3B4C-BBDB-27035257F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5440"/>
            <a:stretch/>
          </p:blipFill>
          <p:spPr>
            <a:xfrm>
              <a:off x="1388912" y="1191215"/>
              <a:ext cx="4415540" cy="53487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C2366B-14E4-3147-B63A-769BF8C444DB}"/>
                </a:ext>
              </a:extLst>
            </p:cNvPr>
            <p:cNvSpPr txBox="1"/>
            <p:nvPr/>
          </p:nvSpPr>
          <p:spPr>
            <a:xfrm>
              <a:off x="6744842" y="100237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EAD6D73-6FE6-1E4E-954E-85178D0B8F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12366" y="5208104"/>
              <a:ext cx="3130825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8CB9325-A42A-ED46-A2CC-33BE0D841E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4706" y="4147930"/>
              <a:ext cx="29684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A2BB46-D86D-CC47-85E4-7D85597F67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5375" y="2985051"/>
              <a:ext cx="31871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B424CB2-7D0E-284D-BCF7-2B05FF96C6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0212" y="1191215"/>
              <a:ext cx="2507971" cy="15586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ABDD71-FE44-BC42-A32B-1DE8619412F1}"/>
                </a:ext>
              </a:extLst>
            </p:cNvPr>
            <p:cNvSpPr txBox="1"/>
            <p:nvPr/>
          </p:nvSpPr>
          <p:spPr>
            <a:xfrm>
              <a:off x="7711009" y="39632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1B1FD0-C06D-654E-AEAB-A341633E04B7}"/>
                </a:ext>
              </a:extLst>
            </p:cNvPr>
            <p:cNvSpPr txBox="1"/>
            <p:nvPr/>
          </p:nvSpPr>
          <p:spPr>
            <a:xfrm>
              <a:off x="7861852" y="279462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415BA3-F1D1-2C41-8D3E-834B8F7D01E4}"/>
                </a:ext>
              </a:extLst>
            </p:cNvPr>
            <p:cNvSpPr txBox="1"/>
            <p:nvPr/>
          </p:nvSpPr>
          <p:spPr>
            <a:xfrm>
              <a:off x="7643191" y="61664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D197D73-6D36-AE40-B0D1-D97C794107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3793" y="1675659"/>
              <a:ext cx="2570920" cy="10191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9510A4-4FC3-DA46-9FD2-92684EFA698A}"/>
                </a:ext>
              </a:extLst>
            </p:cNvPr>
            <p:cNvSpPr txBox="1"/>
            <p:nvPr/>
          </p:nvSpPr>
          <p:spPr>
            <a:xfrm>
              <a:off x="7450834" y="14405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3FE4F2A-DAF8-2644-BE9C-123FC3D2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890" y="0"/>
            <a:ext cx="391051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706D6A-9732-3047-8A86-535D276EDA7B}"/>
              </a:ext>
            </a:extLst>
          </p:cNvPr>
          <p:cNvSpPr txBox="1"/>
          <p:nvPr/>
        </p:nvSpPr>
        <p:spPr>
          <a:xfrm>
            <a:off x="6982636" y="717690"/>
            <a:ext cx="46729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Tanks are filled to 15 </a:t>
            </a:r>
            <a:r>
              <a:rPr lang="en-US" dirty="0" err="1"/>
              <a:t>psig</a:t>
            </a:r>
            <a:r>
              <a:rPr lang="en-US" dirty="0"/>
              <a:t> = 30 psi abs = 0.2 </a:t>
            </a:r>
            <a:r>
              <a:rPr lang="en-US" dirty="0" err="1"/>
              <a:t>MPa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AE15A0-B938-8245-A122-07654E5C3B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93" b="69954"/>
          <a:stretch/>
        </p:blipFill>
        <p:spPr>
          <a:xfrm>
            <a:off x="8325165" y="5102879"/>
            <a:ext cx="3468376" cy="85066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1EB39C-BD63-DF4B-9872-85DB18E7EC98}"/>
              </a:ext>
            </a:extLst>
          </p:cNvPr>
          <p:cNvCxnSpPr>
            <a:cxnSpLocks/>
          </p:cNvCxnSpPr>
          <p:nvPr/>
        </p:nvCxnSpPr>
        <p:spPr>
          <a:xfrm>
            <a:off x="9442174" y="494852"/>
            <a:ext cx="0" cy="3114953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AA4F2C6-2FB6-D948-B4AF-F5ED07D8D723}"/>
              </a:ext>
            </a:extLst>
          </p:cNvPr>
          <p:cNvSpPr txBox="1"/>
          <p:nvPr/>
        </p:nvSpPr>
        <p:spPr>
          <a:xfrm>
            <a:off x="4800599" y="4894230"/>
            <a:ext cx="3280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uniform fields</a:t>
            </a:r>
          </a:p>
          <a:p>
            <a:r>
              <a:rPr lang="en-US" dirty="0"/>
              <a:t>184 kV/cm 18.4 MV/m @ 15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153 kV/cm 15.3 MV/m @ 10 </a:t>
            </a:r>
            <a:r>
              <a:rPr lang="en-US" dirty="0" err="1"/>
              <a:t>psig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ABF2A5-A54A-394C-B47F-C6518CBE32A3}"/>
              </a:ext>
            </a:extLst>
          </p:cNvPr>
          <p:cNvCxnSpPr>
            <a:cxnSpLocks/>
          </p:cNvCxnSpPr>
          <p:nvPr/>
        </p:nvCxnSpPr>
        <p:spPr>
          <a:xfrm>
            <a:off x="8091508" y="5396301"/>
            <a:ext cx="26730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389D3A-BFD7-1A42-B90E-D967C0ED4942}"/>
              </a:ext>
            </a:extLst>
          </p:cNvPr>
          <p:cNvCxnSpPr>
            <a:cxnSpLocks/>
          </p:cNvCxnSpPr>
          <p:nvPr/>
        </p:nvCxnSpPr>
        <p:spPr>
          <a:xfrm>
            <a:off x="8521865" y="1915134"/>
            <a:ext cx="2423977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25F93EE-A65D-4F45-A0DE-FBAD37539E4F}"/>
              </a:ext>
            </a:extLst>
          </p:cNvPr>
          <p:cNvSpPr txBox="1"/>
          <p:nvPr/>
        </p:nvSpPr>
        <p:spPr>
          <a:xfrm>
            <a:off x="7553739" y="170953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~135 kV</a:t>
            </a:r>
          </a:p>
        </p:txBody>
      </p:sp>
    </p:spTree>
    <p:extLst>
      <p:ext uri="{BB962C8B-B14F-4D97-AF65-F5344CB8AC3E}">
        <p14:creationId xmlns:p14="http://schemas.microsoft.com/office/powerpoint/2010/main" val="366809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88F1-642E-2E4C-920F-B682EF82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74725"/>
          </a:xfrm>
        </p:spPr>
        <p:txBody>
          <a:bodyPr/>
          <a:lstStyle/>
          <a:p>
            <a:r>
              <a:rPr lang="en-US" dirty="0"/>
              <a:t>Breakdown in SF6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1F9D2-D75B-8C47-AD29-570973141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0" r="70002"/>
          <a:stretch/>
        </p:blipFill>
        <p:spPr>
          <a:xfrm rot="16200000">
            <a:off x="6025529" y="-871518"/>
            <a:ext cx="3782118" cy="7980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E340FB-F6C5-704F-98DE-9303AB6FC123}"/>
              </a:ext>
            </a:extLst>
          </p:cNvPr>
          <p:cNvSpPr txBox="1"/>
          <p:nvPr/>
        </p:nvSpPr>
        <p:spPr>
          <a:xfrm>
            <a:off x="5406887" y="4552122"/>
            <a:ext cx="4524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15 </a:t>
            </a:r>
            <a:r>
              <a:rPr lang="en-US" dirty="0" err="1"/>
              <a:t>psig</a:t>
            </a:r>
            <a:r>
              <a:rPr lang="en-US" dirty="0"/>
              <a:t> (30 psi abs) = 206,843 Pa ~ 200 </a:t>
            </a:r>
            <a:r>
              <a:rPr lang="en-US" dirty="0" err="1"/>
              <a:t>kPA</a:t>
            </a:r>
            <a:endParaRPr lang="en-US" dirty="0"/>
          </a:p>
          <a:p>
            <a:r>
              <a:rPr lang="en-US" dirty="0"/>
              <a:t>D = 16 cm – 4.5 cm = 11.5 cm</a:t>
            </a:r>
          </a:p>
          <a:p>
            <a:r>
              <a:rPr lang="en-US" dirty="0" err="1"/>
              <a:t>PxD</a:t>
            </a:r>
            <a:r>
              <a:rPr lang="en-US" dirty="0"/>
              <a:t> = 2300 kPa cm</a:t>
            </a:r>
          </a:p>
          <a:p>
            <a:r>
              <a:rPr lang="en-US" dirty="0"/>
              <a:t>Breakdown = &gt; 600 kV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4C6A59-8F69-8345-AF40-FC111E075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32" r="51947"/>
          <a:stretch/>
        </p:blipFill>
        <p:spPr>
          <a:xfrm>
            <a:off x="285605" y="1043248"/>
            <a:ext cx="3600595" cy="33756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5CE23-06C9-BE48-AF78-B570A2E748F2}"/>
              </a:ext>
            </a:extLst>
          </p:cNvPr>
          <p:cNvSpPr txBox="1"/>
          <p:nvPr/>
        </p:nvSpPr>
        <p:spPr>
          <a:xfrm>
            <a:off x="285605" y="858582"/>
            <a:ext cx="691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Malik and Qureshi in IEEE Trans. </a:t>
            </a:r>
            <a:r>
              <a:rPr lang="en-US" dirty="0" err="1"/>
              <a:t>Electr</a:t>
            </a:r>
            <a:r>
              <a:rPr lang="en-US" dirty="0"/>
              <a:t>. </a:t>
            </a:r>
            <a:r>
              <a:rPr lang="en-US" dirty="0" err="1"/>
              <a:t>Insul</a:t>
            </a:r>
            <a:r>
              <a:rPr lang="en-US" dirty="0"/>
              <a:t>. Vol E1-13, No. 3, June 1978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2911F5-A53E-9648-B7B5-09AB53CF4584}"/>
              </a:ext>
            </a:extLst>
          </p:cNvPr>
          <p:cNvSpPr txBox="1"/>
          <p:nvPr/>
        </p:nvSpPr>
        <p:spPr>
          <a:xfrm>
            <a:off x="7720648" y="5657671"/>
            <a:ext cx="447135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 = 10 </a:t>
            </a:r>
            <a:r>
              <a:rPr lang="en-US" dirty="0" err="1"/>
              <a:t>psig</a:t>
            </a:r>
            <a:r>
              <a:rPr lang="en-US" dirty="0"/>
              <a:t> (25 psi abs)= 172,369 Pa ~ 172 </a:t>
            </a:r>
            <a:r>
              <a:rPr lang="en-US" dirty="0" err="1"/>
              <a:t>kPA</a:t>
            </a:r>
            <a:endParaRPr lang="en-US" dirty="0"/>
          </a:p>
          <a:p>
            <a:r>
              <a:rPr lang="en-US" dirty="0"/>
              <a:t>D = 16 cm – 4.5 cm = 11.5 cm</a:t>
            </a:r>
          </a:p>
          <a:p>
            <a:r>
              <a:rPr lang="en-US" dirty="0" err="1"/>
              <a:t>PxD</a:t>
            </a:r>
            <a:r>
              <a:rPr lang="en-US" dirty="0"/>
              <a:t> = 1978 kPa cm</a:t>
            </a:r>
          </a:p>
          <a:p>
            <a:r>
              <a:rPr lang="en-US" dirty="0"/>
              <a:t>Breakdown = &gt; 600 kV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47C98-0D4B-CE4A-B78F-E156D827C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107" y="238539"/>
            <a:ext cx="2952197" cy="36097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A9F42C-D48D-E640-B2A4-9B876249840E}"/>
              </a:ext>
            </a:extLst>
          </p:cNvPr>
          <p:cNvCxnSpPr/>
          <p:nvPr/>
        </p:nvCxnSpPr>
        <p:spPr>
          <a:xfrm>
            <a:off x="10038522" y="402967"/>
            <a:ext cx="0" cy="4088123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7A7601-6DDF-B44E-B7CC-B9B8AB817B25}"/>
              </a:ext>
            </a:extLst>
          </p:cNvPr>
          <p:cNvCxnSpPr>
            <a:cxnSpLocks/>
          </p:cNvCxnSpPr>
          <p:nvPr/>
        </p:nvCxnSpPr>
        <p:spPr>
          <a:xfrm flipH="1">
            <a:off x="6583018" y="1391650"/>
            <a:ext cx="3584713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16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4946-59F7-4844-8D87-682CA6B4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70383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resistor tank was also modeled in CST, including details with rubber plug and its central conductor, and epoxy receptacle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2BB87-F85A-F748-A6B7-9B2B32E71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244" y="1606964"/>
            <a:ext cx="5117894" cy="4351338"/>
          </a:xfrm>
        </p:spPr>
      </p:pic>
    </p:spTree>
    <p:extLst>
      <p:ext uri="{BB962C8B-B14F-4D97-AF65-F5344CB8AC3E}">
        <p14:creationId xmlns:p14="http://schemas.microsoft.com/office/powerpoint/2010/main" val="102148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C2233-34F9-884A-A59D-4C3359D7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potential was set to 400kV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619A69-D3A4-5E45-A2FA-9C8DD8BD6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357" y="1825625"/>
            <a:ext cx="10181286" cy="4351338"/>
          </a:xfrm>
        </p:spPr>
      </p:pic>
    </p:spTree>
    <p:extLst>
      <p:ext uri="{BB962C8B-B14F-4D97-AF65-F5344CB8AC3E}">
        <p14:creationId xmlns:p14="http://schemas.microsoft.com/office/powerpoint/2010/main" val="346319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A12A-4EAE-7242-B514-B296C057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from CST at 400 kV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69EA2-40FB-964E-8DAD-1CE0C5AAF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172" y="2233131"/>
            <a:ext cx="7899124" cy="36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9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BA4B-E4CE-C645-9EE6-15F18446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electric field absolute is shown below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E889E2-E605-C948-985D-AE48E5502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357" y="1825625"/>
            <a:ext cx="10181286" cy="4351338"/>
          </a:xfrm>
        </p:spPr>
      </p:pic>
    </p:spTree>
    <p:extLst>
      <p:ext uri="{BB962C8B-B14F-4D97-AF65-F5344CB8AC3E}">
        <p14:creationId xmlns:p14="http://schemas.microsoft.com/office/powerpoint/2010/main" val="176665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997B-13FF-C84D-B0C2-44C3DF36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The highest gradient (not surprisingly) is at the triple point junction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B6EB6-CEE5-5B4F-A7CA-7EB815E26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/>
          <a:stretch/>
        </p:blipFill>
        <p:spPr>
          <a:xfrm>
            <a:off x="7096539" y="695360"/>
            <a:ext cx="5095461" cy="34516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526903-8E85-2A4C-9495-FBE6CF18B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1900"/>
            <a:ext cx="7080487" cy="30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34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710</Words>
  <Application>Microsoft Macintosh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Conditioning resistor tank design (longer) with R30 connectors for 350kV  based on John Hansknecht’s original design with R28 connectors (250kV)</vt:lpstr>
      <vt:lpstr>Model includes HV cable plugs. All fields in MV/m for 400 kV</vt:lpstr>
      <vt:lpstr>All fields in MV/m at 400 kV</vt:lpstr>
      <vt:lpstr>Breakdown in SF6</vt:lpstr>
      <vt:lpstr>The resistor tank was also modeled in CST, including details with rubber plug and its central conductor, and epoxy receptacle</vt:lpstr>
      <vt:lpstr>The potential was set to 400kV</vt:lpstr>
      <vt:lpstr>Potential from CST at 400 kV</vt:lpstr>
      <vt:lpstr>The electric field absolute is shown below</vt:lpstr>
      <vt:lpstr>The highest gradient (not surprisingly) is at the triple point junction</vt:lpstr>
      <vt:lpstr>Gradient at the triple point junction in the radial direction is about 6 MV/m,</vt:lpstr>
      <vt:lpstr>The highest field in the radial direction is on the surface of the resistor connector, 10 MV/m</vt:lpstr>
      <vt:lpstr>The longitudinal component of the gradient at the triple point is what triggers arcing along the epoxy receptacle,.</vt:lpstr>
      <vt:lpstr>John has demonstrated this is not an issue at 400kV and 10 psig</vt:lpstr>
      <vt:lpstr>We modeled John’s test setup in CST</vt:lpstr>
      <vt:lpstr>The models shows the gradient at the triple junction is lower than in the resistor tank, likely because the ball serves as a shield</vt:lpstr>
      <vt:lpstr>This is the longitudinal field comparison between the resistor tank and the ball test triple junction both at 400kV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Conditioning resistor tank using R30 receptacles Using John Hansknecht’s tank dimensions</dc:title>
  <dc:creator>Carlos H.G.</dc:creator>
  <cp:lastModifiedBy>Carlos H.G.</cp:lastModifiedBy>
  <cp:revision>44</cp:revision>
  <cp:lastPrinted>2020-07-10T14:29:10Z</cp:lastPrinted>
  <dcterms:created xsi:type="dcterms:W3CDTF">2020-07-09T21:02:51Z</dcterms:created>
  <dcterms:modified xsi:type="dcterms:W3CDTF">2020-08-05T19:40:55Z</dcterms:modified>
</cp:coreProperties>
</file>