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350" r:id="rId4"/>
    <p:sldId id="352" r:id="rId5"/>
    <p:sldId id="424" r:id="rId6"/>
    <p:sldId id="354" r:id="rId7"/>
    <p:sldId id="427" r:id="rId8"/>
    <p:sldId id="429" r:id="rId9"/>
    <p:sldId id="431" r:id="rId10"/>
    <p:sldId id="425" r:id="rId11"/>
    <p:sldId id="433" r:id="rId12"/>
    <p:sldId id="435" r:id="rId13"/>
    <p:sldId id="432" r:id="rId14"/>
    <p:sldId id="434" r:id="rId15"/>
    <p:sldId id="3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6DA74-8BE7-4975-844A-DD4A285C94C9}" type="datetimeFigureOut">
              <a:rPr lang="en-US" smtClean="0"/>
              <a:t>22/11/30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7802C-DD95-4E0C-9B66-19368988F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195FC-914A-4B8F-AD36-07B3543312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3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8853-5AF9-4371-AFC1-6C275AC36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7EE6C-D35E-4E53-B3C2-B35C6BBC9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827CE-C67A-4C49-A4D9-C4F46A23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22/11/30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1C195-686F-45CE-8B2A-D7DACBC7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2F13A-888B-4020-AF2D-8320C03A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F064-67AD-43B7-BDA5-319A44D4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7C77F-5616-41DE-AAE9-6237D95C5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9D42F-F533-407A-8683-08F4673C3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22/11/30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3BD3A-C94E-4460-A546-220BCA47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D12C3-8774-42FB-A8FA-CF0082CC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674C5-4CCE-4963-A654-DB1A31F96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98AF1-7854-4317-AA4E-AF7301E21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E631B-A156-4616-A03D-09E6580A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22/11/30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2B601-1273-4F8F-9FB4-FEFB25F2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325EE-5154-4B7D-8C55-F553E849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4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88F3-DDF0-43F8-A117-3022BB69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A823-7E82-45B2-94C0-C6D72A387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1F805-F115-430F-957B-091D7A705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33AB7-960A-4D6A-AACC-021F4220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E6A57-8040-4100-8E78-2C689F84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0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A823-7E82-45B2-94C0-C6D72A387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89F8F8-DE0D-486B-B0C5-83FDF6A17C0A}"/>
              </a:ext>
            </a:extLst>
          </p:cNvPr>
          <p:cNvSpPr txBox="1"/>
          <p:nvPr userDrawn="1"/>
        </p:nvSpPr>
        <p:spPr>
          <a:xfrm>
            <a:off x="11629292" y="6400800"/>
            <a:ext cx="56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A20ADB4-98FB-4CB8-91FF-293040173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4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A011-041C-4A65-A3A0-EBAB143D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7FB79-7051-4201-8D20-2FA479072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4C298-A285-4F2B-9B31-C6593A83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22/11/30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DA33D-C8ED-4149-92EC-4C271689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3E8DC-DA51-4C8B-97BD-62DDC8B2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4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9557A-B4E9-4802-83E2-D60F1DCF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99A3A-58B6-4F87-9C14-DB16E2E34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31F3C-5199-4D4C-AF8A-6B13ABC6D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1D250-54DD-4604-B479-F1CE55B8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22/11/30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A11BA-8A5F-47D3-B997-64113135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30D79-95D5-448C-A20B-AEBA33819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7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D6B8-1F80-4C77-B3D8-C796FAC96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1CEAF-0969-4C32-8E4E-0EBC1EA09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C14F1-C249-4600-9450-A2C8074BB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6B107-37F5-48F3-A68F-6E06923AF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F90E2-4F47-4E85-927F-AC09D5EDB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D17D59-29B7-4431-B125-1F58C180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22/11/30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0F850-2770-4DF1-A2C5-863DAA8B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82E0EC-6A0E-4C1F-BE70-F292A3FB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1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815B8-CB10-4B17-973F-A5F1BF29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D38C08-7C20-4967-897A-DE073F81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22/11/30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76EEE-CF8A-4C81-A61E-9B3EC0D6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121F4-27EB-43B6-8741-D6779770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5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2C1C2C-4336-4A6D-9ABD-988380FF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22/11/30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09673-830E-4AA9-B665-2D2576AF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F8B8F-57C6-4CCF-A69F-7598A7F8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8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8878-F6A2-433B-B5E6-9CED23BE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7043-BE73-4CC3-9C20-46BB375C5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B10A1-1539-4630-B5F0-705CBCB00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F5767-EDA2-427D-B7DD-9E041A4C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22/11/30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07BF8-5B97-420C-ACB8-6CE3E8AB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E2454-1902-4F12-A408-B6D08003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6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97B0-D9A4-4A0B-902F-DC3B8A8F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B70D0-4960-420C-B3E4-BFF1CCCC5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D71F3-A9C7-4338-8B74-F77FC45D4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962AE-55D8-418A-8EB2-C685E14FE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22/11/30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3598E-FE20-4096-A9C8-E96888D9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CA1F3-F2A4-4A6A-9341-23A2B0D7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A0EC2-21D5-4386-9E7D-92D412BE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FDDF2-3EAD-4517-AA13-1D55E8F56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35F9D-F437-42D5-983B-6D86AA692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4627E-54F2-4EAB-AC3B-3C9E18EDAEA0}" type="datetimeFigureOut">
              <a:rPr lang="en-US" smtClean="0"/>
              <a:t>22/11/30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D4009-BA30-4DA1-918D-330CA9D86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1D8EC-2413-43F3-958F-115C8D100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7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85DC-540F-4B2C-A969-4BA9BAA81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892" y="151982"/>
            <a:ext cx="11338216" cy="160821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+mn-lt"/>
              </a:rPr>
              <a:t>Test of Target </a:t>
            </a:r>
            <a:r>
              <a:rPr lang="en-US" sz="4000">
                <a:latin typeface="+mn-lt"/>
              </a:rPr>
              <a:t>Materials </a:t>
            </a:r>
            <a:br>
              <a:rPr lang="en-US" sz="4000">
                <a:latin typeface="+mn-lt"/>
              </a:rPr>
            </a:br>
            <a:r>
              <a:rPr lang="en-US" sz="4000">
                <a:latin typeface="+mn-lt"/>
              </a:rPr>
              <a:t>Irradiated </a:t>
            </a:r>
            <a:r>
              <a:rPr lang="en-US" sz="4000" dirty="0">
                <a:latin typeface="+mn-lt"/>
              </a:rPr>
              <a:t>by 180 MeV Electron Beam at MAMI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0487A-A682-4B46-82AA-160B6EEE9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132" y="1996869"/>
            <a:ext cx="11330596" cy="26160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Andriy Ushakov</a:t>
            </a:r>
            <a:r>
              <a:rPr lang="en-US" baseline="30000" dirty="0"/>
              <a:t>1,2</a:t>
            </a:r>
            <a:r>
              <a:rPr lang="en-US" dirty="0"/>
              <a:t>, C. Le Galliard</a:t>
            </a:r>
            <a:r>
              <a:rPr lang="en-US" baseline="30000" dirty="0"/>
              <a:t>1</a:t>
            </a:r>
            <a:r>
              <a:rPr lang="en-US" dirty="0"/>
              <a:t>,</a:t>
            </a:r>
            <a:r>
              <a:rPr lang="en-US" baseline="30000" dirty="0"/>
              <a:t> </a:t>
            </a:r>
            <a:r>
              <a:rPr lang="en-US" dirty="0"/>
              <a:t>Eric Voutier</a:t>
            </a:r>
            <a:r>
              <a:rPr lang="en-US" baseline="30000" dirty="0"/>
              <a:t>1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Joe Grames</a:t>
            </a:r>
            <a:r>
              <a:rPr lang="en-US" baseline="30000" dirty="0"/>
              <a:t>2</a:t>
            </a:r>
            <a:r>
              <a:rPr lang="en-US" dirty="0"/>
              <a:t>, Silviu Covrig Dusa</a:t>
            </a:r>
            <a:r>
              <a:rPr lang="en-US" baseline="30000" dirty="0"/>
              <a:t>2</a:t>
            </a:r>
            <a:r>
              <a:rPr lang="en-US" dirty="0"/>
              <a:t>, Shukui Zhang</a:t>
            </a:r>
            <a:r>
              <a:rPr lang="en-US" baseline="30000" dirty="0"/>
              <a:t>2</a:t>
            </a:r>
            <a:br>
              <a:rPr lang="en-US" baseline="30000" dirty="0"/>
            </a:br>
            <a:br>
              <a:rPr lang="en-US" baseline="30000" dirty="0"/>
            </a:br>
            <a:r>
              <a:rPr lang="en-US" baseline="30000" dirty="0"/>
              <a:t>1</a:t>
            </a:r>
            <a:r>
              <a:rPr lang="en-US" dirty="0"/>
              <a:t>Université Paris-</a:t>
            </a:r>
            <a:r>
              <a:rPr lang="en-US" dirty="0" err="1"/>
              <a:t>Saclay</a:t>
            </a:r>
            <a:r>
              <a:rPr lang="en-US" dirty="0"/>
              <a:t>, CNRS/IN2P3, </a:t>
            </a:r>
            <a:r>
              <a:rPr lang="en-US" dirty="0" err="1"/>
              <a:t>IJCLab</a:t>
            </a:r>
            <a:r>
              <a:rPr lang="en-US" dirty="0"/>
              <a:t>, Orsay;</a:t>
            </a:r>
            <a:br>
              <a:rPr lang="en-US" dirty="0"/>
            </a:br>
            <a:r>
              <a:rPr lang="en-US" baseline="30000" dirty="0"/>
              <a:t>2</a:t>
            </a:r>
            <a:r>
              <a:rPr lang="en-US" dirty="0"/>
              <a:t>Jefferson Lab</a:t>
            </a:r>
            <a:br>
              <a:rPr lang="en-US" dirty="0"/>
            </a:br>
            <a:endParaRPr lang="en-US" sz="800" dirty="0"/>
          </a:p>
          <a:p>
            <a:pPr>
              <a:spcAft>
                <a:spcPts val="600"/>
              </a:spcAft>
            </a:pPr>
            <a:r>
              <a:rPr lang="en-US" dirty="0"/>
              <a:t>December 1, 2022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C9DCC08-7B20-4C11-831D-880C3FA62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4711" y="4825524"/>
            <a:ext cx="987826" cy="98782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8DAF8BB-9354-4378-9BA9-7C5D5178C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8371" y="4861131"/>
            <a:ext cx="1495425" cy="1076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738A97-FB61-4A4E-BDE8-354C8E76E7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46" y="4945118"/>
            <a:ext cx="2828523" cy="821184"/>
          </a:xfrm>
          <a:prstGeom prst="rect">
            <a:avLst/>
          </a:prstGeom>
        </p:spPr>
      </p:pic>
      <p:pic>
        <p:nvPicPr>
          <p:cNvPr id="8" name="Image 14">
            <a:extLst>
              <a:ext uri="{FF2B5EF4-FFF2-40B4-BE49-F238E27FC236}">
                <a16:creationId xmlns:a16="http://schemas.microsoft.com/office/drawing/2014/main" id="{F707D95F-6D8D-404A-B800-DB516FFF5D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2" y="4849635"/>
            <a:ext cx="1559306" cy="10839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382A29-EED8-4162-AF45-EBEDF3867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878" y="5924848"/>
            <a:ext cx="100662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fr-FR" sz="1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Horizon 2020 research and innovation program under grant agreement No 824093; </a:t>
            </a:r>
            <a:r>
              <a:rPr lang="en-US" sz="1600" dirty="0"/>
              <a:t>the U.S. Department of Energy, Office of Science, Office of Nuclear Physics under contract DE-AC05-06OR23177; UT-Battelle, LLC, under contract DE-AC05-00OR22725 with the US Department of Energy (DOE).</a:t>
            </a:r>
            <a:endParaRPr kumimoji="0" lang="en-US" altLang="fr-FR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2" name="Image 35" descr="flag_yellow_low">
            <a:extLst>
              <a:ext uri="{FF2B5EF4-FFF2-40B4-BE49-F238E27FC236}">
                <a16:creationId xmlns:a16="http://schemas.microsoft.com/office/drawing/2014/main" id="{E3703BFD-A210-4A54-B3C3-891A5DBDA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5" y="5973035"/>
            <a:ext cx="1199540" cy="74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81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89FF926B-9B0E-4122-B4BF-C88AB17698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0940470"/>
                  </p:ext>
                </p:extLst>
              </p:nvPr>
            </p:nvGraphicFramePr>
            <p:xfrm>
              <a:off x="295406" y="1260532"/>
              <a:ext cx="11601190" cy="2475122"/>
            </p:xfrm>
            <a:graphic>
              <a:graphicData uri="http://schemas.openxmlformats.org/drawingml/2006/table">
                <a:tbl>
                  <a:tblPr firstRow="1" firstCol="1" lastRow="1" bandRow="1">
                    <a:tableStyleId>{5C22544A-7EE6-4342-B048-85BDC9FD1C3A}</a:tableStyleId>
                  </a:tblPr>
                  <a:tblGrid>
                    <a:gridCol w="458660">
                      <a:extLst>
                        <a:ext uri="{9D8B030D-6E8A-4147-A177-3AD203B41FA5}">
                          <a16:colId xmlns:a16="http://schemas.microsoft.com/office/drawing/2014/main" val="1943773963"/>
                        </a:ext>
                      </a:extLst>
                    </a:gridCol>
                    <a:gridCol w="1150351">
                      <a:extLst>
                        <a:ext uri="{9D8B030D-6E8A-4147-A177-3AD203B41FA5}">
                          <a16:colId xmlns:a16="http://schemas.microsoft.com/office/drawing/2014/main" val="2369043628"/>
                        </a:ext>
                      </a:extLst>
                    </a:gridCol>
                    <a:gridCol w="1572539">
                      <a:extLst>
                        <a:ext uri="{9D8B030D-6E8A-4147-A177-3AD203B41FA5}">
                          <a16:colId xmlns:a16="http://schemas.microsoft.com/office/drawing/2014/main" val="4285064461"/>
                        </a:ext>
                      </a:extLst>
                    </a:gridCol>
                    <a:gridCol w="971916">
                      <a:extLst>
                        <a:ext uri="{9D8B030D-6E8A-4147-A177-3AD203B41FA5}">
                          <a16:colId xmlns:a16="http://schemas.microsoft.com/office/drawing/2014/main" val="3418870333"/>
                        </a:ext>
                      </a:extLst>
                    </a:gridCol>
                    <a:gridCol w="829951">
                      <a:extLst>
                        <a:ext uri="{9D8B030D-6E8A-4147-A177-3AD203B41FA5}">
                          <a16:colId xmlns:a16="http://schemas.microsoft.com/office/drawing/2014/main" val="2308213465"/>
                        </a:ext>
                      </a:extLst>
                    </a:gridCol>
                    <a:gridCol w="706484">
                      <a:extLst>
                        <a:ext uri="{9D8B030D-6E8A-4147-A177-3AD203B41FA5}">
                          <a16:colId xmlns:a16="http://schemas.microsoft.com/office/drawing/2014/main" val="1006192926"/>
                        </a:ext>
                      </a:extLst>
                    </a:gridCol>
                    <a:gridCol w="787274">
                      <a:extLst>
                        <a:ext uri="{9D8B030D-6E8A-4147-A177-3AD203B41FA5}">
                          <a16:colId xmlns:a16="http://schemas.microsoft.com/office/drawing/2014/main" val="3677755661"/>
                        </a:ext>
                      </a:extLst>
                    </a:gridCol>
                    <a:gridCol w="1329834">
                      <a:extLst>
                        <a:ext uri="{9D8B030D-6E8A-4147-A177-3AD203B41FA5}">
                          <a16:colId xmlns:a16="http://schemas.microsoft.com/office/drawing/2014/main" val="701288537"/>
                        </a:ext>
                      </a:extLst>
                    </a:gridCol>
                    <a:gridCol w="1112144">
                      <a:extLst>
                        <a:ext uri="{9D8B030D-6E8A-4147-A177-3AD203B41FA5}">
                          <a16:colId xmlns:a16="http://schemas.microsoft.com/office/drawing/2014/main" val="2867515056"/>
                        </a:ext>
                      </a:extLst>
                    </a:gridCol>
                    <a:gridCol w="1284221">
                      <a:extLst>
                        <a:ext uri="{9D8B030D-6E8A-4147-A177-3AD203B41FA5}">
                          <a16:colId xmlns:a16="http://schemas.microsoft.com/office/drawing/2014/main" val="2900745999"/>
                        </a:ext>
                      </a:extLst>
                    </a:gridCol>
                    <a:gridCol w="1397816">
                      <a:extLst>
                        <a:ext uri="{9D8B030D-6E8A-4147-A177-3AD203B41FA5}">
                          <a16:colId xmlns:a16="http://schemas.microsoft.com/office/drawing/2014/main" val="1410361780"/>
                        </a:ext>
                      </a:extLst>
                    </a:gridCol>
                  </a:tblGrid>
                  <a:tr h="10405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#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Thickness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en-US" sz="1800" dirty="0" err="1">
                              <a:effectLst/>
                            </a:rPr>
                            <a:t>μm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Length x</a:t>
                          </a:r>
                          <a:b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Width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Pulse Length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en-US" sz="1800" dirty="0" err="1">
                              <a:effectLst/>
                            </a:rPr>
                            <a:t>ms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Pulse Period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en-US" sz="1800" dirty="0" err="1">
                              <a:effectLst/>
                            </a:rPr>
                            <a:t>ms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T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ave</a:t>
                          </a:r>
                          <a:endParaRPr lang="en-US" sz="1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fr-FR" sz="1800" dirty="0">
                              <a:effectLst/>
                            </a:rPr>
                            <a:t>°C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800" dirty="0">
                              <a:effectLst/>
                            </a:rPr>
                            <a:t>Δ</a:t>
                          </a:r>
                          <a:r>
                            <a:rPr lang="en-US" sz="1800" dirty="0" err="1">
                              <a:effectLst/>
                            </a:rPr>
                            <a:t>T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pulse</a:t>
                          </a:r>
                          <a:endParaRPr lang="en-US" sz="1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fr-FR" sz="1800" dirty="0">
                              <a:effectLst/>
                            </a:rPr>
                            <a:t>°C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Rad. Damage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[dpa]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Number</a:t>
                          </a:r>
                          <a:b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of</a:t>
                          </a:r>
                          <a:b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cycles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Irradiation Time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[h]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Total Charge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[C]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5670504"/>
                      </a:ext>
                    </a:extLst>
                  </a:tr>
                  <a:tr h="502418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100μm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80mm x 10mm</a:t>
                          </a: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err="1">
                              <a:effectLst/>
                            </a:rPr>
                            <a:t>cw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619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B050"/>
                              </a:solidFill>
                              <a:effectLst/>
                            </a:rPr>
                            <a:t>0.215</a:t>
                          </a:r>
                          <a:endParaRPr lang="en-US" sz="1800" b="1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22.16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1.75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08672755"/>
                      </a:ext>
                    </a:extLst>
                  </a:tr>
                  <a:tr h="47227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100μm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80mm x 3mm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34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B050"/>
                              </a:solidFill>
                              <a:effectLst/>
                            </a:rPr>
                            <a:t>302</a:t>
                          </a:r>
                          <a:endParaRPr lang="en-US" sz="1800" b="1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B050"/>
                              </a:solidFill>
                              <a:effectLst/>
                            </a:rPr>
                            <a:t>125</a:t>
                          </a:r>
                          <a:endParaRPr lang="en-US" sz="1800" b="1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0.024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r>
                            <a:rPr lang="en-US" sz="1800" b="1" baseline="30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0.556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0.01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54676403"/>
                      </a:ext>
                    </a:extLst>
                  </a:tr>
                  <a:tr h="459891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Ʃ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22.72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1.76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21968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89FF926B-9B0E-4122-B4BF-C88AB17698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0940470"/>
                  </p:ext>
                </p:extLst>
              </p:nvPr>
            </p:nvGraphicFramePr>
            <p:xfrm>
              <a:off x="295406" y="1260532"/>
              <a:ext cx="11601190" cy="2475122"/>
            </p:xfrm>
            <a:graphic>
              <a:graphicData uri="http://schemas.openxmlformats.org/drawingml/2006/table">
                <a:tbl>
                  <a:tblPr firstRow="1" firstCol="1" lastRow="1" bandRow="1">
                    <a:tableStyleId>{5C22544A-7EE6-4342-B048-85BDC9FD1C3A}</a:tableStyleId>
                  </a:tblPr>
                  <a:tblGrid>
                    <a:gridCol w="458660">
                      <a:extLst>
                        <a:ext uri="{9D8B030D-6E8A-4147-A177-3AD203B41FA5}">
                          <a16:colId xmlns:a16="http://schemas.microsoft.com/office/drawing/2014/main" val="1943773963"/>
                        </a:ext>
                      </a:extLst>
                    </a:gridCol>
                    <a:gridCol w="1150351">
                      <a:extLst>
                        <a:ext uri="{9D8B030D-6E8A-4147-A177-3AD203B41FA5}">
                          <a16:colId xmlns:a16="http://schemas.microsoft.com/office/drawing/2014/main" val="2369043628"/>
                        </a:ext>
                      </a:extLst>
                    </a:gridCol>
                    <a:gridCol w="1572539">
                      <a:extLst>
                        <a:ext uri="{9D8B030D-6E8A-4147-A177-3AD203B41FA5}">
                          <a16:colId xmlns:a16="http://schemas.microsoft.com/office/drawing/2014/main" val="4285064461"/>
                        </a:ext>
                      </a:extLst>
                    </a:gridCol>
                    <a:gridCol w="971916">
                      <a:extLst>
                        <a:ext uri="{9D8B030D-6E8A-4147-A177-3AD203B41FA5}">
                          <a16:colId xmlns:a16="http://schemas.microsoft.com/office/drawing/2014/main" val="3418870333"/>
                        </a:ext>
                      </a:extLst>
                    </a:gridCol>
                    <a:gridCol w="829951">
                      <a:extLst>
                        <a:ext uri="{9D8B030D-6E8A-4147-A177-3AD203B41FA5}">
                          <a16:colId xmlns:a16="http://schemas.microsoft.com/office/drawing/2014/main" val="2308213465"/>
                        </a:ext>
                      </a:extLst>
                    </a:gridCol>
                    <a:gridCol w="706484">
                      <a:extLst>
                        <a:ext uri="{9D8B030D-6E8A-4147-A177-3AD203B41FA5}">
                          <a16:colId xmlns:a16="http://schemas.microsoft.com/office/drawing/2014/main" val="1006192926"/>
                        </a:ext>
                      </a:extLst>
                    </a:gridCol>
                    <a:gridCol w="787274">
                      <a:extLst>
                        <a:ext uri="{9D8B030D-6E8A-4147-A177-3AD203B41FA5}">
                          <a16:colId xmlns:a16="http://schemas.microsoft.com/office/drawing/2014/main" val="3677755661"/>
                        </a:ext>
                      </a:extLst>
                    </a:gridCol>
                    <a:gridCol w="1329834">
                      <a:extLst>
                        <a:ext uri="{9D8B030D-6E8A-4147-A177-3AD203B41FA5}">
                          <a16:colId xmlns:a16="http://schemas.microsoft.com/office/drawing/2014/main" val="701288537"/>
                        </a:ext>
                      </a:extLst>
                    </a:gridCol>
                    <a:gridCol w="1112144">
                      <a:extLst>
                        <a:ext uri="{9D8B030D-6E8A-4147-A177-3AD203B41FA5}">
                          <a16:colId xmlns:a16="http://schemas.microsoft.com/office/drawing/2014/main" val="2867515056"/>
                        </a:ext>
                      </a:extLst>
                    </a:gridCol>
                    <a:gridCol w="1284221">
                      <a:extLst>
                        <a:ext uri="{9D8B030D-6E8A-4147-A177-3AD203B41FA5}">
                          <a16:colId xmlns:a16="http://schemas.microsoft.com/office/drawing/2014/main" val="2900745999"/>
                        </a:ext>
                      </a:extLst>
                    </a:gridCol>
                    <a:gridCol w="1397816">
                      <a:extLst>
                        <a:ext uri="{9D8B030D-6E8A-4147-A177-3AD203B41FA5}">
                          <a16:colId xmlns:a16="http://schemas.microsoft.com/office/drawing/2014/main" val="1410361780"/>
                        </a:ext>
                      </a:extLst>
                    </a:gridCol>
                  </a:tblGrid>
                  <a:tr h="10405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#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Thickness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en-US" sz="1800" dirty="0" err="1">
                              <a:effectLst/>
                            </a:rPr>
                            <a:t>μm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Length x</a:t>
                          </a:r>
                          <a:b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Width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Pulse Length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en-US" sz="1800" dirty="0" err="1">
                              <a:effectLst/>
                            </a:rPr>
                            <a:t>ms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Pulse Period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en-US" sz="1800" dirty="0" err="1">
                              <a:effectLst/>
                            </a:rPr>
                            <a:t>ms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T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ave</a:t>
                          </a:r>
                          <a:endParaRPr lang="en-US" sz="1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fr-FR" sz="1800" dirty="0">
                              <a:effectLst/>
                            </a:rPr>
                            <a:t>°C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800" dirty="0">
                              <a:effectLst/>
                            </a:rPr>
                            <a:t>Δ</a:t>
                          </a:r>
                          <a:r>
                            <a:rPr lang="en-US" sz="1800" dirty="0" err="1">
                              <a:effectLst/>
                            </a:rPr>
                            <a:t>T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pulse</a:t>
                          </a:r>
                          <a:endParaRPr lang="en-US" sz="1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fr-FR" sz="1800" dirty="0">
                              <a:effectLst/>
                            </a:rPr>
                            <a:t>°C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Rad. Damage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[dpa]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Number</a:t>
                          </a:r>
                          <a:b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of</a:t>
                          </a:r>
                          <a:b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cycles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Irradiation Time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[h]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Total Charge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[C]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5670504"/>
                      </a:ext>
                    </a:extLst>
                  </a:tr>
                  <a:tr h="502418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100μm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80mm x 10mm</a:t>
                          </a: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err="1">
                              <a:effectLst/>
                            </a:rPr>
                            <a:t>cw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619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B050"/>
                              </a:solidFill>
                              <a:effectLst/>
                            </a:rPr>
                            <a:t>0.215</a:t>
                          </a:r>
                          <a:endParaRPr lang="en-US" sz="1800" b="1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22.16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1.75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08672755"/>
                      </a:ext>
                    </a:extLst>
                  </a:tr>
                  <a:tr h="47227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100μm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80mm x 3mm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34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B050"/>
                              </a:solidFill>
                              <a:effectLst/>
                            </a:rPr>
                            <a:t>302</a:t>
                          </a:r>
                          <a:endParaRPr lang="en-US" sz="1800" b="1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B050"/>
                              </a:solidFill>
                              <a:effectLst/>
                            </a:rPr>
                            <a:t>125</a:t>
                          </a:r>
                          <a:endParaRPr lang="en-US" sz="1800" b="1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0.024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r>
                            <a:rPr lang="en-US" sz="1800" b="1" baseline="30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0.556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731878" t="-344156" r="-1747" b="-1103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4676403"/>
                      </a:ext>
                    </a:extLst>
                  </a:tr>
                  <a:tr h="459891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Ʃ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22.72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1.76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219685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F349715-DD9C-4CA7-8BDF-B5D6F2FA61A5}"/>
              </a:ext>
            </a:extLst>
          </p:cNvPr>
          <p:cNvSpPr txBox="1"/>
          <p:nvPr/>
        </p:nvSpPr>
        <p:spPr>
          <a:xfrm>
            <a:off x="656948" y="4627972"/>
            <a:ext cx="108840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Target #1: test of </a:t>
            </a:r>
            <a:r>
              <a:rPr lang="en-US" sz="2400" b="1" dirty="0"/>
              <a:t>radiation damage</a:t>
            </a:r>
            <a:endParaRPr lang="en-US" sz="2400" dirty="0"/>
          </a:p>
          <a:p>
            <a:pPr marL="285750" lvl="0" indent="-28575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Target #2: test 10k thermal cycles with expected </a:t>
            </a:r>
            <a:r>
              <a:rPr lang="en-US" sz="2400" b="1" dirty="0"/>
              <a:t>temperatures</a:t>
            </a:r>
            <a:r>
              <a:rPr lang="en-US" sz="2400" dirty="0"/>
              <a:t> at JLab e</a:t>
            </a:r>
            <a:r>
              <a:rPr lang="en-US" sz="2400" baseline="30000" dirty="0"/>
              <a:t>+</a:t>
            </a:r>
            <a:r>
              <a:rPr lang="en-US" sz="2400" dirty="0"/>
              <a:t> target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E10AFC9-69A8-4E14-A331-5C13349ADF7B}"/>
              </a:ext>
            </a:extLst>
          </p:cNvPr>
          <p:cNvSpPr txBox="1">
            <a:spLocks/>
          </p:cNvSpPr>
          <p:nvPr/>
        </p:nvSpPr>
        <p:spPr>
          <a:xfrm>
            <a:off x="295406" y="64800"/>
            <a:ext cx="11601188" cy="1042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Plan of Irradiation Test of W Targets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8831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3443-6EF0-4125-B7BF-BBB319B2DE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4352" y="72848"/>
            <a:ext cx="4935984" cy="85999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Test at MAMI (180 MeV e-)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E8DFA-02E0-4A00-9548-E1D6911D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352" y="863389"/>
            <a:ext cx="5206208" cy="177821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To test the </a:t>
            </a:r>
            <a:r>
              <a:rPr lang="en-US" sz="2600" b="1" dirty="0"/>
              <a:t>radiation damage </a:t>
            </a:r>
            <a:r>
              <a:rPr lang="en-US" sz="2600" dirty="0"/>
              <a:t>of target materials at moderate elevated average temperatures (0.215 </a:t>
            </a:r>
            <a:r>
              <a:rPr lang="en-US" sz="2600" dirty="0" err="1"/>
              <a:t>dpa</a:t>
            </a:r>
            <a:r>
              <a:rPr lang="en-US" sz="2600" dirty="0"/>
              <a:t> at 300 °C for W)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(If possible) Short tests of  cycling temperature expected at JLab e</a:t>
            </a:r>
            <a:r>
              <a:rPr lang="en-US" sz="2600" baseline="30000" dirty="0"/>
              <a:t>+</a:t>
            </a:r>
            <a:r>
              <a:rPr lang="en-US" sz="2600" dirty="0"/>
              <a:t> injector  </a:t>
            </a:r>
          </a:p>
          <a:p>
            <a:pPr>
              <a:spcAft>
                <a:spcPts val="600"/>
              </a:spcAft>
            </a:pPr>
            <a:endParaRPr lang="en-US" sz="24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AD01F0-3C76-4796-9DC8-585F7444B8B2}"/>
              </a:ext>
            </a:extLst>
          </p:cNvPr>
          <p:cNvSpPr txBox="1">
            <a:spLocks/>
          </p:cNvSpPr>
          <p:nvPr/>
        </p:nvSpPr>
        <p:spPr>
          <a:xfrm>
            <a:off x="544350" y="2445476"/>
            <a:ext cx="4593202" cy="85999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+mn-lt"/>
              </a:rPr>
              <a:t>Tasks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2D9E4C-CDA4-4CFA-8907-94B646B022C5}"/>
              </a:ext>
            </a:extLst>
          </p:cNvPr>
          <p:cNvSpPr txBox="1">
            <a:spLocks/>
          </p:cNvSpPr>
          <p:nvPr/>
        </p:nvSpPr>
        <p:spPr>
          <a:xfrm>
            <a:off x="544353" y="3236017"/>
            <a:ext cx="11103295" cy="36219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Define target geometry (thickness and other dimensions), target holder, and required beam time structure.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Simulate radiation damage and calculate target temperatures of different materials (W, Ta, </a:t>
            </a:r>
            <a:r>
              <a:rPr lang="en-US" sz="2000" dirty="0" err="1"/>
              <a:t>WRe</a:t>
            </a:r>
            <a:r>
              <a:rPr lang="en-US" sz="2000" dirty="0"/>
              <a:t>- and </a:t>
            </a:r>
            <a:r>
              <a:rPr lang="en-US" sz="2000" dirty="0" err="1"/>
              <a:t>WCu</a:t>
            </a:r>
            <a:r>
              <a:rPr lang="en-US" sz="2000" dirty="0"/>
              <a:t>- alloys,).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Prepare/buy materials and equipment for the experiments and measure material properties before irradiation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Post-analysis of irradiated materials: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Surface analysis (cracks) using microscopes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Changes in a bulk material (crystal structure), thermal and mechanical properties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Measure radiation damage using X-rays (PETRA, DESY, Hamburg)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BE879D7-2B9C-42B6-92A8-119D91A9BB91}"/>
              </a:ext>
            </a:extLst>
          </p:cNvPr>
          <p:cNvSpPr txBox="1">
            <a:spLocks/>
          </p:cNvSpPr>
          <p:nvPr/>
        </p:nvSpPr>
        <p:spPr>
          <a:xfrm>
            <a:off x="6711666" y="72847"/>
            <a:ext cx="4935984" cy="859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+mn-lt"/>
              </a:rPr>
              <a:t>Test at </a:t>
            </a:r>
            <a:r>
              <a:rPr lang="en-US" sz="2800" dirty="0" err="1">
                <a:latin typeface="+mn-lt"/>
              </a:rPr>
              <a:t>JLab</a:t>
            </a:r>
            <a:r>
              <a:rPr lang="en-US" sz="2800" dirty="0">
                <a:latin typeface="+mn-lt"/>
              </a:rPr>
              <a:t> (Laser)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A44B609-0B32-43B2-9198-ED95D3AA35E7}"/>
              </a:ext>
            </a:extLst>
          </p:cNvPr>
          <p:cNvSpPr txBox="1">
            <a:spLocks/>
          </p:cNvSpPr>
          <p:nvPr/>
        </p:nvSpPr>
        <p:spPr>
          <a:xfrm>
            <a:off x="6556026" y="863389"/>
            <a:ext cx="5091622" cy="2873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To test </a:t>
            </a:r>
            <a:r>
              <a:rPr lang="en-US" sz="2400" b="1" dirty="0"/>
              <a:t>high peak heat load </a:t>
            </a:r>
            <a:r>
              <a:rPr lang="en-US" sz="2400" dirty="0"/>
              <a:t>(PEDD) in a wide temperature range (up to 1000 °C)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To test </a:t>
            </a:r>
            <a:r>
              <a:rPr lang="en-US" sz="2400" b="1" dirty="0"/>
              <a:t>fatigues limits </a:t>
            </a:r>
            <a:r>
              <a:rPr lang="en-US" sz="2400" dirty="0"/>
              <a:t>at different T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896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E6462D-527C-4EC3-AC24-C60B7E3FD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122255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115393"/>
            <a:ext cx="11601188" cy="11363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+mn-lt"/>
              </a:rPr>
              <a:t>Pulsed MAMI Beam: Temperatures of W foil </a:t>
            </a:r>
            <a:r>
              <a:rPr lang="en-US" sz="3100" dirty="0">
                <a:latin typeface="+mn-lt"/>
              </a:rPr>
              <a:t>(</a:t>
            </a:r>
            <a:r>
              <a:rPr lang="en-US" sz="2800" dirty="0">
                <a:latin typeface="+mn-lt"/>
              </a:rPr>
              <a:t>0.1mm x </a:t>
            </a:r>
            <a:r>
              <a:rPr lang="en-US" sz="2800" b="1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mm x 80mm)</a:t>
            </a:r>
            <a:br>
              <a:rPr lang="en-US" sz="3600" dirty="0">
                <a:latin typeface="+mn-lt"/>
              </a:rPr>
            </a:br>
            <a:r>
              <a:rPr lang="en-US" sz="3200" dirty="0">
                <a:latin typeface="+mn-lt"/>
              </a:rPr>
              <a:t>Pulse Length = 34 </a:t>
            </a:r>
            <a:r>
              <a:rPr lang="en-US" sz="3200" dirty="0" err="1">
                <a:latin typeface="+mn-lt"/>
              </a:rPr>
              <a:t>ms</a:t>
            </a:r>
            <a:r>
              <a:rPr lang="en-US" sz="3200" dirty="0">
                <a:latin typeface="+mn-lt"/>
              </a:rPr>
              <a:t> and Pulse Period = 200 </a:t>
            </a:r>
            <a:r>
              <a:rPr lang="en-US" sz="3200" dirty="0" err="1">
                <a:latin typeface="+mn-lt"/>
              </a:rPr>
              <a:t>ms</a:t>
            </a:r>
            <a:endParaRPr lang="en-US" sz="32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E714-3794-4B28-A01D-8984840E8727}"/>
              </a:ext>
            </a:extLst>
          </p:cNvPr>
          <p:cNvSpPr txBox="1"/>
          <p:nvPr/>
        </p:nvSpPr>
        <p:spPr>
          <a:xfrm>
            <a:off x="2385139" y="5432741"/>
            <a:ext cx="6895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 profile: T at the end of heating (t = 34 </a:t>
            </a:r>
            <a:r>
              <a:rPr lang="en-US" sz="2400" dirty="0" err="1"/>
              <a:t>ms</a:t>
            </a:r>
            <a:r>
              <a:rPr lang="en-US" sz="2400" dirty="0"/>
              <a:t>)</a:t>
            </a:r>
          </a:p>
          <a:p>
            <a:r>
              <a:rPr lang="en-US" sz="2400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 profile: T at the end of thermal cycle (t = 200 </a:t>
            </a:r>
            <a:r>
              <a:rPr lang="en-US" sz="2400" dirty="0" err="1"/>
              <a:t>ms</a:t>
            </a:r>
            <a:r>
              <a:rPr lang="en-US" sz="2400" dirty="0"/>
              <a:t>)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C394609-06C5-401D-B235-AD9E7E86D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5340" y="1383832"/>
            <a:ext cx="5821254" cy="401714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C25DDDF-FBCD-4C7A-A378-17B22ED5D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211" y="1383832"/>
            <a:ext cx="5821254" cy="40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42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115393"/>
            <a:ext cx="11601188" cy="113635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CW MAMI Beam: Temperature of W foil (0.1mm x </a:t>
            </a:r>
            <a:r>
              <a:rPr lang="en-US" sz="3200" b="1" dirty="0">
                <a:latin typeface="+mn-lt"/>
              </a:rPr>
              <a:t>10</a:t>
            </a:r>
            <a:r>
              <a:rPr lang="en-US" sz="3200" dirty="0">
                <a:latin typeface="+mn-lt"/>
              </a:rPr>
              <a:t>mm x 80mm)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1BC34-4D16-48F6-91C5-89E3C800CC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/>
          <a:stretch/>
        </p:blipFill>
        <p:spPr>
          <a:xfrm>
            <a:off x="170259" y="1526072"/>
            <a:ext cx="6048380" cy="422448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A537B22-C4F2-480F-B07A-62257E9F3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7159" y="1869440"/>
            <a:ext cx="5584581" cy="385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2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62323"/>
            <a:ext cx="11601188" cy="119144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Tungsten: Temperature Dependence of Yield Strength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and Fatigue Limit vs Number of Cycles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C55601-37C9-42A1-8AB4-1FED78136396}"/>
              </a:ext>
            </a:extLst>
          </p:cNvPr>
          <p:cNvGrpSpPr/>
          <p:nvPr/>
        </p:nvGrpSpPr>
        <p:grpSpPr>
          <a:xfrm>
            <a:off x="512919" y="1300731"/>
            <a:ext cx="5230903" cy="4426834"/>
            <a:chOff x="512919" y="1401211"/>
            <a:chExt cx="5230903" cy="4426834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3297A6B-C33F-4FEF-9B74-1860C5749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2919" y="2218291"/>
              <a:ext cx="5230903" cy="36097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2250E7-2F61-439A-8C43-1F3A3A0A3AFF}"/>
                </a:ext>
              </a:extLst>
            </p:cNvPr>
            <p:cNvSpPr txBox="1"/>
            <p:nvPr/>
          </p:nvSpPr>
          <p:spPr>
            <a:xfrm>
              <a:off x="1136880" y="1401211"/>
              <a:ext cx="39251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Yield Strength vs Temperature</a:t>
              </a:r>
              <a:br>
                <a:rPr lang="en-US" sz="2400" dirty="0"/>
              </a:br>
              <a:r>
                <a:rPr lang="en-US" sz="2200" dirty="0"/>
                <a:t>(taken from </a:t>
              </a:r>
              <a:r>
                <a:rPr lang="en-US" sz="2200" dirty="0" err="1"/>
                <a:t>Plansee</a:t>
              </a:r>
              <a:r>
                <a:rPr lang="en-US" sz="2200"/>
                <a:t> website</a:t>
              </a:r>
              <a:r>
                <a:rPr lang="en-US" sz="2200" dirty="0"/>
                <a:t>)</a:t>
              </a:r>
              <a:endParaRPr lang="en-US" sz="2200" i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4CAE73-A52E-42A2-B768-378D0C21A824}"/>
              </a:ext>
            </a:extLst>
          </p:cNvPr>
          <p:cNvGrpSpPr/>
          <p:nvPr/>
        </p:nvGrpSpPr>
        <p:grpSpPr>
          <a:xfrm>
            <a:off x="204682" y="5840997"/>
            <a:ext cx="6214906" cy="820316"/>
            <a:chOff x="204682" y="5941477"/>
            <a:chExt cx="6214906" cy="8203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04090A-6328-4BC5-9EBD-6E4AFC52BD87}"/>
                </a:ext>
              </a:extLst>
            </p:cNvPr>
            <p:cNvSpPr txBox="1"/>
            <p:nvPr/>
          </p:nvSpPr>
          <p:spPr>
            <a:xfrm>
              <a:off x="551250" y="5941477"/>
              <a:ext cx="55217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err="1"/>
                <a:t>Plansee</a:t>
              </a:r>
              <a:r>
                <a:rPr lang="en-US" sz="2200" dirty="0"/>
                <a:t>: Yield Strength (T = 420 </a:t>
              </a:r>
              <a:r>
                <a:rPr lang="fr-FR" sz="2200" dirty="0"/>
                <a:t>°C</a:t>
              </a:r>
              <a:r>
                <a:rPr lang="en-US" sz="2200" dirty="0"/>
                <a:t>) ≈ 923 MPa </a:t>
              </a:r>
              <a:endParaRPr lang="en-US" sz="2200" i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8647EA-6BFC-480D-885B-5FC4E22D1BC7}"/>
                </a:ext>
              </a:extLst>
            </p:cNvPr>
            <p:cNvSpPr txBox="1"/>
            <p:nvPr/>
          </p:nvSpPr>
          <p:spPr>
            <a:xfrm>
              <a:off x="204682" y="6330906"/>
              <a:ext cx="621490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/>
                <a:t>ANSYS </a:t>
              </a:r>
              <a:r>
                <a:rPr lang="en-US" sz="2200" dirty="0" err="1"/>
                <a:t>Granta</a:t>
              </a:r>
              <a:r>
                <a:rPr lang="en-US" sz="2200" dirty="0"/>
                <a:t>: Yield Strength (T = 22 </a:t>
              </a:r>
              <a:r>
                <a:rPr lang="fr-FR" sz="2200" dirty="0"/>
                <a:t>°C</a:t>
              </a:r>
              <a:r>
                <a:rPr lang="en-US" sz="2200" dirty="0"/>
                <a:t>) = 1506 MPa </a:t>
              </a:r>
              <a:endParaRPr lang="en-US" sz="2200" i="1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531ACA-08EA-470D-A37D-912BD5E77687}"/>
              </a:ext>
            </a:extLst>
          </p:cNvPr>
          <p:cNvGrpSpPr/>
          <p:nvPr/>
        </p:nvGrpSpPr>
        <p:grpSpPr>
          <a:xfrm>
            <a:off x="6448180" y="1300731"/>
            <a:ext cx="5120814" cy="4426834"/>
            <a:chOff x="6448180" y="1300731"/>
            <a:chExt cx="5120814" cy="44268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8A649B2-043C-43B1-86F1-F3E2A25DD933}"/>
                </a:ext>
              </a:extLst>
            </p:cNvPr>
            <p:cNvGrpSpPr/>
            <p:nvPr/>
          </p:nvGrpSpPr>
          <p:grpSpPr>
            <a:xfrm>
              <a:off x="6448180" y="2117811"/>
              <a:ext cx="5120814" cy="3609754"/>
              <a:chOff x="6448180" y="2117811"/>
              <a:chExt cx="5120814" cy="3609754"/>
            </a:xfrm>
          </p:grpSpPr>
          <p:pic>
            <p:nvPicPr>
              <p:cNvPr id="5" name="Content Placeholder 5">
                <a:extLst>
                  <a:ext uri="{FF2B5EF4-FFF2-40B4-BE49-F238E27FC236}">
                    <a16:creationId xmlns:a16="http://schemas.microsoft.com/office/drawing/2014/main" id="{1C48B7C8-A8B1-4F72-95F1-85430566A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448180" y="2117811"/>
                <a:ext cx="5120814" cy="3609754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B520C7-23C1-447B-9F29-6CF3251B1A04}"/>
                  </a:ext>
                </a:extLst>
              </p:cNvPr>
              <p:cNvSpPr txBox="1"/>
              <p:nvPr/>
            </p:nvSpPr>
            <p:spPr>
              <a:xfrm>
                <a:off x="10250522" y="2518384"/>
                <a:ext cx="91319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T = 22 °C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2EDE53-4161-449E-B604-01434EF15185}"/>
                </a:ext>
              </a:extLst>
            </p:cNvPr>
            <p:cNvSpPr txBox="1"/>
            <p:nvPr/>
          </p:nvSpPr>
          <p:spPr>
            <a:xfrm>
              <a:off x="7060961" y="1300731"/>
              <a:ext cx="43761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Fatigue Limit vs Number of Cycles</a:t>
              </a:r>
              <a:br>
                <a:rPr lang="en-US" sz="2400" dirty="0"/>
              </a:br>
              <a:r>
                <a:rPr lang="en-US" sz="2200" dirty="0"/>
                <a:t>(taken from ANSYS </a:t>
              </a:r>
              <a:r>
                <a:rPr lang="en-US" sz="2200" dirty="0" err="1"/>
                <a:t>Granta</a:t>
              </a:r>
              <a:r>
                <a:rPr lang="en-US" sz="2400" dirty="0"/>
                <a:t>)</a:t>
              </a:r>
              <a:endParaRPr lang="en-US" sz="2400" i="1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EF0218-02CB-4BB0-9FD3-B095632236EB}"/>
              </a:ext>
            </a:extLst>
          </p:cNvPr>
          <p:cNvGrpSpPr/>
          <p:nvPr/>
        </p:nvGrpSpPr>
        <p:grpSpPr>
          <a:xfrm>
            <a:off x="6619662" y="5808345"/>
            <a:ext cx="5258748" cy="800219"/>
            <a:chOff x="6619662" y="5898777"/>
            <a:chExt cx="5258748" cy="80021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744323-9E9D-42BA-A817-7D23208992E3}"/>
                </a:ext>
              </a:extLst>
            </p:cNvPr>
            <p:cNvSpPr txBox="1"/>
            <p:nvPr/>
          </p:nvSpPr>
          <p:spPr>
            <a:xfrm>
              <a:off x="6619662" y="5898777"/>
              <a:ext cx="52587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Fatigue Limit (</a:t>
              </a:r>
              <a:r>
                <a:rPr lang="en-US" sz="2200" dirty="0" err="1"/>
                <a:t>N</a:t>
              </a:r>
              <a:r>
                <a:rPr lang="en-US" sz="2200" baseline="-25000" dirty="0" err="1"/>
                <a:t>cycles</a:t>
              </a:r>
              <a:r>
                <a:rPr lang="en-US" sz="2200" dirty="0"/>
                <a:t> = 6.55e+7</a:t>
              </a:r>
              <a:r>
                <a:rPr lang="en-US" sz="2200" dirty="0">
                  <a:solidFill>
                    <a:schemeClr val="accent1"/>
                  </a:solidFill>
                </a:rPr>
                <a:t>*</a:t>
              </a:r>
              <a:r>
                <a:rPr lang="en-US" sz="2200" dirty="0"/>
                <a:t>) = 774 MPa </a:t>
              </a:r>
              <a:endParaRPr lang="en-US" sz="2200" i="1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E39729-E2B0-4A9E-B45F-468F91B7DF06}"/>
                </a:ext>
              </a:extLst>
            </p:cNvPr>
            <p:cNvSpPr/>
            <p:nvPr/>
          </p:nvSpPr>
          <p:spPr>
            <a:xfrm>
              <a:off x="6619662" y="6329664"/>
              <a:ext cx="51414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* </a:t>
              </a:r>
              <a:r>
                <a:rPr lang="en-US" dirty="0"/>
                <a:t>For Ø35 cm target spinning with 4 m/s after 5000h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49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3443-6EF0-4125-B7BF-BBB319B2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63673"/>
            <a:ext cx="11144434" cy="85999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+mn-lt"/>
              </a:rPr>
              <a:t>JLab</a:t>
            </a:r>
            <a:r>
              <a:rPr lang="en-US" sz="3600" dirty="0">
                <a:latin typeface="+mn-lt"/>
              </a:rPr>
              <a:t> e</a:t>
            </a:r>
            <a:r>
              <a:rPr lang="en-US" sz="3600" baseline="30000" dirty="0">
                <a:latin typeface="+mn-lt"/>
              </a:rPr>
              <a:t>+</a:t>
            </a:r>
            <a:r>
              <a:rPr lang="en-US" sz="3600" dirty="0">
                <a:latin typeface="+mn-lt"/>
              </a:rPr>
              <a:t> Source: e</a:t>
            </a:r>
            <a:r>
              <a:rPr lang="en-US" sz="3200" baseline="30000" dirty="0">
                <a:latin typeface="+mn-lt"/>
              </a:rPr>
              <a:t>‒</a:t>
            </a:r>
            <a:r>
              <a:rPr lang="en-US" sz="3600" dirty="0">
                <a:latin typeface="+mn-lt"/>
              </a:rPr>
              <a:t> Beam and e</a:t>
            </a:r>
            <a:r>
              <a:rPr lang="en-US" sz="3600" baseline="30000" dirty="0">
                <a:latin typeface="+mn-lt"/>
              </a:rPr>
              <a:t>+ </a:t>
            </a:r>
            <a:r>
              <a:rPr lang="en-US" sz="3600" dirty="0">
                <a:latin typeface="+mn-lt"/>
              </a:rPr>
              <a:t>Target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E8DFA-02E0-4A00-9548-E1D6911D96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3203" y="1167300"/>
                <a:ext cx="7271732" cy="5196973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/>
                  <a:t>Electron beam energy: 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120 MeV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/>
                  <a:t>Beam current: 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1 mA cw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/>
                  <a:t>Beam size on target: 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1.5 mm </a:t>
                </a:r>
                <a:r>
                  <a:rPr lang="en-US" sz="2400" dirty="0"/>
                  <a:t>(rms)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/>
                  <a:t>Target material: pure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tungsten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/>
                  <a:t>Target thickness: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4 mm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/>
                  <a:t>Average power deposited in target: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17 kW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/>
                  <a:t>Beam passes through tungsten rim at radius of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17.5 cm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/>
                  <a:t>Tangential speed at R = 17.5 cm: </a:t>
                </a:r>
                <a:r>
                  <a:rPr lang="en-US" sz="2400" b="1" dirty="0"/>
                  <a:t>4 m/s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/>
                  <a:t>Tungsten cooled by copper disk with 6 water channels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/>
                  <a:t>Cross-section of water channels: 10 mm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20 mm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/>
                  <a:t>Velocity of water flow: </a:t>
                </a:r>
                <a:r>
                  <a:rPr lang="en-US" sz="2400" b="1" dirty="0"/>
                  <a:t>2 m/s</a:t>
                </a:r>
                <a:r>
                  <a:rPr lang="en-US" sz="2400" dirty="0"/>
                  <a:t> (fully developed turbulent flow)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E8DFA-02E0-4A00-9548-E1D6911D96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203" y="1167300"/>
                <a:ext cx="7271732" cy="5196973"/>
              </a:xfrm>
              <a:blipFill>
                <a:blip r:embed="rId2"/>
                <a:stretch>
                  <a:fillRect l="-1090" t="-2227" r="-2263" b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262D4-0376-4E89-ABF1-C6274623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267" y="6409106"/>
            <a:ext cx="468565" cy="365125"/>
          </a:xfrm>
        </p:spPr>
        <p:txBody>
          <a:bodyPr wrap="none"/>
          <a:lstStyle/>
          <a:p>
            <a:fld id="{FA20A8B9-356A-4873-9983-F9E9111CAE42}" type="slidenum">
              <a:rPr lang="en-US" sz="1800" smtClean="0">
                <a:solidFill>
                  <a:schemeClr val="tx1"/>
                </a:solidFill>
              </a:rPr>
              <a:t>2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A82A510-4969-44FA-8C5F-B4DBC9F0A7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850" r="14527"/>
          <a:stretch/>
        </p:blipFill>
        <p:spPr>
          <a:xfrm>
            <a:off x="8054221" y="1680330"/>
            <a:ext cx="3240976" cy="4617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6D7998-A838-4B3A-BF11-58B47C0E7240}"/>
              </a:ext>
            </a:extLst>
          </p:cNvPr>
          <p:cNvSpPr txBox="1"/>
          <p:nvPr/>
        </p:nvSpPr>
        <p:spPr>
          <a:xfrm>
            <a:off x="8242932" y="984738"/>
            <a:ext cx="286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3D View of 60</a:t>
            </a:r>
            <a:r>
              <a:rPr lang="fr-FR" dirty="0"/>
              <a:t>° </a:t>
            </a:r>
            <a:r>
              <a:rPr lang="en-US" dirty="0"/>
              <a:t>Target Sector</a:t>
            </a:r>
            <a:br>
              <a:rPr lang="en-US" dirty="0"/>
            </a:br>
            <a:r>
              <a:rPr lang="en-US" dirty="0"/>
              <a:t>Cut in the Middle  </a:t>
            </a:r>
          </a:p>
        </p:txBody>
      </p:sp>
    </p:spTree>
    <p:extLst>
      <p:ext uri="{BB962C8B-B14F-4D97-AF65-F5344CB8AC3E}">
        <p14:creationId xmlns:p14="http://schemas.microsoft.com/office/powerpoint/2010/main" val="164318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64800"/>
            <a:ext cx="11601188" cy="1042330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+mn-lt"/>
              </a:rPr>
              <a:t>JLab</a:t>
            </a:r>
            <a:r>
              <a:rPr lang="en-US" sz="3600" dirty="0">
                <a:latin typeface="+mn-lt"/>
              </a:rPr>
              <a:t> e</a:t>
            </a:r>
            <a:r>
              <a:rPr lang="en-US" sz="3600" baseline="30000" dirty="0">
                <a:latin typeface="+mn-lt"/>
              </a:rPr>
              <a:t>+</a:t>
            </a:r>
            <a:r>
              <a:rPr lang="en-US" sz="3600" dirty="0">
                <a:latin typeface="+mn-lt"/>
              </a:rPr>
              <a:t> Source: Average Temperature and Thermal Stress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FD2CC-2E95-4E32-A8E6-7FF4E580AA12}"/>
              </a:ext>
            </a:extLst>
          </p:cNvPr>
          <p:cNvSpPr txBox="1"/>
          <p:nvPr/>
        </p:nvSpPr>
        <p:spPr>
          <a:xfrm>
            <a:off x="2233807" y="6052522"/>
            <a:ext cx="176419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T</a:t>
            </a:r>
            <a:r>
              <a:rPr lang="en-US" sz="2400" baseline="-25000" dirty="0" err="1"/>
              <a:t>max</a:t>
            </a:r>
            <a:r>
              <a:rPr lang="en-US" sz="2400" dirty="0"/>
              <a:t> = 258 </a:t>
            </a:r>
            <a:r>
              <a:rPr lang="fr-FR" sz="2400" dirty="0"/>
              <a:t>°C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CCE6F5-738C-4A56-9968-419049729F03}"/>
              </a:ext>
            </a:extLst>
          </p:cNvPr>
          <p:cNvSpPr txBox="1"/>
          <p:nvPr/>
        </p:nvSpPr>
        <p:spPr>
          <a:xfrm>
            <a:off x="7761845" y="6052522"/>
            <a:ext cx="239950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σ</a:t>
            </a:r>
            <a:r>
              <a:rPr lang="en-US" sz="2400" baseline="-25000" dirty="0" err="1"/>
              <a:t>vM</a:t>
            </a:r>
            <a:r>
              <a:rPr lang="en-US" sz="2400" baseline="-25000" dirty="0"/>
              <a:t> max</a:t>
            </a:r>
            <a:r>
              <a:rPr lang="en-US" sz="2400" dirty="0"/>
              <a:t> = 282 MPa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B937F-30C6-4150-837D-5E1EF96D2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8" y="1635870"/>
            <a:ext cx="4780196" cy="43513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BFEA7C-5CCB-46AF-B531-E5BA48702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01" y="1635870"/>
            <a:ext cx="5009191" cy="43513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E95932-3FC1-45AD-8389-C7D0FA19E90F}"/>
              </a:ext>
            </a:extLst>
          </p:cNvPr>
          <p:cNvSpPr txBox="1"/>
          <p:nvPr/>
        </p:nvSpPr>
        <p:spPr>
          <a:xfrm>
            <a:off x="725808" y="1107130"/>
            <a:ext cx="4780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Average Temperature of Tungsten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FE3710-F440-4A9A-B480-23DD048B38E7}"/>
              </a:ext>
            </a:extLst>
          </p:cNvPr>
          <p:cNvSpPr txBox="1"/>
          <p:nvPr/>
        </p:nvSpPr>
        <p:spPr>
          <a:xfrm>
            <a:off x="6571498" y="1107130"/>
            <a:ext cx="4780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Equivalent von Mises Stress</a:t>
            </a:r>
          </a:p>
        </p:txBody>
      </p:sp>
    </p:spTree>
    <p:extLst>
      <p:ext uri="{BB962C8B-B14F-4D97-AF65-F5344CB8AC3E}">
        <p14:creationId xmlns:p14="http://schemas.microsoft.com/office/powerpoint/2010/main" val="130828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E28B3FB-169D-45B7-B96C-27329F8DC917}"/>
              </a:ext>
            </a:extLst>
          </p:cNvPr>
          <p:cNvSpPr txBox="1">
            <a:spLocks/>
          </p:cNvSpPr>
          <p:nvPr/>
        </p:nvSpPr>
        <p:spPr>
          <a:xfrm>
            <a:off x="295406" y="14448"/>
            <a:ext cx="11601188" cy="779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</a:rPr>
              <a:t>JLab e</a:t>
            </a:r>
            <a:r>
              <a:rPr lang="en-US" sz="3600" baseline="30000" dirty="0">
                <a:latin typeface="+mn-lt"/>
              </a:rPr>
              <a:t>+</a:t>
            </a:r>
            <a:r>
              <a:rPr lang="en-US" sz="3600" dirty="0">
                <a:latin typeface="+mn-lt"/>
              </a:rPr>
              <a:t> Source: Thermal Cycling of a Spinning Target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ED3C82-15E6-4BE5-9502-AB5E8CDB1239}"/>
              </a:ext>
            </a:extLst>
          </p:cNvPr>
          <p:cNvGrpSpPr/>
          <p:nvPr/>
        </p:nvGrpSpPr>
        <p:grpSpPr>
          <a:xfrm>
            <a:off x="120576" y="842896"/>
            <a:ext cx="4260501" cy="5879968"/>
            <a:chOff x="0" y="913232"/>
            <a:chExt cx="4260501" cy="587996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11C8A7B-E0CA-4313-9F27-DC43D5AB3010}"/>
                </a:ext>
              </a:extLst>
            </p:cNvPr>
            <p:cNvGrpSpPr/>
            <p:nvPr/>
          </p:nvGrpSpPr>
          <p:grpSpPr>
            <a:xfrm>
              <a:off x="0" y="913232"/>
              <a:ext cx="4260501" cy="2939984"/>
              <a:chOff x="100479" y="913232"/>
              <a:chExt cx="4260501" cy="2939984"/>
            </a:xfrm>
          </p:grpSpPr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63FFCB95-9736-4936-A31F-E568ABEF96F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10910163"/>
                  </p:ext>
                </p:extLst>
              </p:nvPr>
            </p:nvGraphicFramePr>
            <p:xfrm>
              <a:off x="100479" y="913232"/>
              <a:ext cx="4260501" cy="29399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82" name="Acrobat Document" r:id="rId3" imgW="3687796" imgH="2544813" progId="Acrobat.Document.DC">
                      <p:embed/>
                    </p:oleObj>
                  </mc:Choice>
                  <mc:Fallback>
                    <p:oleObj name="Acrobat Document" r:id="rId3" imgW="3687796" imgH="2544813" progId="Acrobat.Document.DC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00479" y="913232"/>
                            <a:ext cx="4260501" cy="293998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5E8888-5351-4E02-AE7E-D1B6B8852BCB}"/>
                  </a:ext>
                </a:extLst>
              </p:cNvPr>
              <p:cNvSpPr txBox="1"/>
              <p:nvPr/>
            </p:nvSpPr>
            <p:spPr>
              <a:xfrm>
                <a:off x="2439639" y="1004556"/>
                <a:ext cx="1737912" cy="4001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Thermal Cycle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64A8ED9-128E-4C5F-83F5-2F40AB69117E}"/>
                </a:ext>
              </a:extLst>
            </p:cNvPr>
            <p:cNvGrpSpPr/>
            <p:nvPr/>
          </p:nvGrpSpPr>
          <p:grpSpPr>
            <a:xfrm>
              <a:off x="0" y="3853216"/>
              <a:ext cx="4260500" cy="2939984"/>
              <a:chOff x="0" y="3853216"/>
              <a:chExt cx="4260500" cy="2939984"/>
            </a:xfrm>
          </p:grpSpPr>
          <p:graphicFrame>
            <p:nvGraphicFramePr>
              <p:cNvPr id="9" name="Object 8">
                <a:extLst>
                  <a:ext uri="{FF2B5EF4-FFF2-40B4-BE49-F238E27FC236}">
                    <a16:creationId xmlns:a16="http://schemas.microsoft.com/office/drawing/2014/main" id="{E2FB1255-FA8B-4286-B585-254ECE7EFDC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7623174"/>
                  </p:ext>
                </p:extLst>
              </p:nvPr>
            </p:nvGraphicFramePr>
            <p:xfrm>
              <a:off x="0" y="3853216"/>
              <a:ext cx="4260500" cy="29399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83" name="Acrobat Document" r:id="rId5" imgW="3687796" imgH="2544813" progId="Acrobat.Document.DC">
                      <p:embed/>
                    </p:oleObj>
                  </mc:Choice>
                  <mc:Fallback>
                    <p:oleObj name="Acrobat Document" r:id="rId5" imgW="3687796" imgH="2544813" progId="Acrobat.Document.DC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0" y="3853216"/>
                            <a:ext cx="4260500" cy="293998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EEB7CB0-F872-430E-BC1E-F457EB9CC3D3}"/>
                  </a:ext>
                </a:extLst>
              </p:cNvPr>
              <p:cNvSpPr txBox="1"/>
              <p:nvPr/>
            </p:nvSpPr>
            <p:spPr>
              <a:xfrm>
                <a:off x="755215" y="3944540"/>
                <a:ext cx="1759649" cy="4001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Heating Phase 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161BFF-9DF5-4F29-83F2-EF1FE6820E51}"/>
              </a:ext>
            </a:extLst>
          </p:cNvPr>
          <p:cNvGrpSpPr/>
          <p:nvPr/>
        </p:nvGrpSpPr>
        <p:grpSpPr>
          <a:xfrm>
            <a:off x="4836803" y="932161"/>
            <a:ext cx="6785295" cy="4648076"/>
            <a:chOff x="5198531" y="932161"/>
            <a:chExt cx="6785295" cy="464807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9F7F8D8-8026-41FC-971C-60DE12187088}"/>
                </a:ext>
              </a:extLst>
            </p:cNvPr>
            <p:cNvGrpSpPr/>
            <p:nvPr/>
          </p:nvGrpSpPr>
          <p:grpSpPr>
            <a:xfrm>
              <a:off x="5198531" y="1277763"/>
              <a:ext cx="6785295" cy="4302474"/>
              <a:chOff x="5300131" y="913232"/>
              <a:chExt cx="6785295" cy="4302474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180A7FE-AF30-49D4-A33B-7CCC271256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3141"/>
              <a:stretch/>
            </p:blipFill>
            <p:spPr>
              <a:xfrm>
                <a:off x="8360860" y="913232"/>
                <a:ext cx="3724566" cy="4302474"/>
              </a:xfrm>
              <a:prstGeom prst="rect">
                <a:avLst/>
              </a:prstGeom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1DD4739-D630-49F7-85F1-EA4772ED1F16}"/>
                  </a:ext>
                </a:extLst>
              </p:cNvPr>
              <p:cNvGrpSpPr/>
              <p:nvPr/>
            </p:nvGrpSpPr>
            <p:grpSpPr>
              <a:xfrm>
                <a:off x="5300131" y="913232"/>
                <a:ext cx="2980341" cy="4302474"/>
                <a:chOff x="5300131" y="913232"/>
                <a:chExt cx="2980341" cy="4302474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3E59EE3B-D3BA-47F7-A16E-C03CBC7637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190" r="13141"/>
                <a:stretch/>
              </p:blipFill>
              <p:spPr>
                <a:xfrm>
                  <a:off x="6193536" y="913232"/>
                  <a:ext cx="2086936" cy="4302474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18A6BEDD-43F6-4BB5-8153-BB386AC120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9" r="78016"/>
                <a:stretch/>
              </p:blipFill>
              <p:spPr>
                <a:xfrm>
                  <a:off x="5300131" y="913232"/>
                  <a:ext cx="893405" cy="4302474"/>
                </a:xfrm>
                <a:prstGeom prst="rect">
                  <a:avLst/>
                </a:prstGeom>
              </p:spPr>
            </p:pic>
          </p:grp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04590E-5F25-41D4-836F-696E4C6445B2}"/>
                </a:ext>
              </a:extLst>
            </p:cNvPr>
            <p:cNvSpPr txBox="1"/>
            <p:nvPr/>
          </p:nvSpPr>
          <p:spPr>
            <a:xfrm>
              <a:off x="5714750" y="932161"/>
              <a:ext cx="5752857" cy="4001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Temperature and Stress at the End of Heating Phase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BDBB570-C03F-48A4-8D0F-71DDD5499F1D}"/>
              </a:ext>
            </a:extLst>
          </p:cNvPr>
          <p:cNvSpPr txBox="1"/>
          <p:nvPr/>
        </p:nvSpPr>
        <p:spPr>
          <a:xfrm>
            <a:off x="4580478" y="6230731"/>
            <a:ext cx="193174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400" dirty="0"/>
              <a:t>Δ</a:t>
            </a:r>
            <a:r>
              <a:rPr lang="en-US" sz="2400" dirty="0" err="1"/>
              <a:t>T</a:t>
            </a:r>
            <a:r>
              <a:rPr lang="en-US" sz="2400" baseline="-25000" dirty="0" err="1"/>
              <a:t>max</a:t>
            </a:r>
            <a:r>
              <a:rPr lang="en-US" sz="2400" dirty="0"/>
              <a:t> ≈ 120</a:t>
            </a:r>
            <a:r>
              <a:rPr lang="fr-FR" sz="2400" dirty="0"/>
              <a:t>°C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2B39B7-6664-47C6-8BBA-8D5678D4266E}"/>
              </a:ext>
            </a:extLst>
          </p:cNvPr>
          <p:cNvSpPr txBox="1"/>
          <p:nvPr/>
        </p:nvSpPr>
        <p:spPr>
          <a:xfrm>
            <a:off x="4753602" y="5659108"/>
            <a:ext cx="168969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T</a:t>
            </a:r>
            <a:r>
              <a:rPr lang="en-US" sz="2400" baseline="-25000" dirty="0" err="1"/>
              <a:t>max</a:t>
            </a:r>
            <a:r>
              <a:rPr lang="en-US" sz="2400" dirty="0"/>
              <a:t> ≈ 340</a:t>
            </a:r>
            <a:r>
              <a:rPr lang="fr-FR" sz="2400" dirty="0"/>
              <a:t>°C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C25AA6-7C01-40D5-94C9-55B69F6865A4}"/>
              </a:ext>
            </a:extLst>
          </p:cNvPr>
          <p:cNvSpPr txBox="1"/>
          <p:nvPr/>
        </p:nvSpPr>
        <p:spPr>
          <a:xfrm>
            <a:off x="6585228" y="5653315"/>
            <a:ext cx="239950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σ</a:t>
            </a:r>
            <a:r>
              <a:rPr lang="en-US" sz="2400" baseline="-25000" dirty="0" err="1"/>
              <a:t>vM</a:t>
            </a:r>
            <a:r>
              <a:rPr lang="en-US" sz="2400" baseline="-25000" dirty="0"/>
              <a:t> max</a:t>
            </a:r>
            <a:r>
              <a:rPr lang="en-US" sz="2400" dirty="0"/>
              <a:t> ≈ 150 MPa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8E374E-6127-4AC3-BBEC-A737FA832252}"/>
              </a:ext>
            </a:extLst>
          </p:cNvPr>
          <p:cNvSpPr txBox="1"/>
          <p:nvPr/>
        </p:nvSpPr>
        <p:spPr>
          <a:xfrm>
            <a:off x="8886388" y="5674497"/>
            <a:ext cx="3298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+ 280 MPa due to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2000" baseline="-25000" dirty="0" err="1">
                <a:solidFill>
                  <a:schemeClr val="bg1">
                    <a:lumMod val="50000"/>
                  </a:schemeClr>
                </a:solidFill>
              </a:rPr>
              <a:t>ave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= 258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°C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66F1D60-072F-4ADC-BA18-0479D43CD5C9}"/>
              </a:ext>
            </a:extLst>
          </p:cNvPr>
          <p:cNvGrpSpPr/>
          <p:nvPr/>
        </p:nvGrpSpPr>
        <p:grpSpPr>
          <a:xfrm>
            <a:off x="6679598" y="6097553"/>
            <a:ext cx="3160191" cy="703118"/>
            <a:chOff x="7272451" y="6152417"/>
            <a:chExt cx="3160191" cy="70311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80CC308-A3F0-4AA6-A81B-26E5A9848894}"/>
                </a:ext>
              </a:extLst>
            </p:cNvPr>
            <p:cNvGrpSpPr/>
            <p:nvPr/>
          </p:nvGrpSpPr>
          <p:grpSpPr>
            <a:xfrm>
              <a:off x="7272451" y="6152417"/>
              <a:ext cx="3160191" cy="400110"/>
              <a:chOff x="7272451" y="6152417"/>
              <a:chExt cx="3160191" cy="40011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A186C0-543D-498A-9D7D-3CDDA344E0DB}"/>
                  </a:ext>
                </a:extLst>
              </p:cNvPr>
              <p:cNvSpPr txBox="1"/>
              <p:nvPr/>
            </p:nvSpPr>
            <p:spPr>
              <a:xfrm>
                <a:off x="7272451" y="6152417"/>
                <a:ext cx="24220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Duration of Heating ≈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41D209A-0CA3-4BFB-A0DD-99C313EBC6A5}"/>
                  </a:ext>
                </a:extLst>
              </p:cNvPr>
              <p:cNvSpPr/>
              <p:nvPr/>
            </p:nvSpPr>
            <p:spPr>
              <a:xfrm>
                <a:off x="9629217" y="6178068"/>
                <a:ext cx="8034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2.5 ms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D2FE3D4-89E1-431B-897B-B492551C100B}"/>
                </a:ext>
              </a:extLst>
            </p:cNvPr>
            <p:cNvGrpSpPr/>
            <p:nvPr/>
          </p:nvGrpSpPr>
          <p:grpSpPr>
            <a:xfrm>
              <a:off x="7674804" y="6455425"/>
              <a:ext cx="2757838" cy="400110"/>
              <a:chOff x="7674804" y="6455425"/>
              <a:chExt cx="2757838" cy="40011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2195A5A-C7BD-46C8-9011-F527386DAE4F}"/>
                  </a:ext>
                </a:extLst>
              </p:cNvPr>
              <p:cNvSpPr txBox="1"/>
              <p:nvPr/>
            </p:nvSpPr>
            <p:spPr>
              <a:xfrm>
                <a:off x="7674804" y="6455425"/>
                <a:ext cx="2019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Period of Cycles =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D0806A3-5B93-421E-BE2F-4C00AF8B21FA}"/>
                  </a:ext>
                </a:extLst>
              </p:cNvPr>
              <p:cNvSpPr/>
              <p:nvPr/>
            </p:nvSpPr>
            <p:spPr>
              <a:xfrm>
                <a:off x="9569905" y="6481076"/>
                <a:ext cx="8627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275 ms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714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64800"/>
            <a:ext cx="11601188" cy="104233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+mn-lt"/>
              </a:rPr>
              <a:t>JLab e</a:t>
            </a:r>
            <a:r>
              <a:rPr lang="en-US" sz="3600" baseline="30000" dirty="0">
                <a:latin typeface="+mn-lt"/>
              </a:rPr>
              <a:t>+</a:t>
            </a:r>
            <a:r>
              <a:rPr lang="en-US" sz="3600" dirty="0">
                <a:latin typeface="+mn-lt"/>
              </a:rPr>
              <a:t> Source: Radiation Damage of Tungsten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FD2CC-2E95-4E32-A8E6-7FF4E580AA12}"/>
              </a:ext>
            </a:extLst>
          </p:cNvPr>
          <p:cNvSpPr txBox="1"/>
          <p:nvPr/>
        </p:nvSpPr>
        <p:spPr>
          <a:xfrm>
            <a:off x="529007" y="5672946"/>
            <a:ext cx="5119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Max Damage per e</a:t>
            </a:r>
            <a:r>
              <a:rPr lang="en-US" sz="2400" baseline="30000" dirty="0"/>
              <a:t>‒</a:t>
            </a:r>
            <a:r>
              <a:rPr lang="en-US" sz="2400" dirty="0"/>
              <a:t> = 5.7· 10</a:t>
            </a:r>
            <a:r>
              <a:rPr lang="en-US" sz="2400" baseline="30000" dirty="0"/>
              <a:t> ‒22</a:t>
            </a:r>
            <a:r>
              <a:rPr lang="en-US" sz="2400" dirty="0"/>
              <a:t> dpa/e</a:t>
            </a:r>
            <a:r>
              <a:rPr lang="en-US" sz="2400" baseline="30000" dirty="0"/>
              <a:t>‒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CCE6F5-738C-4A56-9968-419049729F03}"/>
              </a:ext>
            </a:extLst>
          </p:cNvPr>
          <p:cNvSpPr txBox="1"/>
          <p:nvPr/>
        </p:nvSpPr>
        <p:spPr>
          <a:xfrm>
            <a:off x="7084162" y="5672946"/>
            <a:ext cx="476380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Max Damage per 5000 h = </a:t>
            </a:r>
            <a:r>
              <a:rPr lang="en-US" sz="2400" b="1" dirty="0"/>
              <a:t>0.215 dpa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3E3AC9-4BA3-4AF2-B862-E3B83C62A293}"/>
              </a:ext>
            </a:extLst>
          </p:cNvPr>
          <p:cNvGrpSpPr/>
          <p:nvPr/>
        </p:nvGrpSpPr>
        <p:grpSpPr>
          <a:xfrm>
            <a:off x="91843" y="1208730"/>
            <a:ext cx="6237838" cy="4221342"/>
            <a:chOff x="91843" y="1107130"/>
            <a:chExt cx="6237838" cy="422134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E95932-3FC1-45AD-8389-C7D0FA19E90F}"/>
                </a:ext>
              </a:extLst>
            </p:cNvPr>
            <p:cNvSpPr txBox="1"/>
            <p:nvPr/>
          </p:nvSpPr>
          <p:spPr>
            <a:xfrm>
              <a:off x="337706" y="1107130"/>
              <a:ext cx="5746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Radiation Damage per e</a:t>
              </a:r>
              <a:r>
                <a:rPr lang="en-US" sz="2400" baseline="30000" dirty="0"/>
                <a:t>‒</a:t>
              </a:r>
              <a:r>
                <a:rPr lang="en-US" sz="2400" dirty="0"/>
                <a:t> in Stationary Target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78D072-1A5C-4A12-AA09-56DF6BE69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3" y="1568795"/>
              <a:ext cx="6237838" cy="3759677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2FE3710-F440-4A9A-B480-23DD048B38E7}"/>
              </a:ext>
            </a:extLst>
          </p:cNvPr>
          <p:cNvSpPr txBox="1"/>
          <p:nvPr/>
        </p:nvSpPr>
        <p:spPr>
          <a:xfrm>
            <a:off x="7513634" y="1208730"/>
            <a:ext cx="394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Damage of Rotated Target vs </a:t>
            </a:r>
            <a:r>
              <a:rPr lang="en-US" sz="2400" i="1" dirty="0"/>
              <a:t>z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92165DA-02BF-4E15-BE2C-4B166E239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266692"/>
              </p:ext>
            </p:extLst>
          </p:nvPr>
        </p:nvGraphicFramePr>
        <p:xfrm>
          <a:off x="6547093" y="1670395"/>
          <a:ext cx="5350267" cy="3802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Acrobat Document" r:id="rId4" imgW="4320221" imgH="3070829" progId="Acrobat.Document.DC">
                  <p:embed/>
                </p:oleObj>
              </mc:Choice>
              <mc:Fallback>
                <p:oleObj name="Acrobat Document" r:id="rId4" imgW="4320221" imgH="307082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7093" y="1670395"/>
                        <a:ext cx="5350267" cy="3802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130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3443-6EF0-4125-B7BF-BBB319B2DE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1593" y="852850"/>
            <a:ext cx="4935984" cy="85999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+mn-lt"/>
              </a:rPr>
              <a:t>What We Would Like to Test at MAMI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E8DFA-02E0-4A00-9548-E1D6911D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352" y="2070457"/>
            <a:ext cx="5265482" cy="344642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Rad. Damage of Tungsten ≈</a:t>
            </a:r>
            <a:r>
              <a:rPr lang="en-US" sz="2400" b="1" dirty="0">
                <a:solidFill>
                  <a:srgbClr val="FF0000"/>
                </a:solidFill>
              </a:rPr>
              <a:t> 0.215 </a:t>
            </a:r>
            <a:r>
              <a:rPr lang="en-US" sz="2400" b="1" dirty="0" err="1">
                <a:solidFill>
                  <a:srgbClr val="FF0000"/>
                </a:solidFill>
              </a:rPr>
              <a:t>dpa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Tungsten at cycling temperatures expected at JLab e</a:t>
            </a:r>
            <a:r>
              <a:rPr lang="en-US" sz="2400" baseline="30000" dirty="0"/>
              <a:t>+</a:t>
            </a:r>
            <a:r>
              <a:rPr lang="en-US" sz="2400" dirty="0"/>
              <a:t> source:</a:t>
            </a:r>
            <a:endParaRPr lang="en-US" sz="2400" b="1" dirty="0"/>
          </a:p>
          <a:p>
            <a:pPr lvl="1">
              <a:spcAft>
                <a:spcPts val="1200"/>
              </a:spcAft>
            </a:pPr>
            <a:r>
              <a:rPr lang="en-US" dirty="0"/>
              <a:t>Average T ≈ </a:t>
            </a:r>
            <a:r>
              <a:rPr lang="en-US" b="1" dirty="0"/>
              <a:t>300 </a:t>
            </a:r>
            <a:r>
              <a:rPr lang="fr-FR" b="1" dirty="0"/>
              <a:t>°C</a:t>
            </a:r>
          </a:p>
          <a:p>
            <a:pPr lvl="1">
              <a:spcAft>
                <a:spcPts val="1200"/>
              </a:spcAft>
            </a:pPr>
            <a:r>
              <a:rPr lang="fr-FR" dirty="0" err="1"/>
              <a:t>ΔT</a:t>
            </a:r>
            <a:r>
              <a:rPr lang="fr-FR" baseline="-25000" dirty="0" err="1"/>
              <a:t>pulse</a:t>
            </a:r>
            <a:r>
              <a:rPr lang="fr-FR" dirty="0"/>
              <a:t> </a:t>
            </a:r>
            <a:r>
              <a:rPr lang="en-US" dirty="0"/>
              <a:t>≈</a:t>
            </a:r>
            <a:r>
              <a:rPr lang="fr-FR" b="1" dirty="0"/>
              <a:t> 120 °C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AD01F0-3C76-4796-9DC8-585F7444B8B2}"/>
              </a:ext>
            </a:extLst>
          </p:cNvPr>
          <p:cNvSpPr txBox="1">
            <a:spLocks/>
          </p:cNvSpPr>
          <p:nvPr/>
        </p:nvSpPr>
        <p:spPr>
          <a:xfrm>
            <a:off x="6459985" y="833269"/>
            <a:ext cx="4593202" cy="85999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+mn-lt"/>
              </a:rPr>
              <a:t>MAMI Beam and Target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2D9E4C-CDA4-4CFA-8907-94B646B022C5}"/>
              </a:ext>
            </a:extLst>
          </p:cNvPr>
          <p:cNvSpPr txBox="1">
            <a:spLocks/>
          </p:cNvSpPr>
          <p:nvPr/>
        </p:nvSpPr>
        <p:spPr>
          <a:xfrm>
            <a:off x="6382167" y="2050876"/>
            <a:ext cx="5091621" cy="3466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/>
              <a:t>Electron beam energy: </a:t>
            </a:r>
            <a:r>
              <a:rPr lang="en-US" sz="2400" b="1" dirty="0">
                <a:solidFill>
                  <a:srgbClr val="FF0000"/>
                </a:solidFill>
              </a:rPr>
              <a:t>180 MeV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Beam current: </a:t>
            </a:r>
            <a:r>
              <a:rPr lang="en-US" sz="2400" b="1" dirty="0">
                <a:solidFill>
                  <a:srgbClr val="FF0000"/>
                </a:solidFill>
              </a:rPr>
              <a:t>22 </a:t>
            </a:r>
            <a:r>
              <a:rPr lang="en-US" sz="2400" b="1" dirty="0" err="1">
                <a:solidFill>
                  <a:srgbClr val="FF0000"/>
                </a:solidFill>
              </a:rPr>
              <a:t>μA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dirty="0"/>
              <a:t>Beam size on target: </a:t>
            </a:r>
            <a:r>
              <a:rPr lang="en-US" sz="2400" b="1" dirty="0">
                <a:solidFill>
                  <a:srgbClr val="FF0000"/>
                </a:solidFill>
              </a:rPr>
              <a:t>250 </a:t>
            </a:r>
            <a:r>
              <a:rPr lang="en-US" sz="2400" b="1" dirty="0" err="1">
                <a:solidFill>
                  <a:srgbClr val="FF0000"/>
                </a:solidFill>
              </a:rPr>
              <a:t>μm</a:t>
            </a:r>
            <a:r>
              <a:rPr lang="en-US" sz="2400" b="1" dirty="0"/>
              <a:t> </a:t>
            </a:r>
            <a:r>
              <a:rPr lang="en-US" sz="2400" dirty="0"/>
              <a:t>(RMS)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Target material: pure </a:t>
            </a:r>
            <a:r>
              <a:rPr lang="en-US" sz="2400" b="1" dirty="0"/>
              <a:t>Tungsten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Target thickness: </a:t>
            </a:r>
            <a:r>
              <a:rPr lang="en-US" sz="2400" b="1" dirty="0"/>
              <a:t>100 </a:t>
            </a:r>
            <a:r>
              <a:rPr lang="en-US" sz="2400" b="1" dirty="0" err="1"/>
              <a:t>μm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8657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F43944-6EA6-49F8-865E-D0F7589A1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6"/>
          <a:stretch/>
        </p:blipFill>
        <p:spPr>
          <a:xfrm>
            <a:off x="117369" y="1196492"/>
            <a:ext cx="7520132" cy="41700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115393"/>
            <a:ext cx="11601188" cy="113635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Geometry of W Target and Al Holder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142FDA-5581-4B45-B793-DB56D6EAF370}"/>
              </a:ext>
            </a:extLst>
          </p:cNvPr>
          <p:cNvGrpSpPr/>
          <p:nvPr/>
        </p:nvGrpSpPr>
        <p:grpSpPr>
          <a:xfrm>
            <a:off x="7171101" y="3105683"/>
            <a:ext cx="932799" cy="689782"/>
            <a:chOff x="7689120" y="3286897"/>
            <a:chExt cx="932799" cy="689782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0E6DA34-A6E4-4217-92D0-8AE5B4520D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16911" y="3440041"/>
              <a:ext cx="905008" cy="536638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ED32EE-C35D-42DD-A9B7-4CBECE31BAAB}"/>
                </a:ext>
              </a:extLst>
            </p:cNvPr>
            <p:cNvSpPr txBox="1"/>
            <p:nvPr/>
          </p:nvSpPr>
          <p:spPr>
            <a:xfrm rot="19764541">
              <a:off x="7689120" y="3286897"/>
              <a:ext cx="805786" cy="41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Beam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A2C6155-32AB-4A53-A4E7-6513760A7B44}"/>
              </a:ext>
            </a:extLst>
          </p:cNvPr>
          <p:cNvGrpSpPr/>
          <p:nvPr/>
        </p:nvGrpSpPr>
        <p:grpSpPr>
          <a:xfrm>
            <a:off x="5825343" y="2642771"/>
            <a:ext cx="984883" cy="851788"/>
            <a:chOff x="6266671" y="2818031"/>
            <a:chExt cx="984883" cy="851788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C717853-16E5-4AEA-AC66-0515F8716F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66671" y="3068320"/>
              <a:ext cx="596409" cy="60149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AD2F075-760D-4ECC-A1C3-2CC5770951F7}"/>
                </a:ext>
              </a:extLst>
            </p:cNvPr>
            <p:cNvSpPr txBox="1"/>
            <p:nvPr/>
          </p:nvSpPr>
          <p:spPr>
            <a:xfrm>
              <a:off x="6815296" y="2818031"/>
              <a:ext cx="436258" cy="41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031F79F-EC03-4CA0-A371-7133DF88AF92}"/>
              </a:ext>
            </a:extLst>
          </p:cNvPr>
          <p:cNvCxnSpPr>
            <a:cxnSpLocks/>
          </p:cNvCxnSpPr>
          <p:nvPr/>
        </p:nvCxnSpPr>
        <p:spPr>
          <a:xfrm flipH="1">
            <a:off x="2149327" y="1491448"/>
            <a:ext cx="1333671" cy="76384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9A6A665-0179-4BF9-B691-565D9B1D5525}"/>
              </a:ext>
            </a:extLst>
          </p:cNvPr>
          <p:cNvCxnSpPr>
            <a:cxnSpLocks/>
          </p:cNvCxnSpPr>
          <p:nvPr/>
        </p:nvCxnSpPr>
        <p:spPr>
          <a:xfrm flipH="1" flipV="1">
            <a:off x="3151110" y="3718294"/>
            <a:ext cx="1093297" cy="57171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8E29FA6-770D-4DF4-B411-366D43C718A5}"/>
              </a:ext>
            </a:extLst>
          </p:cNvPr>
          <p:cNvSpPr txBox="1"/>
          <p:nvPr/>
        </p:nvSpPr>
        <p:spPr>
          <a:xfrm>
            <a:off x="3335128" y="1196491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4C99AF-8979-4407-B487-11E987863AB1}"/>
              </a:ext>
            </a:extLst>
          </p:cNvPr>
          <p:cNvSpPr txBox="1"/>
          <p:nvPr/>
        </p:nvSpPr>
        <p:spPr>
          <a:xfrm>
            <a:off x="4408198" y="1310446"/>
            <a:ext cx="297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3D View of ¼ of Target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22549E-D29D-4ACD-8F0E-19780E282D0B}"/>
              </a:ext>
            </a:extLst>
          </p:cNvPr>
          <p:cNvSpPr txBox="1"/>
          <p:nvPr/>
        </p:nvSpPr>
        <p:spPr>
          <a:xfrm>
            <a:off x="8414832" y="1184215"/>
            <a:ext cx="3695415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Thickness of W target: </a:t>
            </a:r>
            <a:r>
              <a:rPr lang="en-US" b="1" dirty="0"/>
              <a:t>100 </a:t>
            </a:r>
            <a:r>
              <a:rPr lang="el-GR" b="1" dirty="0"/>
              <a:t>μ</a:t>
            </a:r>
            <a:r>
              <a:rPr lang="en-US" b="1" dirty="0"/>
              <a:t>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Length of W target: </a:t>
            </a:r>
            <a:r>
              <a:rPr lang="en-US" b="1" dirty="0">
                <a:solidFill>
                  <a:srgbClr val="FF0000"/>
                </a:solidFill>
              </a:rPr>
              <a:t>80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Width of W target: </a:t>
            </a:r>
            <a:r>
              <a:rPr lang="en-US" b="1" dirty="0">
                <a:solidFill>
                  <a:srgbClr val="FF0000"/>
                </a:solidFill>
              </a:rPr>
              <a:t>3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Thickness of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ceramic: 1 mm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F4E470-1811-49B4-BB22-FBE648E1A133}"/>
              </a:ext>
            </a:extLst>
          </p:cNvPr>
          <p:cNvSpPr txBox="1"/>
          <p:nvPr/>
        </p:nvSpPr>
        <p:spPr>
          <a:xfrm>
            <a:off x="4222891" y="4155901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</a:t>
            </a:r>
            <a:endParaRPr lang="en-US" baseline="-25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06C937-9A8A-4DBD-8F43-FD108B7C18D5}"/>
              </a:ext>
            </a:extLst>
          </p:cNvPr>
          <p:cNvGrpSpPr/>
          <p:nvPr/>
        </p:nvGrpSpPr>
        <p:grpSpPr>
          <a:xfrm>
            <a:off x="8232091" y="3448975"/>
            <a:ext cx="3959909" cy="3409025"/>
            <a:chOff x="8103900" y="3024679"/>
            <a:chExt cx="3959909" cy="34090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1ECB44-2B1F-4D11-9364-299A58A72A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3" r="29426"/>
            <a:stretch/>
          </p:blipFill>
          <p:spPr>
            <a:xfrm>
              <a:off x="8145992" y="3024679"/>
              <a:ext cx="3917817" cy="340902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DFCFC7-8D0B-4BC4-A6F0-41282CA0F1D4}"/>
                </a:ext>
              </a:extLst>
            </p:cNvPr>
            <p:cNvSpPr/>
            <p:nvPr/>
          </p:nvSpPr>
          <p:spPr>
            <a:xfrm>
              <a:off x="8103900" y="5212120"/>
              <a:ext cx="148418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Temperature,</a:t>
              </a:r>
              <a:br>
                <a:rPr lang="en-US" dirty="0"/>
              </a:br>
              <a:r>
                <a:rPr lang="en-US" dirty="0"/>
                <a:t>Radiation and</a:t>
              </a:r>
              <a:br>
                <a:rPr lang="en-US" dirty="0"/>
              </a:br>
              <a:r>
                <a:rPr lang="en-US" dirty="0"/>
                <a:t>Convection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-99503"/>
            <a:ext cx="11601188" cy="113635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Power and Temperature for Duty Cycles of 0.17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A684D6-3A9D-474F-A7D3-8D58B4C83508}"/>
              </a:ext>
            </a:extLst>
          </p:cNvPr>
          <p:cNvGrpSpPr/>
          <p:nvPr/>
        </p:nvGrpSpPr>
        <p:grpSpPr>
          <a:xfrm>
            <a:off x="1085553" y="770789"/>
            <a:ext cx="3481066" cy="4672205"/>
            <a:chOff x="386846" y="1251752"/>
            <a:chExt cx="3481066" cy="467220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95FADFD-E583-40FB-BFC0-CB3E09A58C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20" r="19543"/>
            <a:stretch/>
          </p:blipFill>
          <p:spPr>
            <a:xfrm>
              <a:off x="386846" y="1681544"/>
              <a:ext cx="3481066" cy="424241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8B98501-AF1D-4EDA-AC2D-83C3403C4212}"/>
                </a:ext>
              </a:extLst>
            </p:cNvPr>
            <p:cNvSpPr txBox="1"/>
            <p:nvPr/>
          </p:nvSpPr>
          <p:spPr>
            <a:xfrm>
              <a:off x="472085" y="1251752"/>
              <a:ext cx="33105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Average P = 25.9 W/mm</a:t>
              </a:r>
              <a:r>
                <a:rPr lang="en-US" sz="2400" baseline="30000" dirty="0"/>
                <a:t>3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2645553-B23B-4993-B23E-BD3351981BBB}"/>
              </a:ext>
            </a:extLst>
          </p:cNvPr>
          <p:cNvGrpSpPr/>
          <p:nvPr/>
        </p:nvGrpSpPr>
        <p:grpSpPr>
          <a:xfrm>
            <a:off x="295406" y="3583709"/>
            <a:ext cx="5061360" cy="3055602"/>
            <a:chOff x="4551903" y="2638829"/>
            <a:chExt cx="5061360" cy="30556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45759C-D8B5-434E-AA2D-06BA06255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903" y="2638829"/>
              <a:ext cx="5061360" cy="305560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583DDD-E942-4674-BFB5-3203C532A31B}"/>
                </a:ext>
              </a:extLst>
            </p:cNvPr>
            <p:cNvSpPr txBox="1"/>
            <p:nvPr/>
          </p:nvSpPr>
          <p:spPr>
            <a:xfrm>
              <a:off x="5817955" y="2665499"/>
              <a:ext cx="286604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Average Temperature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0669CA0-D5C0-408E-BAF7-FF256FBEDA95}"/>
              </a:ext>
            </a:extLst>
          </p:cNvPr>
          <p:cNvSpPr txBox="1"/>
          <p:nvPr/>
        </p:nvSpPr>
        <p:spPr>
          <a:xfrm>
            <a:off x="7904607" y="5600234"/>
            <a:ext cx="3074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baseline="-25000" dirty="0" err="1"/>
              <a:t>pulse</a:t>
            </a:r>
            <a:r>
              <a:rPr lang="en-US" sz="2800" dirty="0"/>
              <a:t> = 152 </a:t>
            </a:r>
            <a:r>
              <a:rPr lang="fr-FR" sz="2800" dirty="0"/>
              <a:t>W/mm</a:t>
            </a:r>
            <a:r>
              <a:rPr lang="fr-FR" sz="2800" baseline="30000" dirty="0"/>
              <a:t>3</a:t>
            </a:r>
            <a:endParaRPr lang="en-US" sz="2800" baseline="30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441812-27CB-414A-9E15-E6D243736FA6}"/>
              </a:ext>
            </a:extLst>
          </p:cNvPr>
          <p:cNvSpPr txBox="1"/>
          <p:nvPr/>
        </p:nvSpPr>
        <p:spPr>
          <a:xfrm>
            <a:off x="9443938" y="6207251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Δ</a:t>
            </a:r>
            <a:r>
              <a:rPr lang="en-US" sz="2800" dirty="0"/>
              <a:t>T = 125 </a:t>
            </a:r>
            <a:r>
              <a:rPr lang="fr-FR" sz="2800" dirty="0"/>
              <a:t>°C</a:t>
            </a:r>
            <a:endParaRPr lang="en-US" sz="28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9A338B0-08A5-4F0D-86EF-5919A7198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2233" y="1641926"/>
            <a:ext cx="5614562" cy="38745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582A56-35AB-4A5C-B5B2-6F225B42793E}"/>
              </a:ext>
            </a:extLst>
          </p:cNvPr>
          <p:cNvSpPr/>
          <p:nvPr/>
        </p:nvSpPr>
        <p:spPr>
          <a:xfrm>
            <a:off x="6096000" y="749430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/>
              <a:t>Cycling Temperature for </a:t>
            </a:r>
            <a:br>
              <a:rPr lang="en-US" sz="2800" dirty="0"/>
            </a:br>
            <a:r>
              <a:rPr lang="en-US" sz="2400" dirty="0"/>
              <a:t>Pulse length = 34 </a:t>
            </a:r>
            <a:r>
              <a:rPr lang="en-US" sz="2400" dirty="0" err="1"/>
              <a:t>ms</a:t>
            </a:r>
            <a:r>
              <a:rPr lang="en-US" sz="2400" dirty="0"/>
              <a:t>, Pulse Period = 200 </a:t>
            </a:r>
            <a:r>
              <a:rPr lang="en-US" sz="2400" dirty="0" err="1"/>
              <a:t>ms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7F6ED0-4415-4B21-8CC6-BC5B4EBE685E}"/>
              </a:ext>
            </a:extLst>
          </p:cNvPr>
          <p:cNvSpPr txBox="1"/>
          <p:nvPr/>
        </p:nvSpPr>
        <p:spPr>
          <a:xfrm>
            <a:off x="7146793" y="6207251"/>
            <a:ext cx="1952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</a:t>
            </a:r>
            <a:r>
              <a:rPr lang="en-US" sz="2800" baseline="-25000" dirty="0" err="1"/>
              <a:t>ave</a:t>
            </a:r>
            <a:r>
              <a:rPr lang="en-US" sz="2800" dirty="0"/>
              <a:t> = 302 </a:t>
            </a:r>
            <a:r>
              <a:rPr lang="fr-FR" sz="2800" dirty="0"/>
              <a:t>°C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1951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115393"/>
            <a:ext cx="11601188" cy="113635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Radiation Damage by 22 </a:t>
            </a:r>
            <a:r>
              <a:rPr lang="el-GR" sz="3600" dirty="0">
                <a:latin typeface="+mn-lt"/>
              </a:rPr>
              <a:t>μ</a:t>
            </a:r>
            <a:r>
              <a:rPr lang="en-US" sz="3600" dirty="0">
                <a:latin typeface="+mn-lt"/>
              </a:rPr>
              <a:t>A @ 180 MeV e- beam</a:t>
            </a:r>
            <a:br>
              <a:rPr lang="en-US" sz="3600" dirty="0">
                <a:latin typeface="+mn-lt"/>
              </a:rPr>
            </a:br>
            <a:r>
              <a:rPr lang="en-US" sz="3200" dirty="0">
                <a:latin typeface="+mn-lt"/>
              </a:rPr>
              <a:t>with 250 </a:t>
            </a:r>
            <a:r>
              <a:rPr lang="el-GR" sz="3200" dirty="0">
                <a:latin typeface="+mn-lt"/>
              </a:rPr>
              <a:t>μ</a:t>
            </a:r>
            <a:r>
              <a:rPr lang="en-US" sz="3200" dirty="0">
                <a:latin typeface="+mn-lt"/>
              </a:rPr>
              <a:t>m RMS spot size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E714-3794-4B28-A01D-8984840E8727}"/>
              </a:ext>
            </a:extLst>
          </p:cNvPr>
          <p:cNvSpPr txBox="1"/>
          <p:nvPr/>
        </p:nvSpPr>
        <p:spPr>
          <a:xfrm>
            <a:off x="295406" y="5606248"/>
            <a:ext cx="5538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Rad. Damage of </a:t>
            </a:r>
            <a:r>
              <a:rPr lang="en-US" sz="2400" b="1" dirty="0">
                <a:solidFill>
                  <a:srgbClr val="0070C0"/>
                </a:solidFill>
              </a:rPr>
              <a:t>W</a:t>
            </a:r>
            <a:r>
              <a:rPr lang="en-US" sz="2400" dirty="0"/>
              <a:t> per e</a:t>
            </a:r>
            <a:r>
              <a:rPr lang="en-US" sz="2400" baseline="30000" dirty="0"/>
              <a:t>-</a:t>
            </a:r>
            <a:r>
              <a:rPr lang="en-US" sz="2400" dirty="0"/>
              <a:t> = 1.96E-20 </a:t>
            </a:r>
            <a:r>
              <a:rPr lang="fr-FR" sz="2400" dirty="0"/>
              <a:t>dpa/</a:t>
            </a:r>
            <a:r>
              <a:rPr lang="en-US" sz="2400" dirty="0"/>
              <a:t>e</a:t>
            </a:r>
            <a:r>
              <a:rPr lang="en-US" sz="2400" baseline="30000" dirty="0"/>
              <a:t>-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B32E25-A9B8-4905-8FDC-5346C9858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" y="1251752"/>
            <a:ext cx="6096000" cy="4324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2D0237-91D3-4BCF-B51C-7B6AF99BA2C3}"/>
              </a:ext>
            </a:extLst>
          </p:cNvPr>
          <p:cNvSpPr txBox="1"/>
          <p:nvPr/>
        </p:nvSpPr>
        <p:spPr>
          <a:xfrm>
            <a:off x="7253213" y="1384492"/>
            <a:ext cx="3675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22 </a:t>
            </a:r>
            <a:r>
              <a:rPr lang="el-GR" sz="2800" dirty="0"/>
              <a:t>μ</a:t>
            </a:r>
            <a:r>
              <a:rPr lang="en-US" sz="2800" dirty="0"/>
              <a:t>A → 1.375E+14 e</a:t>
            </a:r>
            <a:r>
              <a:rPr lang="en-US" sz="2800" baseline="30000" dirty="0"/>
              <a:t>-</a:t>
            </a:r>
            <a:r>
              <a:rPr lang="fr-FR" sz="2800" dirty="0"/>
              <a:t>/s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765F35-B98D-4CB6-85A3-745CB692E0F5}"/>
                  </a:ext>
                </a:extLst>
              </p:cNvPr>
              <p:cNvSpPr txBox="1"/>
              <p:nvPr/>
            </p:nvSpPr>
            <p:spPr>
              <a:xfrm>
                <a:off x="6163470" y="1971702"/>
                <a:ext cx="5961059" cy="173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/>
                  <a:t>For </a:t>
                </a:r>
                <a:r>
                  <a:rPr lang="en-US" sz="2800" b="1" dirty="0" err="1"/>
                  <a:t>cw</a:t>
                </a:r>
                <a:r>
                  <a:rPr lang="en-US" sz="2800" b="1" dirty="0"/>
                  <a:t> e</a:t>
                </a:r>
                <a:r>
                  <a:rPr lang="en-US" sz="2800" b="1" baseline="30000" dirty="0"/>
                  <a:t>-</a:t>
                </a:r>
                <a:r>
                  <a:rPr lang="en-US" sz="2800" b="1" dirty="0"/>
                  <a:t> beam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/>
                  <a:t>To reach the damage of </a:t>
                </a:r>
                <a:r>
                  <a:rPr lang="en-US" sz="2400" b="1" dirty="0"/>
                  <a:t>0.215 </a:t>
                </a:r>
                <a:r>
                  <a:rPr lang="en-US" sz="2400" b="1" dirty="0" err="1"/>
                  <a:t>dpa</a:t>
                </a:r>
                <a:r>
                  <a:rPr lang="en-US" sz="2400" b="1" dirty="0"/>
                  <a:t> </a:t>
                </a:r>
                <a:r>
                  <a:rPr lang="en-US" sz="2400" dirty="0"/>
                  <a:t>in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W</a:t>
                </a:r>
                <a:r>
                  <a:rPr lang="en-US" sz="2400" dirty="0"/>
                  <a:t>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  • 8E+4 seconds of irradiation is needed (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22.2 h</a:t>
                </a:r>
                <a:r>
                  <a:rPr lang="en-US" sz="2000" dirty="0"/>
                  <a:t>).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  •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m:rPr>
                        <m:sty m:val="p"/>
                      </m:rPr>
                      <a:rPr lang="en-US" sz="2000" b="0" i="0" baseline="-25000" smtClean="0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en-US" sz="2000" dirty="0"/>
                  <a:t> = 619 </a:t>
                </a:r>
                <a:r>
                  <a:rPr lang="fr-FR" sz="2000" dirty="0"/>
                  <a:t>°C</a:t>
                </a:r>
                <a:r>
                  <a:rPr lang="en-US" sz="2000" dirty="0"/>
                  <a:t> in W foil (0.1 mm x 10 mm x 80 mm)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765F35-B98D-4CB6-85A3-745CB692E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470" y="1971702"/>
                <a:ext cx="5961059" cy="1738938"/>
              </a:xfrm>
              <a:prstGeom prst="rect">
                <a:avLst/>
              </a:prstGeom>
              <a:blipFill>
                <a:blip r:embed="rId3"/>
                <a:stretch>
                  <a:fillRect l="-2045" t="-3147" b="-5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3DDEC01-38B3-4DF8-BAC0-D939070EC63B}"/>
              </a:ext>
            </a:extLst>
          </p:cNvPr>
          <p:cNvSpPr txBox="1"/>
          <p:nvPr/>
        </p:nvSpPr>
        <p:spPr>
          <a:xfrm>
            <a:off x="3420270" y="2060774"/>
            <a:ext cx="13161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Tungsten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7CA9D1-1D10-4DCC-86CF-EAC4342BC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66598"/>
              </p:ext>
            </p:extLst>
          </p:nvPr>
        </p:nvGraphicFramePr>
        <p:xfrm>
          <a:off x="6520512" y="3953687"/>
          <a:ext cx="5019039" cy="270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168">
                  <a:extLst>
                    <a:ext uri="{9D8B030D-6E8A-4147-A177-3AD203B41FA5}">
                      <a16:colId xmlns:a16="http://schemas.microsoft.com/office/drawing/2014/main" val="224018521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354422604"/>
                    </a:ext>
                  </a:extLst>
                </a:gridCol>
                <a:gridCol w="2212671">
                  <a:extLst>
                    <a:ext uri="{9D8B030D-6E8A-4147-A177-3AD203B41FA5}">
                      <a16:colId xmlns:a16="http://schemas.microsoft.com/office/drawing/2014/main" val="3128030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Displacement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Threshold Energy</a:t>
                      </a:r>
                      <a:br>
                        <a:rPr lang="en-US" dirty="0"/>
                      </a:br>
                      <a:r>
                        <a:rPr lang="en-US" dirty="0"/>
                        <a:t>[eV]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Rad. Damage</a:t>
                      </a:r>
                      <a:br>
                        <a:rPr lang="en-US" dirty="0"/>
                      </a:br>
                      <a:r>
                        <a:rPr lang="en-US" dirty="0"/>
                        <a:t>[</a:t>
                      </a:r>
                      <a:r>
                        <a:rPr lang="en-US" dirty="0" err="1"/>
                        <a:t>dpa</a:t>
                      </a:r>
                      <a:r>
                        <a:rPr lang="en-US" dirty="0"/>
                        <a:t>/e</a:t>
                      </a:r>
                      <a:r>
                        <a:rPr lang="en-US" baseline="30000" dirty="0"/>
                        <a:t>-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460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1.94E-20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618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1.96E-20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64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3.37E-20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374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53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W40Cu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5.27E-20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450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222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6245</TotalTime>
  <Words>1131</Words>
  <Application>Microsoft Office PowerPoint</Application>
  <PresentationFormat>Widescreen</PresentationFormat>
  <Paragraphs>174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Acrobat Document</vt:lpstr>
      <vt:lpstr>Test of Target Materials  Irradiated by 180 MeV Electron Beam at MAMI</vt:lpstr>
      <vt:lpstr>JLab e+ Source: e‒ Beam and e+ Target</vt:lpstr>
      <vt:lpstr>JLab e+ Source: Average Temperature and Thermal Stress </vt:lpstr>
      <vt:lpstr>PowerPoint Presentation</vt:lpstr>
      <vt:lpstr>JLab e+ Source: Radiation Damage of Tungsten</vt:lpstr>
      <vt:lpstr>What We Would Like to Test at MAMI</vt:lpstr>
      <vt:lpstr>Geometry of W Target and Al Holder</vt:lpstr>
      <vt:lpstr>Power and Temperature for Duty Cycles of 0.17</vt:lpstr>
      <vt:lpstr>Radiation Damage by 22 μA @ 180 MeV e- beam with 250 μm RMS spot size</vt:lpstr>
      <vt:lpstr>PowerPoint Presentation</vt:lpstr>
      <vt:lpstr>Test at MAMI (180 MeV e-)</vt:lpstr>
      <vt:lpstr>PowerPoint Presentation</vt:lpstr>
      <vt:lpstr>Pulsed MAMI Beam: Temperatures of W foil (0.1mm x 3mm x 80mm) Pulse Length = 34 ms and Pulse Period = 200 ms</vt:lpstr>
      <vt:lpstr>CW MAMI Beam: Temperature of W foil (0.1mm x 10mm x 80mm)</vt:lpstr>
      <vt:lpstr>Tungsten: Temperature Dependence of Yield Strength and Fatigue Limit vs Number of Cycles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and Thermal Stress of Positron Target</dc:title>
  <dc:creator>andriy ushakov</dc:creator>
  <cp:lastModifiedBy>Andriy Ushakov</cp:lastModifiedBy>
  <cp:revision>480</cp:revision>
  <dcterms:created xsi:type="dcterms:W3CDTF">2021-11-17T15:31:29Z</dcterms:created>
  <dcterms:modified xsi:type="dcterms:W3CDTF">2022-12-01T00:43:17Z</dcterms:modified>
</cp:coreProperties>
</file>