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6" r:id="rId3"/>
    <p:sldId id="414" r:id="rId4"/>
    <p:sldId id="389" r:id="rId5"/>
    <p:sldId id="387" r:id="rId6"/>
    <p:sldId id="413" r:id="rId7"/>
    <p:sldId id="415" r:id="rId8"/>
    <p:sldId id="408" r:id="rId9"/>
    <p:sldId id="406" r:id="rId10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eekins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E725"/>
    <a:srgbClr val="0E22B2"/>
    <a:srgbClr val="090DB7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0" autoAdjust="0"/>
    <p:restoredTop sz="99199" autoAdjust="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0"/>
            <a:ext cx="5547360" cy="4154805"/>
          </a:xfrm>
          <a:prstGeom prst="rect">
            <a:avLst/>
          </a:prstGeom>
        </p:spPr>
        <p:txBody>
          <a:bodyPr vert="horz" lIns="92362" tIns="46181" rIns="92362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006E-E2F3-4F95-9419-CB91A1D71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4B5E-D27B-428F-A79C-A827A4FB81D0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065B-8EAB-43DE-859E-DFD2E373A8B1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5EF4-BC2F-49BC-9E38-F5E9088654BE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F1A-F09C-40B6-AC57-6EBCA19DB654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CD95-2061-4079-90D6-19BEFEEEDDE3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9FF-53C7-4FC6-B24E-ABFA46E08826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C33-1432-467B-8DE3-62BCA21EB253}" type="datetime1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CFBC-FC29-44BC-8F76-BC67F6AF554F}" type="datetime1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9061-41C4-41BC-B54A-9F8FD08EC7FC}" type="datetime1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1CEE-FE98-4579-860E-202BE181E14E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6C02-6EAA-4FFD-BA2B-4AF2BC1381E5}" type="datetime1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839-8E10-458B-87CF-3226E3255FE3}" type="datetime1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aseline="30000" dirty="0" smtClean="0">
                <a:solidFill>
                  <a:srgbClr val="000229"/>
                </a:solidFill>
              </a:rPr>
              <a:t>19</a:t>
            </a:r>
            <a:r>
              <a:rPr lang="en-US" sz="4800" dirty="0" smtClean="0">
                <a:solidFill>
                  <a:srgbClr val="000229"/>
                </a:solidFill>
              </a:rPr>
              <a:t>F(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800" dirty="0" smtClean="0">
                <a:solidFill>
                  <a:srgbClr val="000229"/>
                </a:solidFill>
              </a:rPr>
              <a:t>,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800" dirty="0" smtClean="0">
                <a:solidFill>
                  <a:srgbClr val="000229"/>
                </a:solidFill>
              </a:rPr>
              <a:t>)</a:t>
            </a:r>
            <a:r>
              <a:rPr lang="en-US" sz="4800" baseline="30000" dirty="0" smtClean="0">
                <a:solidFill>
                  <a:srgbClr val="000229"/>
                </a:solidFill>
              </a:rPr>
              <a:t>15</a:t>
            </a:r>
            <a:r>
              <a:rPr lang="en-US" sz="4800" dirty="0" smtClean="0">
                <a:solidFill>
                  <a:srgbClr val="000229"/>
                </a:solidFill>
              </a:rPr>
              <a:t>N Measurement</a:t>
            </a:r>
            <a:br>
              <a:rPr lang="en-US" sz="4800" dirty="0" smtClean="0">
                <a:solidFill>
                  <a:srgbClr val="000229"/>
                </a:solidFill>
              </a:rPr>
            </a:br>
            <a:r>
              <a:rPr lang="en-US" sz="4800" dirty="0" smtClean="0">
                <a:solidFill>
                  <a:srgbClr val="000229"/>
                </a:solidFill>
              </a:rPr>
              <a:t>at JLab Injector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599" y="5073134"/>
            <a:ext cx="1888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February 17,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Measuring</a:t>
            </a:r>
            <a:r>
              <a:rPr lang="en-US" sz="4400" dirty="0" smtClean="0"/>
              <a:t> </a:t>
            </a:r>
            <a:r>
              <a:rPr lang="en-US" sz="4000" baseline="30000" dirty="0" smtClean="0">
                <a:solidFill>
                  <a:srgbClr val="000229"/>
                </a:solidFill>
              </a:rPr>
              <a:t>19</a:t>
            </a:r>
            <a:r>
              <a:rPr lang="en-US" sz="4000" dirty="0" smtClean="0">
                <a:solidFill>
                  <a:srgbClr val="000229"/>
                </a:solidFill>
              </a:rPr>
              <a:t>F(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000" dirty="0" smtClean="0">
                <a:solidFill>
                  <a:srgbClr val="000229"/>
                </a:solidFill>
              </a:rPr>
              <a:t>,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000" dirty="0" smtClean="0">
                <a:solidFill>
                  <a:srgbClr val="000229"/>
                </a:solidFill>
              </a:rPr>
              <a:t>)</a:t>
            </a:r>
            <a:r>
              <a:rPr lang="en-US" sz="4000" baseline="30000" dirty="0" smtClean="0">
                <a:solidFill>
                  <a:srgbClr val="000229"/>
                </a:solidFill>
              </a:rPr>
              <a:t>15</a:t>
            </a:r>
            <a:r>
              <a:rPr lang="en-US" sz="4000" dirty="0" smtClean="0">
                <a:solidFill>
                  <a:srgbClr val="000229"/>
                </a:solidFill>
              </a:rPr>
              <a:t>N at HIGS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GEANT4 Model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Gamma Flux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Rate with 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F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Expected Number of Bubbles</a:t>
            </a:r>
            <a:endParaRPr lang="en-US" sz="36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Penfold-Leiss Unfolding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Expected Cross Section Measurement</a:t>
            </a:r>
            <a:endParaRPr lang="en-US" sz="3600" dirty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Remarks</a:t>
            </a:r>
          </a:p>
          <a:p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Outline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97605"/>
            <a:ext cx="5320665" cy="3160395"/>
          </a:xfrm>
          <a:prstGeom prst="rect">
            <a:avLst/>
          </a:prstGeom>
        </p:spPr>
      </p:pic>
      <p:pic>
        <p:nvPicPr>
          <p:cNvPr id="7" name="Picture 6" descr="experimentTheor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687" y="812285"/>
            <a:ext cx="4489713" cy="315011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990"/>
            <a:ext cx="8229600" cy="837210"/>
          </a:xfrm>
        </p:spPr>
        <p:txBody>
          <a:bodyPr>
            <a:normAutofit/>
          </a:bodyPr>
          <a:lstStyle/>
          <a:p>
            <a:pPr algn="l"/>
            <a:r>
              <a:rPr lang="en-US" sz="36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Measuring </a:t>
            </a:r>
            <a:r>
              <a:rPr lang="en-US" sz="3600" baseline="30000" dirty="0" smtClean="0">
                <a:solidFill>
                  <a:srgbClr val="2F4D8E"/>
                </a:solidFill>
              </a:rPr>
              <a:t>19</a:t>
            </a:r>
            <a:r>
              <a:rPr lang="en-US" sz="3600" dirty="0" smtClean="0">
                <a:solidFill>
                  <a:srgbClr val="2F4D8E"/>
                </a:solidFill>
              </a:rPr>
              <a:t>F(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g</a:t>
            </a:r>
            <a:r>
              <a:rPr lang="en-US" sz="3600" dirty="0" smtClean="0">
                <a:solidFill>
                  <a:srgbClr val="2F4D8E"/>
                </a:solidFill>
                <a:latin typeface="Minion Pro"/>
              </a:rPr>
              <a:t>,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a</a:t>
            </a:r>
            <a:r>
              <a:rPr lang="en-US" sz="3600" dirty="0" smtClean="0">
                <a:solidFill>
                  <a:srgbClr val="2F4D8E"/>
                </a:solidFill>
              </a:rPr>
              <a:t>)</a:t>
            </a:r>
            <a:r>
              <a:rPr lang="en-US" sz="3600" baseline="30000" dirty="0" smtClean="0">
                <a:solidFill>
                  <a:srgbClr val="2F4D8E"/>
                </a:solidFill>
              </a:rPr>
              <a:t>15</a:t>
            </a:r>
            <a:r>
              <a:rPr lang="en-US" sz="3600" dirty="0" smtClean="0">
                <a:solidFill>
                  <a:srgbClr val="2F4D8E"/>
                </a:solidFill>
              </a:rPr>
              <a:t>N</a:t>
            </a:r>
            <a:r>
              <a:rPr lang="en-US" sz="3600" cap="small" dirty="0">
                <a:solidFill>
                  <a:srgbClr val="2F4D8E"/>
                </a:solidFill>
                <a:latin typeface="Minion Pro"/>
                <a:cs typeface="Minion Pro"/>
              </a:rPr>
              <a:t> at HIGS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2510135"/>
            <a:ext cx="2376375" cy="466130"/>
            <a:chOff x="4571155" y="4304010"/>
            <a:chExt cx="2376375" cy="46613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5783167"/>
                </p:ext>
              </p:extLst>
            </p:nvPr>
          </p:nvGraphicFramePr>
          <p:xfrm>
            <a:off x="4571155" y="4320878"/>
            <a:ext cx="1631950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" name="Equation" r:id="rId5" imgW="736560" imgH="203040" progId="Equation.3">
                    <p:embed/>
                  </p:oleObj>
                </mc:Choice>
                <mc:Fallback>
                  <p:oleObj name="Equation" r:id="rId5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155" y="4320878"/>
                          <a:ext cx="1631950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171355" y="4304010"/>
              <a:ext cx="776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MeV</a:t>
              </a:r>
              <a:endParaRPr lang="en-US" sz="2400" dirty="0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20102"/>
              </p:ext>
            </p:extLst>
          </p:nvPr>
        </p:nvGraphicFramePr>
        <p:xfrm>
          <a:off x="333057" y="1706201"/>
          <a:ext cx="24796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7" imgW="927000" imgH="241200" progId="Equation.3">
                  <p:embed/>
                </p:oleObj>
              </mc:Choice>
              <mc:Fallback>
                <p:oleObj name="Equation" r:id="rId7" imgW="927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" y="1706201"/>
                        <a:ext cx="2479675" cy="6445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AB5E4"/>
                          </a:gs>
                          <a:gs pos="80000">
                            <a:srgbClr val="C2D1ED"/>
                          </a:gs>
                          <a:gs pos="100000">
                            <a:srgbClr val="E1E8F5"/>
                          </a:gs>
                        </a:gsLst>
                        <a:lin ang="5400000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50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Geant4 Model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9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Gap between radiator and collimator = 0.6 inches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Distance between radiator and center of glass cell     = 14.0 inches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27960" r="638" b="19954"/>
          <a:stretch/>
        </p:blipFill>
        <p:spPr>
          <a:xfrm>
            <a:off x="304800" y="2895600"/>
            <a:ext cx="8154641" cy="336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04758"/>
            <a:ext cx="6629400" cy="4495799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729407" y="1600200"/>
            <a:ext cx="2238375" cy="828117"/>
          </a:xfrm>
          <a:prstGeom prst="wedgeRoundRectCallout">
            <a:avLst>
              <a:gd name="adj1" fmla="val -41496"/>
              <a:gd name="adj2" fmla="val 18459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Forward flux from radiator</a:t>
            </a:r>
            <a:endParaRPr lang="en-US" sz="2800" baseline="-25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038600" y="3625531"/>
            <a:ext cx="2238375" cy="828117"/>
          </a:xfrm>
          <a:prstGeom prst="wedgeRoundRectCallout">
            <a:avLst>
              <a:gd name="adj1" fmla="val -61656"/>
              <a:gd name="adj2" fmla="val 58401"/>
              <a:gd name="adj3" fmla="val 16667"/>
            </a:avLst>
          </a:prstGeom>
          <a:solidFill>
            <a:srgbClr val="33E725"/>
          </a:solidFill>
          <a:ln>
            <a:solidFill>
              <a:srgbClr val="33E725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Flux entering glass cell</a:t>
            </a:r>
            <a:endParaRPr lang="en-US" sz="2800" baseline="-250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Gamma Flux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41102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6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Rate for C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2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F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6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449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Cosmic background rate </a:t>
            </a:r>
            <a:r>
              <a:rPr lang="en-US" sz="2800" dirty="0"/>
              <a:t>in chamber fiducial volume at JLab Injector is about 10</a:t>
            </a:r>
            <a:r>
              <a:rPr lang="en-US" sz="2800" baseline="30000" dirty="0"/>
              <a:t>-3</a:t>
            </a:r>
            <a:r>
              <a:rPr lang="en-US" sz="2800" dirty="0"/>
              <a:t> Hz (or 1 event every 15 minutes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Number of Bubbles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143000"/>
            <a:ext cx="3800475" cy="225742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9877"/>
              </p:ext>
            </p:extLst>
          </p:nvPr>
        </p:nvGraphicFramePr>
        <p:xfrm>
          <a:off x="685800" y="3128282"/>
          <a:ext cx="26674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4" imgW="1054080" imgH="291960" progId="Equation.3">
                  <p:embed/>
                </p:oleObj>
              </mc:Choice>
              <mc:Fallback>
                <p:oleObj name="Equation" r:id="rId4" imgW="105408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8282"/>
                        <a:ext cx="26674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4337497"/>
              </p:ext>
            </p:extLst>
          </p:nvPr>
        </p:nvGraphicFramePr>
        <p:xfrm>
          <a:off x="533400" y="4114800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23"/>
                <a:gridCol w="1016777"/>
                <a:gridCol w="1369269"/>
                <a:gridCol w="992931"/>
                <a:gridCol w="905673"/>
                <a:gridCol w="846927"/>
                <a:gridCol w="1295400"/>
              </a:tblGrid>
              <a:tr h="5300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Electron</a:t>
                      </a:r>
                    </a:p>
                    <a:p>
                      <a:pPr algn="ctr"/>
                      <a:r>
                        <a:rPr lang="en-US" sz="1600" b="1" dirty="0" smtClean="0"/>
                        <a:t>Beam</a:t>
                      </a:r>
                      <a:r>
                        <a:rPr lang="en-US" sz="1600" b="1" baseline="0" dirty="0" smtClean="0"/>
                        <a:t> K. E.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</a:t>
                      </a:r>
                      <a:r>
                        <a:rPr lang="el-GR" sz="1600" b="1" dirty="0" smtClean="0">
                          <a:latin typeface="Calibri"/>
                        </a:rPr>
                        <a:t>γ</a:t>
                      </a:r>
                      <a:endParaRPr lang="en-US" sz="1600" b="1" dirty="0" smtClean="0">
                        <a:latin typeface="Calibri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Calibri"/>
                        </a:rPr>
                        <a:t>(MeV)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Beam</a:t>
                      </a:r>
                    </a:p>
                    <a:p>
                      <a:pPr algn="ctr"/>
                      <a:r>
                        <a:rPr lang="en-US" sz="1600" b="1" dirty="0" smtClean="0"/>
                        <a:t>Current (µA)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Time</a:t>
                      </a:r>
                    </a:p>
                    <a:p>
                      <a:pPr algn="ctr"/>
                      <a:r>
                        <a:rPr lang="en-US" sz="1600" b="1" dirty="0" smtClean="0"/>
                        <a:t>(hour)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(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err="1" smtClean="0"/>
                        <a:t>d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r>
                        <a:rPr lang="en-US" sz="1600" b="1" i="1" baseline="0" dirty="0" smtClean="0"/>
                        <a:t>/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(with 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, %)</a:t>
                      </a: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9.7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6.3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4.1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3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Penfold-Leiss Unfolding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013" y="3429000"/>
            <a:ext cx="5700713" cy="3386138"/>
          </a:xfrm>
          <a:prstGeom prst="rect">
            <a:avLst/>
          </a:prstGeom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473646"/>
              </p:ext>
            </p:extLst>
          </p:nvPr>
        </p:nvGraphicFramePr>
        <p:xfrm>
          <a:off x="285747" y="1005840"/>
          <a:ext cx="6343653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4551"/>
                <a:gridCol w="2114551"/>
                <a:gridCol w="211455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r>
                        <a:rPr lang="el-GR" sz="1600" dirty="0" smtClean="0">
                          <a:latin typeface="Calibri"/>
                        </a:rPr>
                        <a:t>γ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dirty="0" smtClean="0"/>
                        <a:t>(MeV)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Cross</a:t>
                      </a:r>
                      <a:r>
                        <a:rPr lang="en-US" sz="1600" baseline="0" dirty="0" smtClean="0"/>
                        <a:t> Section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nb</a:t>
                      </a:r>
                      <a:r>
                        <a:rPr lang="en-US" sz="160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</a:t>
                      </a:r>
                      <a:r>
                        <a:rPr lang="en-US" sz="1600" baseline="0" dirty="0" smtClean="0"/>
                        <a:t> Error </a:t>
                      </a:r>
                      <a:r>
                        <a:rPr lang="en-US" sz="1600" dirty="0" smtClean="0"/>
                        <a:t>(with </a:t>
                      </a:r>
                      <a:r>
                        <a:rPr lang="en-US" sz="1600" dirty="0" err="1" smtClean="0"/>
                        <a:t>bg</a:t>
                      </a:r>
                      <a:r>
                        <a:rPr lang="en-US" sz="1600" dirty="0" smtClean="0"/>
                        <a:t>, 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9.7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1.87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7.5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6.4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5.6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4.42e+06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1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5492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Calculate systematic error: energy, …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For </a:t>
            </a:r>
            <a:r>
              <a:rPr lang="en-US" sz="4000" dirty="0" smtClean="0">
                <a:solidFill>
                  <a:srgbClr val="000229"/>
                </a:solidFill>
              </a:rPr>
              <a:t>1nA, use Hall B </a:t>
            </a:r>
            <a:r>
              <a:rPr lang="en-US" sz="4000" dirty="0" smtClean="0">
                <a:solidFill>
                  <a:srgbClr val="000229"/>
                </a:solidFill>
              </a:rPr>
              <a:t>beam</a:t>
            </a:r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We are only approved to 10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A, we will need 50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Remarks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240620"/>
              </p:ext>
            </p:extLst>
          </p:nvPr>
        </p:nvGraphicFramePr>
        <p:xfrm>
          <a:off x="914400" y="20574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5017</TotalTime>
  <Words>282</Words>
  <Application>Microsoft Office PowerPoint</Application>
  <PresentationFormat>On-screen Show (4:3)</PresentationFormat>
  <Paragraphs>128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19F(g,a)15N Measurement at JLab Injector</vt:lpstr>
      <vt:lpstr>Outline</vt:lpstr>
      <vt:lpstr>Measuring 19F(g,a)15N at HIGS</vt:lpstr>
      <vt:lpstr>Geant4 Model</vt:lpstr>
      <vt:lpstr>Gamma Flux</vt:lpstr>
      <vt:lpstr>Expected Rate for C2F6 </vt:lpstr>
      <vt:lpstr>PowerPoint Presentation</vt:lpstr>
      <vt:lpstr>PowerPoint Presentation</vt:lpstr>
      <vt:lpstr>Remarks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590</cp:revision>
  <cp:lastPrinted>2014-09-10T20:13:57Z</cp:lastPrinted>
  <dcterms:created xsi:type="dcterms:W3CDTF">2014-03-14T18:04:44Z</dcterms:created>
  <dcterms:modified xsi:type="dcterms:W3CDTF">2016-02-15T20:31:55Z</dcterms:modified>
</cp:coreProperties>
</file>