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1FB"/>
    <a:srgbClr val="0078D2"/>
    <a:srgbClr val="BAB2F8"/>
    <a:srgbClr val="DCD8FC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6689" autoAdjust="0"/>
  </p:normalViewPr>
  <p:slideViewPr>
    <p:cSldViewPr>
      <p:cViewPr>
        <p:scale>
          <a:sx n="70" d="100"/>
          <a:sy n="70" d="100"/>
        </p:scale>
        <p:origin x="12108" y="7836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b="0" dirty="0"/>
              <a:t>Universe</a:t>
            </a:r>
          </a:p>
        </c:rich>
      </c:tx>
      <c:layout>
        <c:manualLayout>
          <c:xMode val="edge"/>
          <c:yMode val="edge"/>
          <c:x val="0.30298025261823103"/>
          <c:y val="7.3076338260923232E-4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Universe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/>
                      <a:t>Hydrogen
</a:t>
                    </a:r>
                    <a:r>
                      <a:rPr lang="en-US" dirty="0" smtClean="0"/>
                      <a:t>73.9%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/>
                      <a:t>Helium
</a:t>
                    </a:r>
                    <a:r>
                      <a:rPr lang="en-US" dirty="0" smtClean="0"/>
                      <a:t>24.0%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2123076124930818"/>
                  <c:y val="3.542218353222435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Oxygen
</a:t>
                    </a:r>
                    <a:r>
                      <a:rPr lang="en-US" sz="1400" dirty="0" smtClean="0"/>
                      <a:t>1.0%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4618068381666483"/>
                  <c:y val="3.7745456256560103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smtClean="0"/>
                      <a:t>Carbon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0.5%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/>
                      <a:t>Other
</a:t>
                    </a:r>
                    <a:r>
                      <a:rPr lang="en-US" sz="1400" dirty="0" smtClean="0"/>
                      <a:t>0.6%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Hydrogen</c:v>
                </c:pt>
                <c:pt idx="1">
                  <c:v>Helium</c:v>
                </c:pt>
                <c:pt idx="2">
                  <c:v>Oxygen</c:v>
                </c:pt>
                <c:pt idx="3">
                  <c:v>Carbon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</c:v>
                </c:pt>
                <c:pt idx="1">
                  <c:v>23</c:v>
                </c:pt>
                <c:pt idx="2">
                  <c:v>1</c:v>
                </c:pt>
                <c:pt idx="3">
                  <c:v>0.5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b="0" dirty="0" smtClean="0"/>
              <a:t>Human</a:t>
            </a:r>
            <a:r>
              <a:rPr lang="en-US" sz="3200" b="0" baseline="0" dirty="0" smtClean="0"/>
              <a:t> Body</a:t>
            </a:r>
            <a:endParaRPr lang="en-US" sz="3200" b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Human Body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313475387183457"/>
                  <c:y val="0.2384996068766906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Hydrogen</a:t>
                    </a:r>
                    <a:r>
                      <a:rPr lang="en-US" sz="1400" dirty="0"/>
                      <a:t>
</a:t>
                    </a:r>
                    <a:r>
                      <a:rPr lang="en-US" sz="1400" dirty="0" smtClean="0"/>
                      <a:t>10%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3772734862055594"/>
                  <c:y val="0.1149408980628976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smtClean="0"/>
                      <a:t>Nitrogen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2.6%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32582020149832086"/>
                  <c:y val="-7.456104156782983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Calcium
</a:t>
                    </a:r>
                    <a:r>
                      <a:rPr lang="en-US" sz="1400" dirty="0" smtClean="0"/>
                      <a:t>1.1%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37682959319105308"/>
                  <c:y val="5.46316738344218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Phosphorus
</a:t>
                    </a:r>
                    <a:r>
                      <a:rPr lang="en-US" sz="1400" dirty="0" smtClean="0"/>
                      <a:t>1.1%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23108538177444726"/>
                  <c:y val="0.2262873252058586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Other
</a:t>
                    </a:r>
                    <a:r>
                      <a:rPr lang="en-US" sz="1400" dirty="0" smtClean="0"/>
                      <a:t>0.9%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Oxygen</c:v>
                </c:pt>
                <c:pt idx="1">
                  <c:v>Carbon</c:v>
                </c:pt>
                <c:pt idx="2">
                  <c:v>Hydrogen</c:v>
                </c:pt>
                <c:pt idx="3">
                  <c:v>Nitrogen</c:v>
                </c:pt>
                <c:pt idx="4">
                  <c:v>Calcium</c:v>
                </c:pt>
                <c:pt idx="5">
                  <c:v>Phosphorus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61</c:v>
                </c:pt>
                <c:pt idx="1">
                  <c:v>23</c:v>
                </c:pt>
                <c:pt idx="2">
                  <c:v>10</c:v>
                </c:pt>
                <c:pt idx="3">
                  <c:v>2.6</c:v>
                </c:pt>
                <c:pt idx="4">
                  <c:v>1.4</c:v>
                </c:pt>
                <c:pt idx="5">
                  <c:v>1.1000000000000001</c:v>
                </c:pt>
                <c:pt idx="6">
                  <c:v>0.9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chart" Target="../charts/chart1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4.jpe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openxmlformats.org/officeDocument/2006/relationships/image" Target="../media/image12.jpeg"/><Relationship Id="rId2" Type="http://schemas.openxmlformats.org/officeDocument/2006/relationships/video" Target="../media/media1.gif"/><Relationship Id="rId16" Type="http://schemas.openxmlformats.org/officeDocument/2006/relationships/image" Target="../media/image11.jpeg"/><Relationship Id="rId20" Type="http://schemas.openxmlformats.org/officeDocument/2006/relationships/image" Target="../media/image13.png"/><Relationship Id="rId1" Type="http://schemas.microsoft.com/office/2007/relationships/media" Target="../media/media1.gif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tif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19" Type="http://schemas.openxmlformats.org/officeDocument/2006/relationships/chart" Target="../charts/chart2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Relationship Id="rId14" Type="http://schemas.openxmlformats.org/officeDocument/2006/relationships/image" Target="../media/image9.jpe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/>
          <p:cNvSpPr/>
          <p:nvPr/>
        </p:nvSpPr>
        <p:spPr>
          <a:xfrm>
            <a:off x="574587" y="5410200"/>
            <a:ext cx="11643423" cy="13261348"/>
          </a:xfrm>
          <a:prstGeom prst="roundRect">
            <a:avLst/>
          </a:prstGeom>
          <a:gradFill flip="none" rotWithShape="1">
            <a:gsLst>
              <a:gs pos="0">
                <a:srgbClr val="BAB2F8">
                  <a:shade val="30000"/>
                  <a:satMod val="115000"/>
                </a:srgbClr>
              </a:gs>
              <a:gs pos="5000">
                <a:srgbClr val="BAB2F8">
                  <a:shade val="67500"/>
                  <a:satMod val="115000"/>
                </a:srgbClr>
              </a:gs>
              <a:gs pos="100000">
                <a:srgbClr val="BAB2F8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6432914" y="5394960"/>
            <a:ext cx="14055244" cy="13276589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12877800" y="5394959"/>
            <a:ext cx="12763641" cy="13276589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9" name="Rounded Rectangle 88"/>
          <p:cNvSpPr/>
          <p:nvPr/>
        </p:nvSpPr>
        <p:spPr>
          <a:xfrm>
            <a:off x="574587" y="19413409"/>
            <a:ext cx="16365590" cy="11073091"/>
          </a:xfrm>
          <a:prstGeom prst="roundRect">
            <a:avLst>
              <a:gd name="adj" fmla="val 14566"/>
            </a:avLst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4587" y="846138"/>
            <a:ext cx="39913571" cy="3886200"/>
          </a:xfrm>
          <a:prstGeom prst="roundRect">
            <a:avLst/>
          </a:prstGeom>
          <a:solidFill>
            <a:srgbClr val="7D7DED">
              <a:alpha val="31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649171" y="1454773"/>
            <a:ext cx="39838987" cy="19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Measurement </a:t>
            </a:r>
            <a:r>
              <a:rPr lang="en-US" sz="6000" b="1" dirty="0"/>
              <a:t>of </a:t>
            </a:r>
            <a:r>
              <a:rPr lang="en-US" sz="6000" b="1" baseline="30000" dirty="0" smtClean="0"/>
              <a:t>16</a:t>
            </a:r>
            <a:r>
              <a:rPr lang="en-US" sz="6000" b="1" dirty="0" smtClean="0"/>
              <a:t>O(</a:t>
            </a:r>
            <a:r>
              <a:rPr lang="el-GR" sz="6000" b="1" dirty="0" smtClean="0">
                <a:latin typeface="Calibri"/>
              </a:rPr>
              <a:t>γ</a:t>
            </a:r>
            <a:r>
              <a:rPr lang="en-US" sz="6000" b="1" dirty="0" smtClean="0"/>
              <a:t>,</a:t>
            </a:r>
            <a:r>
              <a:rPr lang="el-GR" sz="6000" b="1" dirty="0" smtClean="0"/>
              <a:t>α</a:t>
            </a:r>
            <a:r>
              <a:rPr lang="en-US" sz="6000" b="1" dirty="0" smtClean="0"/>
              <a:t>)</a:t>
            </a:r>
            <a:r>
              <a:rPr lang="en-US" sz="6000" b="1" baseline="30000" dirty="0" smtClean="0"/>
              <a:t>12</a:t>
            </a:r>
            <a:r>
              <a:rPr lang="en-US" sz="6000" b="1" dirty="0" smtClean="0"/>
              <a:t>C </a:t>
            </a:r>
            <a:r>
              <a:rPr lang="en-US" sz="6000" b="1" dirty="0"/>
              <a:t>with Bubble Chamber and Bremsstrahlung Beam at Jefferson Lab </a:t>
            </a:r>
            <a:r>
              <a:rPr lang="en-US" sz="6000" b="1" dirty="0" smtClean="0"/>
              <a:t>Injector</a:t>
            </a:r>
          </a:p>
          <a:p>
            <a:pPr algn="ctr" eaLnBrk="1" hangingPunct="1"/>
            <a:r>
              <a:rPr lang="en-US" sz="6000" smtClean="0">
                <a:latin typeface="Calibri" pitchFamily="34" charset="0"/>
              </a:rPr>
              <a:t>Jefferson </a:t>
            </a:r>
            <a:r>
              <a:rPr lang="en-US" sz="6000" dirty="0" smtClean="0">
                <a:latin typeface="Calibri" pitchFamily="34" charset="0"/>
              </a:rPr>
              <a:t>Laboratory, Argonne </a:t>
            </a:r>
            <a:r>
              <a:rPr lang="en-US" sz="6000" dirty="0">
                <a:latin typeface="Calibri" pitchFamily="34" charset="0"/>
              </a:rPr>
              <a:t>National Laboratory, Fermi National </a:t>
            </a:r>
            <a:r>
              <a:rPr lang="en-US" sz="6000" dirty="0" smtClean="0">
                <a:latin typeface="Calibri" pitchFamily="34" charset="0"/>
              </a:rPr>
              <a:t>Laboratory, University </a:t>
            </a:r>
            <a:r>
              <a:rPr lang="en-US" sz="6000" dirty="0">
                <a:latin typeface="Calibri" pitchFamily="34" charset="0"/>
              </a:rPr>
              <a:t>of Illinois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855" y="7081109"/>
            <a:ext cx="809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Relative Abundance of Elements by Weight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1404660" y="31049893"/>
            <a:ext cx="13893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Acknowledgement: This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has been supported by US DOE (DE-AC02-06CH11357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Jefferson Science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Associations, LLC (DE-AC05-06OR23177)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1312608" y="19459576"/>
            <a:ext cx="9175550" cy="11026924"/>
          </a:xfrm>
          <a:prstGeom prst="roundRect">
            <a:avLst/>
          </a:prstGeom>
          <a:gradFill flip="none" rotWithShape="1">
            <a:gsLst>
              <a:gs pos="0">
                <a:srgbClr val="BAB2F8">
                  <a:shade val="30000"/>
                  <a:satMod val="115000"/>
                </a:srgbClr>
              </a:gs>
              <a:gs pos="15000">
                <a:srgbClr val="BAB2F8">
                  <a:shade val="67500"/>
                  <a:satMod val="115000"/>
                </a:srgbClr>
              </a:gs>
              <a:gs pos="100000">
                <a:srgbClr val="BAB2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Helium – carbon fusion to form oxygen is very important reaction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It is easier to measure the disintegration of oxygen to helium and carbon when bombarded with gammas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At Jefferson Lab, we use electron beam to generate gammas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These gammas hit oxygen nuclei in laughing gas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laughing gas is very unstable liquid and the helium and carbon will heat the small part of it and vaporize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bubble generated is monitored by a camera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640794"/>
            <a:ext cx="5033750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Motivation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023126" y="5638800"/>
            <a:ext cx="103909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Stellar </a:t>
            </a:r>
            <a:r>
              <a:rPr lang="en-US" sz="8000" dirty="0"/>
              <a:t>Helium Burning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232601" y="19587866"/>
            <a:ext cx="4737194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Summary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47801" y="19659600"/>
            <a:ext cx="78838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Bubble Chamber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7619409" y="5653555"/>
            <a:ext cx="110934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Time </a:t>
            </a:r>
            <a:r>
              <a:rPr lang="en-US" sz="8000" dirty="0"/>
              <a:t>Reversal Reaction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597548" y="19459576"/>
            <a:ext cx="12998422" cy="11026924"/>
          </a:xfrm>
          <a:prstGeom prst="roundRect">
            <a:avLst/>
          </a:prstGeom>
          <a:gradFill>
            <a:gsLst>
              <a:gs pos="0">
                <a:srgbClr val="D6D1FB"/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8745200" y="19555361"/>
            <a:ext cx="3892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Bubbles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600" y="30784800"/>
            <a:ext cx="6400800" cy="139147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94800" y="30708600"/>
            <a:ext cx="3200400" cy="1490597"/>
          </a:xfrm>
          <a:prstGeom prst="rect">
            <a:avLst/>
          </a:prstGeom>
        </p:spPr>
      </p:pic>
      <p:sp>
        <p:nvSpPr>
          <p:cNvPr id="124" name="Content Placeholder 14"/>
          <p:cNvSpPr txBox="1">
            <a:spLocks/>
          </p:cNvSpPr>
          <p:nvPr/>
        </p:nvSpPr>
        <p:spPr bwMode="auto">
          <a:xfrm>
            <a:off x="838200" y="11852840"/>
            <a:ext cx="11201400" cy="262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16015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32029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48046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64061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8007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9609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81210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2812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Bang Nucleosynthesis: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 ̶ gluon plasma → p, n, He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Stellar </a:t>
            </a:r>
            <a:r>
              <a:rPr lang="en-US" sz="2800" b="1" dirty="0" smtClean="0">
                <a:solidFill>
                  <a:srgbClr val="E9C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Nucleosynthesis: </a:t>
            </a:r>
            <a:r>
              <a:rPr 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burning, He burning, </a:t>
            </a:r>
            <a:r>
              <a:rPr 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CNO </a:t>
            </a:r>
            <a:r>
              <a:rPr 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</a:t>
            </a:r>
            <a:endParaRPr lang="en-US" sz="28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475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Supernovae Nucleosynthesis: </a:t>
            </a:r>
            <a:r>
              <a:rPr lang="en-US" sz="2800" dirty="0" smtClean="0">
                <a:solidFill>
                  <a:srgbClr val="F475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burning</a:t>
            </a:r>
            <a:endParaRPr lang="en-US" sz="2800" b="1" dirty="0" smtClean="0">
              <a:solidFill>
                <a:srgbClr val="F475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 Ray Spallation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0"/>
            <a:ext cx="7620000" cy="381000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319" y="7420469"/>
            <a:ext cx="9353550" cy="3924300"/>
          </a:xfrm>
          <a:prstGeom prst="rect">
            <a:avLst/>
          </a:prstGeom>
        </p:spPr>
      </p:pic>
      <p:sp>
        <p:nvSpPr>
          <p:cNvPr id="129" name="TextBox 20"/>
          <p:cNvSpPr txBox="1">
            <a:spLocks noChangeArrowheads="1"/>
          </p:cNvSpPr>
          <p:nvPr/>
        </p:nvSpPr>
        <p:spPr bwMode="auto">
          <a:xfrm>
            <a:off x="17201715" y="12088183"/>
            <a:ext cx="46164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800" dirty="0">
                <a:ea typeface="MS PGothic" pitchFamily="34" charset="-128"/>
              </a:rPr>
              <a:t>Affects the synthesis of most of the elements of the periodic table</a:t>
            </a:r>
          </a:p>
        </p:txBody>
      </p:sp>
      <p:sp>
        <p:nvSpPr>
          <p:cNvPr id="130" name="TextBox 14"/>
          <p:cNvSpPr txBox="1">
            <a:spLocks noChangeArrowheads="1"/>
          </p:cNvSpPr>
          <p:nvPr/>
        </p:nvSpPr>
        <p:spPr bwMode="auto">
          <a:xfrm>
            <a:off x="17180675" y="14333857"/>
            <a:ext cx="48015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800" dirty="0">
                <a:ea typeface="MS PGothic" pitchFamily="34" charset="-128"/>
              </a:rPr>
              <a:t>Sets the </a:t>
            </a:r>
            <a:r>
              <a:rPr lang="en-US" sz="2800" dirty="0" smtClean="0">
                <a:ea typeface="MS PGothic" pitchFamily="34" charset="-128"/>
              </a:rPr>
              <a:t>N(</a:t>
            </a:r>
            <a:r>
              <a:rPr lang="en-US" sz="2800" baseline="30000" dirty="0" smtClean="0">
                <a:ea typeface="MS PGothic" pitchFamily="34" charset="-128"/>
              </a:rPr>
              <a:t>12</a:t>
            </a:r>
            <a:r>
              <a:rPr lang="en-US" sz="2800" dirty="0" smtClean="0">
                <a:ea typeface="MS PGothic" pitchFamily="34" charset="-128"/>
              </a:rPr>
              <a:t>C)/N(</a:t>
            </a:r>
            <a:r>
              <a:rPr lang="en-US" sz="2800" baseline="30000" dirty="0" smtClean="0">
                <a:ea typeface="MS PGothic" pitchFamily="34" charset="-128"/>
              </a:rPr>
              <a:t>16</a:t>
            </a:r>
            <a:r>
              <a:rPr lang="en-US" sz="2800" dirty="0" smtClean="0">
                <a:ea typeface="MS PGothic" pitchFamily="34" charset="-128"/>
              </a:rPr>
              <a:t>O) (</a:t>
            </a:r>
            <a:r>
              <a:rPr lang="en-US" sz="2800" dirty="0" smtClean="0">
                <a:latin typeface="Calibri"/>
                <a:ea typeface="MS PGothic" pitchFamily="34" charset="-128"/>
              </a:rPr>
              <a:t>≈</a:t>
            </a:r>
            <a:r>
              <a:rPr lang="en-US" sz="2800" dirty="0" smtClean="0">
                <a:ea typeface="MS PGothic" pitchFamily="34" charset="-128"/>
              </a:rPr>
              <a:t>0.4) ratio </a:t>
            </a:r>
            <a:r>
              <a:rPr lang="en-US" sz="2800" dirty="0">
                <a:ea typeface="MS PGothic" pitchFamily="34" charset="-128"/>
              </a:rPr>
              <a:t>in the universe</a:t>
            </a:r>
          </a:p>
        </p:txBody>
      </p:sp>
      <p:pic>
        <p:nvPicPr>
          <p:cNvPr id="131" name="Picture 18" descr="sn1987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199319" y="16002296"/>
            <a:ext cx="2288078" cy="178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TextBox 17"/>
          <p:cNvSpPr txBox="1">
            <a:spLocks noChangeArrowheads="1"/>
          </p:cNvSpPr>
          <p:nvPr/>
        </p:nvSpPr>
        <p:spPr bwMode="auto">
          <a:xfrm>
            <a:off x="17180675" y="16204455"/>
            <a:ext cx="41578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800" dirty="0">
                <a:ea typeface="MS PGothic" pitchFamily="34" charset="-128"/>
              </a:rPr>
              <a:t>Determines the minimum mass a star requires to become a supernova</a:t>
            </a:r>
          </a:p>
        </p:txBody>
      </p:sp>
      <p:pic>
        <p:nvPicPr>
          <p:cNvPr id="133" name="Picture 22" descr="periodic-table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17742" y="12009156"/>
            <a:ext cx="225285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4" descr="C:\Documents and Settings\Claudio\My Documents\presentation\DN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17740" y="13897550"/>
            <a:ext cx="2288078" cy="182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8" name="Group 4"/>
          <p:cNvGrpSpPr>
            <a:grpSpLocks/>
          </p:cNvGrpSpPr>
          <p:nvPr/>
        </p:nvGrpSpPr>
        <p:grpSpPr bwMode="auto">
          <a:xfrm>
            <a:off x="33580017" y="7934325"/>
            <a:ext cx="5891584" cy="1514475"/>
            <a:chOff x="394" y="228"/>
            <a:chExt cx="2688" cy="954"/>
          </a:xfrm>
        </p:grpSpPr>
        <p:sp>
          <p:nvSpPr>
            <p:cNvPr id="169" name="Rectangle 2"/>
            <p:cNvSpPr txBox="1">
              <a:spLocks noChangeArrowheads="1"/>
            </p:cNvSpPr>
            <p:nvPr/>
          </p:nvSpPr>
          <p:spPr bwMode="auto">
            <a:xfrm>
              <a:off x="394" y="654"/>
              <a:ext cx="2688" cy="52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4800" dirty="0">
                  <a:solidFill>
                    <a:srgbClr val="303030"/>
                  </a:solidFill>
                  <a:latin typeface="Symbol" charset="2"/>
                  <a:ea typeface="ＭＳ Ｐゴシック" charset="-128"/>
                  <a:cs typeface="ＭＳ Ｐゴシック" charset="-128"/>
                  <a:sym typeface="Symbol" charset="2"/>
                </a:rPr>
                <a:t> </a:t>
              </a:r>
              <a:r>
                <a:rPr lang="en-US" sz="48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  <a:sym typeface="Symbol" charset="2"/>
                </a:rPr>
                <a:t>+ </a:t>
              </a:r>
              <a:r>
                <a:rPr lang="en-US" sz="4800" baseline="300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16</a:t>
              </a:r>
              <a:r>
                <a:rPr lang="en-US" sz="48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O →</a:t>
              </a:r>
              <a:r>
                <a:rPr lang="en-US" sz="4800" dirty="0" smtClean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 </a:t>
              </a:r>
              <a:r>
                <a:rPr lang="en-US" sz="4800" baseline="300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12</a:t>
              </a:r>
              <a:r>
                <a:rPr lang="en-US" sz="48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C + </a:t>
              </a:r>
              <a:r>
                <a:rPr lang="en-US" sz="4800" dirty="0">
                  <a:solidFill>
                    <a:srgbClr val="303030"/>
                  </a:solidFill>
                  <a:latin typeface="Symbol" charset="2"/>
                  <a:ea typeface="ＭＳ Ｐゴシック" charset="-128"/>
                  <a:cs typeface="ＭＳ Ｐゴシック" charset="-128"/>
                  <a:sym typeface="Symbol" charset="2"/>
                </a:rPr>
                <a:t></a:t>
              </a:r>
              <a:endParaRPr lang="en-US" sz="4800" dirty="0">
                <a:solidFill>
                  <a:srgbClr val="303030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20" y="228"/>
              <a:ext cx="518" cy="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/>
              <a:r>
                <a:rPr lang="en-US" sz="28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beam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83" y="228"/>
              <a:ext cx="504" cy="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hangingPunct="1"/>
              <a:r>
                <a:rPr lang="en-US" sz="28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target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950" y="228"/>
              <a:ext cx="938" cy="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/>
              <a:r>
                <a:rPr lang="en-US" sz="280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signal</a:t>
              </a:r>
              <a:endParaRPr lang="en-US" sz="28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6"/>
              <p:cNvSpPr>
                <a:spLocks noChangeArrowheads="1"/>
              </p:cNvSpPr>
              <p:nvPr/>
            </p:nvSpPr>
            <p:spPr bwMode="auto">
              <a:xfrm>
                <a:off x="27022051" y="10190607"/>
                <a:ext cx="13115932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400050" indent="-4000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ea typeface="ＭＳ Ｐゴシック" charset="-128"/>
                    <a:cs typeface="Arial" charset="0"/>
                  </a:rPr>
                  <a:t>Extra gain (factor of 100) by measuring time reversal reaction </a:t>
                </a:r>
              </a:p>
              <a:p>
                <a:pPr marL="400050" indent="-4000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ea typeface="ＭＳ Ｐゴシック" charset="-128"/>
                    <a:cs typeface="Arial" charset="0"/>
                  </a:rPr>
                  <a:t>Target density up to 10</a:t>
                </a:r>
                <a:r>
                  <a:rPr lang="en-US" sz="2400" baseline="30000" dirty="0">
                    <a:ea typeface="ＭＳ Ｐゴシック" charset="-128"/>
                    <a:cs typeface="Arial" charset="0"/>
                  </a:rPr>
                  <a:t>4</a:t>
                </a:r>
                <a:r>
                  <a:rPr lang="en-US" sz="2400" baseline="30000" dirty="0" smtClean="0">
                    <a:ea typeface="ＭＳ Ｐゴシック" charset="-128"/>
                    <a:cs typeface="Arial" charset="0"/>
                  </a:rPr>
                  <a:t>  </a:t>
                </a:r>
                <a:r>
                  <a:rPr lang="en-US" sz="2400" dirty="0" smtClean="0">
                    <a:ea typeface="ＭＳ Ｐゴシック" charset="-128"/>
                    <a:cs typeface="Arial" charset="0"/>
                  </a:rPr>
                  <a:t>higher than conventional targets. </a:t>
                </a:r>
                <a:r>
                  <a:rPr lang="en-US" sz="2400" dirty="0"/>
                  <a:t>Number of </a:t>
                </a:r>
                <a:r>
                  <a:rPr lang="en-US" sz="2400" baseline="30000" dirty="0"/>
                  <a:t>16</a:t>
                </a:r>
                <a:r>
                  <a:rPr lang="en-US" sz="2400" dirty="0"/>
                  <a:t>O nuclei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sz="2400" dirty="0" smtClean="0"/>
                  <a:t>/cm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(3.0 cm cell)</a:t>
                </a:r>
                <a:endParaRPr lang="en-US" sz="2400" dirty="0">
                  <a:ea typeface="ＭＳ Ｐゴシック" charset="-128"/>
                  <a:cs typeface="Arial" charset="0"/>
                </a:endParaRPr>
              </a:p>
              <a:p>
                <a:pPr marL="400050" indent="-4000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ea typeface="ＭＳ Ｐゴシック" charset="-128"/>
                    <a:cs typeface="Arial" charset="0"/>
                  </a:rPr>
                  <a:t>Solid Angle and Detector Efficiency = 100%</a:t>
                </a:r>
                <a:endParaRPr lang="en-US" sz="2400" dirty="0">
                  <a:solidFill>
                    <a:srgbClr val="000000"/>
                  </a:solidFill>
                  <a:ea typeface="ＭＳ Ｐゴシック" charset="-128"/>
                  <a:cs typeface="Arial" charset="0"/>
                </a:endParaRPr>
              </a:p>
              <a:p>
                <a:pPr marL="400050" indent="-400050" eaLnBrk="1" hangingPunct="1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Electromagnetic 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</a:rPr>
                  <a:t>debris 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(electrons 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</a:rPr>
                  <a:t>and gammas, or positrons) 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do NOT trigger nucleation (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detector is insensitive 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to 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Symbol" charset="2"/>
                    <a:ea typeface="ＭＳ Ｐゴシック" charset="-128"/>
                    <a:cs typeface="Arial" charset="0"/>
                  </a:rPr>
                  <a:t>g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-rays 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by at 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least 1 part in 10</a:t>
                </a:r>
                <a:r>
                  <a:rPr lang="en-US" sz="2400" baseline="30000" dirty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11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ea typeface="ＭＳ Ｐゴシック" charset="-128"/>
                    <a:cs typeface="Arial" charset="0"/>
                  </a:rPr>
                  <a:t>).  </a:t>
                </a:r>
                <a:endParaRPr lang="en-US" sz="2400" dirty="0" smtClean="0">
                  <a:solidFill>
                    <a:schemeClr val="tx1">
                      <a:lumMod val="50000"/>
                    </a:schemeClr>
                  </a:solidFill>
                  <a:ea typeface="ＭＳ Ｐゴシック" charset="-128"/>
                  <a:cs typeface="Arial" charset="0"/>
                </a:endParaRPr>
              </a:p>
            </p:txBody>
          </p:sp>
        </mc:Choice>
        <mc:Fallback xmlns="">
          <p:sp>
            <p:nvSpPr>
              <p:cNvPr id="175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22051" y="10190607"/>
                <a:ext cx="13115932" cy="2308324"/>
              </a:xfrm>
              <a:prstGeom prst="rect">
                <a:avLst/>
              </a:prstGeom>
              <a:blipFill rotWithShape="1">
                <a:blip r:embed="rId13"/>
                <a:stretch>
                  <a:fillRect l="-651" t="-1852" b="-55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7" name="Picture 2" descr="D:\meekins\Google Drive\JLAB\bubble_chamber\Review-2015\Figs\UI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113" y="23259653"/>
            <a:ext cx="7017470" cy="52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Rounded Rectangular Callout 199"/>
          <p:cNvSpPr/>
          <p:nvPr/>
        </p:nvSpPr>
        <p:spPr>
          <a:xfrm>
            <a:off x="18516599" y="21162104"/>
            <a:ext cx="6248401" cy="1565326"/>
          </a:xfrm>
          <a:prstGeom prst="wedgeRoundRectCallout">
            <a:avLst>
              <a:gd name="adj1" fmla="val -19612"/>
              <a:gd name="adj2" fmla="val 761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LabVIEW processes images from 100 Hz digital camera</a:t>
            </a:r>
          </a:p>
        </p:txBody>
      </p:sp>
      <p:pic>
        <p:nvPicPr>
          <p:cNvPr id="202" name="FirstBubbl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 rot="5400000">
            <a:off x="24797374" y="23234537"/>
            <a:ext cx="5904762" cy="408888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0" y="12877800"/>
            <a:ext cx="7276564" cy="545742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09270" y="13588686"/>
            <a:ext cx="5370644" cy="4027983"/>
          </a:xfrm>
          <a:prstGeom prst="rect">
            <a:avLst/>
          </a:prstGeom>
        </p:spPr>
      </p:pic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val="2137877279"/>
              </p:ext>
            </p:extLst>
          </p:nvPr>
        </p:nvGraphicFramePr>
        <p:xfrm>
          <a:off x="1123855" y="8105613"/>
          <a:ext cx="4009291" cy="318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61" name="Chart 60"/>
          <p:cNvGraphicFramePr/>
          <p:nvPr>
            <p:extLst>
              <p:ext uri="{D42A27DB-BD31-4B8C-83A1-F6EECF244321}">
                <p14:modId xmlns:p14="http://schemas.microsoft.com/office/powerpoint/2010/main" val="332193918"/>
              </p:ext>
            </p:extLst>
          </p:nvPr>
        </p:nvGraphicFramePr>
        <p:xfrm>
          <a:off x="6492393" y="8105613"/>
          <a:ext cx="5427786" cy="318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27706418" y="7178066"/>
            <a:ext cx="3653214" cy="2651734"/>
            <a:chOff x="4694018" y="3161552"/>
            <a:chExt cx="3653214" cy="2651734"/>
          </a:xfrm>
        </p:grpSpPr>
        <p:grpSp>
          <p:nvGrpSpPr>
            <p:cNvPr id="63" name="Group 62"/>
            <p:cNvGrpSpPr/>
            <p:nvPr/>
          </p:nvGrpSpPr>
          <p:grpSpPr>
            <a:xfrm>
              <a:off x="5562600" y="3810000"/>
              <a:ext cx="1760019" cy="1412499"/>
              <a:chOff x="3790567" y="2893615"/>
              <a:chExt cx="4295471" cy="2808164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3720593" y="2963591"/>
                <a:ext cx="1404081" cy="12641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3720593" y="4367671"/>
                <a:ext cx="1404081" cy="12641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5054700" y="4297698"/>
                <a:ext cx="1767204" cy="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6751930" y="2963589"/>
                <a:ext cx="1404081" cy="12641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Freeform 71"/>
              <p:cNvSpPr/>
              <p:nvPr/>
            </p:nvSpPr>
            <p:spPr>
              <a:xfrm>
                <a:off x="6860603" y="4297699"/>
                <a:ext cx="1225435" cy="1404080"/>
              </a:xfrm>
              <a:custGeom>
                <a:avLst/>
                <a:gdLst>
                  <a:gd name="connsiteX0" fmla="*/ 0 w 1241187"/>
                  <a:gd name="connsiteY0" fmla="*/ 0 h 1380847"/>
                  <a:gd name="connsiteX1" fmla="*/ 369890 w 1241187"/>
                  <a:gd name="connsiteY1" fmla="*/ 73974 h 1380847"/>
                  <a:gd name="connsiteX2" fmla="*/ 209604 w 1241187"/>
                  <a:gd name="connsiteY2" fmla="*/ 382199 h 1380847"/>
                  <a:gd name="connsiteX3" fmla="*/ 604154 w 1241187"/>
                  <a:gd name="connsiteY3" fmla="*/ 456173 h 1380847"/>
                  <a:gd name="connsiteX4" fmla="*/ 530176 w 1241187"/>
                  <a:gd name="connsiteY4" fmla="*/ 838372 h 1380847"/>
                  <a:gd name="connsiteX5" fmla="*/ 863077 w 1241187"/>
                  <a:gd name="connsiteY5" fmla="*/ 776727 h 1380847"/>
                  <a:gd name="connsiteX6" fmla="*/ 813759 w 1241187"/>
                  <a:gd name="connsiteY6" fmla="*/ 1134267 h 1380847"/>
                  <a:gd name="connsiteX7" fmla="*/ 1183649 w 1241187"/>
                  <a:gd name="connsiteY7" fmla="*/ 1097280 h 1380847"/>
                  <a:gd name="connsiteX8" fmla="*/ 1158990 w 1241187"/>
                  <a:gd name="connsiteY8" fmla="*/ 1380847 h 138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1187" h="1380847">
                    <a:moveTo>
                      <a:pt x="0" y="0"/>
                    </a:moveTo>
                    <a:cubicBezTo>
                      <a:pt x="167478" y="5137"/>
                      <a:pt x="334956" y="10274"/>
                      <a:pt x="369890" y="73974"/>
                    </a:cubicBezTo>
                    <a:cubicBezTo>
                      <a:pt x="404824" y="137674"/>
                      <a:pt x="170560" y="318499"/>
                      <a:pt x="209604" y="382199"/>
                    </a:cubicBezTo>
                    <a:cubicBezTo>
                      <a:pt x="248648" y="445899"/>
                      <a:pt x="550725" y="380144"/>
                      <a:pt x="604154" y="456173"/>
                    </a:cubicBezTo>
                    <a:cubicBezTo>
                      <a:pt x="657583" y="532202"/>
                      <a:pt x="487022" y="784946"/>
                      <a:pt x="530176" y="838372"/>
                    </a:cubicBezTo>
                    <a:cubicBezTo>
                      <a:pt x="573330" y="891798"/>
                      <a:pt x="815813" y="727411"/>
                      <a:pt x="863077" y="776727"/>
                    </a:cubicBezTo>
                    <a:cubicBezTo>
                      <a:pt x="910341" y="826043"/>
                      <a:pt x="760330" y="1080842"/>
                      <a:pt x="813759" y="1134267"/>
                    </a:cubicBezTo>
                    <a:cubicBezTo>
                      <a:pt x="867188" y="1187692"/>
                      <a:pt x="1126111" y="1056183"/>
                      <a:pt x="1183649" y="1097280"/>
                    </a:cubicBezTo>
                    <a:cubicBezTo>
                      <a:pt x="1241187" y="1138377"/>
                      <a:pt x="1148715" y="1308928"/>
                      <a:pt x="1158990" y="13808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4694018" y="3179329"/>
              <a:ext cx="11275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aseline="30000" dirty="0" smtClean="0">
                  <a:solidFill>
                    <a:prstClr val="black"/>
                  </a:solidFill>
                </a:rPr>
                <a:t>12</a:t>
              </a:r>
              <a:r>
                <a:rPr lang="en-US" sz="4000" dirty="0" smtClean="0">
                  <a:solidFill>
                    <a:prstClr val="black"/>
                  </a:solidFill>
                </a:rPr>
                <a:t>C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81600" y="5105400"/>
              <a:ext cx="497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a</a:t>
              </a:r>
              <a:endParaRPr lang="en-US" sz="4000" dirty="0">
                <a:solidFill>
                  <a:prstClr val="black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49581" y="3161552"/>
              <a:ext cx="11976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aseline="30000" dirty="0" smtClean="0">
                  <a:solidFill>
                    <a:prstClr val="black"/>
                  </a:solidFill>
                </a:rPr>
                <a:t>16</a:t>
              </a:r>
              <a:r>
                <a:rPr lang="en-US" sz="4000" dirty="0" smtClean="0">
                  <a:solidFill>
                    <a:prstClr val="black"/>
                  </a:solidFill>
                </a:rPr>
                <a:t>O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56635" y="5001772"/>
              <a:ext cx="3917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g</a:t>
              </a:r>
              <a:endParaRPr lang="en-US" sz="4000" dirty="0">
                <a:solidFill>
                  <a:prstClr val="black"/>
                </a:solidFill>
                <a:latin typeface="Symbol" charset="2"/>
                <a:cs typeface="Symbol" charset="2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779646" y="23159621"/>
            <a:ext cx="92201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1   Cell is cooled then filled with room temperature gas</a:t>
            </a:r>
          </a:p>
          <a:p>
            <a:pPr marL="457200" indent="-457200">
              <a:buAutoNum type="arabicPlain"/>
            </a:pPr>
            <a:endParaRPr lang="en-US" sz="2800" dirty="0" smtClean="0">
              <a:latin typeface="Arial" panose="020B0604020202020204" pitchFamily="34" charset="0"/>
              <a:ea typeface="Wingdings"/>
              <a:cs typeface="Arial" panose="020B0604020202020204" pitchFamily="34" charset="0"/>
              <a:sym typeface="Wingdings"/>
            </a:endParaRPr>
          </a:p>
          <a:p>
            <a:r>
              <a:rPr lang="en-US" sz="2800" dirty="0" smtClean="0"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2   Gas is cooled and condenses into liquid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ea typeface="Wingdings"/>
              <a:cs typeface="Arial" panose="020B0604020202020204" pitchFamily="34" charset="0"/>
              <a:sym typeface="Wingdings"/>
            </a:endParaRPr>
          </a:p>
          <a:p>
            <a:r>
              <a:rPr lang="en-US" sz="2800" dirty="0" smtClean="0"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3   Once cell is completely filled with liquid, pressure is reduced creating a superheated liquid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Wingdings"/>
              <a:cs typeface="Arial" panose="020B0604020202020204" pitchFamily="34" charset="0"/>
              <a:sym typeface="Wingdings"/>
            </a:endParaRPr>
          </a:p>
          <a:p>
            <a:r>
              <a:rPr lang="en-US" sz="2800" dirty="0" smtClean="0"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3   Nuclear reactions induce bubble nucleation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endParaRPr lang="en-US" sz="2800" dirty="0" smtClean="0">
              <a:latin typeface="Arial" panose="020B0604020202020204" pitchFamily="34" charset="0"/>
              <a:ea typeface="Wingdings"/>
              <a:cs typeface="Arial" panose="020B0604020202020204" pitchFamily="34" charset="0"/>
              <a:sym typeface="Wingdings"/>
            </a:endParaRPr>
          </a:p>
          <a:p>
            <a:r>
              <a:rPr lang="en-US" sz="2800" dirty="0" smtClean="0"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2   High speed camera detects bubble and </a:t>
            </a:r>
            <a:r>
              <a:rPr lang="en-US" sz="2800" dirty="0" err="1" smtClean="0"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repressurizes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ea typeface="Wingdings"/>
              <a:cs typeface="Arial" panose="020B0604020202020204" pitchFamily="34" charset="0"/>
              <a:sym typeface="Wingdings"/>
            </a:endParaRPr>
          </a:p>
          <a:p>
            <a:r>
              <a:rPr lang="en-US" sz="2800" dirty="0" smtClean="0"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3   System depressurizes and ready for another cycle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Picture 105" descr="Phase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0823395"/>
            <a:ext cx="6504191" cy="5222308"/>
          </a:xfrm>
          <a:prstGeom prst="rect">
            <a:avLst/>
          </a:prstGeom>
        </p:spPr>
      </p:pic>
      <p:sp>
        <p:nvSpPr>
          <p:cNvPr id="115" name="Oval 114"/>
          <p:cNvSpPr/>
          <p:nvPr/>
        </p:nvSpPr>
        <p:spPr>
          <a:xfrm>
            <a:off x="11414641" y="24761372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6" name="Oval 115"/>
          <p:cNvSpPr/>
          <p:nvPr/>
        </p:nvSpPr>
        <p:spPr>
          <a:xfrm>
            <a:off x="11418110" y="22860000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11797008" y="23019817"/>
            <a:ext cx="213908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1526739" y="23088600"/>
            <a:ext cx="0" cy="161776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3889783" y="230269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1384716" y="22275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1734800" y="245364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2240800" y="22098000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Liquid</a:t>
            </a:r>
            <a:endParaRPr lang="en-US" sz="32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12565575" y="24268120"/>
            <a:ext cx="132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Vapor</a:t>
            </a:r>
            <a:endParaRPr lang="en-US" sz="3200" b="1" dirty="0"/>
          </a:p>
        </p:txBody>
      </p:sp>
      <p:sp>
        <p:nvSpPr>
          <p:cNvPr id="103" name="Left-Right Arrow 102"/>
          <p:cNvSpPr/>
          <p:nvPr/>
        </p:nvSpPr>
        <p:spPr bwMode="auto">
          <a:xfrm rot="5400000">
            <a:off x="10724720" y="23828395"/>
            <a:ext cx="1358154" cy="106070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49" name="Picture 148" descr="2011-10-27 15.59.24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01400" y="26517600"/>
            <a:ext cx="4663440" cy="3497580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1165149" y="21162104"/>
            <a:ext cx="8449194" cy="175432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3600" dirty="0" smtClean="0">
                <a:solidFill>
                  <a:prstClr val="black"/>
                </a:solidFill>
              </a:rPr>
              <a:t>Use </a:t>
            </a:r>
            <a:r>
              <a:rPr lang="en-US" sz="3600" dirty="0" err="1" smtClean="0">
                <a:solidFill>
                  <a:prstClr val="black"/>
                </a:solidFill>
              </a:rPr>
              <a:t>Nitrus</a:t>
            </a:r>
            <a:r>
              <a:rPr lang="en-US" sz="3600" dirty="0" smtClean="0">
                <a:solidFill>
                  <a:prstClr val="black"/>
                </a:solidFill>
              </a:rPr>
              <a:t> Oxide (N</a:t>
            </a:r>
            <a:r>
              <a:rPr lang="en-US" sz="3600" baseline="-25000" dirty="0" smtClean="0">
                <a:solidFill>
                  <a:prstClr val="black"/>
                </a:solidFill>
              </a:rPr>
              <a:t>2</a:t>
            </a:r>
            <a:r>
              <a:rPr lang="en-US" sz="3600" dirty="0" smtClean="0">
                <a:solidFill>
                  <a:prstClr val="black"/>
                </a:solidFill>
              </a:rPr>
              <a:t>O, laughing gas) as target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T </a:t>
            </a:r>
            <a:r>
              <a:rPr lang="en-US" sz="3600" dirty="0">
                <a:solidFill>
                  <a:prstClr val="black"/>
                </a:solidFill>
              </a:rPr>
              <a:t>= -10˚</a:t>
            </a:r>
            <a:r>
              <a:rPr lang="en-US" sz="3600" dirty="0" smtClean="0">
                <a:solidFill>
                  <a:prstClr val="black"/>
                </a:solidFill>
              </a:rPr>
              <a:t>C, P </a:t>
            </a:r>
            <a:r>
              <a:rPr lang="en-US" sz="3600" dirty="0">
                <a:solidFill>
                  <a:prstClr val="black"/>
                </a:solidFill>
              </a:rPr>
              <a:t>= </a:t>
            </a:r>
            <a:r>
              <a:rPr lang="en-US" sz="3600" dirty="0" smtClean="0">
                <a:solidFill>
                  <a:prstClr val="black"/>
                </a:solidFill>
              </a:rPr>
              <a:t>20 </a:t>
            </a:r>
            <a:r>
              <a:rPr lang="en-US" sz="3600" dirty="0">
                <a:solidFill>
                  <a:prstClr val="black"/>
                </a:solidFill>
              </a:rPr>
              <a:t>atm</a:t>
            </a:r>
            <a:endParaRPr lang="en-US" sz="3600" baseline="-25000" dirty="0">
              <a:solidFill>
                <a:prstClr val="black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13805494" y="22904087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2" name="Rounded Rectangular Callout 151"/>
          <p:cNvSpPr/>
          <p:nvPr/>
        </p:nvSpPr>
        <p:spPr>
          <a:xfrm>
            <a:off x="26778349" y="12558955"/>
            <a:ext cx="5353319" cy="1986502"/>
          </a:xfrm>
          <a:prstGeom prst="wedgeRoundRectCallout">
            <a:avLst>
              <a:gd name="adj1" fmla="val 6917"/>
              <a:gd name="adj2" fmla="val 711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Gammas are generated by an electron beam hitting a copper radiator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9" b="12500"/>
          <a:stretch/>
        </p:blipFill>
        <p:spPr>
          <a:xfrm>
            <a:off x="19240500" y="3352800"/>
            <a:ext cx="308610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5938</TotalTime>
  <Words>424</Words>
  <Application>Microsoft Office PowerPoint</Application>
  <PresentationFormat>Custom</PresentationFormat>
  <Paragraphs>76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suleiman</cp:lastModifiedBy>
  <cp:revision>320</cp:revision>
  <cp:lastPrinted>2015-04-27T18:07:56Z</cp:lastPrinted>
  <dcterms:created xsi:type="dcterms:W3CDTF">2012-07-12T18:27:22Z</dcterms:created>
  <dcterms:modified xsi:type="dcterms:W3CDTF">2016-04-05T20:50:54Z</dcterms:modified>
</cp:coreProperties>
</file>