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09" r:id="rId5"/>
    <p:sldId id="516" r:id="rId6"/>
    <p:sldId id="515" r:id="rId7"/>
    <p:sldId id="500" r:id="rId8"/>
    <p:sldId id="517" r:id="rId9"/>
    <p:sldId id="518" r:id="rId10"/>
    <p:sldId id="519" r:id="rId11"/>
    <p:sldId id="514" r:id="rId12"/>
    <p:sldId id="520" r:id="rId13"/>
    <p:sldId id="521" r:id="rId14"/>
    <p:sldId id="5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A46"/>
    <a:srgbClr val="CCEC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08" autoAdjust="0"/>
  </p:normalViewPr>
  <p:slideViewPr>
    <p:cSldViewPr snapToGrid="0" snapToObjects="1">
      <p:cViewPr varScale="1">
        <p:scale>
          <a:sx n="80" d="100"/>
          <a:sy n="80" d="100"/>
        </p:scale>
        <p:origin x="53" y="31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71B6D5-E196-4117-A505-6B50C1EC2C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FDA4D-DC08-451A-B4D8-0D042759B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B2AE-BB36-47D3-A70A-6892C84B22B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D8656-2C1F-47BD-BC42-A6FD7270B3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3777-1DCA-4797-A620-72B6D642A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A82-8AAC-4C91-87C1-22CFB8672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2,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August 2,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August 2,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Solenoid Field in FLUKA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3182" y="1720793"/>
            <a:ext cx="11200178" cy="3041412"/>
          </a:xfrm>
        </p:spPr>
        <p:txBody>
          <a:bodyPr wrap="square">
            <a:noAutofit/>
          </a:bodyPr>
          <a:lstStyle/>
          <a:p>
            <a:pPr marL="457200" indent="-45720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Magnetic Fields in FLUKA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Solenoid Field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Implementation of Solenoid Field in FLUKA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0" y="4583240"/>
            <a:ext cx="6386827" cy="731240"/>
          </a:xfrm>
        </p:spPr>
        <p:txBody>
          <a:bodyPr/>
          <a:lstStyle/>
          <a:p>
            <a:r>
              <a:rPr lang="en-US" sz="1600" dirty="0" err="1"/>
              <a:t>Ce+BAF</a:t>
            </a:r>
            <a:r>
              <a:rPr lang="en-US" sz="1600" dirty="0"/>
              <a:t> R&amp;D meeting, August 2, 2023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43180" y="4036612"/>
            <a:ext cx="6386826" cy="5466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A. Ushakov</a:t>
            </a:r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Beam Focusing by 2.5 T Solenoid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5779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BF62E-128D-4F52-B990-6BD78EE0A43C}"/>
              </a:ext>
            </a:extLst>
          </p:cNvPr>
          <p:cNvSpPr txBox="1"/>
          <p:nvPr/>
        </p:nvSpPr>
        <p:spPr>
          <a:xfrm>
            <a:off x="1591299" y="1691101"/>
            <a:ext cx="1895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Beam Tracking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E14E66-C536-4537-A831-8532DB565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3" t="15416" r="1910" b="3507"/>
          <a:stretch/>
        </p:blipFill>
        <p:spPr>
          <a:xfrm>
            <a:off x="105441" y="2091211"/>
            <a:ext cx="5795931" cy="3004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AF6CC4-3E80-4BD5-BAD9-569F03B6D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3" t="12361" r="3493"/>
          <a:stretch/>
        </p:blipFill>
        <p:spPr>
          <a:xfrm>
            <a:off x="6096000" y="1960178"/>
            <a:ext cx="5929565" cy="32734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53149B-1DC5-4528-BBDD-D4CB5991387D}"/>
              </a:ext>
            </a:extLst>
          </p:cNvPr>
          <p:cNvSpPr txBox="1"/>
          <p:nvPr/>
        </p:nvSpPr>
        <p:spPr>
          <a:xfrm>
            <a:off x="8561286" y="1560068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B-Field</a:t>
            </a:r>
          </a:p>
        </p:txBody>
      </p:sp>
    </p:spTree>
    <p:extLst>
      <p:ext uri="{BB962C8B-B14F-4D97-AF65-F5344CB8AC3E}">
        <p14:creationId xmlns:p14="http://schemas.microsoft.com/office/powerpoint/2010/main" val="408181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and Outlook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3915D0-CB32-4313-AF97-9839F323735A}"/>
              </a:ext>
            </a:extLst>
          </p:cNvPr>
          <p:cNvSpPr txBox="1"/>
          <p:nvPr/>
        </p:nvSpPr>
        <p:spPr>
          <a:xfrm>
            <a:off x="555585" y="1192192"/>
            <a:ext cx="11053823" cy="25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field was added to FLUKA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Simulations of beams downstream the target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on beam absorber protecting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solenoid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6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Magnetic Fields in FLUKA: </a:t>
            </a:r>
            <a:r>
              <a:rPr lang="en-US" dirty="0" err="1"/>
              <a:t>MGNCREAte</a:t>
            </a:r>
            <a:r>
              <a:rPr lang="en-US" dirty="0"/>
              <a:t> Card (FLUKA Manual)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F06256-83AC-4F6B-A7FD-490955EDFD7C}"/>
              </a:ext>
            </a:extLst>
          </p:cNvPr>
          <p:cNvGrpSpPr/>
          <p:nvPr/>
        </p:nvGrpSpPr>
        <p:grpSpPr>
          <a:xfrm>
            <a:off x="1661600" y="981512"/>
            <a:ext cx="8868799" cy="5428475"/>
            <a:chOff x="484926" y="981512"/>
            <a:chExt cx="8868799" cy="542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230B1FF-DB84-472C-9C82-76CE26B1F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774" b="8746"/>
            <a:stretch/>
          </p:blipFill>
          <p:spPr>
            <a:xfrm>
              <a:off x="484926" y="981512"/>
              <a:ext cx="8868799" cy="542847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DD09F3-CA4B-407D-995F-5472582379A2}"/>
                </a:ext>
              </a:extLst>
            </p:cNvPr>
            <p:cNvSpPr txBox="1"/>
            <p:nvPr/>
          </p:nvSpPr>
          <p:spPr>
            <a:xfrm>
              <a:off x="3807518" y="5155367"/>
              <a:ext cx="3268589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SOLENOID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5722FD5-1BB9-418D-A13F-0F1211A1A871}"/>
                </a:ext>
              </a:extLst>
            </p:cNvPr>
            <p:cNvSpPr/>
            <p:nvPr/>
          </p:nvSpPr>
          <p:spPr>
            <a:xfrm>
              <a:off x="1280776" y="4413565"/>
              <a:ext cx="1856707" cy="1980600"/>
            </a:xfrm>
            <a:prstGeom prst="rect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222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User-Defined Fields in FLUKA: Magnetic Field Subroutine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5EEB3E-1284-4CDE-838A-A3F54D25388F}"/>
              </a:ext>
            </a:extLst>
          </p:cNvPr>
          <p:cNvSpPr/>
          <p:nvPr/>
        </p:nvSpPr>
        <p:spPr>
          <a:xfrm>
            <a:off x="904874" y="1443841"/>
            <a:ext cx="10629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*===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magfld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=============================================================*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SUBROUTINE MAGFLD ( </a:t>
            </a:r>
            <a:r>
              <a:rPr lang="en-US" dirty="0">
                <a:solidFill>
                  <a:srgbClr val="0000CC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X, Y, Z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BTX, BTY, BTZ, 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, NREG, IDISC ) 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     </a:t>
            </a:r>
            <a:r>
              <a:rPr lang="en-US" dirty="0">
                <a:solidFill>
                  <a:srgbClr val="0000CC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Input 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variables:                                                 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            </a:t>
            </a:r>
            <a:r>
              <a:rPr lang="en-US" dirty="0" err="1">
                <a:solidFill>
                  <a:srgbClr val="0000CC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x,y,z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current position                                  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           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nreg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= current region                                    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Output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variables:                                                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            </a:t>
            </a:r>
            <a:r>
              <a:rPr lang="en-US" dirty="0" err="1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btx,bty,btz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= cosines of the magnetic field vector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       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           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B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= magnetic field intensity (Tesla)                      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</a:t>
            </a:r>
          </a:p>
          <a:p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*            </a:t>
            </a:r>
            <a:r>
              <a:rPr lang="en-US" dirty="0" err="1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idisc</a:t>
            </a:r>
            <a:r>
              <a:rPr lang="en-US" dirty="0">
                <a:latin typeface="Hack" panose="020B0609030202020204" pitchFamily="49" charset="0"/>
                <a:ea typeface="Hack" panose="020B0609030202020204" pitchFamily="49" charset="0"/>
                <a:cs typeface="Hack" panose="020B0609030202020204" pitchFamily="49" charset="0"/>
              </a:rPr>
              <a:t> = set to 1 if the particle has to be discarded      *</a:t>
            </a:r>
          </a:p>
        </p:txBody>
      </p:sp>
    </p:spTree>
    <p:extLst>
      <p:ext uri="{BB962C8B-B14F-4D97-AF65-F5344CB8AC3E}">
        <p14:creationId xmlns:p14="http://schemas.microsoft.com/office/powerpoint/2010/main" val="105970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Adding Solenoid Field - FLUKA Forum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AB2C7F-44DE-4C5A-9EC4-7B219C90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84" y="1158090"/>
            <a:ext cx="10104490" cy="406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5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Solenoid Field in GPT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92C3F-550D-4EFF-ABD3-1F72C6CCE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18"/>
          <a:stretch/>
        </p:blipFill>
        <p:spPr>
          <a:xfrm>
            <a:off x="411892" y="1171575"/>
            <a:ext cx="7185939" cy="48992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ABC764-AD55-4EF2-AC97-9E3371CEB427}"/>
              </a:ext>
            </a:extLst>
          </p:cNvPr>
          <p:cNvSpPr/>
          <p:nvPr/>
        </p:nvSpPr>
        <p:spPr>
          <a:xfrm>
            <a:off x="342900" y="5619750"/>
            <a:ext cx="5962650" cy="54292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A9E577-7310-4D20-9BA1-F5CEB64A7B78}"/>
                  </a:ext>
                </a:extLst>
              </p:cNvPr>
              <p:cNvSpPr txBox="1"/>
              <p:nvPr/>
            </p:nvSpPr>
            <p:spPr>
              <a:xfrm>
                <a:off x="8507176" y="1840047"/>
                <a:ext cx="3190553" cy="912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𝑖𝑛𝑓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𝑛𝐼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Field of infinitely long solenoid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A9E577-7310-4D20-9BA1-F5CEB64A7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7176" y="1840047"/>
                <a:ext cx="3190553" cy="912558"/>
              </a:xfrm>
              <a:prstGeom prst="rect">
                <a:avLst/>
              </a:prstGeom>
              <a:blipFill>
                <a:blip r:embed="rId3"/>
                <a:stretch>
                  <a:fillRect l="-4971" r="-4015"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F2F354-41CD-4DC7-BF7B-AB00EC355DBC}"/>
              </a:ext>
            </a:extLst>
          </p:cNvPr>
          <p:cNvCxnSpPr/>
          <p:nvPr/>
        </p:nvCxnSpPr>
        <p:spPr>
          <a:xfrm flipH="1">
            <a:off x="5248024" y="3914775"/>
            <a:ext cx="98107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F30397-14F0-441B-89B6-4643B963B7A4}"/>
              </a:ext>
            </a:extLst>
          </p:cNvPr>
          <p:cNvGrpSpPr/>
          <p:nvPr/>
        </p:nvGrpSpPr>
        <p:grpSpPr>
          <a:xfrm>
            <a:off x="6527543" y="3674417"/>
            <a:ext cx="1821204" cy="461665"/>
            <a:chOff x="6681165" y="3674417"/>
            <a:chExt cx="1821204" cy="46166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D9FBE58-E58F-4302-945F-5942F5138A8A}"/>
                    </a:ext>
                  </a:extLst>
                </p:cNvPr>
                <p:cNvSpPr/>
                <p:nvPr/>
              </p:nvSpPr>
              <p:spPr>
                <a:xfrm>
                  <a:off x="6681165" y="3674417"/>
                  <a:ext cx="182120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9D9FBE58-E58F-4302-945F-5942F5138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1165" y="3674417"/>
                  <a:ext cx="1821204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003"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F2F0051-DCB7-4FAF-8316-DD4544488D7F}"/>
                </a:ext>
              </a:extLst>
            </p:cNvPr>
            <p:cNvGrpSpPr/>
            <p:nvPr/>
          </p:nvGrpSpPr>
          <p:grpSpPr>
            <a:xfrm>
              <a:off x="8045795" y="3819525"/>
              <a:ext cx="156478" cy="228600"/>
              <a:chOff x="8825597" y="3829050"/>
              <a:chExt cx="413653" cy="51435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18D8B7F-69B0-4787-84B0-B573722C88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9675" y="3829050"/>
                <a:ext cx="409575" cy="514350"/>
              </a:xfrm>
              <a:prstGeom prst="line">
                <a:avLst/>
              </a:prstGeom>
              <a:ln w="222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EAE77CA-F460-473A-A3D4-B774CC242F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825597" y="3829050"/>
                <a:ext cx="413653" cy="514350"/>
              </a:xfrm>
              <a:prstGeom prst="line">
                <a:avLst/>
              </a:prstGeom>
              <a:ln w="22225">
                <a:solidFill>
                  <a:schemeClr val="accent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7096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Precise Field Approximation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E7017A-4E49-4871-868D-943D9077C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2" y="1271143"/>
            <a:ext cx="8741632" cy="46532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ABC764-AD55-4EF2-AC97-9E3371CEB427}"/>
              </a:ext>
            </a:extLst>
          </p:cNvPr>
          <p:cNvSpPr/>
          <p:nvPr/>
        </p:nvSpPr>
        <p:spPr>
          <a:xfrm>
            <a:off x="4506989" y="5190984"/>
            <a:ext cx="1200391" cy="673367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Source Code of Field Subroutine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A63A1-CA34-4F3E-BB3F-5D3EC57014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3" t="2361" b="12008"/>
          <a:stretch/>
        </p:blipFill>
        <p:spPr>
          <a:xfrm>
            <a:off x="411892" y="1038225"/>
            <a:ext cx="7608158" cy="5186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ABC764-AD55-4EF2-AC97-9E3371CEB427}"/>
              </a:ext>
            </a:extLst>
          </p:cNvPr>
          <p:cNvSpPr/>
          <p:nvPr/>
        </p:nvSpPr>
        <p:spPr>
          <a:xfrm>
            <a:off x="628651" y="3291840"/>
            <a:ext cx="361950" cy="190502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62BC5-BDC0-4387-B37B-58B6543BACEE}"/>
              </a:ext>
            </a:extLst>
          </p:cNvPr>
          <p:cNvSpPr/>
          <p:nvPr/>
        </p:nvSpPr>
        <p:spPr>
          <a:xfrm>
            <a:off x="3989070" y="3299459"/>
            <a:ext cx="224790" cy="18288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B86385-13DA-41D2-BE4C-585154BE6886}"/>
              </a:ext>
            </a:extLst>
          </p:cNvPr>
          <p:cNvSpPr/>
          <p:nvPr/>
        </p:nvSpPr>
        <p:spPr>
          <a:xfrm>
            <a:off x="878206" y="5527673"/>
            <a:ext cx="2748914" cy="69690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14B24-6CE4-40C8-9983-4470987E1533}"/>
              </a:ext>
            </a:extLst>
          </p:cNvPr>
          <p:cNvSpPr/>
          <p:nvPr/>
        </p:nvSpPr>
        <p:spPr>
          <a:xfrm>
            <a:off x="893447" y="5364479"/>
            <a:ext cx="224790" cy="163193"/>
          </a:xfrm>
          <a:prstGeom prst="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BEF27C-F9D2-450E-8B8C-7C460674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961" y="1576874"/>
            <a:ext cx="5949475" cy="27931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Distribution in FLUKA and CST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5779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28719-F4C2-4C34-8B32-057075FEFB3A}"/>
                  </a:ext>
                </a:extLst>
              </p:cNvPr>
              <p:cNvSpPr txBox="1"/>
              <p:nvPr/>
            </p:nvSpPr>
            <p:spPr>
              <a:xfrm>
                <a:off x="554768" y="4896748"/>
                <a:ext cx="10684732" cy="14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Solenoid: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L = 30 cm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 = 10 cm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Current: 2E6 A*Turns/m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=0;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=2.09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&amp;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9 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– FLUKA &amp; CST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928719-F4C2-4C34-8B32-057075FEF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68" y="4896748"/>
                <a:ext cx="10684732" cy="1445589"/>
              </a:xfrm>
              <a:prstGeom prst="rect">
                <a:avLst/>
              </a:prstGeom>
              <a:blipFill>
                <a:blip r:embed="rId3"/>
                <a:stretch>
                  <a:fillRect l="-570" t="-1688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2FDDEB3-77AA-4C1F-B436-5738B85C3D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59" t="11667" r="3661"/>
          <a:stretch/>
        </p:blipFill>
        <p:spPr>
          <a:xfrm>
            <a:off x="120564" y="1540409"/>
            <a:ext cx="5738562" cy="3195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7BF62E-128D-4F52-B990-6BD78EE0A43C}"/>
              </a:ext>
            </a:extLst>
          </p:cNvPr>
          <p:cNvSpPr txBox="1"/>
          <p:nvPr/>
        </p:nvSpPr>
        <p:spPr>
          <a:xfrm>
            <a:off x="2219325" y="1238457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C561F-0004-4A25-81BC-0C27A86B5568}"/>
              </a:ext>
            </a:extLst>
          </p:cNvPr>
          <p:cNvSpPr txBox="1"/>
          <p:nvPr/>
        </p:nvSpPr>
        <p:spPr>
          <a:xfrm>
            <a:off x="8083279" y="1190802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CST</a:t>
            </a:r>
          </a:p>
        </p:txBody>
      </p:sp>
    </p:spTree>
    <p:extLst>
      <p:ext uri="{BB962C8B-B14F-4D97-AF65-F5344CB8AC3E}">
        <p14:creationId xmlns:p14="http://schemas.microsoft.com/office/powerpoint/2010/main" val="286062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C583-8F09-4047-91EA-18C5C6742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Tracking of Particles in FLUKA and GPT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763F73-1621-4648-91F8-703CBA23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A. Ushakov, </a:t>
            </a:r>
            <a:r>
              <a:rPr lang="en-US" dirty="0" err="1"/>
              <a:t>Ce+BAF</a:t>
            </a:r>
            <a:r>
              <a:rPr lang="en-US" dirty="0"/>
              <a:t> R&amp;D meeting, August 2,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4D7B2-336A-4674-A8FB-DCA9F096F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38562" y="6465779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928719-F4C2-4C34-8B32-057075FEFB3A}"/>
              </a:ext>
            </a:extLst>
          </p:cNvPr>
          <p:cNvSpPr txBox="1"/>
          <p:nvPr/>
        </p:nvSpPr>
        <p:spPr>
          <a:xfrm>
            <a:off x="1783494" y="4937806"/>
            <a:ext cx="291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 = 60 MeV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E/E = 0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baseline="-25000" dirty="0">
                <a:latin typeface="Arial" panose="020B0604020202020204" pitchFamily="34" charset="0"/>
                <a:cs typeface="Arial" panose="020B0604020202020204" pitchFamily="34" charset="0"/>
              </a:rPr>
              <a:t>Δϕ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BF62E-128D-4F52-B990-6BD78EE0A43C}"/>
              </a:ext>
            </a:extLst>
          </p:cNvPr>
          <p:cNvSpPr txBox="1"/>
          <p:nvPr/>
        </p:nvSpPr>
        <p:spPr>
          <a:xfrm>
            <a:off x="2010399" y="1361900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FLUKA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C561F-0004-4A25-81BC-0C27A86B5568}"/>
              </a:ext>
            </a:extLst>
          </p:cNvPr>
          <p:cNvSpPr txBox="1"/>
          <p:nvPr/>
        </p:nvSpPr>
        <p:spPr>
          <a:xfrm>
            <a:off x="8861729" y="1510624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GPT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2A80B-625E-4266-89E0-458A463C9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7" t="17364" r="1513" b="3509"/>
          <a:stretch/>
        </p:blipFill>
        <p:spPr>
          <a:xfrm>
            <a:off x="69666" y="1762010"/>
            <a:ext cx="5719507" cy="28766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67E8B7-9A01-4951-AB4D-E2AECB45022B}"/>
              </a:ext>
            </a:extLst>
          </p:cNvPr>
          <p:cNvSpPr txBox="1"/>
          <p:nvPr/>
        </p:nvSpPr>
        <p:spPr>
          <a:xfrm>
            <a:off x="7927118" y="4745665"/>
            <a:ext cx="3293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120 MeV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ye-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1 mm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Thickness of W target = 4 mm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60 MeV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5%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106DD-5E05-4CED-A309-B264A959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17" y="1910734"/>
            <a:ext cx="6261443" cy="239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49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C9B48AB097642B7112A3827F07CE9" ma:contentTypeVersion="3" ma:contentTypeDescription="Create a new document." ma:contentTypeScope="" ma:versionID="af007d0f1d4d8e118d48a0d5cb69d92a">
  <xsd:schema xmlns:xsd="http://www.w3.org/2001/XMLSchema" xmlns:xs="http://www.w3.org/2001/XMLSchema" xmlns:p="http://schemas.microsoft.com/office/2006/metadata/properties" xmlns:ns2="836220bd-6765-475d-aebe-427a3023f47c" targetNamespace="http://schemas.microsoft.com/office/2006/metadata/properties" ma:root="true" ma:fieldsID="da75e6b5abcfc9af5c2f2c9764bb9217" ns2:_="">
    <xsd:import namespace="836220bd-6765-475d-aebe-427a3023f4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220bd-6765-475d-aebe-427a3023f4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19EDEB-E6C6-42A6-9F58-F2E2B937F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1F7D32-533B-4542-B5E8-7CB3949C65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220bd-6765-475d-aebe-427a3023f4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9FA232-A2EF-4364-AE01-8889B0C989F3}">
  <ds:schemaRefs>
    <ds:schemaRef ds:uri="http://schemas.microsoft.com/office/2006/documentManagement/types"/>
    <ds:schemaRef ds:uri="http://purl.org/dc/elements/1.1/"/>
    <ds:schemaRef ds:uri="http://www.w3.org/XML/1998/namespace"/>
    <ds:schemaRef ds:uri="836220bd-6765-475d-aebe-427a3023f47c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10026</TotalTime>
  <Words>489</Words>
  <Application>Microsoft Office PowerPoint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.PingFangSC-Regular</vt:lpstr>
      <vt:lpstr>Arial</vt:lpstr>
      <vt:lpstr>Calibri</vt:lpstr>
      <vt:lpstr>Cambria Math</vt:lpstr>
      <vt:lpstr>Hack</vt:lpstr>
      <vt:lpstr>PingFangSC-Regular</vt:lpstr>
      <vt:lpstr>Office Theme</vt:lpstr>
      <vt:lpstr>Solenoid Field in FLUKA</vt:lpstr>
      <vt:lpstr>Magnetic Fields in FLUKA: MGNCREAte Card (FLUKA Manual)</vt:lpstr>
      <vt:lpstr>User-Defined Fields in FLUKA: Magnetic Field Subroutine</vt:lpstr>
      <vt:lpstr>Example of Adding Solenoid Field - FLUKA Forum</vt:lpstr>
      <vt:lpstr>Solenoid Field in GPT</vt:lpstr>
      <vt:lpstr>More Precise Field Approximation</vt:lpstr>
      <vt:lpstr>My Source Code of Field Subroutine</vt:lpstr>
      <vt:lpstr>Field Distribution in FLUKA and CST</vt:lpstr>
      <vt:lpstr>Tracking of Particles in FLUKA and GPT</vt:lpstr>
      <vt:lpstr>Beam Focusing by 2.5 T Solenoid</vt:lpstr>
      <vt:lpstr>Summary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Andriy Ushakov</dc:creator>
  <cp:lastModifiedBy>Andriy Ushakov</cp:lastModifiedBy>
  <cp:revision>433</cp:revision>
  <dcterms:created xsi:type="dcterms:W3CDTF">2023-02-20T01:51:32Z</dcterms:created>
  <dcterms:modified xsi:type="dcterms:W3CDTF">2023-08-02T14:36:27Z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0x010100EF4C9B48AB097642B7112A3827F07CE9</vt:lpwstr>
  </property>
</Properties>
</file>