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66" r:id="rId3"/>
    <p:sldId id="260" r:id="rId4"/>
    <p:sldId id="269" r:id="rId5"/>
    <p:sldId id="271" r:id="rId6"/>
    <p:sldId id="272" r:id="rId7"/>
    <p:sldId id="274" r:id="rId8"/>
    <p:sldId id="275" r:id="rId9"/>
    <p:sldId id="268" r:id="rId10"/>
    <p:sldId id="270" r:id="rId11"/>
    <p:sldId id="267" r:id="rId12"/>
  </p:sldIdLst>
  <p:sldSz cx="9144000" cy="6858000" type="overhead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F2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424"/>
    <p:restoredTop sz="94674"/>
  </p:normalViewPr>
  <p:slideViewPr>
    <p:cSldViewPr snapToGrid="0" snapToObjects="1">
      <p:cViewPr>
        <p:scale>
          <a:sx n="100" d="100"/>
          <a:sy n="100" d="100"/>
        </p:scale>
        <p:origin x="-966" y="-3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Users\grames\Downloads\Copy%20of%2005.07.2017_PvI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830539326998601"/>
          <c:y val="0.12736603247299"/>
          <c:w val="0.86014409634612898"/>
          <c:h val="0.65068579579658004"/>
        </c:manualLayout>
      </c:layout>
      <c:scatterChart>
        <c:scatterStyle val="lineMarker"/>
        <c:varyColors val="0"/>
        <c:ser>
          <c:idx val="0"/>
          <c:order val="0"/>
          <c:spPr>
            <a:ln>
              <a:noFill/>
            </a:ln>
          </c:spPr>
          <c:marker>
            <c:symbol val="diamond"/>
            <c:size val="7"/>
          </c:marker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 b="0"/>
                </a:pPr>
                <a:endParaRPr lang="en-US"/>
              </a:p>
            </c:txPr>
            <c:dLblPos val="r"/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errBars>
            <c:errDir val="y"/>
            <c:errBarType val="both"/>
            <c:errValType val="cust"/>
            <c:noEndCap val="0"/>
            <c:plus>
              <c:numRef>
                <c:f>Sheet1!$L$60:$L$68</c:f>
                <c:numCache>
                  <c:formatCode>General</c:formatCode>
                  <c:ptCount val="9"/>
                  <c:pt idx="0">
                    <c:v>0.59563141325443403</c:v>
                  </c:pt>
                  <c:pt idx="1">
                    <c:v>0.64470094188515403</c:v>
                  </c:pt>
                  <c:pt idx="2">
                    <c:v>0.73734013144366695</c:v>
                  </c:pt>
                  <c:pt idx="3">
                    <c:v>0.70440345740569299</c:v>
                  </c:pt>
                  <c:pt idx="4">
                    <c:v>0.71979382578407303</c:v>
                  </c:pt>
                  <c:pt idx="5">
                    <c:v>0.73353642287573495</c:v>
                  </c:pt>
                  <c:pt idx="6">
                    <c:v>0.72459927320303397</c:v>
                  </c:pt>
                  <c:pt idx="7">
                    <c:v>0.73073695881895995</c:v>
                  </c:pt>
                  <c:pt idx="8">
                    <c:v>0.73696774701700296</c:v>
                  </c:pt>
                </c:numCache>
              </c:numRef>
            </c:plus>
            <c:minus>
              <c:numRef>
                <c:f>Sheet1!$L$60:$L$68</c:f>
                <c:numCache>
                  <c:formatCode>General</c:formatCode>
                  <c:ptCount val="9"/>
                  <c:pt idx="0">
                    <c:v>0.59563141325443403</c:v>
                  </c:pt>
                  <c:pt idx="1">
                    <c:v>0.64470094188515403</c:v>
                  </c:pt>
                  <c:pt idx="2">
                    <c:v>0.73734013144366695</c:v>
                  </c:pt>
                  <c:pt idx="3">
                    <c:v>0.70440345740569299</c:v>
                  </c:pt>
                  <c:pt idx="4">
                    <c:v>0.71979382578407303</c:v>
                  </c:pt>
                  <c:pt idx="5">
                    <c:v>0.73353642287573495</c:v>
                  </c:pt>
                  <c:pt idx="6">
                    <c:v>0.72459927320303397</c:v>
                  </c:pt>
                  <c:pt idx="7">
                    <c:v>0.73073695881895995</c:v>
                  </c:pt>
                  <c:pt idx="8">
                    <c:v>0.73696774701700296</c:v>
                  </c:pt>
                </c:numCache>
              </c:numRef>
            </c:minus>
            <c:spPr>
              <a:ln w="0">
                <a:solidFill>
                  <a:srgbClr val="000000"/>
                </a:solidFill>
                <a:prstDash val="solid"/>
                <a:round/>
              </a:ln>
            </c:spPr>
          </c:errBars>
          <c:xVal>
            <c:numRef>
              <c:f>Sheet1!$G$60:$G$68</c:f>
              <c:numCache>
                <c:formatCode>General</c:formatCode>
                <c:ptCount val="9"/>
                <c:pt idx="0">
                  <c:v>1.67</c:v>
                </c:pt>
                <c:pt idx="1">
                  <c:v>10.4</c:v>
                </c:pt>
                <c:pt idx="2">
                  <c:v>50.5</c:v>
                </c:pt>
                <c:pt idx="3">
                  <c:v>100.5</c:v>
                </c:pt>
                <c:pt idx="4">
                  <c:v>250.5</c:v>
                </c:pt>
                <c:pt idx="5">
                  <c:v>504</c:v>
                </c:pt>
                <c:pt idx="6">
                  <c:v>755</c:v>
                </c:pt>
                <c:pt idx="7">
                  <c:v>1011</c:v>
                </c:pt>
                <c:pt idx="8">
                  <c:v>1.06</c:v>
                </c:pt>
              </c:numCache>
            </c:numRef>
          </c:xVal>
          <c:yVal>
            <c:numRef>
              <c:f>Sheet1!$K$60:$K$68</c:f>
              <c:numCache>
                <c:formatCode>0.000</c:formatCode>
                <c:ptCount val="9"/>
                <c:pt idx="0">
                  <c:v>85.670397355410103</c:v>
                </c:pt>
                <c:pt idx="1">
                  <c:v>84.521785930885301</c:v>
                </c:pt>
                <c:pt idx="2">
                  <c:v>84.389638965182286</c:v>
                </c:pt>
                <c:pt idx="3">
                  <c:v>85.347886058753076</c:v>
                </c:pt>
                <c:pt idx="4">
                  <c:v>84.953576971348994</c:v>
                </c:pt>
                <c:pt idx="5">
                  <c:v>86.116003474939404</c:v>
                </c:pt>
                <c:pt idx="6">
                  <c:v>84.771445742013512</c:v>
                </c:pt>
                <c:pt idx="7">
                  <c:v>85.964715567368202</c:v>
                </c:pt>
                <c:pt idx="8">
                  <c:v>87.148593001858032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9328768"/>
        <c:axId val="189326080"/>
      </c:scatterChart>
      <c:valAx>
        <c:axId val="189326080"/>
        <c:scaling>
          <c:orientation val="minMax"/>
          <c:max val="90"/>
          <c:min val="80"/>
        </c:scaling>
        <c:delete val="0"/>
        <c:axPos val="l"/>
        <c:majorGridlines>
          <c:spPr>
            <a:ln>
              <a:solidFill>
                <a:srgbClr val="B3B3B3"/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900" b="0"/>
                </a:pPr>
                <a:r>
                  <a:rPr lang="en-US" sz="18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Polarization (%)</a:t>
                </a:r>
              </a:p>
            </c:rich>
          </c:tx>
          <c:layout>
            <c:manualLayout>
              <c:xMode val="edge"/>
              <c:yMode val="edge"/>
              <c:x val="3.4084513053450401E-2"/>
              <c:y val="0.22052676644300301"/>
            </c:manualLayout>
          </c:layout>
          <c:overlay val="0"/>
        </c:title>
        <c:numFmt formatCode="0" sourceLinked="0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000" b="0"/>
            </a:pPr>
            <a:endParaRPr lang="en-US"/>
          </a:p>
        </c:txPr>
        <c:crossAx val="189328768"/>
        <c:crossesAt val="0"/>
        <c:crossBetween val="midCat"/>
        <c:majorUnit val="1"/>
        <c:minorUnit val="1"/>
      </c:valAx>
      <c:valAx>
        <c:axId val="189328768"/>
        <c:scaling>
          <c:logBase val="10"/>
          <c:orientation val="minMax"/>
          <c:max val="2000"/>
        </c:scaling>
        <c:delete val="0"/>
        <c:axPos val="b"/>
        <c:majorGridlines>
          <c:spPr>
            <a:ln>
              <a:solidFill>
                <a:srgbClr val="B3B3B3"/>
              </a:solidFill>
            </a:ln>
          </c:spPr>
        </c:majorGridlines>
        <c:minorGridlines>
          <c:spPr>
            <a:ln>
              <a:solidFill>
                <a:srgbClr val="B3B3B3"/>
              </a:solidFill>
            </a:ln>
          </c:spPr>
        </c:minorGridlines>
        <c:title>
          <c:tx>
            <c:rich>
              <a:bodyPr/>
              <a:lstStyle/>
              <a:p>
                <a:pPr>
                  <a:defRPr sz="900" b="0"/>
                </a:pPr>
                <a:r>
                  <a:rPr lang="en-US" sz="18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Beam Current </a:t>
                </a:r>
                <a:r>
                  <a:rPr lang="en-US" sz="1800" b="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[</a:t>
                </a:r>
                <a:r>
                  <a:rPr lang="en-US" sz="1800" b="0" dirty="0" smtClean="0">
                    <a:latin typeface="Arial" panose="020B0604020202020204" pitchFamily="34" charset="0"/>
                    <a:ea typeface="Symbol" charset="2"/>
                    <a:cs typeface="Arial" panose="020B0604020202020204" pitchFamily="34" charset="0"/>
                  </a:rPr>
                  <a:t>m</a:t>
                </a:r>
                <a:r>
                  <a:rPr lang="en-US" sz="1800" b="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en-US" sz="18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]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000" b="0"/>
            </a:pPr>
            <a:endParaRPr lang="en-US"/>
          </a:p>
        </c:txPr>
        <c:crossAx val="189326080"/>
        <c:crossesAt val="0"/>
        <c:crossBetween val="midCat"/>
      </c:valAx>
      <c:spPr>
        <a:noFill/>
        <a:ln>
          <a:solidFill>
            <a:srgbClr val="B3B3B3"/>
          </a:solidFill>
          <a:prstDash val="solid"/>
        </a:ln>
      </c:spPr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22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defRPr/>
            </a:lvl1pPr>
            <a:lvl2pPr marL="914400" indent="-342900">
              <a:buFont typeface="Arial" panose="020B0604020202020204" pitchFamily="34" charset="0"/>
              <a:buChar char="̶"/>
              <a:defRPr/>
            </a:lvl2pPr>
            <a:lvl3pPr marL="1257300" indent="-342900"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4552974" y="6542646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8F48A6-A3E1-4848-9AC3-B43F560BE4FE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 txBox="1">
            <a:spLocks/>
          </p:cNvSpPr>
          <p:nvPr userDrawn="1"/>
        </p:nvSpPr>
        <p:spPr>
          <a:xfrm>
            <a:off x="2200275" y="6571221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JLAAC, September 13-15, 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492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0397"/>
          </a:xfrm>
        </p:spPr>
        <p:txBody>
          <a:bodyPr>
            <a:normAutofit/>
          </a:bodyPr>
          <a:lstStyle>
            <a:lvl1pPr algn="ctr"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4552974" y="6542646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8F48A6-A3E1-4848-9AC3-B43F560BE4FE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28650" y="914400"/>
            <a:ext cx="7886700" cy="5262563"/>
          </a:xfrm>
        </p:spPr>
        <p:txBody>
          <a:bodyPr/>
          <a:lstStyle>
            <a:lvl1pPr marL="457200" indent="-457200">
              <a:defRPr/>
            </a:lvl1pPr>
            <a:lvl2pPr marL="914400" indent="-342900">
              <a:buFont typeface="Arial" panose="020B0604020202020204" pitchFamily="34" charset="0"/>
              <a:buChar char="̶"/>
              <a:defRPr/>
            </a:lvl2pPr>
            <a:lvl3pPr marL="1257300" indent="-342900"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7" name="Slide Number Placeholder 4"/>
          <p:cNvSpPr txBox="1">
            <a:spLocks/>
          </p:cNvSpPr>
          <p:nvPr userDrawn="1"/>
        </p:nvSpPr>
        <p:spPr>
          <a:xfrm>
            <a:off x="2200275" y="6571221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JLAAC, September 13-15, 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78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03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914400"/>
            <a:ext cx="7886700" cy="5262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402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571500" y="2059701"/>
            <a:ext cx="8001000" cy="17121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3600" dirty="0" err="1" smtClean="0">
                <a:latin typeface="Century Gothic" panose="020B0502020202020204" pitchFamily="34" charset="0"/>
              </a:rPr>
              <a:t>Milliampere</a:t>
            </a:r>
            <a:r>
              <a:rPr lang="en-US" sz="3600" dirty="0" smtClean="0">
                <a:latin typeface="Century Gothic" panose="020B0502020202020204" pitchFamily="34" charset="0"/>
              </a:rPr>
              <a:t> beam studies using high polarization </a:t>
            </a:r>
            <a:r>
              <a:rPr lang="en-US" sz="3600" dirty="0" smtClean="0">
                <a:latin typeface="Century Gothic" panose="020B0502020202020204" pitchFamily="34" charset="0"/>
              </a:rPr>
              <a:t>photocathodes at the CEBAF </a:t>
            </a:r>
            <a:r>
              <a:rPr lang="en-US" sz="3600" dirty="0" err="1" smtClean="0">
                <a:latin typeface="Century Gothic" panose="020B0502020202020204" pitchFamily="34" charset="0"/>
              </a:rPr>
              <a:t>Photoinjector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Century Gothic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724150" y="4445634"/>
            <a:ext cx="3695700" cy="6039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None/>
            </a:pPr>
            <a:r>
              <a:rPr lang="en-US" sz="2400" dirty="0" smtClean="0">
                <a:latin typeface="Century Gothic" panose="020B0502020202020204" pitchFamily="34" charset="0"/>
              </a:rPr>
              <a:t>J. </a:t>
            </a:r>
            <a:r>
              <a:rPr lang="en-US" sz="2400" dirty="0" err="1" smtClean="0">
                <a:latin typeface="Century Gothic" panose="020B0502020202020204" pitchFamily="34" charset="0"/>
              </a:rPr>
              <a:t>Grames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Century Gothic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85800" y="5356707"/>
            <a:ext cx="77724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 smtClean="0">
                <a:latin typeface="Calibri" panose="020F0502020204030204" pitchFamily="34" charset="0"/>
              </a:rPr>
              <a:t>JLAAC Review September 13-15, </a:t>
            </a:r>
            <a:r>
              <a:rPr lang="en-US" sz="1600" dirty="0">
                <a:latin typeface="Calibri" panose="020F0502020204030204" pitchFamily="34" charset="0"/>
              </a:rPr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val="1279776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latin typeface="Minion Pro"/>
              </a:rPr>
              <a:t>Polarization Studies at mA Beam Current</a:t>
            </a:r>
            <a:endParaRPr lang="en-US" sz="3600" b="0" dirty="0">
              <a:latin typeface="Minion Pro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6" b="11272"/>
          <a:stretch/>
        </p:blipFill>
        <p:spPr>
          <a:xfrm>
            <a:off x="4798354" y="879117"/>
            <a:ext cx="4245284" cy="25819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1620" y="955320"/>
            <a:ext cx="451624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entury Gothic" panose="020B0502020202020204" pitchFamily="34" charset="0"/>
              </a:rPr>
              <a:t>First measurement of polarization from superlattice photocathode at </a:t>
            </a:r>
            <a:r>
              <a:rPr lang="en-US" dirty="0" err="1" smtClean="0">
                <a:latin typeface="Century Gothic" panose="020B0502020202020204" pitchFamily="34" charset="0"/>
              </a:rPr>
              <a:t>milliampere</a:t>
            </a:r>
            <a:r>
              <a:rPr lang="en-US" dirty="0" smtClean="0">
                <a:latin typeface="Century Gothic" panose="020B0502020202020204" pitchFamily="34" charset="0"/>
              </a:rPr>
              <a:t> current</a:t>
            </a:r>
          </a:p>
          <a:p>
            <a:endParaRPr lang="en-US" sz="1000" dirty="0" smtClean="0">
              <a:latin typeface="Century Gothic" panose="020B0502020202020204" pitchFamily="34" charset="0"/>
            </a:endParaRPr>
          </a:p>
          <a:p>
            <a:r>
              <a:rPr lang="en-US" dirty="0" smtClean="0">
                <a:latin typeface="Century Gothic" panose="020B0502020202020204" pitchFamily="34" charset="0"/>
              </a:rPr>
              <a:t>CEBAF 5 MeV Mott </a:t>
            </a:r>
            <a:r>
              <a:rPr lang="en-US" dirty="0" err="1" smtClean="0">
                <a:latin typeface="Century Gothic" panose="020B0502020202020204" pitchFamily="34" charset="0"/>
              </a:rPr>
              <a:t>polarimeter</a:t>
            </a:r>
            <a:r>
              <a:rPr lang="en-US" dirty="0" smtClean="0">
                <a:latin typeface="Century Gothic" panose="020B0502020202020204" pitchFamily="34" charset="0"/>
              </a:rPr>
              <a:t>: on-going effort to ascribe sub-percent accuracy (collaborators D. Moser, X</a:t>
            </a:r>
            <a:r>
              <a:rPr lang="en-US" dirty="0">
                <a:latin typeface="Century Gothic" panose="020B0502020202020204" pitchFamily="34" charset="0"/>
              </a:rPr>
              <a:t>. </a:t>
            </a:r>
            <a:r>
              <a:rPr lang="en-US" dirty="0" smtClean="0">
                <a:latin typeface="Century Gothic" panose="020B0502020202020204" pitchFamily="34" charset="0"/>
              </a:rPr>
              <a:t>Roca-</a:t>
            </a:r>
            <a:r>
              <a:rPr lang="en-US" dirty="0" err="1" smtClean="0">
                <a:latin typeface="Century Gothic" panose="020B0502020202020204" pitchFamily="34" charset="0"/>
              </a:rPr>
              <a:t>Maza</a:t>
            </a:r>
            <a:r>
              <a:rPr lang="en-US" dirty="0" smtClean="0">
                <a:latin typeface="Century Gothic" panose="020B0502020202020204" pitchFamily="34" charset="0"/>
              </a:rPr>
              <a:t>, Charles Sinclair, </a:t>
            </a:r>
            <a:r>
              <a:rPr lang="en-US" dirty="0">
                <a:latin typeface="Century Gothic" panose="020B0502020202020204" pitchFamily="34" charset="0"/>
              </a:rPr>
              <a:t>M.J. </a:t>
            </a:r>
            <a:r>
              <a:rPr lang="en-US" dirty="0" smtClean="0">
                <a:latin typeface="Century Gothic" panose="020B0502020202020204" pitchFamily="34" charset="0"/>
              </a:rPr>
              <a:t>McHugh, </a:t>
            </a:r>
            <a:r>
              <a:rPr lang="en-US" dirty="0">
                <a:latin typeface="Century Gothic" panose="020B0502020202020204" pitchFamily="34" charset="0"/>
              </a:rPr>
              <a:t>A.K. </a:t>
            </a:r>
            <a:r>
              <a:rPr lang="en-US" dirty="0" err="1" smtClean="0">
                <a:latin typeface="Century Gothic" panose="020B0502020202020204" pitchFamily="34" charset="0"/>
              </a:rPr>
              <a:t>Opper</a:t>
            </a:r>
            <a:r>
              <a:rPr lang="en-US" dirty="0" smtClean="0">
                <a:latin typeface="Century Gothic" panose="020B0502020202020204" pitchFamily="34" charset="0"/>
              </a:rPr>
              <a:t>, and Tim Gay)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94781" y="3153244"/>
            <a:ext cx="284885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entury Gothic" panose="020B0502020202020204" pitchFamily="34" charset="0"/>
              </a:rPr>
              <a:t>CEBAF 5 MeV Mott </a:t>
            </a:r>
            <a:r>
              <a:rPr lang="en-US" sz="1400" dirty="0" err="1" smtClean="0">
                <a:latin typeface="Century Gothic" panose="020B0502020202020204" pitchFamily="34" charset="0"/>
              </a:rPr>
              <a:t>Polarimeter</a:t>
            </a:r>
            <a:endParaRPr lang="en-US" sz="1400" dirty="0">
              <a:latin typeface="Century Gothic" panose="020B0502020202020204" pitchFamily="34" charset="0"/>
            </a:endParaRPr>
          </a:p>
        </p:txBody>
      </p:sp>
      <p:graphicFrame>
        <p:nvGraphicFramePr>
          <p:cNvPr id="7" name="shape">
            <a:extLst>
              <a:ext uri="{FF2B5EF4-FFF2-40B4-BE49-F238E27FC236}">
                <a16:creationId xmlns="" xmlns:xdr="http://schemas.openxmlformats.org/drawingml/2006/spreadsheetDrawing" xmlns:a16="http://schemas.microsoft.com/office/drawing/2014/main" xmlns:lc="http://schemas.openxmlformats.org/drawingml/2006/lockedCanvas" id="{D382F3AB-0933-455E-BFC3-2926090AD8D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4059062"/>
              </p:ext>
            </p:extLst>
          </p:nvPr>
        </p:nvGraphicFramePr>
        <p:xfrm>
          <a:off x="518531" y="3417533"/>
          <a:ext cx="8106937" cy="30623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7228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latin typeface="Minion Pro"/>
              </a:rPr>
              <a:t>Summary</a:t>
            </a:r>
            <a:endParaRPr lang="en-US" sz="3600" b="0" dirty="0">
              <a:latin typeface="Minion Pro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92100" y="1022350"/>
            <a:ext cx="8585200" cy="4787900"/>
          </a:xfrm>
        </p:spPr>
        <p:txBody>
          <a:bodyPr>
            <a:noAutofit/>
          </a:bodyPr>
          <a:lstStyle/>
          <a:p>
            <a:pPr marL="228600" indent="-228600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Extending the charge lifetime of today’s spin polarized GaAs </a:t>
            </a:r>
            <a:r>
              <a:rPr lang="en-US" sz="2400" dirty="0" err="1" smtClean="0">
                <a:latin typeface="Century Gothic" charset="0"/>
                <a:ea typeface="Century Gothic" charset="0"/>
                <a:cs typeface="Century Gothic" charset="0"/>
              </a:rPr>
              <a:t>photoguns</a:t>
            </a:r>
            <a:r>
              <a:rPr lang="en-US" sz="2400" dirty="0" smtClean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from tens to thousands of Coulombs is a requirement for </a:t>
            </a:r>
            <a:r>
              <a:rPr lang="en-US" sz="2400" dirty="0" smtClean="0">
                <a:latin typeface="Century Gothic" charset="0"/>
                <a:ea typeface="Century Gothic" charset="0"/>
                <a:cs typeface="Century Gothic" charset="0"/>
              </a:rPr>
              <a:t>extended uninterrupted </a:t>
            </a:r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operation at </a:t>
            </a:r>
            <a:r>
              <a:rPr lang="en-US" sz="2400" dirty="0" err="1" smtClean="0">
                <a:latin typeface="Century Gothic" charset="0"/>
                <a:ea typeface="Century Gothic" charset="0"/>
                <a:cs typeface="Century Gothic" charset="0"/>
              </a:rPr>
              <a:t>milliampere</a:t>
            </a:r>
            <a:r>
              <a:rPr lang="en-US" sz="2400" dirty="0" smtClean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beam </a:t>
            </a:r>
            <a:r>
              <a:rPr lang="en-US" sz="2400" dirty="0" smtClean="0">
                <a:latin typeface="Century Gothic" charset="0"/>
                <a:ea typeface="Century Gothic" charset="0"/>
                <a:cs typeface="Century Gothic" charset="0"/>
              </a:rPr>
              <a:t>current</a:t>
            </a:r>
            <a:endParaRPr lang="en-US" sz="2400" dirty="0" smtClean="0">
              <a:latin typeface="Century Gothic" charset="0"/>
              <a:ea typeface="Century Gothic" charset="0"/>
              <a:cs typeface="Century Gothic" charset="0"/>
            </a:endParaRPr>
          </a:p>
          <a:p>
            <a:pPr marL="228600" indent="-228600"/>
            <a:r>
              <a:rPr lang="en-US" sz="2400" dirty="0" smtClean="0">
                <a:latin typeface="Century Gothic" panose="020B0502020202020204" pitchFamily="34" charset="0"/>
              </a:rPr>
              <a:t>New experimental results demonstrate </a:t>
            </a:r>
            <a:r>
              <a:rPr lang="en-US" sz="2400" dirty="0" smtClean="0">
                <a:latin typeface="Century Gothic" panose="020B0502020202020204" pitchFamily="34" charset="0"/>
              </a:rPr>
              <a:t>improved charge lifetime </a:t>
            </a:r>
            <a:r>
              <a:rPr lang="en-US" sz="2400" dirty="0" smtClean="0">
                <a:latin typeface="Century Gothic" panose="020B0502020202020204" pitchFamily="34" charset="0"/>
              </a:rPr>
              <a:t>with </a:t>
            </a:r>
            <a:r>
              <a:rPr lang="en-US" sz="2400" dirty="0" smtClean="0">
                <a:latin typeface="Century Gothic" panose="020B0502020202020204" pitchFamily="34" charset="0"/>
              </a:rPr>
              <a:t>larger laser </a:t>
            </a:r>
            <a:r>
              <a:rPr lang="en-US" sz="2400" dirty="0" smtClean="0">
                <a:latin typeface="Century Gothic" panose="020B0502020202020204" pitchFamily="34" charset="0"/>
              </a:rPr>
              <a:t>spot </a:t>
            </a:r>
            <a:r>
              <a:rPr lang="en-US" sz="2400" dirty="0" smtClean="0">
                <a:latin typeface="Century Gothic" panose="020B0502020202020204" pitchFamily="34" charset="0"/>
              </a:rPr>
              <a:t>sizes </a:t>
            </a:r>
            <a:r>
              <a:rPr lang="en-US" sz="2400" dirty="0" smtClean="0">
                <a:latin typeface="Century Gothic" panose="020B0502020202020204" pitchFamily="34" charset="0"/>
              </a:rPr>
              <a:t>using GaAs/</a:t>
            </a:r>
            <a:r>
              <a:rPr lang="en-US" sz="2400" dirty="0" err="1" smtClean="0">
                <a:latin typeface="Century Gothic" panose="020B0502020202020204" pitchFamily="34" charset="0"/>
              </a:rPr>
              <a:t>GaAsP</a:t>
            </a:r>
            <a:r>
              <a:rPr lang="en-US" sz="2400" dirty="0" smtClean="0">
                <a:latin typeface="Century Gothic" panose="020B0502020202020204" pitchFamily="34" charset="0"/>
              </a:rPr>
              <a:t> </a:t>
            </a:r>
            <a:r>
              <a:rPr lang="en-US" sz="2400" dirty="0" smtClean="0">
                <a:latin typeface="Century Gothic" panose="020B0502020202020204" pitchFamily="34" charset="0"/>
              </a:rPr>
              <a:t>photocathodes at mA current but…</a:t>
            </a:r>
            <a:endParaRPr lang="en-US" sz="2400" dirty="0">
              <a:latin typeface="Century Gothic" panose="020B0502020202020204" pitchFamily="34" charset="0"/>
            </a:endParaRPr>
          </a:p>
          <a:p>
            <a:pPr marL="228600" indent="-228600"/>
            <a:r>
              <a:rPr lang="en-US" sz="2400" dirty="0" smtClean="0">
                <a:latin typeface="Century Gothic" panose="020B0502020202020204" pitchFamily="34" charset="0"/>
              </a:rPr>
              <a:t>Managing </a:t>
            </a:r>
            <a:r>
              <a:rPr lang="en-US" sz="2400" b="1" dirty="0" smtClean="0">
                <a:latin typeface="Century Gothic" panose="020B0502020202020204" pitchFamily="34" charset="0"/>
              </a:rPr>
              <a:t>ALL</a:t>
            </a:r>
            <a:r>
              <a:rPr lang="en-US" sz="2400" dirty="0" smtClean="0">
                <a:latin typeface="Century Gothic" panose="020B0502020202020204" pitchFamily="34" charset="0"/>
              </a:rPr>
              <a:t> </a:t>
            </a:r>
            <a:r>
              <a:rPr lang="en-US" sz="2400" dirty="0" smtClean="0">
                <a:latin typeface="Century Gothic" panose="020B0502020202020204" pitchFamily="34" charset="0"/>
              </a:rPr>
              <a:t>of the beam remains essential, and </a:t>
            </a:r>
            <a:r>
              <a:rPr lang="en-US" sz="2400" smtClean="0">
                <a:latin typeface="Century Gothic" panose="020B0502020202020204" pitchFamily="34" charset="0"/>
              </a:rPr>
              <a:t>these new results suggest </a:t>
            </a:r>
            <a:r>
              <a:rPr lang="en-US" sz="2400" dirty="0" smtClean="0">
                <a:latin typeface="Century Gothic" panose="020B0502020202020204" pitchFamily="34" charset="0"/>
              </a:rPr>
              <a:t>CEBAF gun requires </a:t>
            </a:r>
            <a:r>
              <a:rPr lang="en-US" sz="2400" dirty="0" smtClean="0">
                <a:latin typeface="Century Gothic" panose="020B0502020202020204" pitchFamily="34" charset="0"/>
              </a:rPr>
              <a:t>larger </a:t>
            </a:r>
            <a:r>
              <a:rPr lang="en-US" sz="2400" dirty="0" smtClean="0">
                <a:latin typeface="Century Gothic" panose="020B0502020202020204" pitchFamily="34" charset="0"/>
              </a:rPr>
              <a:t>electrodes for sustainable </a:t>
            </a:r>
            <a:r>
              <a:rPr lang="en-US" sz="2400" dirty="0" err="1" smtClean="0">
                <a:latin typeface="Century Gothic" panose="020B0502020202020204" pitchFamily="34" charset="0"/>
              </a:rPr>
              <a:t>milliampere</a:t>
            </a:r>
            <a:r>
              <a:rPr lang="en-US" sz="2400" dirty="0" smtClean="0">
                <a:latin typeface="Century Gothic" panose="020B0502020202020204" pitchFamily="34" charset="0"/>
              </a:rPr>
              <a:t> </a:t>
            </a:r>
            <a:r>
              <a:rPr lang="en-US" sz="2400" dirty="0" smtClean="0">
                <a:latin typeface="Century Gothic" panose="020B0502020202020204" pitchFamily="34" charset="0"/>
              </a:rPr>
              <a:t>operation</a:t>
            </a:r>
            <a:endParaRPr lang="en-US" sz="2400" dirty="0">
              <a:latin typeface="Century Gothic" panose="020B0502020202020204" pitchFamily="34" charset="0"/>
            </a:endParaRPr>
          </a:p>
          <a:p>
            <a:pPr marL="228600" indent="-228600"/>
            <a:r>
              <a:rPr lang="en-US" sz="2400" dirty="0" smtClean="0">
                <a:latin typeface="Century Gothic" panose="020B0502020202020204" pitchFamily="34" charset="0"/>
              </a:rPr>
              <a:t>New DBR </a:t>
            </a:r>
            <a:r>
              <a:rPr lang="en-US" sz="2400" dirty="0">
                <a:latin typeface="Century Gothic" panose="020B0502020202020204" pitchFamily="34" charset="0"/>
              </a:rPr>
              <a:t>photocathode </a:t>
            </a:r>
            <a:r>
              <a:rPr lang="en-US" sz="2400" dirty="0" smtClean="0">
                <a:latin typeface="Century Gothic" panose="020B0502020202020204" pitchFamily="34" charset="0"/>
              </a:rPr>
              <a:t>is an </a:t>
            </a:r>
            <a:r>
              <a:rPr lang="en-US" sz="2400" dirty="0">
                <a:latin typeface="Century Gothic" panose="020B0502020202020204" pitchFamily="34" charset="0"/>
              </a:rPr>
              <a:t>excellent candidate for high current (mA) polarized electron beam initiatives.  Lifetime tests at CEBAF to happen </a:t>
            </a:r>
            <a:r>
              <a:rPr lang="en-US" sz="2400" dirty="0" smtClean="0">
                <a:latin typeface="Century Gothic" panose="020B0502020202020204" pitchFamily="34" charset="0"/>
              </a:rPr>
              <a:t>soon</a:t>
            </a:r>
            <a:endParaRPr lang="en-US" sz="24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n-US" sz="800" dirty="0" smtClean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381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latin typeface="Minion Pro"/>
              </a:rPr>
              <a:t>Outline</a:t>
            </a:r>
            <a:endParaRPr lang="en-US" sz="3600" b="0" dirty="0">
              <a:latin typeface="Minion Pro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8318" y="1120198"/>
            <a:ext cx="8347364" cy="4493202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3200" dirty="0" smtClean="0">
                <a:latin typeface="Century Gothic" panose="020B0502020202020204" pitchFamily="34" charset="0"/>
              </a:rPr>
              <a:t>Ion back-bombardment of photocathodes</a:t>
            </a:r>
            <a:endParaRPr lang="en-US" sz="3200" dirty="0">
              <a:latin typeface="Century Gothic" panose="020B0502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3200" dirty="0" err="1" smtClean="0">
                <a:latin typeface="Century Gothic" panose="020B0502020202020204" pitchFamily="34" charset="0"/>
              </a:rPr>
              <a:t>PEPPo</a:t>
            </a:r>
            <a:r>
              <a:rPr lang="en-US" sz="3200" dirty="0" smtClean="0">
                <a:latin typeface="Century Gothic" panose="020B0502020202020204" pitchFamily="34" charset="0"/>
              </a:rPr>
              <a:t> – an application requiring a </a:t>
            </a:r>
            <a:r>
              <a:rPr lang="en-US" sz="3200" dirty="0" err="1" smtClean="0">
                <a:latin typeface="Century Gothic" panose="020B0502020202020204" pitchFamily="34" charset="0"/>
              </a:rPr>
              <a:t>milliampere</a:t>
            </a:r>
            <a:r>
              <a:rPr lang="en-US" sz="3200" dirty="0" smtClean="0">
                <a:latin typeface="Century Gothic" panose="020B0502020202020204" pitchFamily="34" charset="0"/>
              </a:rPr>
              <a:t> polarized electron </a:t>
            </a:r>
            <a:r>
              <a:rPr lang="en-US" sz="3200" dirty="0" smtClean="0">
                <a:latin typeface="Century Gothic" panose="020B0502020202020204" pitchFamily="34" charset="0"/>
              </a:rPr>
              <a:t>beams</a:t>
            </a:r>
            <a:endParaRPr lang="en-US" sz="3200" dirty="0" smtClean="0">
              <a:latin typeface="Century Gothic" panose="020B0502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3200" dirty="0" smtClean="0">
                <a:latin typeface="Century Gothic" panose="020B0502020202020204" pitchFamily="34" charset="0"/>
              </a:rPr>
              <a:t>To operate at mA current without interruption, require </a:t>
            </a:r>
            <a:r>
              <a:rPr lang="en-US" sz="3200" dirty="0" err="1" smtClean="0">
                <a:latin typeface="Century Gothic" panose="020B0502020202020204" pitchFamily="34" charset="0"/>
              </a:rPr>
              <a:t>kC</a:t>
            </a:r>
            <a:r>
              <a:rPr lang="en-US" sz="3200" dirty="0" smtClean="0">
                <a:latin typeface="Century Gothic" panose="020B0502020202020204" pitchFamily="34" charset="0"/>
              </a:rPr>
              <a:t> charge lifetime  </a:t>
            </a:r>
          </a:p>
          <a:p>
            <a:pPr>
              <a:spcAft>
                <a:spcPts val="1200"/>
              </a:spcAft>
            </a:pPr>
            <a:r>
              <a:rPr lang="en-US" sz="3200" dirty="0" smtClean="0">
                <a:latin typeface="Century Gothic" panose="020B0502020202020204" pitchFamily="34" charset="0"/>
              </a:rPr>
              <a:t>R&amp;D to </a:t>
            </a:r>
            <a:r>
              <a:rPr lang="en-US" sz="3200" dirty="0" smtClean="0">
                <a:latin typeface="Century Gothic" panose="020B0502020202020204" pitchFamily="34" charset="0"/>
              </a:rPr>
              <a:t>extend the charge lifetime of polarized electron </a:t>
            </a:r>
            <a:r>
              <a:rPr lang="en-US" sz="3200" dirty="0" smtClean="0">
                <a:latin typeface="Century Gothic" panose="020B0502020202020204" pitchFamily="34" charset="0"/>
              </a:rPr>
              <a:t>sources</a:t>
            </a:r>
            <a:endParaRPr lang="en-US" sz="32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844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latin typeface="Minion Pro"/>
              </a:rPr>
              <a:t>Ion Bombardment</a:t>
            </a:r>
            <a:endParaRPr lang="en-US" sz="3600" b="0" dirty="0">
              <a:latin typeface="Minion Pro"/>
            </a:endParaRPr>
          </a:p>
        </p:txBody>
      </p:sp>
      <p:pic>
        <p:nvPicPr>
          <p:cNvPr id="4" name="Fig1a-movi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346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solidFill>
                  <a:srgbClr val="FF0000"/>
                </a:solidFill>
                <a:latin typeface="Minion Pro"/>
              </a:rPr>
              <a:t>P</a:t>
            </a:r>
            <a:r>
              <a:rPr lang="en-US" sz="3600" b="0" dirty="0" smtClean="0">
                <a:latin typeface="Minion Pro"/>
              </a:rPr>
              <a:t>olarized </a:t>
            </a:r>
            <a:r>
              <a:rPr lang="en-US" sz="3600" b="0" dirty="0" smtClean="0">
                <a:solidFill>
                  <a:srgbClr val="FF0000"/>
                </a:solidFill>
                <a:latin typeface="Minion Pro"/>
              </a:rPr>
              <a:t>E</a:t>
            </a:r>
            <a:r>
              <a:rPr lang="en-US" sz="3600" b="0" dirty="0" smtClean="0">
                <a:latin typeface="Minion Pro"/>
              </a:rPr>
              <a:t>lectrons for </a:t>
            </a:r>
            <a:r>
              <a:rPr lang="en-US" sz="3600" b="0" dirty="0" smtClean="0">
                <a:solidFill>
                  <a:srgbClr val="FF0000"/>
                </a:solidFill>
                <a:latin typeface="Minion Pro"/>
              </a:rPr>
              <a:t>P</a:t>
            </a:r>
            <a:r>
              <a:rPr lang="en-US" sz="3600" b="0" dirty="0" smtClean="0">
                <a:latin typeface="Minion Pro"/>
              </a:rPr>
              <a:t>olarized </a:t>
            </a:r>
            <a:r>
              <a:rPr lang="en-US" sz="3600" b="0" dirty="0" smtClean="0">
                <a:solidFill>
                  <a:srgbClr val="FF0000"/>
                </a:solidFill>
                <a:latin typeface="Minion Pro"/>
              </a:rPr>
              <a:t>Po</a:t>
            </a:r>
            <a:r>
              <a:rPr lang="en-US" sz="3600" b="0" dirty="0" smtClean="0">
                <a:latin typeface="Minion Pro"/>
              </a:rPr>
              <a:t>sitrons</a:t>
            </a:r>
            <a:endParaRPr lang="en-US" sz="3600" b="0" dirty="0">
              <a:latin typeface="Minion Pro"/>
            </a:endParaRPr>
          </a:p>
        </p:txBody>
      </p:sp>
      <p:pic>
        <p:nvPicPr>
          <p:cNvPr id="4" name="Picture 3" descr="C:\Documents and Settings\grames\Desktop\images\install_111222\photo.JPG"/>
          <p:cNvPicPr preferRelativeResize="0"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1" t="25497" r="13543" b="5222"/>
          <a:stretch/>
        </p:blipFill>
        <p:spPr bwMode="auto">
          <a:xfrm>
            <a:off x="4552310" y="999187"/>
            <a:ext cx="4503973" cy="262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03200" y="999187"/>
            <a:ext cx="4229100" cy="5201585"/>
            <a:chOff x="203200" y="1504012"/>
            <a:chExt cx="4229100" cy="5201585"/>
          </a:xfrm>
        </p:grpSpPr>
        <p:pic>
          <p:nvPicPr>
            <p:cNvPr id="6" name="Picture 5" descr="Screen shot 2012-03-31 at 6.08.09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4400" y="1504012"/>
              <a:ext cx="3098800" cy="520379"/>
            </a:xfrm>
            <a:prstGeom prst="rect">
              <a:avLst/>
            </a:prstGeom>
          </p:spPr>
        </p:pic>
        <p:grpSp>
          <p:nvGrpSpPr>
            <p:cNvPr id="7" name="Grouper 21"/>
            <p:cNvGrpSpPr/>
            <p:nvPr/>
          </p:nvGrpSpPr>
          <p:grpSpPr>
            <a:xfrm>
              <a:off x="203200" y="2159000"/>
              <a:ext cx="4229100" cy="4546597"/>
              <a:chOff x="4948773" y="3261407"/>
              <a:chExt cx="3428703" cy="3409491"/>
            </a:xfrm>
          </p:grpSpPr>
          <p:pic>
            <p:nvPicPr>
              <p:cNvPr id="8" name="Image 6" descr="PosPol.eps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" b="-6711"/>
              <a:stretch/>
            </p:blipFill>
            <p:spPr>
              <a:xfrm>
                <a:off x="4948773" y="3261407"/>
                <a:ext cx="3428703" cy="3409491"/>
              </a:xfrm>
              <a:prstGeom prst="rect">
                <a:avLst/>
              </a:prstGeom>
            </p:spPr>
          </p:pic>
          <p:sp>
            <p:nvSpPr>
              <p:cNvPr id="9" name="ZoneTexte 19"/>
              <p:cNvSpPr txBox="1"/>
              <p:nvPr/>
            </p:nvSpPr>
            <p:spPr>
              <a:xfrm>
                <a:off x="5100079" y="3344575"/>
                <a:ext cx="2357090" cy="3302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>
                    <a:latin typeface="Century Gothic" charset="0"/>
                    <a:ea typeface="Century Gothic" charset="0"/>
                    <a:cs typeface="Century Gothic" charset="0"/>
                  </a:rPr>
                  <a:t>electron beam polarization</a:t>
                </a:r>
              </a:p>
              <a:p>
                <a:pPr algn="ctr"/>
                <a:endParaRPr lang="en-US" sz="200" dirty="0" smtClean="0">
                  <a:latin typeface="Century Gothic" charset="0"/>
                  <a:ea typeface="Century Gothic" charset="0"/>
                  <a:cs typeface="Century Gothic" charset="0"/>
                </a:endParaRPr>
              </a:p>
              <a:p>
                <a:pPr algn="ctr"/>
                <a:r>
                  <a:rPr lang="en-US" sz="1200" dirty="0" smtClean="0">
                    <a:latin typeface="Century Gothic" charset="0"/>
                    <a:ea typeface="Century Gothic" charset="0"/>
                    <a:cs typeface="Century Gothic" charset="0"/>
                  </a:rPr>
                  <a:t>85.2 ± 0.6 ± 0.7 %</a:t>
                </a:r>
                <a:endParaRPr lang="en-US" sz="1200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5002295" y="4977168"/>
                <a:ext cx="72016" cy="360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1" name="Rectangle 10"/>
          <p:cNvSpPr/>
          <p:nvPr/>
        </p:nvSpPr>
        <p:spPr>
          <a:xfrm>
            <a:off x="503156" y="6367043"/>
            <a:ext cx="838475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lang="fr-FR" sz="1600" dirty="0">
                <a:latin typeface="Century Gothic" charset="0"/>
                <a:ea typeface="Century Gothic" charset="0"/>
                <a:cs typeface="Century Gothic" charset="0"/>
              </a:rPr>
              <a:t>(</a:t>
            </a:r>
            <a:r>
              <a:rPr lang="fr-FR" sz="1600" dirty="0" err="1">
                <a:latin typeface="Century Gothic" charset="0"/>
                <a:ea typeface="Century Gothic" charset="0"/>
                <a:cs typeface="Century Gothic" charset="0"/>
              </a:rPr>
              <a:t>PEPPo</a:t>
            </a:r>
            <a:r>
              <a:rPr lang="fr-FR" sz="1600" dirty="0">
                <a:latin typeface="Century Gothic" charset="0"/>
                <a:ea typeface="Century Gothic" charset="0"/>
                <a:cs typeface="Century Gothic" charset="0"/>
              </a:rPr>
              <a:t> Collaboration) D. Abbott et al</a:t>
            </a:r>
            <a:r>
              <a:rPr lang="fr-FR" sz="1600" dirty="0" smtClean="0">
                <a:latin typeface="Century Gothic" charset="0"/>
                <a:ea typeface="Century Gothic" charset="0"/>
                <a:cs typeface="Century Gothic" charset="0"/>
              </a:rPr>
              <a:t>., </a:t>
            </a:r>
            <a:r>
              <a:rPr lang="fr-FR" sz="1600" dirty="0">
                <a:latin typeface="Century Gothic" charset="0"/>
                <a:ea typeface="Century Gothic" charset="0"/>
                <a:cs typeface="Century Gothic" charset="0"/>
              </a:rPr>
              <a:t>Phys. </a:t>
            </a:r>
            <a:r>
              <a:rPr lang="fr-FR" sz="1600" dirty="0" err="1">
                <a:latin typeface="Century Gothic" charset="0"/>
                <a:ea typeface="Century Gothic" charset="0"/>
                <a:cs typeface="Century Gothic" charset="0"/>
              </a:rPr>
              <a:t>Rev</a:t>
            </a:r>
            <a:r>
              <a:rPr lang="fr-FR" sz="1600" dirty="0">
                <a:latin typeface="Century Gothic" charset="0"/>
                <a:ea typeface="Century Gothic" charset="0"/>
                <a:cs typeface="Century Gothic" charset="0"/>
              </a:rPr>
              <a:t>. </a:t>
            </a:r>
            <a:r>
              <a:rPr lang="fr-FR" sz="1600" dirty="0" err="1">
                <a:latin typeface="Century Gothic" charset="0"/>
                <a:ea typeface="Century Gothic" charset="0"/>
                <a:cs typeface="Century Gothic" charset="0"/>
              </a:rPr>
              <a:t>Lett</a:t>
            </a:r>
            <a:r>
              <a:rPr lang="fr-FR" sz="1600" dirty="0">
                <a:latin typeface="Century Gothic" charset="0"/>
                <a:ea typeface="Century Gothic" charset="0"/>
                <a:cs typeface="Century Gothic" charset="0"/>
              </a:rPr>
              <a:t>. 116 (2016) 214801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49434" y="3773436"/>
            <a:ext cx="4309723" cy="2036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B</a:t>
            </a:r>
            <a:r>
              <a:rPr lang="en-US" dirty="0" smtClean="0">
                <a:latin typeface="Century Gothic" panose="020B0502020202020204" pitchFamily="34" charset="0"/>
              </a:rPr>
              <a:t>remsstrahlung </a:t>
            </a:r>
            <a:r>
              <a:rPr lang="en-US" dirty="0" smtClean="0">
                <a:latin typeface="Century Gothic" panose="020B0502020202020204" pitchFamily="34" charset="0"/>
              </a:rPr>
              <a:t>of polarized electrons </a:t>
            </a:r>
            <a:r>
              <a:rPr lang="en-US" dirty="0" smtClean="0">
                <a:latin typeface="Century Gothic" panose="020B0502020202020204" pitchFamily="34" charset="0"/>
              </a:rPr>
              <a:t>results in efficient </a:t>
            </a:r>
            <a:r>
              <a:rPr lang="en-US" dirty="0" smtClean="0">
                <a:latin typeface="Century Gothic" panose="020B0502020202020204" pitchFamily="34" charset="0"/>
              </a:rPr>
              <a:t>production of polarized </a:t>
            </a:r>
            <a:r>
              <a:rPr lang="en-US" dirty="0" smtClean="0">
                <a:latin typeface="Century Gothic" panose="020B0502020202020204" pitchFamily="34" charset="0"/>
              </a:rPr>
              <a:t>positrons</a:t>
            </a:r>
            <a:endParaRPr lang="en-US" dirty="0" smtClean="0">
              <a:latin typeface="Century Gothic" panose="020B0502020202020204" pitchFamily="34" charset="0"/>
            </a:endParaRPr>
          </a:p>
          <a:p>
            <a:pPr>
              <a:lnSpc>
                <a:spcPts val="1000"/>
              </a:lnSpc>
            </a:pPr>
            <a:endParaRPr lang="en-US" dirty="0">
              <a:latin typeface="Century Gothic" panose="020B0502020202020204" pitchFamily="34" charset="0"/>
            </a:endParaRPr>
          </a:p>
          <a:p>
            <a:r>
              <a:rPr lang="en-US" dirty="0" err="1" smtClean="0">
                <a:latin typeface="Century Gothic" panose="020B0502020202020204" pitchFamily="34" charset="0"/>
              </a:rPr>
              <a:t>PEPPo’s</a:t>
            </a:r>
            <a:r>
              <a:rPr lang="en-US" dirty="0" smtClean="0">
                <a:latin typeface="Century Gothic" panose="020B0502020202020204" pitchFamily="34" charset="0"/>
              </a:rPr>
              <a:t> success suggests </a:t>
            </a:r>
            <a:r>
              <a:rPr lang="en-US" dirty="0" err="1" smtClean="0">
                <a:latin typeface="Century Gothic" panose="020B0502020202020204" pitchFamily="34" charset="0"/>
              </a:rPr>
              <a:t>nanoAmps</a:t>
            </a:r>
            <a:r>
              <a:rPr lang="en-US" dirty="0" smtClean="0">
                <a:latin typeface="Century Gothic" panose="020B0502020202020204" pitchFamily="34" charset="0"/>
              </a:rPr>
              <a:t> of polarized </a:t>
            </a:r>
            <a:r>
              <a:rPr lang="en-US" dirty="0" smtClean="0">
                <a:latin typeface="Century Gothic" panose="020B0502020202020204" pitchFamily="34" charset="0"/>
              </a:rPr>
              <a:t>positrons for </a:t>
            </a:r>
            <a:r>
              <a:rPr lang="en-US" dirty="0" smtClean="0">
                <a:latin typeface="Century Gothic" panose="020B0502020202020204" pitchFamily="34" charset="0"/>
              </a:rPr>
              <a:t>CEBAF using </a:t>
            </a:r>
            <a:r>
              <a:rPr lang="en-US" dirty="0" err="1" smtClean="0">
                <a:latin typeface="Century Gothic" panose="020B0502020202020204" pitchFamily="34" charset="0"/>
              </a:rPr>
              <a:t>milliamperes</a:t>
            </a:r>
            <a:r>
              <a:rPr lang="en-US" dirty="0" smtClean="0">
                <a:latin typeface="Century Gothic" panose="020B0502020202020204" pitchFamily="34" charset="0"/>
              </a:rPr>
              <a:t> of polarized electrons</a:t>
            </a:r>
            <a:endParaRPr lang="en-US" dirty="0" smtClean="0">
              <a:latin typeface="Century Gothic" panose="020B0502020202020204" pitchFamily="34" charset="0"/>
            </a:endParaRPr>
          </a:p>
          <a:p>
            <a:endParaRPr lang="en-US" sz="1000" dirty="0" smtClean="0">
              <a:latin typeface="Century Gothic" panose="020B0502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9216" y="6080519"/>
            <a:ext cx="86847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</a:rPr>
              <a:t>D. </a:t>
            </a:r>
            <a:r>
              <a:rPr lang="en-US" sz="1200" dirty="0" smtClean="0">
                <a:latin typeface="Calibri" panose="020F0502020204030204" pitchFamily="34" charset="0"/>
              </a:rPr>
              <a:t>Abbott et al, </a:t>
            </a:r>
            <a:r>
              <a:rPr lang="en-US" sz="1200" dirty="0">
                <a:latin typeface="Calibri" panose="020F0502020204030204" pitchFamily="34" charset="0"/>
              </a:rPr>
              <a:t>"</a:t>
            </a:r>
            <a:r>
              <a:rPr lang="en-US" sz="1200" i="1" dirty="0">
                <a:latin typeface="Calibri" panose="020F0502020204030204" pitchFamily="34" charset="0"/>
              </a:rPr>
              <a:t>Production of Highly Polarized Positrons Using Polarized Electrons at MeV Energies</a:t>
            </a:r>
            <a:r>
              <a:rPr lang="en-US" sz="1200" dirty="0" smtClean="0">
                <a:latin typeface="Calibri" panose="020F0502020204030204" pitchFamily="34" charset="0"/>
              </a:rPr>
              <a:t>", Phys. Rev. Lett, 116, 214801 (2016)</a:t>
            </a:r>
            <a:endParaRPr lang="en-US" sz="1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1183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latin typeface="Minion Pro"/>
              </a:rPr>
              <a:t>High Polarization Photocathodes</a:t>
            </a:r>
            <a:endParaRPr lang="en-US" sz="3600" b="0" dirty="0">
              <a:latin typeface="Minion Pro"/>
            </a:endParaRPr>
          </a:p>
        </p:txBody>
      </p:sp>
      <p:grpSp>
        <p:nvGrpSpPr>
          <p:cNvPr id="4" name="Group 56"/>
          <p:cNvGrpSpPr/>
          <p:nvPr/>
        </p:nvGrpSpPr>
        <p:grpSpPr>
          <a:xfrm>
            <a:off x="471145" y="906764"/>
            <a:ext cx="1320651" cy="2624306"/>
            <a:chOff x="836406" y="1125504"/>
            <a:chExt cx="1320651" cy="2624306"/>
          </a:xfrm>
        </p:grpSpPr>
        <p:sp>
          <p:nvSpPr>
            <p:cNvPr id="5" name="Rectangle 23" descr="Trellis"/>
            <p:cNvSpPr>
              <a:spLocks noChangeArrowheads="1"/>
            </p:cNvSpPr>
            <p:nvPr/>
          </p:nvSpPr>
          <p:spPr bwMode="auto">
            <a:xfrm>
              <a:off x="836406" y="1648724"/>
              <a:ext cx="1320651" cy="1762532"/>
            </a:xfrm>
            <a:prstGeom prst="rect">
              <a:avLst/>
            </a:prstGeom>
            <a:pattFill prst="trellis">
              <a:fgClr>
                <a:srgbClr val="B3A8A3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6" name="Text Box 24"/>
            <p:cNvSpPr txBox="1">
              <a:spLocks noChangeArrowheads="1"/>
            </p:cNvSpPr>
            <p:nvPr/>
          </p:nvSpPr>
          <p:spPr bwMode="auto">
            <a:xfrm>
              <a:off x="965938" y="3411256"/>
              <a:ext cx="109677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dirty="0" smtClean="0">
                  <a:latin typeface="Century Gothic" charset="0"/>
                  <a:ea typeface="Century Gothic" charset="0"/>
                  <a:cs typeface="Century Gothic" charset="0"/>
                </a:rPr>
                <a:t>30 mA/W</a:t>
              </a:r>
            </a:p>
          </p:txBody>
        </p:sp>
        <p:sp>
          <p:nvSpPr>
            <p:cNvPr id="7" name="Text Box 25"/>
            <p:cNvSpPr txBox="1">
              <a:spLocks noChangeArrowheads="1"/>
            </p:cNvSpPr>
            <p:nvPr/>
          </p:nvSpPr>
          <p:spPr bwMode="auto">
            <a:xfrm>
              <a:off x="836406" y="1125504"/>
              <a:ext cx="130516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dirty="0">
                  <a:latin typeface="Century Gothic" charset="0"/>
                  <a:ea typeface="Century Gothic" charset="0"/>
                  <a:cs typeface="Century Gothic" charset="0"/>
                </a:rPr>
                <a:t>Bulk </a:t>
              </a:r>
              <a:r>
                <a:rPr lang="en-US" dirty="0" smtClean="0">
                  <a:latin typeface="Century Gothic" charset="0"/>
                  <a:ea typeface="Century Gothic" charset="0"/>
                  <a:cs typeface="Century Gothic" charset="0"/>
                </a:rPr>
                <a:t>GaAs</a:t>
              </a:r>
            </a:p>
          </p:txBody>
        </p:sp>
      </p:grpSp>
      <p:grpSp>
        <p:nvGrpSpPr>
          <p:cNvPr id="8" name="Group 55"/>
          <p:cNvGrpSpPr/>
          <p:nvPr/>
        </p:nvGrpSpPr>
        <p:grpSpPr>
          <a:xfrm>
            <a:off x="2333625" y="886431"/>
            <a:ext cx="2371725" cy="2654028"/>
            <a:chOff x="2906692" y="840910"/>
            <a:chExt cx="2371725" cy="2654028"/>
          </a:xfrm>
        </p:grpSpPr>
        <p:sp>
          <p:nvSpPr>
            <p:cNvPr id="9" name="Text Box 30"/>
            <p:cNvSpPr txBox="1">
              <a:spLocks noChangeArrowheads="1"/>
            </p:cNvSpPr>
            <p:nvPr/>
          </p:nvSpPr>
          <p:spPr bwMode="auto">
            <a:xfrm>
              <a:off x="3593769" y="3156384"/>
              <a:ext cx="98135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dirty="0" smtClean="0">
                  <a:latin typeface="Century Gothic" charset="0"/>
                  <a:ea typeface="Century Gothic" charset="0"/>
                  <a:cs typeface="Century Gothic" charset="0"/>
                </a:rPr>
                <a:t>1 mA/W</a:t>
              </a:r>
              <a:endParaRPr lang="en-US" sz="1600" b="1" dirty="0"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grpSp>
          <p:nvGrpSpPr>
            <p:cNvPr id="11" name="Group 51"/>
            <p:cNvGrpSpPr/>
            <p:nvPr/>
          </p:nvGrpSpPr>
          <p:grpSpPr>
            <a:xfrm>
              <a:off x="2985945" y="1259516"/>
              <a:ext cx="1749801" cy="1885744"/>
              <a:chOff x="3135310" y="1174337"/>
              <a:chExt cx="1749801" cy="1885744"/>
            </a:xfrm>
          </p:grpSpPr>
          <p:sp>
            <p:nvSpPr>
              <p:cNvPr id="12" name="Line 33"/>
              <p:cNvSpPr>
                <a:spLocks noChangeShapeType="1"/>
              </p:cNvSpPr>
              <p:nvPr/>
            </p:nvSpPr>
            <p:spPr bwMode="auto">
              <a:xfrm>
                <a:off x="3474183" y="1286545"/>
                <a:ext cx="0" cy="64069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13" name="Rectangle 27" descr="Trellis"/>
              <p:cNvSpPr>
                <a:spLocks noChangeArrowheads="1"/>
              </p:cNvSpPr>
              <p:nvPr/>
            </p:nvSpPr>
            <p:spPr bwMode="auto">
              <a:xfrm>
                <a:off x="3582516" y="1296557"/>
                <a:ext cx="1302595" cy="1763524"/>
              </a:xfrm>
              <a:prstGeom prst="rect">
                <a:avLst/>
              </a:prstGeom>
              <a:pattFill prst="trellis">
                <a:fgClr>
                  <a:srgbClr val="B3A8A3"/>
                </a:fgClr>
                <a:bgClr>
                  <a:srgbClr val="FFFFFF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14" name="Rectangle 28"/>
              <p:cNvSpPr>
                <a:spLocks noChangeArrowheads="1"/>
              </p:cNvSpPr>
              <p:nvPr/>
            </p:nvSpPr>
            <p:spPr bwMode="auto">
              <a:xfrm>
                <a:off x="3582516" y="1296557"/>
                <a:ext cx="1302595" cy="653211"/>
              </a:xfrm>
              <a:prstGeom prst="rect">
                <a:avLst/>
              </a:prstGeom>
              <a:gradFill rotWithShape="0">
                <a:gsLst>
                  <a:gs pos="0">
                    <a:srgbClr val="FF0000">
                      <a:gamma/>
                      <a:shade val="46275"/>
                      <a:invGamma/>
                    </a:srgbClr>
                  </a:gs>
                  <a:gs pos="50000">
                    <a:srgbClr val="FF0000"/>
                  </a:gs>
                  <a:gs pos="100000">
                    <a:srgbClr val="FF00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15" name="Rectangle 29"/>
              <p:cNvSpPr>
                <a:spLocks noChangeArrowheads="1"/>
              </p:cNvSpPr>
              <p:nvPr/>
            </p:nvSpPr>
            <p:spPr bwMode="auto">
              <a:xfrm>
                <a:off x="3582516" y="1927243"/>
                <a:ext cx="1302595" cy="62317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16" name="Text Box 34"/>
              <p:cNvSpPr txBox="1">
                <a:spLocks noChangeArrowheads="1"/>
              </p:cNvSpPr>
              <p:nvPr/>
            </p:nvSpPr>
            <p:spPr bwMode="auto">
              <a:xfrm rot="16200000">
                <a:off x="2854784" y="1454863"/>
                <a:ext cx="899606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dirty="0" smtClean="0">
                    <a:latin typeface="Century Gothic" charset="0"/>
                    <a:ea typeface="Century Gothic" charset="0"/>
                    <a:cs typeface="Century Gothic" charset="0"/>
                  </a:rPr>
                  <a:t>100 </a:t>
                </a:r>
                <a:r>
                  <a:rPr lang="en-US" sz="1600" dirty="0">
                    <a:latin typeface="Century Gothic" charset="0"/>
                    <a:ea typeface="Century Gothic" charset="0"/>
                    <a:cs typeface="Century Gothic" charset="0"/>
                  </a:rPr>
                  <a:t>nm</a:t>
                </a:r>
              </a:p>
            </p:txBody>
          </p:sp>
        </p:grpSp>
        <p:sp>
          <p:nvSpPr>
            <p:cNvPr id="10" name="Text Box 31"/>
            <p:cNvSpPr txBox="1">
              <a:spLocks noChangeArrowheads="1"/>
            </p:cNvSpPr>
            <p:nvPr/>
          </p:nvSpPr>
          <p:spPr bwMode="auto">
            <a:xfrm>
              <a:off x="2906692" y="840910"/>
              <a:ext cx="237172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>
                  <a:latin typeface="Century Gothic" charset="0"/>
                  <a:ea typeface="Century Gothic" charset="0"/>
                  <a:cs typeface="Century Gothic" charset="0"/>
                </a:rPr>
                <a:t>Strained </a:t>
              </a:r>
              <a:r>
                <a:rPr lang="en-US" dirty="0" smtClean="0">
                  <a:latin typeface="Century Gothic" charset="0"/>
                  <a:ea typeface="Century Gothic" charset="0"/>
                  <a:cs typeface="Century Gothic" charset="0"/>
                </a:rPr>
                <a:t>GaAs</a:t>
              </a:r>
              <a:endParaRPr lang="en-US" dirty="0"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</p:grpSp>
      <p:grpSp>
        <p:nvGrpSpPr>
          <p:cNvPr id="17" name="Group 54"/>
          <p:cNvGrpSpPr/>
          <p:nvPr/>
        </p:nvGrpSpPr>
        <p:grpSpPr>
          <a:xfrm>
            <a:off x="4162679" y="878189"/>
            <a:ext cx="3104686" cy="2668476"/>
            <a:chOff x="5152832" y="798515"/>
            <a:chExt cx="3104686" cy="2668476"/>
          </a:xfrm>
        </p:grpSpPr>
        <p:sp>
          <p:nvSpPr>
            <p:cNvPr id="18" name="Text Box 36"/>
            <p:cNvSpPr txBox="1">
              <a:spLocks noChangeArrowheads="1"/>
            </p:cNvSpPr>
            <p:nvPr/>
          </p:nvSpPr>
          <p:spPr bwMode="auto">
            <a:xfrm>
              <a:off x="5152832" y="798515"/>
              <a:ext cx="3104686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>
                  <a:latin typeface="Century Gothic" charset="0"/>
                  <a:ea typeface="Century Gothic" charset="0"/>
                  <a:cs typeface="Century Gothic" charset="0"/>
                </a:rPr>
                <a:t>Strained </a:t>
              </a:r>
              <a:r>
                <a:rPr lang="en-US" dirty="0" err="1" smtClean="0">
                  <a:latin typeface="Century Gothic" charset="0"/>
                  <a:ea typeface="Century Gothic" charset="0"/>
                  <a:cs typeface="Century Gothic" charset="0"/>
                </a:rPr>
                <a:t>Superlattice</a:t>
              </a:r>
              <a:r>
                <a:rPr lang="en-US" dirty="0" smtClean="0">
                  <a:latin typeface="Century Gothic" charset="0"/>
                  <a:ea typeface="Century Gothic" charset="0"/>
                  <a:cs typeface="Century Gothic" charset="0"/>
                </a:rPr>
                <a:t> </a:t>
              </a:r>
              <a:r>
                <a:rPr lang="en-US" dirty="0" smtClean="0">
                  <a:latin typeface="Century Gothic" charset="0"/>
                  <a:ea typeface="Century Gothic" charset="0"/>
                  <a:cs typeface="Century Gothic" charset="0"/>
                </a:rPr>
                <a:t>GaAs/</a:t>
              </a:r>
              <a:r>
                <a:rPr lang="en-US" dirty="0" err="1" smtClean="0">
                  <a:latin typeface="Century Gothic" charset="0"/>
                  <a:ea typeface="Century Gothic" charset="0"/>
                  <a:cs typeface="Century Gothic" charset="0"/>
                </a:rPr>
                <a:t>GaAsP</a:t>
              </a:r>
              <a:endParaRPr lang="en-US" dirty="0"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19" name="Text Box 37"/>
            <p:cNvSpPr txBox="1">
              <a:spLocks noChangeArrowheads="1"/>
            </p:cNvSpPr>
            <p:nvPr/>
          </p:nvSpPr>
          <p:spPr bwMode="auto">
            <a:xfrm>
              <a:off x="6248792" y="3128437"/>
              <a:ext cx="98135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dirty="0" smtClean="0">
                  <a:latin typeface="Century Gothic" charset="0"/>
                  <a:ea typeface="Century Gothic" charset="0"/>
                  <a:cs typeface="Century Gothic" charset="0"/>
                </a:rPr>
                <a:t>6 mA/W</a:t>
              </a:r>
              <a:endParaRPr lang="en-US" sz="1600" b="1" dirty="0"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grpSp>
          <p:nvGrpSpPr>
            <p:cNvPr id="20" name="Group 53"/>
            <p:cNvGrpSpPr/>
            <p:nvPr/>
          </p:nvGrpSpPr>
          <p:grpSpPr>
            <a:xfrm>
              <a:off x="5602156" y="1221636"/>
              <a:ext cx="2208617" cy="1915545"/>
              <a:chOff x="5605968" y="1043320"/>
              <a:chExt cx="2208617" cy="1915545"/>
            </a:xfrm>
          </p:grpSpPr>
          <p:sp>
            <p:nvSpPr>
              <p:cNvPr id="21" name="Rectangle 40" descr="Trellis"/>
              <p:cNvSpPr>
                <a:spLocks noChangeArrowheads="1"/>
              </p:cNvSpPr>
              <p:nvPr/>
            </p:nvSpPr>
            <p:spPr bwMode="auto">
              <a:xfrm>
                <a:off x="6058979" y="1227457"/>
                <a:ext cx="1302595" cy="1731408"/>
              </a:xfrm>
              <a:prstGeom prst="rect">
                <a:avLst/>
              </a:prstGeom>
              <a:pattFill prst="trellis">
                <a:fgClr>
                  <a:srgbClr val="B3A8A3"/>
                </a:fgClr>
                <a:bgClr>
                  <a:srgbClr val="FFFFFF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22" name="Rectangle 41"/>
              <p:cNvSpPr>
                <a:spLocks noChangeArrowheads="1"/>
              </p:cNvSpPr>
              <p:nvPr/>
            </p:nvSpPr>
            <p:spPr bwMode="auto">
              <a:xfrm>
                <a:off x="6058979" y="1858144"/>
                <a:ext cx="1302595" cy="62317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23" name="Line 43"/>
              <p:cNvSpPr>
                <a:spLocks noChangeShapeType="1"/>
              </p:cNvSpPr>
              <p:nvPr/>
            </p:nvSpPr>
            <p:spPr bwMode="auto">
              <a:xfrm>
                <a:off x="5950645" y="1217446"/>
                <a:ext cx="0" cy="64069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24" name="Text Box 44"/>
              <p:cNvSpPr txBox="1">
                <a:spLocks noChangeArrowheads="1"/>
              </p:cNvSpPr>
              <p:nvPr/>
            </p:nvSpPr>
            <p:spPr bwMode="auto">
              <a:xfrm rot="16200000">
                <a:off x="5325442" y="1391042"/>
                <a:ext cx="899606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dirty="0">
                    <a:latin typeface="Century Gothic" charset="0"/>
                    <a:ea typeface="Century Gothic" charset="0"/>
                    <a:cs typeface="Century Gothic" charset="0"/>
                  </a:rPr>
                  <a:t>100 nm</a:t>
                </a:r>
              </a:p>
            </p:txBody>
          </p:sp>
          <p:sp>
            <p:nvSpPr>
              <p:cNvPr id="25" name="Rectangle 46"/>
              <p:cNvSpPr>
                <a:spLocks noChangeArrowheads="1"/>
              </p:cNvSpPr>
              <p:nvPr/>
            </p:nvSpPr>
            <p:spPr bwMode="auto">
              <a:xfrm>
                <a:off x="6058979" y="1211190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26" name="Rectangle 47"/>
              <p:cNvSpPr>
                <a:spLocks noChangeArrowheads="1"/>
              </p:cNvSpPr>
              <p:nvPr/>
            </p:nvSpPr>
            <p:spPr bwMode="auto">
              <a:xfrm>
                <a:off x="6058979" y="1271255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27" name="Rectangle 48"/>
              <p:cNvSpPr>
                <a:spLocks noChangeArrowheads="1"/>
              </p:cNvSpPr>
              <p:nvPr/>
            </p:nvSpPr>
            <p:spPr bwMode="auto">
              <a:xfrm>
                <a:off x="6058979" y="1331321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28" name="Rectangle 49"/>
              <p:cNvSpPr>
                <a:spLocks noChangeArrowheads="1"/>
              </p:cNvSpPr>
              <p:nvPr/>
            </p:nvSpPr>
            <p:spPr bwMode="auto">
              <a:xfrm>
                <a:off x="6058979" y="1391386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29" name="Rectangle 50"/>
              <p:cNvSpPr>
                <a:spLocks noChangeArrowheads="1"/>
              </p:cNvSpPr>
              <p:nvPr/>
            </p:nvSpPr>
            <p:spPr bwMode="auto">
              <a:xfrm>
                <a:off x="6058979" y="1451451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30" name="Rectangle 51"/>
              <p:cNvSpPr>
                <a:spLocks noChangeArrowheads="1"/>
              </p:cNvSpPr>
              <p:nvPr/>
            </p:nvSpPr>
            <p:spPr bwMode="auto">
              <a:xfrm>
                <a:off x="6058979" y="1511517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31" name="Rectangle 52"/>
              <p:cNvSpPr>
                <a:spLocks noChangeArrowheads="1"/>
              </p:cNvSpPr>
              <p:nvPr/>
            </p:nvSpPr>
            <p:spPr bwMode="auto">
              <a:xfrm>
                <a:off x="6058979" y="1571582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32" name="Rectangle 53"/>
              <p:cNvSpPr>
                <a:spLocks noChangeArrowheads="1"/>
              </p:cNvSpPr>
              <p:nvPr/>
            </p:nvSpPr>
            <p:spPr bwMode="auto">
              <a:xfrm>
                <a:off x="6058979" y="1631647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33" name="Rectangle 54"/>
              <p:cNvSpPr>
                <a:spLocks noChangeArrowheads="1"/>
              </p:cNvSpPr>
              <p:nvPr/>
            </p:nvSpPr>
            <p:spPr bwMode="auto">
              <a:xfrm>
                <a:off x="6058979" y="1691713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34" name="Rectangle 55"/>
              <p:cNvSpPr>
                <a:spLocks noChangeArrowheads="1"/>
              </p:cNvSpPr>
              <p:nvPr/>
            </p:nvSpPr>
            <p:spPr bwMode="auto">
              <a:xfrm>
                <a:off x="6058979" y="1751778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35" name="Rectangle 56"/>
              <p:cNvSpPr>
                <a:spLocks noChangeArrowheads="1"/>
              </p:cNvSpPr>
              <p:nvPr/>
            </p:nvSpPr>
            <p:spPr bwMode="auto">
              <a:xfrm>
                <a:off x="6058979" y="1811843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36" name="Rectangle 57"/>
              <p:cNvSpPr>
                <a:spLocks noChangeArrowheads="1"/>
              </p:cNvSpPr>
              <p:nvPr/>
            </p:nvSpPr>
            <p:spPr bwMode="auto">
              <a:xfrm>
                <a:off x="6058979" y="1871909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37" name="Text Box 58"/>
              <p:cNvSpPr txBox="1">
                <a:spLocks noChangeArrowheads="1"/>
              </p:cNvSpPr>
              <p:nvPr/>
            </p:nvSpPr>
            <p:spPr bwMode="auto">
              <a:xfrm rot="5400000">
                <a:off x="7102531" y="1416820"/>
                <a:ext cx="1085554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dirty="0">
                    <a:latin typeface="Century Gothic" charset="0"/>
                    <a:ea typeface="Century Gothic" charset="0"/>
                    <a:cs typeface="Century Gothic" charset="0"/>
                  </a:rPr>
                  <a:t>14 </a:t>
                </a:r>
                <a:r>
                  <a:rPr lang="en-US" sz="1600" dirty="0" smtClean="0">
                    <a:latin typeface="Century Gothic" charset="0"/>
                    <a:ea typeface="Century Gothic" charset="0"/>
                    <a:cs typeface="Century Gothic" charset="0"/>
                  </a:rPr>
                  <a:t>Layers</a:t>
                </a:r>
                <a:endParaRPr lang="en-US" sz="1600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</p:grpSp>
      </p:grpSp>
      <p:sp>
        <p:nvSpPr>
          <p:cNvPr id="41" name="TextBox 40"/>
          <p:cNvSpPr txBox="1"/>
          <p:nvPr/>
        </p:nvSpPr>
        <p:spPr>
          <a:xfrm>
            <a:off x="76631" y="5697558"/>
            <a:ext cx="90317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Photocathode capability (polarization and QE) has grown significantly.</a:t>
            </a:r>
            <a:endParaRPr lang="en-US" sz="20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42" name="Notched Right Arrow 41"/>
          <p:cNvSpPr/>
          <p:nvPr/>
        </p:nvSpPr>
        <p:spPr>
          <a:xfrm>
            <a:off x="76632" y="3604013"/>
            <a:ext cx="9031749" cy="1789770"/>
          </a:xfrm>
          <a:prstGeom prst="notchedRightArrow">
            <a:avLst>
              <a:gd name="adj1" fmla="val 55079"/>
              <a:gd name="adj2" fmla="val 17478"/>
            </a:avLst>
          </a:prstGeom>
          <a:gradFill flip="none" rotWithShape="1">
            <a:gsLst>
              <a:gs pos="0">
                <a:srgbClr val="FF0000"/>
              </a:gs>
              <a:gs pos="81000">
                <a:srgbClr val="0000FF"/>
              </a:gs>
              <a:gs pos="54000">
                <a:srgbClr val="00B050"/>
              </a:gs>
              <a:gs pos="29000">
                <a:srgbClr val="FFC000"/>
              </a:gs>
              <a:gs pos="100000">
                <a:srgbClr val="7030A0"/>
              </a:gs>
            </a:gsLst>
            <a:lin ang="10800000" scaled="1"/>
            <a:tileRect/>
          </a:gra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  <a:cs typeface="Arial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40204" y="4139226"/>
            <a:ext cx="8275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  <a:latin typeface="Arial"/>
                <a:cs typeface="Arial"/>
              </a:rPr>
              <a:t>P</a:t>
            </a:r>
            <a:r>
              <a:rPr lang="en-US" baseline="-25000" dirty="0" err="1" smtClean="0">
                <a:solidFill>
                  <a:schemeClr val="bg1"/>
                </a:solidFill>
                <a:latin typeface="Arial"/>
                <a:cs typeface="Arial"/>
              </a:rPr>
              <a:t>e</a:t>
            </a:r>
            <a:r>
              <a:rPr lang="en-US" baseline="-25000" dirty="0" smtClean="0">
                <a:solidFill>
                  <a:schemeClr val="bg1"/>
                </a:solidFill>
                <a:latin typeface="Arial"/>
                <a:cs typeface="Arial"/>
              </a:rPr>
              <a:t>-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  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 35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%  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   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35%             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75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%       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75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%                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85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%    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89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%</a:t>
            </a:r>
          </a:p>
          <a:p>
            <a:r>
              <a:rPr lang="en-US" dirty="0" err="1" smtClean="0">
                <a:solidFill>
                  <a:schemeClr val="bg1"/>
                </a:solidFill>
                <a:latin typeface="Arial"/>
                <a:cs typeface="Arial"/>
              </a:rPr>
              <a:t>I</a:t>
            </a:r>
            <a:r>
              <a:rPr lang="en-US" baseline="-25000" dirty="0" err="1" smtClean="0">
                <a:solidFill>
                  <a:schemeClr val="bg1"/>
                </a:solidFill>
                <a:latin typeface="Arial"/>
                <a:cs typeface="Arial"/>
              </a:rPr>
              <a:t>e</a:t>
            </a:r>
            <a:r>
              <a:rPr lang="en-US" baseline="-25000" dirty="0" smtClean="0">
                <a:solidFill>
                  <a:schemeClr val="bg1"/>
                </a:solidFill>
                <a:latin typeface="Arial"/>
                <a:cs typeface="Arial"/>
              </a:rPr>
              <a:t>- 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   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30</a:t>
            </a:r>
            <a:r>
              <a:rPr lang="en-US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A    100</a:t>
            </a:r>
            <a:r>
              <a:rPr lang="en-US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A          50</a:t>
            </a:r>
            <a:r>
              <a:rPr lang="en-US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A     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100</a:t>
            </a:r>
            <a:r>
              <a:rPr lang="en-US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A             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150</a:t>
            </a:r>
            <a:r>
              <a:rPr lang="en-US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A  200</a:t>
            </a:r>
            <a:r>
              <a:rPr lang="en-US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A</a:t>
            </a:r>
            <a:endParaRPr lang="en-US" dirty="0" smtClean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4" name="Right Brace 43"/>
          <p:cNvSpPr/>
          <p:nvPr/>
        </p:nvSpPr>
        <p:spPr>
          <a:xfrm rot="16200000">
            <a:off x="1051592" y="3158928"/>
            <a:ext cx="159757" cy="1307632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45" name="Right Brace 44"/>
          <p:cNvSpPr/>
          <p:nvPr/>
        </p:nvSpPr>
        <p:spPr>
          <a:xfrm rot="16200000">
            <a:off x="3502401" y="3086722"/>
            <a:ext cx="163583" cy="1448216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46" name="Right Brace 45"/>
          <p:cNvSpPr/>
          <p:nvPr/>
        </p:nvSpPr>
        <p:spPr>
          <a:xfrm rot="16200000">
            <a:off x="5734431" y="3116389"/>
            <a:ext cx="159758" cy="1392707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40204" y="5024451"/>
            <a:ext cx="6404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    1995        1998             1999      </a:t>
            </a:r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2000              2004    2017</a:t>
            </a:r>
            <a:endParaRPr lang="en-US" dirty="0" smtClean="0">
              <a:latin typeface="Century Gothic" charset="0"/>
              <a:ea typeface="Century Gothic" charset="0"/>
              <a:cs typeface="Century Gothic" charset="0"/>
            </a:endParaRPr>
          </a:p>
        </p:txBody>
      </p:sp>
      <p:grpSp>
        <p:nvGrpSpPr>
          <p:cNvPr id="49" name="Group 54"/>
          <p:cNvGrpSpPr/>
          <p:nvPr/>
        </p:nvGrpSpPr>
        <p:grpSpPr>
          <a:xfrm>
            <a:off x="7267365" y="933874"/>
            <a:ext cx="1337734" cy="2668476"/>
            <a:chOff x="6020028" y="798515"/>
            <a:chExt cx="1337734" cy="2668476"/>
          </a:xfrm>
        </p:grpSpPr>
        <p:sp>
          <p:nvSpPr>
            <p:cNvPr id="50" name="Text Box 36"/>
            <p:cNvSpPr txBox="1">
              <a:spLocks noChangeArrowheads="1"/>
            </p:cNvSpPr>
            <p:nvPr/>
          </p:nvSpPr>
          <p:spPr bwMode="auto">
            <a:xfrm>
              <a:off x="6020028" y="798515"/>
              <a:ext cx="126783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>
                  <a:latin typeface="Century Gothic" charset="0"/>
                  <a:ea typeface="Century Gothic" charset="0"/>
                  <a:cs typeface="Century Gothic" charset="0"/>
                </a:rPr>
                <a:t>With DBR</a:t>
              </a:r>
              <a:endParaRPr lang="en-US" dirty="0"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51" name="Text Box 37"/>
            <p:cNvSpPr txBox="1">
              <a:spLocks noChangeArrowheads="1"/>
            </p:cNvSpPr>
            <p:nvPr/>
          </p:nvSpPr>
          <p:spPr bwMode="auto">
            <a:xfrm>
              <a:off x="6191084" y="3128437"/>
              <a:ext cx="109677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dirty="0" smtClean="0">
                  <a:latin typeface="Century Gothic" charset="0"/>
                  <a:ea typeface="Century Gothic" charset="0"/>
                  <a:cs typeface="Century Gothic" charset="0"/>
                </a:rPr>
                <a:t>30 </a:t>
              </a:r>
              <a:r>
                <a:rPr lang="en-US" sz="1600" b="1" dirty="0" smtClean="0">
                  <a:latin typeface="Century Gothic" charset="0"/>
                  <a:ea typeface="Century Gothic" charset="0"/>
                  <a:cs typeface="Century Gothic" charset="0"/>
                </a:rPr>
                <a:t>mA/W</a:t>
              </a:r>
              <a:endParaRPr lang="en-US" sz="1600" b="1" dirty="0"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grpSp>
          <p:nvGrpSpPr>
            <p:cNvPr id="52" name="Group 53"/>
            <p:cNvGrpSpPr/>
            <p:nvPr/>
          </p:nvGrpSpPr>
          <p:grpSpPr>
            <a:xfrm>
              <a:off x="6055167" y="1389506"/>
              <a:ext cx="1302595" cy="1747675"/>
              <a:chOff x="6058979" y="1211190"/>
              <a:chExt cx="1302595" cy="1747675"/>
            </a:xfrm>
          </p:grpSpPr>
          <p:sp>
            <p:nvSpPr>
              <p:cNvPr id="53" name="Rectangle 40" descr="Trellis"/>
              <p:cNvSpPr>
                <a:spLocks noChangeArrowheads="1"/>
              </p:cNvSpPr>
              <p:nvPr/>
            </p:nvSpPr>
            <p:spPr bwMode="auto">
              <a:xfrm>
                <a:off x="6058979" y="1227457"/>
                <a:ext cx="1302595" cy="1731408"/>
              </a:xfrm>
              <a:prstGeom prst="rect">
                <a:avLst/>
              </a:prstGeom>
              <a:pattFill prst="trellis">
                <a:fgClr>
                  <a:srgbClr val="B3A8A3"/>
                </a:fgClr>
                <a:bgClr>
                  <a:srgbClr val="FFFFFF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54" name="Rectangle 41"/>
              <p:cNvSpPr>
                <a:spLocks noChangeArrowheads="1"/>
              </p:cNvSpPr>
              <p:nvPr/>
            </p:nvSpPr>
            <p:spPr bwMode="auto">
              <a:xfrm>
                <a:off x="6058979" y="1858144"/>
                <a:ext cx="1302595" cy="62317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57" name="Rectangle 46"/>
              <p:cNvSpPr>
                <a:spLocks noChangeArrowheads="1"/>
              </p:cNvSpPr>
              <p:nvPr/>
            </p:nvSpPr>
            <p:spPr bwMode="auto">
              <a:xfrm>
                <a:off x="6058979" y="1211190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58" name="Rectangle 47"/>
              <p:cNvSpPr>
                <a:spLocks noChangeArrowheads="1"/>
              </p:cNvSpPr>
              <p:nvPr/>
            </p:nvSpPr>
            <p:spPr bwMode="auto">
              <a:xfrm>
                <a:off x="6058979" y="1271255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59" name="Rectangle 48"/>
              <p:cNvSpPr>
                <a:spLocks noChangeArrowheads="1"/>
              </p:cNvSpPr>
              <p:nvPr/>
            </p:nvSpPr>
            <p:spPr bwMode="auto">
              <a:xfrm>
                <a:off x="6058979" y="1331321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60" name="Rectangle 49"/>
              <p:cNvSpPr>
                <a:spLocks noChangeArrowheads="1"/>
              </p:cNvSpPr>
              <p:nvPr/>
            </p:nvSpPr>
            <p:spPr bwMode="auto">
              <a:xfrm>
                <a:off x="6058979" y="1391386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61" name="Rectangle 50"/>
              <p:cNvSpPr>
                <a:spLocks noChangeArrowheads="1"/>
              </p:cNvSpPr>
              <p:nvPr/>
            </p:nvSpPr>
            <p:spPr bwMode="auto">
              <a:xfrm>
                <a:off x="6058979" y="1451451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62" name="Rectangle 51"/>
              <p:cNvSpPr>
                <a:spLocks noChangeArrowheads="1"/>
              </p:cNvSpPr>
              <p:nvPr/>
            </p:nvSpPr>
            <p:spPr bwMode="auto">
              <a:xfrm>
                <a:off x="6058979" y="1511517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63" name="Rectangle 52"/>
              <p:cNvSpPr>
                <a:spLocks noChangeArrowheads="1"/>
              </p:cNvSpPr>
              <p:nvPr/>
            </p:nvSpPr>
            <p:spPr bwMode="auto">
              <a:xfrm>
                <a:off x="6058979" y="1571582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64" name="Rectangle 53"/>
              <p:cNvSpPr>
                <a:spLocks noChangeArrowheads="1"/>
              </p:cNvSpPr>
              <p:nvPr/>
            </p:nvSpPr>
            <p:spPr bwMode="auto">
              <a:xfrm>
                <a:off x="6058979" y="1631647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65" name="Rectangle 54"/>
              <p:cNvSpPr>
                <a:spLocks noChangeArrowheads="1"/>
              </p:cNvSpPr>
              <p:nvPr/>
            </p:nvSpPr>
            <p:spPr bwMode="auto">
              <a:xfrm>
                <a:off x="6058979" y="1691713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66" name="Rectangle 55"/>
              <p:cNvSpPr>
                <a:spLocks noChangeArrowheads="1"/>
              </p:cNvSpPr>
              <p:nvPr/>
            </p:nvSpPr>
            <p:spPr bwMode="auto">
              <a:xfrm>
                <a:off x="6058979" y="1751778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67" name="Rectangle 56"/>
              <p:cNvSpPr>
                <a:spLocks noChangeArrowheads="1"/>
              </p:cNvSpPr>
              <p:nvPr/>
            </p:nvSpPr>
            <p:spPr bwMode="auto">
              <a:xfrm>
                <a:off x="6058979" y="1811843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68" name="Rectangle 57"/>
              <p:cNvSpPr>
                <a:spLocks noChangeArrowheads="1"/>
              </p:cNvSpPr>
              <p:nvPr/>
            </p:nvSpPr>
            <p:spPr bwMode="auto">
              <a:xfrm>
                <a:off x="6058979" y="1871909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</p:grpSp>
      </p:grpSp>
      <p:sp>
        <p:nvSpPr>
          <p:cNvPr id="3" name="Rectangle 2"/>
          <p:cNvSpPr/>
          <p:nvPr/>
        </p:nvSpPr>
        <p:spPr>
          <a:xfrm>
            <a:off x="7299120" y="2483408"/>
            <a:ext cx="1303400" cy="107392"/>
          </a:xfrm>
          <a:prstGeom prst="rect">
            <a:avLst/>
          </a:prstGeom>
          <a:solidFill>
            <a:srgbClr val="35F2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ight Brace 69"/>
          <p:cNvSpPr/>
          <p:nvPr/>
        </p:nvSpPr>
        <p:spPr>
          <a:xfrm rot="16200000">
            <a:off x="7918979" y="3116389"/>
            <a:ext cx="159758" cy="1392707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7652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0" dirty="0" smtClean="0">
                <a:latin typeface="Minion Pro"/>
              </a:rPr>
              <a:t>Improving Lifetime with Larger Laser Size</a:t>
            </a:r>
            <a:endParaRPr lang="en-US" sz="3600" b="0" dirty="0">
              <a:latin typeface="Minion Pro"/>
            </a:endParaRPr>
          </a:p>
        </p:txBody>
      </p:sp>
      <p:pic>
        <p:nvPicPr>
          <p:cNvPr id="4" name="Picture 3"/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" y="4291120"/>
            <a:ext cx="8782050" cy="213834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60550" y="4121843"/>
            <a:ext cx="61785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252525"/>
                </a:solidFill>
                <a:latin typeface="Century Gothic" charset="0"/>
                <a:ea typeface="Century Gothic" charset="0"/>
                <a:cs typeface="Century Gothic" charset="0"/>
              </a:rPr>
              <a:t>J. </a:t>
            </a:r>
            <a:r>
              <a:rPr lang="en-US" sz="1600" dirty="0" err="1">
                <a:solidFill>
                  <a:srgbClr val="252525"/>
                </a:solidFill>
                <a:latin typeface="Century Gothic" charset="0"/>
                <a:ea typeface="Century Gothic" charset="0"/>
                <a:cs typeface="Century Gothic" charset="0"/>
              </a:rPr>
              <a:t>Grames</a:t>
            </a:r>
            <a:r>
              <a:rPr lang="en-US" sz="1600" dirty="0" smtClean="0">
                <a:solidFill>
                  <a:srgbClr val="252525"/>
                </a:solidFill>
                <a:latin typeface="Century Gothic" charset="0"/>
                <a:ea typeface="Century Gothic" charset="0"/>
                <a:cs typeface="Century Gothic" charset="0"/>
              </a:rPr>
              <a:t>, et al, Phys. Rev. ST </a:t>
            </a:r>
            <a:r>
              <a:rPr lang="en-US" sz="1600" dirty="0" err="1" smtClean="0">
                <a:solidFill>
                  <a:srgbClr val="252525"/>
                </a:solidFill>
                <a:latin typeface="Century Gothic" charset="0"/>
                <a:ea typeface="Century Gothic" charset="0"/>
                <a:cs typeface="Century Gothic" charset="0"/>
              </a:rPr>
              <a:t>Accel</a:t>
            </a:r>
            <a:r>
              <a:rPr lang="en-US" sz="1600" dirty="0" smtClean="0">
                <a:solidFill>
                  <a:srgbClr val="252525"/>
                </a:solidFill>
                <a:latin typeface="Century Gothic" charset="0"/>
                <a:ea typeface="Century Gothic" charset="0"/>
                <a:cs typeface="Century Gothic" charset="0"/>
              </a:rPr>
              <a:t>. Beams 14 043501 (2011)</a:t>
            </a:r>
          </a:p>
        </p:txBody>
      </p:sp>
      <p:pic>
        <p:nvPicPr>
          <p:cNvPr id="338" name="Picture 3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25" y="863600"/>
            <a:ext cx="8724900" cy="31368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89700" y="4898632"/>
            <a:ext cx="1875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GaAs @ 532nm</a:t>
            </a:r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1001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latin typeface="Minion Pro"/>
              </a:rPr>
              <a:t>Improving charge lifetime with GaAs/</a:t>
            </a:r>
            <a:r>
              <a:rPr lang="en-US" sz="3600" b="0" dirty="0" err="1" smtClean="0">
                <a:latin typeface="Minion Pro"/>
              </a:rPr>
              <a:t>GaAsP</a:t>
            </a:r>
            <a:endParaRPr lang="en-US" sz="3600" b="0" dirty="0">
              <a:latin typeface="Minion Pro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126" y="1218074"/>
            <a:ext cx="6200336" cy="420482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2494" y="894909"/>
            <a:ext cx="8483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Indeed, </a:t>
            </a:r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we enhanced the Charge </a:t>
            </a:r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Lifetime for </a:t>
            </a:r>
            <a:r>
              <a:rPr lang="en-US" dirty="0" err="1" smtClean="0">
                <a:latin typeface="Century Gothic" charset="0"/>
                <a:ea typeface="Century Gothic" charset="0"/>
                <a:cs typeface="Century Gothic" charset="0"/>
              </a:rPr>
              <a:t>Qweak</a:t>
            </a:r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 by a factor of four when doubling the laser spot size from 0.5mm to 1.0 mm (diameter</a:t>
            </a:r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)</a:t>
            </a:r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4097" y="5524500"/>
            <a:ext cx="8079006" cy="707886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atin typeface="Century Gothic" charset="0"/>
                <a:ea typeface="Century Gothic" charset="0"/>
                <a:cs typeface="Century Gothic" charset="0"/>
              </a:rPr>
              <a:t>m</a:t>
            </a:r>
            <a:r>
              <a:rPr lang="en-US" sz="2000" dirty="0" err="1" smtClean="0">
                <a:latin typeface="Century Gothic" charset="0"/>
                <a:ea typeface="Century Gothic" charset="0"/>
                <a:cs typeface="Century Gothic" charset="0"/>
              </a:rPr>
              <a:t>illiampere</a:t>
            </a:r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 applications require </a:t>
            </a:r>
            <a:r>
              <a:rPr lang="en-US" sz="2000" dirty="0" err="1" smtClean="0">
                <a:latin typeface="Century Gothic" charset="0"/>
                <a:ea typeface="Century Gothic" charset="0"/>
                <a:cs typeface="Century Gothic" charset="0"/>
              </a:rPr>
              <a:t>killoCoulomb</a:t>
            </a:r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 charge lifetime to </a:t>
            </a:r>
            <a:r>
              <a:rPr lang="en-US" sz="2000" dirty="0">
                <a:latin typeface="Century Gothic" charset="0"/>
                <a:ea typeface="Century Gothic" charset="0"/>
                <a:cs typeface="Century Gothic" charset="0"/>
              </a:rPr>
              <a:t>provide uninterrupted operation </a:t>
            </a:r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of reasonable </a:t>
            </a:r>
            <a:r>
              <a:rPr lang="en-US" sz="2000" dirty="0">
                <a:latin typeface="Century Gothic" charset="0"/>
                <a:ea typeface="Century Gothic" charset="0"/>
                <a:cs typeface="Century Gothic" charset="0"/>
              </a:rPr>
              <a:t>duration </a:t>
            </a:r>
            <a:endParaRPr lang="en-US" sz="2000" dirty="0" smtClean="0"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521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latin typeface="Minion Pro"/>
              </a:rPr>
              <a:t>Lifetime Studies at mA Beam Current</a:t>
            </a:r>
            <a:endParaRPr lang="en-US" sz="3600" b="0" dirty="0">
              <a:latin typeface="Minion Pro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2"/>
          <a:stretch/>
        </p:blipFill>
        <p:spPr>
          <a:xfrm>
            <a:off x="4850780" y="1016793"/>
            <a:ext cx="3914078" cy="267422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03507" y="1167253"/>
            <a:ext cx="459709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Polarized positrons for CEBAF, and on-going discussions with BNL related to high current </a:t>
            </a:r>
            <a:r>
              <a:rPr lang="en-US" sz="2000" dirty="0" err="1" smtClean="0">
                <a:latin typeface="Century Gothic" charset="0"/>
                <a:ea typeface="Century Gothic" charset="0"/>
                <a:cs typeface="Century Gothic" charset="0"/>
              </a:rPr>
              <a:t>eRHIC</a:t>
            </a:r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 EIC, prompted experiments at CEBAF </a:t>
            </a:r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to </a:t>
            </a:r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characterize lifetime vs. </a:t>
            </a:r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laser spot </a:t>
            </a:r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size </a:t>
            </a:r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using high-polarization photocathodes</a:t>
            </a:r>
            <a:endParaRPr lang="en-US" sz="2000" dirty="0" smtClean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60422" y="933503"/>
            <a:ext cx="4087979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entury Gothic" charset="0"/>
                <a:ea typeface="Century Gothic" charset="0"/>
                <a:cs typeface="Century Gothic" charset="0"/>
              </a:rPr>
              <a:t>CEBAF </a:t>
            </a:r>
            <a:r>
              <a:rPr lang="en-US" sz="1200" dirty="0" smtClean="0">
                <a:latin typeface="Century Gothic" charset="0"/>
                <a:ea typeface="Century Gothic" charset="0"/>
                <a:cs typeface="Century Gothic" charset="0"/>
              </a:rPr>
              <a:t>130kV polarized “</a:t>
            </a:r>
            <a:r>
              <a:rPr lang="en-US" sz="1200" dirty="0" smtClean="0">
                <a:latin typeface="Century Gothic" charset="0"/>
                <a:ea typeface="Century Gothic" charset="0"/>
                <a:cs typeface="Century Gothic" charset="0"/>
              </a:rPr>
              <a:t>i</a:t>
            </a:r>
            <a:r>
              <a:rPr lang="en-US" sz="1200" dirty="0" smtClean="0">
                <a:latin typeface="Century Gothic" charset="0"/>
                <a:ea typeface="Century Gothic" charset="0"/>
                <a:cs typeface="Century Gothic" charset="0"/>
              </a:rPr>
              <a:t>nverted </a:t>
            </a:r>
            <a:r>
              <a:rPr lang="en-US" sz="1200" dirty="0" smtClean="0">
                <a:latin typeface="Century Gothic" charset="0"/>
                <a:ea typeface="Century Gothic" charset="0"/>
                <a:cs typeface="Century Gothic" charset="0"/>
              </a:rPr>
              <a:t>g</a:t>
            </a:r>
            <a:r>
              <a:rPr lang="en-US" sz="1200" dirty="0" smtClean="0">
                <a:latin typeface="Century Gothic" charset="0"/>
                <a:ea typeface="Century Gothic" charset="0"/>
                <a:cs typeface="Century Gothic" charset="0"/>
              </a:rPr>
              <a:t>un” with load lock</a:t>
            </a:r>
            <a:endParaRPr lang="en-US" sz="12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8058" y="3978848"/>
            <a:ext cx="8989742" cy="2025733"/>
            <a:chOff x="154258" y="3988373"/>
            <a:chExt cx="8989742" cy="2025733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84"/>
            <a:stretch/>
          </p:blipFill>
          <p:spPr bwMode="auto">
            <a:xfrm>
              <a:off x="154258" y="4250764"/>
              <a:ext cx="8989742" cy="1763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533022" y="3988373"/>
              <a:ext cx="17724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Make beam here</a:t>
              </a:r>
              <a:endParaRPr lang="en-US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604208" y="4253378"/>
              <a:ext cx="15115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Deliver it here</a:t>
              </a:r>
              <a:endParaRPr lang="en-US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972053" y="5639283"/>
              <a:ext cx="24504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Vary the </a:t>
              </a:r>
              <a:r>
                <a:rPr lang="en-US" dirty="0">
                  <a:solidFill>
                    <a:srgbClr val="FF0000"/>
                  </a:solidFill>
                  <a:latin typeface="Calibri" panose="020F0502020204030204" pitchFamily="34" charset="0"/>
                </a:rPr>
                <a:t>l</a:t>
              </a:r>
              <a:r>
                <a:rPr lang="en-US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aser beam size</a:t>
              </a:r>
              <a:endParaRPr lang="en-US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6" name="Straight Arrow Connector 5"/>
            <p:cNvCxnSpPr/>
            <p:nvPr/>
          </p:nvCxnSpPr>
          <p:spPr>
            <a:xfrm flipH="1" flipV="1">
              <a:off x="1419226" y="4967666"/>
              <a:ext cx="2600324" cy="67246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3001133" y="4438044"/>
              <a:ext cx="30479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Monitor vacuum and radiation</a:t>
              </a:r>
              <a:endParaRPr lang="en-US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1555" y="1148202"/>
            <a:ext cx="9096734" cy="5180953"/>
            <a:chOff x="0" y="1219960"/>
            <a:chExt cx="9096734" cy="5180953"/>
          </a:xfrm>
        </p:grpSpPr>
        <p:grpSp>
          <p:nvGrpSpPr>
            <p:cNvPr id="11" name="Group 10"/>
            <p:cNvGrpSpPr/>
            <p:nvPr/>
          </p:nvGrpSpPr>
          <p:grpSpPr>
            <a:xfrm>
              <a:off x="0" y="3810000"/>
              <a:ext cx="9096734" cy="2590913"/>
              <a:chOff x="4747284" y="333375"/>
              <a:chExt cx="9096734" cy="2505075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4747284" y="333375"/>
                <a:ext cx="9096734" cy="25050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" name="Group 2"/>
              <p:cNvGrpSpPr/>
              <p:nvPr/>
            </p:nvGrpSpPr>
            <p:grpSpPr>
              <a:xfrm>
                <a:off x="4861749" y="440764"/>
                <a:ext cx="8982269" cy="2328981"/>
                <a:chOff x="61149" y="4025891"/>
                <a:chExt cx="8982269" cy="2328981"/>
              </a:xfrm>
            </p:grpSpPr>
            <p:pic>
              <p:nvPicPr>
                <p:cNvPr id="17" name="Picture 16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80" t="25463" r="12561" b="13768"/>
                <a:stretch/>
              </p:blipFill>
              <p:spPr>
                <a:xfrm>
                  <a:off x="2286000" y="4025891"/>
                  <a:ext cx="6757418" cy="2328981"/>
                </a:xfrm>
                <a:prstGeom prst="rect">
                  <a:avLst/>
                </a:prstGeom>
              </p:spPr>
            </p:pic>
            <p:sp>
              <p:nvSpPr>
                <p:cNvPr id="18" name="TextBox 17"/>
                <p:cNvSpPr txBox="1"/>
                <p:nvPr/>
              </p:nvSpPr>
              <p:spPr>
                <a:xfrm>
                  <a:off x="61149" y="5245978"/>
                  <a:ext cx="643125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 smtClean="0">
                      <a:latin typeface="Century Gothic" charset="0"/>
                      <a:ea typeface="Century Gothic" charset="0"/>
                      <a:cs typeface="Century Gothic" charset="0"/>
                    </a:rPr>
                    <a:t>1mA</a:t>
                  </a:r>
                  <a:endParaRPr lang="en-US" sz="1600" dirty="0">
                    <a:latin typeface="Century Gothic" charset="0"/>
                    <a:ea typeface="Century Gothic" charset="0"/>
                    <a:cs typeface="Century Gothic" charset="0"/>
                  </a:endParaRPr>
                </a:p>
              </p:txBody>
            </p:sp>
            <p:cxnSp>
              <p:nvCxnSpPr>
                <p:cNvPr id="19" name="Straight Arrow Connector 18"/>
                <p:cNvCxnSpPr/>
                <p:nvPr/>
              </p:nvCxnSpPr>
              <p:spPr>
                <a:xfrm>
                  <a:off x="680227" y="5452946"/>
                  <a:ext cx="1505412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TextBox 19"/>
                <p:cNvSpPr txBox="1"/>
                <p:nvPr/>
              </p:nvSpPr>
              <p:spPr>
                <a:xfrm>
                  <a:off x="150191" y="4025891"/>
                  <a:ext cx="1951462" cy="107721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 smtClean="0">
                      <a:solidFill>
                        <a:srgbClr val="3252FF"/>
                      </a:solidFill>
                      <a:latin typeface="Century Gothic" charset="0"/>
                      <a:ea typeface="Century Gothic" charset="0"/>
                      <a:cs typeface="Century Gothic" charset="0"/>
                    </a:rPr>
                    <a:t>Required laser power, slope proportional </a:t>
                  </a:r>
                  <a:r>
                    <a:rPr lang="en-US" sz="1600" dirty="0" smtClean="0">
                      <a:solidFill>
                        <a:srgbClr val="3252FF"/>
                      </a:solidFill>
                      <a:latin typeface="Century Gothic" charset="0"/>
                      <a:ea typeface="Century Gothic" charset="0"/>
                      <a:cs typeface="Century Gothic" charset="0"/>
                    </a:rPr>
                    <a:t>to  QE </a:t>
                  </a:r>
                  <a:r>
                    <a:rPr lang="en-US" sz="1600" dirty="0" smtClean="0">
                      <a:solidFill>
                        <a:srgbClr val="3252FF"/>
                      </a:solidFill>
                      <a:latin typeface="Century Gothic" charset="0"/>
                      <a:ea typeface="Century Gothic" charset="0"/>
                      <a:cs typeface="Century Gothic" charset="0"/>
                    </a:rPr>
                    <a:t>decay</a:t>
                  </a:r>
                  <a:endParaRPr lang="en-US" sz="1600" dirty="0">
                    <a:solidFill>
                      <a:srgbClr val="3252FF"/>
                    </a:solidFill>
                    <a:latin typeface="Century Gothic" charset="0"/>
                    <a:ea typeface="Century Gothic" charset="0"/>
                    <a:cs typeface="Century Gothic" charset="0"/>
                  </a:endParaRPr>
                </a:p>
              </p:txBody>
            </p:sp>
            <p:cxnSp>
              <p:nvCxnSpPr>
                <p:cNvPr id="21" name="Straight Arrow Connector 20"/>
                <p:cNvCxnSpPr/>
                <p:nvPr/>
              </p:nvCxnSpPr>
              <p:spPr>
                <a:xfrm>
                  <a:off x="1701800" y="4584700"/>
                  <a:ext cx="1677020" cy="9603"/>
                </a:xfrm>
                <a:prstGeom prst="straightConnector1">
                  <a:avLst/>
                </a:prstGeom>
                <a:ln>
                  <a:solidFill>
                    <a:srgbClr val="3252FF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" name="Right Arrow 21"/>
                <p:cNvSpPr/>
                <p:nvPr/>
              </p:nvSpPr>
              <p:spPr>
                <a:xfrm>
                  <a:off x="4999228" y="4453503"/>
                  <a:ext cx="1925680" cy="1131029"/>
                </a:xfrm>
                <a:prstGeom prst="rightArrow">
                  <a:avLst/>
                </a:prstGeom>
                <a:gradFill>
                  <a:gsLst>
                    <a:gs pos="0">
                      <a:schemeClr val="accent1">
                        <a:tint val="100000"/>
                        <a:shade val="100000"/>
                        <a:satMod val="130000"/>
                      </a:schemeClr>
                    </a:gs>
                    <a:gs pos="99000">
                      <a:schemeClr val="accent1">
                        <a:tint val="50000"/>
                        <a:shade val="100000"/>
                        <a:satMod val="350000"/>
                      </a:schemeClr>
                    </a:gs>
                  </a:gsLst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dirty="0" smtClean="0">
                      <a:latin typeface="Century Gothic" charset="0"/>
                      <a:ea typeface="Century Gothic" charset="0"/>
                      <a:cs typeface="Century Gothic" charset="0"/>
                    </a:rPr>
                    <a:t>Increasing laser size reduces QE decay proportionally</a:t>
                  </a:r>
                  <a:endParaRPr lang="en-US" sz="1200" dirty="0">
                    <a:latin typeface="Century Gothic" charset="0"/>
                    <a:ea typeface="Century Gothic" charset="0"/>
                    <a:cs typeface="Century Gothic" charset="0"/>
                  </a:endParaRPr>
                </a:p>
              </p:txBody>
            </p:sp>
          </p:grpSp>
        </p:grpSp>
        <p:sp>
          <p:nvSpPr>
            <p:cNvPr id="26" name="TextBox 25"/>
            <p:cNvSpPr txBox="1"/>
            <p:nvPr/>
          </p:nvSpPr>
          <p:spPr>
            <a:xfrm>
              <a:off x="247454" y="1219960"/>
              <a:ext cx="4410271" cy="22467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Century Gothic" charset="0"/>
                  <a:ea typeface="Century Gothic" charset="0"/>
                  <a:cs typeface="Century Gothic" charset="0"/>
                </a:rPr>
                <a:t>Note:</a:t>
              </a:r>
            </a:p>
            <a:p>
              <a:r>
                <a:rPr lang="en-US" sz="2000" dirty="0" smtClean="0">
                  <a:latin typeface="Century Gothic" charset="0"/>
                  <a:ea typeface="Century Gothic" charset="0"/>
                  <a:cs typeface="Century Gothic" charset="0"/>
                </a:rPr>
                <a:t>1 mA	86 C/day</a:t>
              </a:r>
            </a:p>
            <a:p>
              <a:r>
                <a:rPr lang="en-US" sz="2000" dirty="0" smtClean="0">
                  <a:latin typeface="Century Gothic" charset="0"/>
                  <a:ea typeface="Century Gothic" charset="0"/>
                  <a:cs typeface="Century Gothic" charset="0"/>
                </a:rPr>
                <a:t>5 mA	432 C/day</a:t>
              </a:r>
            </a:p>
            <a:p>
              <a:r>
                <a:rPr lang="en-US" sz="2000" dirty="0" smtClean="0">
                  <a:latin typeface="Century Gothic" charset="0"/>
                  <a:ea typeface="Century Gothic" charset="0"/>
                  <a:cs typeface="Century Gothic" charset="0"/>
                </a:rPr>
                <a:t>10 mA	860 C/day</a:t>
              </a:r>
            </a:p>
            <a:p>
              <a:r>
                <a:rPr lang="en-US" sz="2000" dirty="0" smtClean="0">
                  <a:latin typeface="Century Gothic" charset="0"/>
                  <a:ea typeface="Century Gothic" charset="0"/>
                  <a:cs typeface="Century Gothic" charset="0"/>
                </a:rPr>
                <a:t>50 mA	4320 C/day</a:t>
              </a:r>
            </a:p>
            <a:p>
              <a:endParaRPr lang="en-US" sz="2000" dirty="0">
                <a:latin typeface="Century Gothic" charset="0"/>
                <a:ea typeface="Century Gothic" charset="0"/>
                <a:cs typeface="Century Gothic" charset="0"/>
              </a:endParaRPr>
            </a:p>
            <a:p>
              <a:endParaRPr lang="en-US" sz="2000" dirty="0" smtClean="0"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227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2700"/>
            <a:ext cx="9144000" cy="760397"/>
          </a:xfrm>
        </p:spPr>
        <p:txBody>
          <a:bodyPr>
            <a:normAutofit fontScale="90000"/>
          </a:bodyPr>
          <a:lstStyle/>
          <a:p>
            <a:r>
              <a:rPr lang="en-US" b="0" dirty="0" smtClean="0">
                <a:latin typeface="Minion Pro"/>
              </a:rPr>
              <a:t>First </a:t>
            </a:r>
            <a:r>
              <a:rPr lang="en-US" b="0" dirty="0" smtClean="0">
                <a:latin typeface="Minion Pro"/>
              </a:rPr>
              <a:t>Results: GaAs/</a:t>
            </a:r>
            <a:r>
              <a:rPr lang="en-US" b="0" dirty="0" err="1" smtClean="0">
                <a:latin typeface="Minion Pro"/>
              </a:rPr>
              <a:t>GaAsP</a:t>
            </a:r>
            <a:r>
              <a:rPr lang="en-US" b="0" dirty="0" smtClean="0">
                <a:latin typeface="Minion Pro"/>
              </a:rPr>
              <a:t> at </a:t>
            </a:r>
            <a:r>
              <a:rPr lang="en-US" b="0" dirty="0" err="1" smtClean="0">
                <a:latin typeface="Minion Pro"/>
              </a:rPr>
              <a:t>milliampere</a:t>
            </a:r>
            <a:r>
              <a:rPr lang="en-US" b="0" dirty="0" smtClean="0">
                <a:latin typeface="Minion Pro"/>
              </a:rPr>
              <a:t> Current</a:t>
            </a:r>
            <a:endParaRPr lang="en-US" b="0" dirty="0">
              <a:latin typeface="Minion Pro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9047" y="4599003"/>
            <a:ext cx="897255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1" indent="-2286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CEBAF charge lifetime </a:t>
            </a:r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improves </a:t>
            </a:r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with spot size</a:t>
            </a:r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, as expected, </a:t>
            </a:r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but eventually </a:t>
            </a:r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beam </a:t>
            </a:r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size becomes “too large</a:t>
            </a:r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” </a:t>
            </a:r>
            <a:endParaRPr lang="en-US" sz="20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228600" lvl="1" indent="-2286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Laser diameters greater than XX mm will require properly designed cathode/anode electrodes, to ensure 100% transmission and maintain excellent vacuum, to minimize ion bombardment</a:t>
            </a:r>
            <a:endParaRPr lang="en-US" sz="20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50" y="873960"/>
            <a:ext cx="8192744" cy="372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572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JLab_presentatio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Garamond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esentation5" id="{26C26031-065E-FD4A-A754-D25CB1B4CED2}" vid="{3EBB1A7F-D3DD-604E-8741-1884666B38C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JLab_presentation</Template>
  <TotalTime>1871</TotalTime>
  <Words>587</Words>
  <Application>Microsoft Office PowerPoint</Application>
  <PresentationFormat>Overhead</PresentationFormat>
  <Paragraphs>70</Paragraphs>
  <Slides>11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JLab_presentation</vt:lpstr>
      <vt:lpstr>PowerPoint Presentation</vt:lpstr>
      <vt:lpstr>Outline</vt:lpstr>
      <vt:lpstr>Ion Bombardment</vt:lpstr>
      <vt:lpstr>Polarized Electrons for Polarized Positrons</vt:lpstr>
      <vt:lpstr>High Polarization Photocathodes</vt:lpstr>
      <vt:lpstr>Improving Lifetime with Larger Laser Size</vt:lpstr>
      <vt:lpstr>Improving charge lifetime with GaAs/GaAsP</vt:lpstr>
      <vt:lpstr>Lifetime Studies at mA Beam Current</vt:lpstr>
      <vt:lpstr>First Results: GaAs/GaAsP at milliampere Current</vt:lpstr>
      <vt:lpstr>Polarization Studies at mA Beam Current</vt:lpstr>
      <vt:lpstr>Summary</vt:lpstr>
    </vt:vector>
  </TitlesOfParts>
  <Company>Jefferson Science Associates, LLC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stewartm</dc:creator>
  <cp:lastModifiedBy>Mathew Poelker</cp:lastModifiedBy>
  <cp:revision>48</cp:revision>
  <dcterms:created xsi:type="dcterms:W3CDTF">2016-10-03T15:46:18Z</dcterms:created>
  <dcterms:modified xsi:type="dcterms:W3CDTF">2017-09-05T19:50:56Z</dcterms:modified>
</cp:coreProperties>
</file>