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2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2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8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6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9A27-C2A2-497F-8AE7-BAE17957563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22C2-3024-4D62-8E19-3232C1FB0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zimbra.jlab.org/service/home/~/Au_target.gif?auth=co&amp;loc=en_US&amp;id=88992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09700"/>
            <a:ext cx="7581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7902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Steigerwald</a:t>
            </a:r>
            <a:r>
              <a:rPr lang="en-US" dirty="0" smtClean="0"/>
              <a:t> results reported in SPIN 2000</a:t>
            </a:r>
          </a:p>
          <a:p>
            <a:r>
              <a:rPr lang="en-US" dirty="0" smtClean="0"/>
              <a:t>JLab measurements in June 2012</a:t>
            </a:r>
          </a:p>
          <a:p>
            <a:r>
              <a:rPr lang="en-US" dirty="0"/>
              <a:t>	</a:t>
            </a:r>
            <a:r>
              <a:rPr lang="en-US" dirty="0" smtClean="0"/>
              <a:t>after 12 years good agreement</a:t>
            </a:r>
          </a:p>
          <a:p>
            <a:r>
              <a:rPr lang="en-US" dirty="0" smtClean="0"/>
              <a:t>	Results depend on (energy=same, targets=same, TOF cut=same)</a:t>
            </a:r>
            <a:endParaRPr lang="en-US" dirty="0"/>
          </a:p>
          <a:p>
            <a:r>
              <a:rPr lang="en-US" dirty="0" smtClean="0"/>
              <a:t>Do we agree at a precision level?</a:t>
            </a:r>
          </a:p>
          <a:p>
            <a:r>
              <a:rPr lang="en-US" dirty="0"/>
              <a:t>	</a:t>
            </a:r>
            <a:r>
              <a:rPr lang="en-US" dirty="0" smtClean="0"/>
              <a:t>similar at few percent, but what about &lt;1% ???  =&gt; motivates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9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749684"/>
            <a:ext cx="4267199" cy="28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6057" y="749684"/>
            <a:ext cx="4287943" cy="290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850" y="3900871"/>
            <a:ext cx="4248149" cy="28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887952"/>
            <a:ext cx="4267198" cy="28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7495" y="2057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Pz</a:t>
            </a:r>
            <a:r>
              <a:rPr lang="en-US" b="1" dirty="0" smtClean="0">
                <a:solidFill>
                  <a:prstClr val="black"/>
                </a:solidFill>
              </a:rPr>
              <a:t>&gt;0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292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Pz</a:t>
            </a:r>
            <a:r>
              <a:rPr lang="en-US" b="1" dirty="0">
                <a:solidFill>
                  <a:prstClr val="black"/>
                </a:solidFill>
              </a:rPr>
              <a:t>&lt;</a:t>
            </a:r>
            <a:r>
              <a:rPr lang="en-US" b="1" dirty="0" smtClean="0">
                <a:solidFill>
                  <a:prstClr val="black"/>
                </a:solidFill>
              </a:rPr>
              <a:t>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909" y="-1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Carbon (Z=6)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495" y="-1"/>
            <a:ext cx="2843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 mm </a:t>
            </a:r>
            <a:r>
              <a:rPr lang="en-US" sz="2000" b="1" u="sng" dirty="0" smtClean="0">
                <a:solidFill>
                  <a:srgbClr val="0000FF"/>
                </a:solidFill>
              </a:rPr>
              <a:t>upstream</a:t>
            </a:r>
            <a:r>
              <a:rPr lang="en-US" sz="2000" b="1" dirty="0" smtClean="0">
                <a:solidFill>
                  <a:srgbClr val="0000FF"/>
                </a:solidFill>
              </a:rPr>
              <a:t> of Dump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8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749684"/>
            <a:ext cx="4267199" cy="28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6057" y="749684"/>
            <a:ext cx="4287943" cy="290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850" y="3900871"/>
            <a:ext cx="4248149" cy="28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887952"/>
            <a:ext cx="4267198" cy="28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7495" y="2057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Pz</a:t>
            </a:r>
            <a:r>
              <a:rPr lang="en-US" b="1" dirty="0" smtClean="0">
                <a:solidFill>
                  <a:prstClr val="black"/>
                </a:solidFill>
              </a:rPr>
              <a:t>&gt;0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292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Pz</a:t>
            </a:r>
            <a:r>
              <a:rPr lang="en-US" b="1" dirty="0">
                <a:solidFill>
                  <a:prstClr val="black"/>
                </a:solidFill>
              </a:rPr>
              <a:t>&lt;</a:t>
            </a:r>
            <a:r>
              <a:rPr lang="en-US" b="1" dirty="0" smtClean="0">
                <a:solidFill>
                  <a:prstClr val="black"/>
                </a:solidFill>
              </a:rPr>
              <a:t>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909" y="-1"/>
            <a:ext cx="2080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Beryllium (Z=4)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495" y="-1"/>
            <a:ext cx="2843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 mm </a:t>
            </a:r>
            <a:r>
              <a:rPr lang="en-US" sz="2000" b="1" u="sng" dirty="0" smtClean="0">
                <a:solidFill>
                  <a:srgbClr val="0000FF"/>
                </a:solidFill>
              </a:rPr>
              <a:t>upstream</a:t>
            </a:r>
            <a:r>
              <a:rPr lang="en-US" sz="2000" b="1" dirty="0" smtClean="0">
                <a:solidFill>
                  <a:srgbClr val="0000FF"/>
                </a:solidFill>
              </a:rPr>
              <a:t> of Dump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3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</a:t>
            </a:r>
            <a:r>
              <a:rPr lang="en-US" sz="4000" dirty="0" smtClean="0"/>
              <a:t>tron and photon momentum distributions in front of dump returning toward target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4298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grames\My Documents\G4Mott\Plot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4" y="228599"/>
            <a:ext cx="7696200" cy="63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52949" y="3037792"/>
            <a:ext cx="212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Electrons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6208012"/>
            <a:ext cx="261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Total Momentum [MeV/c]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914400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Cut: </a:t>
            </a:r>
            <a:r>
              <a:rPr lang="en-US" dirty="0" err="1" smtClean="0">
                <a:solidFill>
                  <a:prstClr val="black"/>
                </a:solidFill>
              </a:rPr>
              <a:t>Pz</a:t>
            </a:r>
            <a:r>
              <a:rPr lang="en-US" dirty="0" smtClean="0">
                <a:solidFill>
                  <a:prstClr val="black"/>
                </a:solidFill>
              </a:rPr>
              <a:t> &lt; 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3716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Cu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962400" y="1653064"/>
            <a:ext cx="1391633" cy="142720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63926" y="289560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962400" y="3150114"/>
            <a:ext cx="1829880" cy="16504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2702" y="3745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962400" y="4047460"/>
            <a:ext cx="2140399" cy="165048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81800" y="228599"/>
            <a:ext cx="1600200" cy="1055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46482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647314" y="4893188"/>
            <a:ext cx="1982087" cy="9742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48842" y="-4465"/>
            <a:ext cx="275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Electrons with </a:t>
            </a:r>
            <a:r>
              <a:rPr lang="en-US" sz="2400" dirty="0" err="1" smtClean="0">
                <a:solidFill>
                  <a:prstClr val="black"/>
                </a:solidFill>
              </a:rPr>
              <a:t>Pz</a:t>
            </a:r>
            <a:r>
              <a:rPr lang="en-US" sz="2400" dirty="0" smtClean="0">
                <a:solidFill>
                  <a:prstClr val="black"/>
                </a:solidFill>
              </a:rPr>
              <a:t> &lt; 0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7495" y="-1"/>
            <a:ext cx="2843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 mm </a:t>
            </a:r>
            <a:r>
              <a:rPr lang="en-US" sz="2000" b="1" u="sng" dirty="0" smtClean="0">
                <a:solidFill>
                  <a:srgbClr val="0000FF"/>
                </a:solidFill>
              </a:rPr>
              <a:t>upstream</a:t>
            </a:r>
            <a:r>
              <a:rPr lang="en-US" sz="2000" b="1" dirty="0" smtClean="0">
                <a:solidFill>
                  <a:srgbClr val="0000FF"/>
                </a:solidFill>
              </a:rPr>
              <a:t> of Dump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0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99412"/>
            <a:ext cx="3733799" cy="28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628161"/>
            <a:ext cx="3733800" cy="290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750600"/>
            <a:ext cx="3733799" cy="28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1" y="3766429"/>
            <a:ext cx="3733800" cy="28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4175" y="602929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Cu Z=29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8842" y="-4465"/>
            <a:ext cx="263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Photons with </a:t>
            </a:r>
            <a:r>
              <a:rPr lang="en-US" sz="2400" dirty="0" err="1" smtClean="0">
                <a:solidFill>
                  <a:prstClr val="black"/>
                </a:solidFill>
              </a:rPr>
              <a:t>Pz</a:t>
            </a:r>
            <a:r>
              <a:rPr lang="en-US" sz="2400" dirty="0" smtClean="0">
                <a:solidFill>
                  <a:prstClr val="black"/>
                </a:solidFill>
              </a:rPr>
              <a:t> &lt; 0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7495" y="-1"/>
            <a:ext cx="2843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 mm </a:t>
            </a:r>
            <a:r>
              <a:rPr lang="en-US" sz="2000" b="1" u="sng" dirty="0" smtClean="0">
                <a:solidFill>
                  <a:srgbClr val="0000FF"/>
                </a:solidFill>
              </a:rPr>
              <a:t>upstream</a:t>
            </a:r>
            <a:r>
              <a:rPr lang="en-US" sz="2000" b="1" dirty="0" smtClean="0">
                <a:solidFill>
                  <a:srgbClr val="0000FF"/>
                </a:solidFill>
              </a:rPr>
              <a:t> of Dump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762" y="59941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 Z=13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7457" y="37763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Be Z=4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1350" y="3747597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 Z=6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77475" y="1936863"/>
            <a:ext cx="20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photons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734487" y="5028686"/>
            <a:ext cx="20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photons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77476" y="5006178"/>
            <a:ext cx="20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photons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734487" y="2089263"/>
            <a:ext cx="202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photons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4208" y="6477000"/>
            <a:ext cx="18065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Total Momentum [MeV/c]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6641" y="3370413"/>
            <a:ext cx="18065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Total Momentum [MeV/c]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4208" y="3342612"/>
            <a:ext cx="18065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Total Momentum [MeV/c]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6640" y="6485500"/>
            <a:ext cx="18065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Total Momentum [MeV/c]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8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</a:t>
            </a:r>
            <a:r>
              <a:rPr lang="en-US" sz="4000" dirty="0" smtClean="0"/>
              <a:t>tron and photon spatial distributions exiting downstream of dump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323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055" y="457200"/>
            <a:ext cx="3810000" cy="258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485949"/>
            <a:ext cx="3777940" cy="25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06" y="3006938"/>
            <a:ext cx="3838494" cy="26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989" y="3076751"/>
            <a:ext cx="3735550" cy="25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7629" y="392668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Cu Z=29 (</a:t>
            </a:r>
            <a:r>
              <a:rPr lang="en-US" b="1" dirty="0" smtClean="0">
                <a:solidFill>
                  <a:srgbClr val="FF0000"/>
                </a:solidFill>
              </a:rPr>
              <a:t>37 e-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8106" y="-10959"/>
            <a:ext cx="3265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</a:rPr>
              <a:t>Pz</a:t>
            </a:r>
            <a:r>
              <a:rPr lang="en-US" sz="2000" dirty="0" smtClean="0">
                <a:solidFill>
                  <a:prstClr val="black"/>
                </a:solidFill>
              </a:rPr>
              <a:t> &gt; 0  (no events with </a:t>
            </a:r>
            <a:r>
              <a:rPr lang="en-US" sz="2000" dirty="0" err="1" smtClean="0">
                <a:solidFill>
                  <a:prstClr val="black"/>
                </a:solidFill>
              </a:rPr>
              <a:t>Pz</a:t>
            </a:r>
            <a:r>
              <a:rPr lang="en-US" sz="2000" dirty="0" smtClean="0">
                <a:solidFill>
                  <a:prstClr val="black"/>
                </a:solidFill>
              </a:rPr>
              <a:t> &lt; 0)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495" y="-1"/>
            <a:ext cx="317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 mm </a:t>
            </a:r>
            <a:r>
              <a:rPr lang="en-US" sz="2000" b="1" u="sng" dirty="0" smtClean="0">
                <a:solidFill>
                  <a:srgbClr val="0000FF"/>
                </a:solidFill>
              </a:rPr>
              <a:t>downstream</a:t>
            </a:r>
            <a:r>
              <a:rPr lang="en-US" sz="2000" b="1" dirty="0" smtClean="0">
                <a:solidFill>
                  <a:srgbClr val="0000FF"/>
                </a:solidFill>
              </a:rPr>
              <a:t> of Dump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0197" y="38915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Al Z=13 (</a:t>
            </a:r>
            <a:r>
              <a:rPr lang="en-US" b="1" dirty="0" smtClean="0">
                <a:solidFill>
                  <a:srgbClr val="FF0000"/>
                </a:solidFill>
              </a:rPr>
              <a:t>69 e-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6397" y="294240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Be Z=4 (</a:t>
            </a:r>
            <a:r>
              <a:rPr lang="en-US" b="1" dirty="0" smtClean="0">
                <a:solidFill>
                  <a:srgbClr val="FF0000"/>
                </a:solidFill>
              </a:rPr>
              <a:t>17 e-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4804" y="2913658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 Z=6 (</a:t>
            </a:r>
            <a:r>
              <a:rPr lang="en-US" b="1" dirty="0" smtClean="0">
                <a:solidFill>
                  <a:srgbClr val="FF0000"/>
                </a:solidFill>
              </a:rPr>
              <a:t>21 e-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08739"/>
              </p:ext>
            </p:extLst>
          </p:nvPr>
        </p:nvGraphicFramePr>
        <p:xfrm>
          <a:off x="3200400" y="5915055"/>
          <a:ext cx="27432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30"/>
                <a:gridCol w="584518"/>
                <a:gridCol w="584518"/>
                <a:gridCol w="584518"/>
                <a:gridCol w="584518"/>
              </a:tblGrid>
              <a:tr h="2286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e-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189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337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466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  <a:latin typeface="Symbol" pitchFamily="18" charset="2"/>
                        </a:rPr>
                        <a:t>g</a:t>
                      </a:r>
                      <a:endParaRPr lang="en-US" sz="1400" dirty="0">
                        <a:solidFill>
                          <a:srgbClr val="00B05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1428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2649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1966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1521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200" y="6172200"/>
            <a:ext cx="2341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r</a:t>
            </a:r>
            <a:r>
              <a:rPr lang="en-US" sz="2000" b="1" dirty="0" smtClean="0">
                <a:solidFill>
                  <a:srgbClr val="0000FF"/>
                </a:solidFill>
              </a:rPr>
              <a:t>adial </a:t>
            </a:r>
            <a:r>
              <a:rPr lang="en-US" sz="2000" b="1" u="sng" dirty="0" smtClean="0">
                <a:solidFill>
                  <a:srgbClr val="0000FF"/>
                </a:solidFill>
              </a:rPr>
              <a:t>edge</a:t>
            </a:r>
            <a:r>
              <a:rPr lang="en-US" sz="2000" b="1" dirty="0" smtClean="0">
                <a:solidFill>
                  <a:srgbClr val="0000FF"/>
                </a:solidFill>
              </a:rPr>
              <a:t> of Dump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566962" y="6172200"/>
            <a:ext cx="457200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2400" y="5791200"/>
            <a:ext cx="8766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78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0772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Response versus Z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6924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" y="2819400"/>
            <a:ext cx="423325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66" y="1524000"/>
            <a:ext cx="4214434" cy="318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113603">
            <a:off x="1725743" y="3275250"/>
            <a:ext cx="52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total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113603">
            <a:off x="5896986" y="2092908"/>
            <a:ext cx="52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total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63099">
            <a:off x="1676421" y="3580259"/>
            <a:ext cx="881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upstream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06393">
            <a:off x="5751573" y="3056627"/>
            <a:ext cx="881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upstream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06393">
            <a:off x="1486672" y="4535077"/>
            <a:ext cx="1104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downstream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49581">
            <a:off x="5535217" y="2554386"/>
            <a:ext cx="1104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downstream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65457">
            <a:off x="1554469" y="3947697"/>
            <a:ext cx="77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sidewall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999824">
            <a:off x="5822539" y="3741924"/>
            <a:ext cx="77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sidewall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7182" y="2634734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Electrons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1310" y="1307068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Photons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00770"/>
            <a:ext cx="8737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Electrons and Photons traversing surfaces about 1mm outside of a 1” dump flange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710" y="882134"/>
            <a:ext cx="4079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pstream means returning from dump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ownstream means exiting dump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idewall means exiting OD surface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1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</a:t>
            </a:r>
            <a:r>
              <a:rPr lang="en-US" sz="4000" dirty="0" smtClean="0"/>
              <a:t>tron and photon back-illuminating target plane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897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705600" cy="566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689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Significance of target thickness</a:t>
            </a:r>
          </a:p>
          <a:p>
            <a:r>
              <a:rPr lang="en-US" dirty="0"/>
              <a:t>	</a:t>
            </a:r>
            <a:r>
              <a:rPr lang="en-US" dirty="0" smtClean="0"/>
              <a:t>Our vendor </a:t>
            </a:r>
            <a:r>
              <a:rPr lang="en-US" dirty="0" err="1" smtClean="0"/>
              <a:t>Lebow</a:t>
            </a:r>
            <a:r>
              <a:rPr lang="en-US" dirty="0" smtClean="0"/>
              <a:t> claims 10% absolute and 2% relative to foil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6172200"/>
            <a:ext cx="614219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dS</a:t>
            </a:r>
            <a:r>
              <a:rPr lang="en-US" sz="2400" dirty="0" smtClean="0"/>
              <a:t>(d)/S(d) = (-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* </a:t>
            </a:r>
            <a:r>
              <a:rPr lang="en-US" sz="2400" dirty="0" smtClean="0">
                <a:latin typeface="Symbol" pitchFamily="18" charset="2"/>
              </a:rPr>
              <a:t>a</a:t>
            </a:r>
            <a:r>
              <a:rPr lang="en-US" sz="2400" dirty="0" smtClean="0"/>
              <a:t>d) / ( 1+ </a:t>
            </a:r>
            <a:r>
              <a:rPr lang="en-US" sz="2400" dirty="0" smtClean="0">
                <a:latin typeface="Symbol" pitchFamily="18" charset="2"/>
              </a:rPr>
              <a:t>a</a:t>
            </a:r>
            <a:r>
              <a:rPr lang="en-US" sz="2400" dirty="0" smtClean="0"/>
              <a:t>d), where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= 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dirty="0" err="1" smtClean="0"/>
              <a:t>d</a:t>
            </a:r>
            <a:r>
              <a:rPr lang="en-US" sz="2400" dirty="0" smtClean="0"/>
              <a:t>/d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6349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3707969" cy="251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50458"/>
            <a:ext cx="3657600" cy="2480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4" y="4297673"/>
            <a:ext cx="3663036" cy="2484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70" y="4273638"/>
            <a:ext cx="3687230" cy="250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343" y="496669"/>
            <a:ext cx="8397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Assuming “</a:t>
            </a:r>
            <a:r>
              <a:rPr lang="en-US" dirty="0" err="1" smtClean="0">
                <a:solidFill>
                  <a:prstClr val="black"/>
                </a:solidFill>
              </a:rPr>
              <a:t>illuminous</a:t>
            </a:r>
            <a:r>
              <a:rPr lang="en-US" dirty="0" smtClean="0">
                <a:solidFill>
                  <a:prstClr val="black"/>
                </a:solidFill>
              </a:rPr>
              <a:t> dump” is uniform in backward 2pi then 324cm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detector plane 1.8m from dump represents 1.5% angular acceptance.  Testing for Aluminum…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3631" y="126313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1.5% * 1644 = 25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263134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1.5% * 10084 = 151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70645" y="5337218"/>
            <a:ext cx="321539" cy="373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36905" y="5353049"/>
            <a:ext cx="321539" cy="373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2913" y="5726422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99"/>
                </a:solidFill>
              </a:rPr>
              <a:t>target</a:t>
            </a:r>
            <a:endParaRPr lang="en-US" dirty="0">
              <a:solidFill>
                <a:srgbClr val="336699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53000" y="5539736"/>
            <a:ext cx="1295400" cy="3713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819400" y="5539735"/>
            <a:ext cx="1323003" cy="3065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7495" y="-1"/>
            <a:ext cx="392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So, what reaches the target plane ?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62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228600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Summary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81" y="685800"/>
            <a:ext cx="86578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C or Be are similar, both better than Al and by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about 3-4 for e-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about 2-3 for photons</a:t>
            </a:r>
          </a:p>
          <a:p>
            <a:pPr marL="800100" lvl="1" indent="-342900">
              <a:buFontTx/>
              <a:buAutoNum type="arabicPeriod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Cu is better absorber of gamma by factor of about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Could be a good backing material, but should not be proud in chamber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Simulation rates fine for characterizing dump; poor for back-illuminate target</a:t>
            </a:r>
            <a:endParaRPr lang="en-US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10</a:t>
            </a:r>
            <a:r>
              <a:rPr lang="en-US" sz="2000" baseline="30000" dirty="0" smtClean="0">
                <a:solidFill>
                  <a:prstClr val="black"/>
                </a:solidFill>
              </a:rPr>
              <a:t>5</a:t>
            </a:r>
            <a:r>
              <a:rPr lang="en-US" sz="2000" dirty="0" smtClean="0">
                <a:solidFill>
                  <a:prstClr val="black"/>
                </a:solidFill>
              </a:rPr>
              <a:t> target events (per second) is 16nA or 10</a:t>
            </a:r>
            <a:r>
              <a:rPr lang="en-US" sz="2000" baseline="30000" dirty="0" smtClean="0">
                <a:solidFill>
                  <a:prstClr val="black"/>
                </a:solidFill>
              </a:rPr>
              <a:t>6</a:t>
            </a:r>
            <a:r>
              <a:rPr lang="en-US" sz="2000" dirty="0" smtClean="0">
                <a:solidFill>
                  <a:prstClr val="black"/>
                </a:solidFill>
              </a:rPr>
              <a:t> overnight still low stat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Target – Dump distance is about 1.8m so need to bias simulation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More realistic model will be helpful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Use a reasonable e- beam distribution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Verify multiple-scattering distribution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Include dump </a:t>
            </a:r>
            <a:r>
              <a:rPr lang="en-US" sz="2000" dirty="0" smtClean="0">
                <a:solidFill>
                  <a:prstClr val="black"/>
                </a:solidFill>
              </a:rPr>
              <a:t>dipole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About 90% of e- reach the </a:t>
            </a:r>
            <a:r>
              <a:rPr lang="en-US" sz="2000" dirty="0" smtClean="0">
                <a:solidFill>
                  <a:prstClr val="black"/>
                </a:solidFill>
              </a:rPr>
              <a:t>dump, so more careful detail on surfaces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Figure out how to integrate deposited energy using G4Beamline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71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219200"/>
            <a:ext cx="6930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Mott Progress Report on Schedule, Target Ladder and Beam Dump Plate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Joe Grames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August 14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32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57200"/>
            <a:ext cx="5954194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Present work schedule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Sept 28	HCO begins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Nov 1	Mott tunnel work complete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Nov 4	2K recovery begins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Nov 8	Mott commissioning plan ready</a:t>
            </a:r>
            <a:endParaRPr lang="en-US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Nov 9	HCO ends</a:t>
            </a: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Nov 9	Injector setup begins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Nov 11	2K recovery ends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Nov 11	Pulsed beam to FC1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Nov 16	Pulsed beam to FC2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Nov 16	Mott ready for beam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Nov 21	Pulsed beam to INJ spectrometer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Nov 24	Pulsed beam to 0R dump (end of injector)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Nov 28	Run through Thanksgiving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Dec 18	1-pass pulsed beam at 2.2 </a:t>
            </a:r>
            <a:r>
              <a:rPr lang="en-US" dirty="0" err="1" smtClean="0">
                <a:solidFill>
                  <a:prstClr val="black"/>
                </a:solidFill>
              </a:rPr>
              <a:t>GeV</a:t>
            </a:r>
            <a:endParaRPr lang="en-US" dirty="0" smtClean="0">
              <a:solidFill>
                <a:prstClr val="black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Dec 20	Winter shutdown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Feb 5	ACC-II begins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May 7	ACC-II 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Schedule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89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0"/>
            <a:ext cx="146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Target Ladder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33400"/>
            <a:ext cx="74792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Budget approved for new target ladder parts and assembly.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Gears and fixture plate for precision position control designed and ordered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STAC-5 stepper motor controller software written and testing = good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Target ladder (0.16”) should be ordered today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Viewer machining and adapter plate requirements known, yet incomplete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4347"/>
            <a:ext cx="4114800" cy="41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705225" cy="425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-10160"/>
            <a:ext cx="453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Dump Plate : motivation to reduce backscatter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52463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8288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prstClr val="black"/>
                </a:solidFill>
              </a:rPr>
              <a:t>“…angular distribution of backscattered electrons and the backscattering coefficient were measured for </a:t>
            </a:r>
            <a:r>
              <a:rPr lang="en-US" sz="1600" b="1" i="1" dirty="0" smtClean="0">
                <a:solidFill>
                  <a:srgbClr val="FF0000"/>
                </a:solidFill>
              </a:rPr>
              <a:t>Cu, Ag, and Au </a:t>
            </a:r>
            <a:r>
              <a:rPr lang="en-US" sz="1600" i="1" dirty="0" smtClean="0">
                <a:solidFill>
                  <a:prstClr val="black"/>
                </a:solidFill>
              </a:rPr>
              <a:t>targets of </a:t>
            </a:r>
            <a:r>
              <a:rPr lang="en-US" sz="1600" b="1" i="1" dirty="0" smtClean="0">
                <a:solidFill>
                  <a:srgbClr val="FF0000"/>
                </a:solidFill>
              </a:rPr>
              <a:t>various thicknesses </a:t>
            </a:r>
            <a:r>
              <a:rPr lang="en-US" sz="1600" i="1" dirty="0" smtClean="0">
                <a:solidFill>
                  <a:prstClr val="black"/>
                </a:solidFill>
              </a:rPr>
              <a:t>at the incident energy of </a:t>
            </a:r>
            <a:r>
              <a:rPr lang="en-US" sz="1600" b="1" i="1" dirty="0" smtClean="0">
                <a:solidFill>
                  <a:srgbClr val="FF0000"/>
                </a:solidFill>
              </a:rPr>
              <a:t>6.08 MeV</a:t>
            </a:r>
            <a:r>
              <a:rPr lang="en-US" sz="1600" i="1" dirty="0" smtClean="0">
                <a:solidFill>
                  <a:prstClr val="black"/>
                </a:solidFill>
              </a:rPr>
              <a:t>, and for </a:t>
            </a:r>
            <a:r>
              <a:rPr lang="en-US" sz="1600" b="1" i="1" dirty="0" smtClean="0">
                <a:solidFill>
                  <a:srgbClr val="00B050"/>
                </a:solidFill>
              </a:rPr>
              <a:t>Be, C, Al, Cu, Ag, Au, and U </a:t>
            </a:r>
            <a:r>
              <a:rPr lang="en-US" sz="1600" i="1" dirty="0" smtClean="0">
                <a:solidFill>
                  <a:prstClr val="black"/>
                </a:solidFill>
              </a:rPr>
              <a:t>targets of effectively </a:t>
            </a:r>
            <a:r>
              <a:rPr lang="en-US" sz="1600" b="1" i="1" dirty="0" smtClean="0">
                <a:solidFill>
                  <a:srgbClr val="00B050"/>
                </a:solidFill>
              </a:rPr>
              <a:t>semi-infinite thickness </a:t>
            </a:r>
            <a:r>
              <a:rPr lang="en-US" sz="1600" i="1" dirty="0" smtClean="0">
                <a:solidFill>
                  <a:prstClr val="black"/>
                </a:solidFill>
              </a:rPr>
              <a:t>in the energy range </a:t>
            </a:r>
            <a:r>
              <a:rPr lang="en-US" sz="1600" b="1" i="1" dirty="0" smtClean="0">
                <a:solidFill>
                  <a:srgbClr val="00B050"/>
                </a:solidFill>
              </a:rPr>
              <a:t>3.24-14.1 MeV</a:t>
            </a:r>
            <a:r>
              <a:rPr lang="en-US" sz="1600" i="1" dirty="0" smtClean="0">
                <a:solidFill>
                  <a:prstClr val="black"/>
                </a:solidFill>
              </a:rPr>
              <a:t>.”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314825" cy="496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7200" y="3810000"/>
            <a:ext cx="3886200" cy="2886075"/>
            <a:chOff x="228600" y="3810000"/>
            <a:chExt cx="3886200" cy="288607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810000"/>
              <a:ext cx="3629025" cy="288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429000" y="38100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5867400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From Leo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1800" y="6248400"/>
            <a:ext cx="990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000750" cy="450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-10160"/>
            <a:ext cx="453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Dump Plate : motivation to reduce backscatter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62000"/>
            <a:ext cx="703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From same paper, angular distributions for semi-infinite thickness targets.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53200" y="2819400"/>
            <a:ext cx="0" cy="457200"/>
          </a:xfrm>
          <a:prstGeom prst="straightConnector1">
            <a:avLst/>
          </a:prstGeom>
          <a:ln w="15875">
            <a:solidFill>
              <a:srgbClr val="0C12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53200" y="4038600"/>
            <a:ext cx="0" cy="4572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0"/>
            <a:ext cx="249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Dump Plate : energy loss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62328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668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200keV – 8MeV energy loss is nearly all collisional at 1.6 MeV-cm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/g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16294"/>
              </p:ext>
            </p:extLst>
          </p:nvPr>
        </p:nvGraphicFramePr>
        <p:xfrm>
          <a:off x="457200" y="4724400"/>
          <a:ext cx="83058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805"/>
                <a:gridCol w="1681421"/>
                <a:gridCol w="2406354"/>
                <a:gridCol w="1630110"/>
                <a:gridCol w="1630110"/>
              </a:tblGrid>
              <a:tr h="427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Uniform</a:t>
                      </a:r>
                      <a:r>
                        <a:rPr lang="en-US" sz="1400" baseline="0" dirty="0" smtClean="0"/>
                        <a:t> Loss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(1.6 MeV-cm2/g)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Katz and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Penfold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Rev. Mod </a:t>
                      </a:r>
                      <a:r>
                        <a:rPr lang="en-US" sz="1400" baseline="0" dirty="0" err="1" smtClean="0"/>
                        <a:t>Phys</a:t>
                      </a:r>
                      <a:r>
                        <a:rPr lang="en-US" sz="1400" baseline="0" dirty="0" smtClean="0"/>
                        <a:t> 24 (1952) 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Practical Range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ymbol" pitchFamily="18" charset="2"/>
                        </a:rPr>
                        <a:t>(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r</a:t>
                      </a:r>
                      <a:r>
                        <a:rPr lang="en-US" sz="1400" baseline="-25000" dirty="0" err="1" smtClean="0"/>
                        <a:t>Be</a:t>
                      </a:r>
                      <a:r>
                        <a:rPr lang="en-US" sz="1400" dirty="0" smtClean="0"/>
                        <a:t> = 1.848 g/cm3)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Turn-Around Range</a:t>
                      </a:r>
                      <a:endParaRPr lang="en-US" sz="1400" dirty="0"/>
                    </a:p>
                  </a:txBody>
                  <a:tcPr/>
                </a:tc>
              </a:tr>
              <a:tr h="274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1.88 g/cm2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1.48 g/cm2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0.40cm</a:t>
                      </a:r>
                      <a:endParaRPr lang="en-US" sz="1400" dirty="0"/>
                    </a:p>
                  </a:txBody>
                  <a:tcPr/>
                </a:tc>
              </a:tr>
              <a:tr h="274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3.12</a:t>
                      </a:r>
                      <a:r>
                        <a:rPr lang="en-US" sz="1400" baseline="0" dirty="0" smtClean="0"/>
                        <a:t> g/cm2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2.54 g/cm2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0.70cm</a:t>
                      </a:r>
                      <a:endParaRPr lang="en-US" sz="1400" dirty="0"/>
                    </a:p>
                  </a:txBody>
                  <a:tcPr/>
                </a:tc>
              </a:tr>
              <a:tr h="274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5.00</a:t>
                      </a:r>
                      <a:r>
                        <a:rPr lang="en-US" sz="1400" baseline="0" dirty="0" smtClean="0"/>
                        <a:t> g/cm2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4.14</a:t>
                      </a:r>
                      <a:r>
                        <a:rPr lang="en-US" sz="1400" baseline="0" dirty="0" smtClean="0"/>
                        <a:t> g/cm2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2.3cm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1.15cm</a:t>
                      </a:r>
                      <a:endParaRPr lang="en-US" sz="1400" dirty="0"/>
                    </a:p>
                  </a:txBody>
                  <a:tcPr/>
                </a:tc>
              </a:tr>
              <a:tr h="274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 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6.25 g/cm2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5.14</a:t>
                      </a:r>
                      <a:r>
                        <a:rPr lang="en-US" sz="1400" baseline="0" dirty="0" smtClean="0"/>
                        <a:t> g/cm2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1.4cm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419600" y="1295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43600" y="1295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582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" y="914400"/>
            <a:ext cx="8913792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1015" y="0"/>
            <a:ext cx="437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Dump Plate : worst case thermal distribution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4419600"/>
            <a:ext cx="3962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 asked Dave </a:t>
            </a:r>
            <a:r>
              <a:rPr lang="en-US" dirty="0" err="1" smtClean="0">
                <a:solidFill>
                  <a:prstClr val="black"/>
                </a:solidFill>
              </a:rPr>
              <a:t>Meekins</a:t>
            </a:r>
            <a:r>
              <a:rPr lang="en-US" dirty="0" smtClean="0">
                <a:solidFill>
                  <a:prstClr val="black"/>
                </a:solidFill>
              </a:rPr>
              <a:t> if he would </a:t>
            </a:r>
            <a:r>
              <a:rPr lang="en-US" dirty="0" err="1" smtClean="0">
                <a:solidFill>
                  <a:prstClr val="black"/>
                </a:solidFill>
              </a:rPr>
              <a:t>givs</a:t>
            </a:r>
            <a:r>
              <a:rPr lang="en-US" dirty="0" smtClean="0">
                <a:solidFill>
                  <a:prstClr val="black"/>
                </a:solidFill>
              </a:rPr>
              <a:t> us a first pass look at thermal distribution given uniform energy loss in volume (beam radius * E/(</a:t>
            </a:r>
            <a:r>
              <a:rPr lang="en-US" dirty="0" err="1" smtClean="0">
                <a:solidFill>
                  <a:prstClr val="black"/>
                </a:solidFill>
              </a:rPr>
              <a:t>dE</a:t>
            </a:r>
            <a:r>
              <a:rPr lang="en-US" dirty="0" smtClean="0">
                <a:solidFill>
                  <a:prstClr val="black"/>
                </a:solidFill>
              </a:rPr>
              <a:t>/dx).</a:t>
            </a:r>
          </a:p>
        </p:txBody>
      </p:sp>
    </p:spTree>
    <p:extLst>
      <p:ext uri="{BB962C8B-B14F-4D97-AF65-F5344CB8AC3E}">
        <p14:creationId xmlns:p14="http://schemas.microsoft.com/office/powerpoint/2010/main" val="364765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44265"/>
              </p:ext>
            </p:extLst>
          </p:nvPr>
        </p:nvGraphicFramePr>
        <p:xfrm>
          <a:off x="152400" y="533400"/>
          <a:ext cx="8915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362200"/>
                <a:gridCol w="1371600"/>
                <a:gridCol w="1219200"/>
                <a:gridCol w="2057400"/>
              </a:tblGrid>
              <a:tr h="326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26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Collimator position 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Survey collimator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S&amp;A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Complete</a:t>
                      </a:r>
                      <a:endParaRPr lang="en-US" sz="1200" dirty="0"/>
                    </a:p>
                  </a:txBody>
                  <a:tcPr/>
                </a:tc>
              </a:tr>
              <a:tr h="326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Competing detector acceptance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Test w/ nosepiece removed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Modify lead + new nose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Riad</a:t>
                      </a:r>
                      <a:r>
                        <a:rPr lang="en-US" sz="1200" dirty="0" smtClean="0"/>
                        <a:t>/Marty to advise</a:t>
                      </a:r>
                      <a:endParaRPr lang="en-US" sz="1200" dirty="0"/>
                    </a:p>
                  </a:txBody>
                  <a:tcPr/>
                </a:tc>
              </a:tr>
              <a:tr h="3261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Vacuum window thickness</a:t>
                      </a:r>
                    </a:p>
                    <a:p>
                      <a:r>
                        <a:rPr lang="en-US" sz="1200" dirty="0" smtClean="0"/>
                        <a:t>SPIN2000: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0.05mm = 2 mil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Marty suggests 4 or 6 mil</a:t>
                      </a:r>
                      <a:r>
                        <a:rPr lang="en-US" sz="1200" baseline="0" dirty="0" smtClean="0"/>
                        <a:t> better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0"/>
            <a:ext cx="191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Detector (Air Side)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26955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:\mottgrp\Upgrade\Drawings_2013\Detector\DSC00842.JPG"/>
          <p:cNvPicPr>
            <a:picLocks noChangeAspect="1" noChangeArrowheads="1"/>
          </p:cNvPicPr>
          <p:nvPr/>
        </p:nvPicPr>
        <p:blipFill rotWithShape="1">
          <a:blip r:embed="rId3" cstate="print"/>
          <a:srcRect l="23065" t="5295" r="11496" b="14411"/>
          <a:stretch/>
        </p:blipFill>
        <p:spPr bwMode="auto">
          <a:xfrm>
            <a:off x="5181600" y="2590800"/>
            <a:ext cx="2115784" cy="1951383"/>
          </a:xfrm>
          <a:prstGeom prst="rect">
            <a:avLst/>
          </a:prstGeom>
          <a:noFill/>
        </p:spPr>
      </p:pic>
      <p:pic>
        <p:nvPicPr>
          <p:cNvPr id="9" name="Picture 7" descr="M:\mottgrp\Upgrade\Drawings_2013\Detector\DSC00841.JPG"/>
          <p:cNvPicPr>
            <a:picLocks noChangeAspect="1" noChangeArrowheads="1"/>
          </p:cNvPicPr>
          <p:nvPr/>
        </p:nvPicPr>
        <p:blipFill rotWithShape="1">
          <a:blip r:embed="rId4" cstate="print"/>
          <a:srcRect l="13867" t="11857" r="20562" b="7510"/>
          <a:stretch/>
        </p:blipFill>
        <p:spPr bwMode="auto">
          <a:xfrm>
            <a:off x="5105400" y="4648200"/>
            <a:ext cx="2209800" cy="20726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19600" y="4495800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3000" y="990600"/>
            <a:ext cx="3048000" cy="5789930"/>
            <a:chOff x="5181600" y="20320"/>
            <a:chExt cx="2971800" cy="678053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0320"/>
              <a:ext cx="2971800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286000"/>
              <a:ext cx="2971800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572000"/>
              <a:ext cx="2971800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066800" y="990600"/>
            <a:ext cx="3200400" cy="5791200"/>
            <a:chOff x="2057400" y="0"/>
            <a:chExt cx="2971800" cy="678180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00" y="0"/>
              <a:ext cx="29464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286000"/>
              <a:ext cx="29464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572000"/>
              <a:ext cx="29464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600200" y="-4465"/>
            <a:ext cx="614219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dS</a:t>
            </a:r>
            <a:r>
              <a:rPr lang="en-US" sz="2400" dirty="0" smtClean="0"/>
              <a:t>(d)/S(d) = (-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* </a:t>
            </a:r>
            <a:r>
              <a:rPr lang="en-US" sz="2400" dirty="0" smtClean="0">
                <a:latin typeface="Symbol" pitchFamily="18" charset="2"/>
              </a:rPr>
              <a:t>a</a:t>
            </a:r>
            <a:r>
              <a:rPr lang="en-US" sz="2400" dirty="0" smtClean="0"/>
              <a:t>d) / ( 1+ </a:t>
            </a:r>
            <a:r>
              <a:rPr lang="en-US" sz="2400" dirty="0" smtClean="0">
                <a:latin typeface="Symbol" pitchFamily="18" charset="2"/>
              </a:rPr>
              <a:t>a</a:t>
            </a:r>
            <a:r>
              <a:rPr lang="en-US" sz="2400" dirty="0" smtClean="0"/>
              <a:t>d), where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= 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dirty="0" err="1" smtClean="0"/>
              <a:t>d</a:t>
            </a:r>
            <a:r>
              <a:rPr lang="en-US" sz="2400" dirty="0" smtClean="0"/>
              <a:t>/d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9368" y="68580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– 10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70589" y="6858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8233" y="1066800"/>
            <a:ext cx="452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 smtClean="0">
                <a:latin typeface="Symbol" pitchFamily="18" charset="2"/>
              </a:rPr>
              <a:t>b</a:t>
            </a:r>
          </a:p>
          <a:p>
            <a:pPr algn="r"/>
            <a:r>
              <a:rPr lang="en-US" sz="1200" dirty="0" smtClean="0"/>
              <a:t>2%</a:t>
            </a:r>
          </a:p>
          <a:p>
            <a:pPr algn="r"/>
            <a:r>
              <a:rPr lang="en-US" sz="1200" dirty="0" smtClean="0"/>
              <a:t>4%</a:t>
            </a:r>
          </a:p>
          <a:p>
            <a:pPr algn="r"/>
            <a:r>
              <a:rPr lang="en-US" sz="1200" dirty="0" smtClean="0"/>
              <a:t>6%</a:t>
            </a:r>
          </a:p>
          <a:p>
            <a:pPr algn="r"/>
            <a:r>
              <a:rPr lang="en-US" sz="1200" dirty="0" smtClean="0"/>
              <a:t>8%</a:t>
            </a:r>
          </a:p>
          <a:p>
            <a:pPr algn="r"/>
            <a:r>
              <a:rPr lang="en-US" sz="1200" dirty="0" smtClean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56004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6469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Thermionic SEM images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encouraging, consistent with vendor claim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	in future will co-deposit onto Si wafer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	employ field emission SEM  (1 nm = 0.001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resolution)</a:t>
            </a:r>
            <a:endParaRPr lang="en-US" dirty="0"/>
          </a:p>
        </p:txBody>
      </p:sp>
      <p:pic>
        <p:nvPicPr>
          <p:cNvPr id="5" name="Picture 4" descr="H:\Research_JLab\Gold foil\1um_Au_foil_x15k_01_dim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813048" cy="28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Research_JLab\Gold foil\500nm_Au_foil_x50k_05_dim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813048" cy="28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9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Initial electron beam condition before and after the target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432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845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e- pass 1um Au target &amp; illuminate 1” thick dump : Cu, Al, C, Be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4890"/>
            <a:ext cx="3168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Particles entering target (z = -1)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0" y="4324290"/>
            <a:ext cx="371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Particles exiting target (z = 1, R=12.7)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11" y="4269518"/>
            <a:ext cx="2530373" cy="25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96958"/>
              </p:ext>
            </p:extLst>
          </p:nvPr>
        </p:nvGraphicFramePr>
        <p:xfrm>
          <a:off x="30628" y="4953000"/>
          <a:ext cx="353936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46"/>
                <a:gridCol w="757908"/>
                <a:gridCol w="773430"/>
                <a:gridCol w="791042"/>
                <a:gridCol w="79104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</a:t>
                      </a:r>
                    </a:p>
                    <a:p>
                      <a:pPr algn="ctr"/>
                      <a:r>
                        <a:rPr lang="en-US" sz="2000" dirty="0" smtClean="0"/>
                        <a:t>29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</a:t>
                      </a:r>
                    </a:p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</a:p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</a:t>
                      </a:r>
                    </a:p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e-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5</a:t>
                      </a:r>
                      <a:r>
                        <a:rPr lang="en-US" sz="1400" dirty="0" smtClean="0"/>
                        <a:t>+65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5</a:t>
                      </a:r>
                      <a:r>
                        <a:rPr lang="en-US" sz="1400" dirty="0" smtClean="0"/>
                        <a:t> +66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5</a:t>
                      </a:r>
                      <a:r>
                        <a:rPr lang="en-US" sz="1400" dirty="0" smtClean="0"/>
                        <a:t>+63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5</a:t>
                      </a:r>
                      <a:r>
                        <a:rPr lang="en-US" sz="1400" dirty="0" smtClean="0"/>
                        <a:t>+62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ymbol" pitchFamily="18" charset="2"/>
                        </a:rPr>
                        <a:t>g</a:t>
                      </a:r>
                      <a:endParaRPr lang="en-US" sz="2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231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47" y="4314041"/>
            <a:ext cx="2717053" cy="254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31" y="1583487"/>
            <a:ext cx="2567392" cy="237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31803"/>
              </p:ext>
            </p:extLst>
          </p:nvPr>
        </p:nvGraphicFramePr>
        <p:xfrm>
          <a:off x="76200" y="1981200"/>
          <a:ext cx="314577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545"/>
                <a:gridCol w="597293"/>
                <a:gridCol w="676592"/>
                <a:gridCol w="706170"/>
                <a:gridCol w="70617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</a:t>
                      </a:r>
                    </a:p>
                    <a:p>
                      <a:pPr algn="ctr"/>
                      <a:r>
                        <a:rPr lang="en-US" sz="2000" dirty="0" smtClean="0"/>
                        <a:t>29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</a:t>
                      </a:r>
                    </a:p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</a:p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</a:t>
                      </a:r>
                    </a:p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e-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5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5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5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5</a:t>
                      </a:r>
                      <a:endParaRPr lang="en-US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ymbol" pitchFamily="18" charset="2"/>
                        </a:rPr>
                        <a:t>g</a:t>
                      </a:r>
                      <a:endParaRPr lang="en-US" sz="2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14901" y="1583488"/>
            <a:ext cx="21242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Pencil Beam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</a:rPr>
              <a:t>P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z</a:t>
            </a:r>
            <a:r>
              <a:rPr lang="en-US" sz="2400" dirty="0" smtClean="0">
                <a:solidFill>
                  <a:prstClr val="black"/>
                </a:solidFill>
              </a:rPr>
              <a:t> = 5.5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</a:rPr>
              <a:t>P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400" dirty="0" smtClean="0">
                <a:solidFill>
                  <a:prstClr val="black"/>
                </a:solidFill>
              </a:rPr>
              <a:t> = </a:t>
            </a:r>
            <a:r>
              <a:rPr lang="en-US" sz="2400" dirty="0" err="1" smtClean="0">
                <a:solidFill>
                  <a:prstClr val="black"/>
                </a:solidFill>
              </a:rPr>
              <a:t>P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y</a:t>
            </a:r>
            <a:r>
              <a:rPr lang="en-US" sz="2400" dirty="0" smtClean="0">
                <a:solidFill>
                  <a:prstClr val="black"/>
                </a:solidFill>
              </a:rPr>
              <a:t> = 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400" dirty="0" smtClean="0">
                <a:solidFill>
                  <a:prstClr val="black"/>
                </a:solidFill>
              </a:rPr>
              <a:t> =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y</a:t>
            </a:r>
            <a:r>
              <a:rPr lang="en-US" sz="2400" dirty="0" smtClean="0">
                <a:solidFill>
                  <a:prstClr val="black"/>
                </a:solidFill>
              </a:rPr>
              <a:t> = 0.5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px</a:t>
            </a:r>
            <a:r>
              <a:rPr lang="en-US" sz="2400" dirty="0" smtClean="0">
                <a:solidFill>
                  <a:prstClr val="black"/>
                </a:solidFill>
              </a:rPr>
              <a:t> =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sz="2400" baseline="-25000" dirty="0" smtClean="0">
                <a:solidFill>
                  <a:prstClr val="black"/>
                </a:solidFill>
              </a:rPr>
              <a:t>py</a:t>
            </a:r>
            <a:r>
              <a:rPr lang="en-US" sz="2400" dirty="0" smtClean="0">
                <a:solidFill>
                  <a:prstClr val="black"/>
                </a:solidFill>
              </a:rPr>
              <a:t> = 0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68868"/>
            <a:ext cx="4973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Units are millimeters and MeV/c unless stated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9199" y="4114800"/>
            <a:ext cx="8766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1371600"/>
            <a:ext cx="8766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7668" y="838200"/>
            <a:ext cx="598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Electrons are RED </a:t>
            </a:r>
            <a:r>
              <a:rPr lang="en-US" sz="2000" dirty="0" smtClean="0">
                <a:solidFill>
                  <a:prstClr val="black"/>
                </a:solidFill>
              </a:rPr>
              <a:t>and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Photons are GREEN </a:t>
            </a:r>
            <a:r>
              <a:rPr lang="en-US" sz="2000" dirty="0" smtClean="0">
                <a:solidFill>
                  <a:prstClr val="black"/>
                </a:solidFill>
              </a:rPr>
              <a:t>unless stated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</a:t>
            </a:r>
            <a:r>
              <a:rPr lang="en-US" sz="4000" dirty="0" smtClean="0"/>
              <a:t>tron and photon spatial distributions in front of dump (going to or coming from)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046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749684"/>
            <a:ext cx="4267199" cy="28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6057" y="749684"/>
            <a:ext cx="4287943" cy="290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850" y="3900871"/>
            <a:ext cx="4248149" cy="28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887952"/>
            <a:ext cx="4267198" cy="28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7495" y="2057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Pz</a:t>
            </a:r>
            <a:r>
              <a:rPr lang="en-US" b="1" dirty="0" smtClean="0">
                <a:solidFill>
                  <a:prstClr val="black"/>
                </a:solidFill>
              </a:rPr>
              <a:t>&gt;0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292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Pz</a:t>
            </a:r>
            <a:r>
              <a:rPr lang="en-US" b="1" dirty="0">
                <a:solidFill>
                  <a:prstClr val="black"/>
                </a:solidFill>
              </a:rPr>
              <a:t>&lt;</a:t>
            </a:r>
            <a:r>
              <a:rPr lang="en-US" b="1" dirty="0" smtClean="0">
                <a:solidFill>
                  <a:prstClr val="black"/>
                </a:solidFill>
              </a:rPr>
              <a:t>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-1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Copper (Z=29)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495" y="-1"/>
            <a:ext cx="2843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 mm </a:t>
            </a:r>
            <a:r>
              <a:rPr lang="en-US" sz="2000" b="1" u="sng" dirty="0" smtClean="0">
                <a:solidFill>
                  <a:srgbClr val="0000FF"/>
                </a:solidFill>
              </a:rPr>
              <a:t>upstream</a:t>
            </a:r>
            <a:r>
              <a:rPr lang="en-US" sz="2000" b="1" dirty="0" smtClean="0">
                <a:solidFill>
                  <a:srgbClr val="0000FF"/>
                </a:solidFill>
              </a:rPr>
              <a:t> of Dump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0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rames\My Documents\G4Mott\Plo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9684"/>
            <a:ext cx="4267200" cy="28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grames\My Documents\G4Mott\Plot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57" y="749684"/>
            <a:ext cx="4287944" cy="290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grames\My Documents\G4Mott\Plot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900871"/>
            <a:ext cx="4248150" cy="28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grames\My Documents\G4Mott\Plot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7952"/>
            <a:ext cx="4267199" cy="28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7495" y="2057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Pz</a:t>
            </a:r>
            <a:r>
              <a:rPr lang="en-US" b="1" dirty="0" smtClean="0">
                <a:solidFill>
                  <a:prstClr val="black"/>
                </a:solidFill>
              </a:rPr>
              <a:t>&gt;0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292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Pz</a:t>
            </a:r>
            <a:r>
              <a:rPr lang="en-US" b="1" dirty="0">
                <a:solidFill>
                  <a:prstClr val="black"/>
                </a:solidFill>
              </a:rPr>
              <a:t>&lt;</a:t>
            </a:r>
            <a:r>
              <a:rPr lang="en-US" b="1" dirty="0" smtClean="0">
                <a:solidFill>
                  <a:prstClr val="black"/>
                </a:solidFill>
              </a:rPr>
              <a:t>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289" y="-1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Aluminum (Z=13)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495" y="-1"/>
            <a:ext cx="2843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 mm </a:t>
            </a:r>
            <a:r>
              <a:rPr lang="en-US" sz="2000" b="1" u="sng" dirty="0" smtClean="0">
                <a:solidFill>
                  <a:srgbClr val="0000FF"/>
                </a:solidFill>
              </a:rPr>
              <a:t>upstream</a:t>
            </a:r>
            <a:r>
              <a:rPr lang="en-US" sz="2000" b="1" dirty="0" smtClean="0">
                <a:solidFill>
                  <a:srgbClr val="0000FF"/>
                </a:solidFill>
              </a:rPr>
              <a:t> of Dump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2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969</Words>
  <Application>Microsoft Office PowerPoint</Application>
  <PresentationFormat>On-screen Show (4:3)</PresentationFormat>
  <Paragraphs>267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Initial electron beam condition before and after the target</vt:lpstr>
      <vt:lpstr>PowerPoint Presentation</vt:lpstr>
      <vt:lpstr>Electron and photon spatial distributions in front of dump (going to or coming from) </vt:lpstr>
      <vt:lpstr>PowerPoint Presentation</vt:lpstr>
      <vt:lpstr>PowerPoint Presentation</vt:lpstr>
      <vt:lpstr>PowerPoint Presentation</vt:lpstr>
      <vt:lpstr>PowerPoint Presentation</vt:lpstr>
      <vt:lpstr>Electron and photon momentum distributions in front of dump returning toward target</vt:lpstr>
      <vt:lpstr>PowerPoint Presentation</vt:lpstr>
      <vt:lpstr>PowerPoint Presentation</vt:lpstr>
      <vt:lpstr>Electron and photon spatial distributions exiting downstream of dump</vt:lpstr>
      <vt:lpstr>PowerPoint Presentation</vt:lpstr>
      <vt:lpstr>Response versus Z</vt:lpstr>
      <vt:lpstr>PowerPoint Presentation</vt:lpstr>
      <vt:lpstr>Electron and photon back-illuminating target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3</cp:revision>
  <dcterms:created xsi:type="dcterms:W3CDTF">2013-08-21T13:00:36Z</dcterms:created>
  <dcterms:modified xsi:type="dcterms:W3CDTF">2013-08-21T16:23:29Z</dcterms:modified>
</cp:coreProperties>
</file>