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36"/>
  </p:notesMasterIdLst>
  <p:handoutMasterIdLst>
    <p:handoutMasterId r:id="rId37"/>
  </p:handoutMasterIdLst>
  <p:sldIdLst>
    <p:sldId id="775" r:id="rId2"/>
    <p:sldId id="711" r:id="rId3"/>
    <p:sldId id="760" r:id="rId4"/>
    <p:sldId id="732" r:id="rId5"/>
    <p:sldId id="759" r:id="rId6"/>
    <p:sldId id="704" r:id="rId7"/>
    <p:sldId id="761" r:id="rId8"/>
    <p:sldId id="660" r:id="rId9"/>
    <p:sldId id="762" r:id="rId10"/>
    <p:sldId id="698" r:id="rId11"/>
    <p:sldId id="742" r:id="rId12"/>
    <p:sldId id="758" r:id="rId13"/>
    <p:sldId id="766" r:id="rId14"/>
    <p:sldId id="765" r:id="rId15"/>
    <p:sldId id="767" r:id="rId16"/>
    <p:sldId id="768" r:id="rId17"/>
    <p:sldId id="771" r:id="rId18"/>
    <p:sldId id="745" r:id="rId19"/>
    <p:sldId id="764" r:id="rId20"/>
    <p:sldId id="772" r:id="rId21"/>
    <p:sldId id="774" r:id="rId22"/>
    <p:sldId id="685" r:id="rId23"/>
    <p:sldId id="773" r:id="rId24"/>
    <p:sldId id="776" r:id="rId25"/>
    <p:sldId id="709" r:id="rId26"/>
    <p:sldId id="665" r:id="rId27"/>
    <p:sldId id="728" r:id="rId28"/>
    <p:sldId id="769" r:id="rId29"/>
    <p:sldId id="763" r:id="rId30"/>
    <p:sldId id="770" r:id="rId31"/>
    <p:sldId id="749" r:id="rId32"/>
    <p:sldId id="750" r:id="rId33"/>
    <p:sldId id="751" r:id="rId34"/>
    <p:sldId id="752" r:id="rId35"/>
  </p:sldIdLst>
  <p:sldSz cx="9144000" cy="6858000" type="letter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0000"/>
    <a:srgbClr val="FFFF00"/>
    <a:srgbClr val="9BFFC8"/>
    <a:srgbClr val="CC00CC"/>
    <a:srgbClr val="00CC00"/>
    <a:srgbClr val="F64B16"/>
    <a:srgbClr val="CC6600"/>
    <a:srgbClr val="95E3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2" autoAdjust="0"/>
    <p:restoredTop sz="96154" autoAdjust="0"/>
  </p:normalViewPr>
  <p:slideViewPr>
    <p:cSldViewPr snapToGrid="0">
      <p:cViewPr varScale="1">
        <p:scale>
          <a:sx n="101" d="100"/>
          <a:sy n="101" d="100"/>
        </p:scale>
        <p:origin x="-1272" y="-102"/>
      </p:cViewPr>
      <p:guideLst>
        <p:guide orient="horz" pos="2168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563022" y="8921553"/>
            <a:ext cx="416184" cy="27590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4585" tIns="60655" rIns="124585" bIns="60655" anchor="ctr">
            <a:spAutoFit/>
          </a:bodyPr>
          <a:lstStyle/>
          <a:p>
            <a:pPr algn="r" defTabSz="1255897" eaLnBrk="0" hangingPunct="0">
              <a:defRPr/>
            </a:pPr>
            <a:fld id="{D774CB0F-5FCA-4BFC-A136-0CE8D2EAECBA}" type="slidenum">
              <a:rPr lang="en-US" altLang="en-US" sz="1000" b="0">
                <a:latin typeface="Arial" charset="0"/>
              </a:rPr>
              <a:pPr algn="r" defTabSz="1255897" eaLnBrk="0" hangingPunct="0">
                <a:defRPr/>
              </a:pPr>
              <a:t>‹#›</a:t>
            </a:fld>
            <a:endParaRPr lang="en-US" altLang="en-US" sz="10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27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040" y="4420906"/>
            <a:ext cx="5147022" cy="418805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124585" tIns="60655" rIns="124585" bIns="606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notes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3800" y="704850"/>
            <a:ext cx="4640263" cy="34798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7445" y="8843406"/>
            <a:ext cx="591761" cy="446556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4585" tIns="60655" rIns="124585" bIns="60655" anchor="ctr">
            <a:spAutoFit/>
          </a:bodyPr>
          <a:lstStyle/>
          <a:p>
            <a:pPr algn="r" defTabSz="1255897" eaLnBrk="0" hangingPunct="0">
              <a:defRPr/>
            </a:pPr>
            <a:fld id="{1ACC25ED-5647-48D5-A6AF-F5C814C2E9A5}" type="slidenum">
              <a:rPr lang="en-US" altLang="en-US" sz="2100" b="0">
                <a:latin typeface="Arial" charset="0"/>
              </a:rPr>
              <a:pPr algn="r" defTabSz="1255897" eaLnBrk="0" hangingPunct="0">
                <a:defRPr/>
              </a:pPr>
              <a:t>‹#›</a:t>
            </a:fld>
            <a:endParaRPr lang="en-US" altLang="en-US" sz="21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497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1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RW=Roy Whitney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RW=Roy Whitney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lIns="93324" tIns="46662" rIns="93324" bIns="46662"/>
          <a:lstStyle/>
          <a:p>
            <a:fld id="{0FE1DE24-5F93-414B-B4BB-D5F834695149}" type="slidenum">
              <a:rPr lang="en-US" smtClean="0"/>
              <a:t>26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  <a:lvl2pPr>
              <a:defRPr>
                <a:solidFill>
                  <a:srgbClr val="333399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rgbClr val="CC6600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0"/>
            <a:ext cx="8229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0" y="6500813"/>
            <a:ext cx="9140825" cy="0"/>
          </a:xfrm>
          <a:prstGeom prst="line">
            <a:avLst/>
          </a:prstGeom>
          <a:noFill/>
          <a:ln w="92075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2838450" y="6383338"/>
            <a:ext cx="3871913" cy="169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400" dirty="0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200" dirty="0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39013" y="624998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6783388" y="6411913"/>
            <a:ext cx="4286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500" dirty="0">
                <a:solidFill>
                  <a:schemeClr val="bg1"/>
                </a:solidFill>
                <a:latin typeface="Arial" charset="0"/>
              </a:rPr>
              <a:t>Page </a:t>
            </a:r>
            <a:fld id="{3050022C-F9B5-45F7-A188-EE5A6EFA3927}" type="slidenum">
              <a:rPr lang="en-US" altLang="en-US" sz="500">
                <a:solidFill>
                  <a:schemeClr val="bg1"/>
                </a:solidFill>
                <a:latin typeface="Arial" charset="0"/>
              </a:rPr>
              <a:pPr algn="ctr" eaLnBrk="0" hangingPunct="0">
                <a:defRPr/>
              </a:pPr>
              <a:t>‹#›</a:t>
            </a:fld>
            <a:endParaRPr lang="en-US" sz="5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92587" name="Rectangle 11"/>
          <p:cNvSpPr>
            <a:spLocks noChangeArrowheads="1"/>
          </p:cNvSpPr>
          <p:nvPr/>
        </p:nvSpPr>
        <p:spPr bwMode="auto">
          <a:xfrm>
            <a:off x="3773073" y="6655607"/>
            <a:ext cx="1793227" cy="123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000" dirty="0" smtClean="0">
                <a:latin typeface="Century Schoolbook" pitchFamily="18" charset="0"/>
              </a:rPr>
              <a:t>UITF Progress meeting</a:t>
            </a:r>
            <a:endParaRPr lang="en-US" sz="1000" dirty="0">
              <a:latin typeface="Century Schoolbook" pitchFamily="18" charset="0"/>
            </a:endParaRPr>
          </a:p>
        </p:txBody>
      </p:sp>
      <p:pic>
        <p:nvPicPr>
          <p:cNvPr id="1034" name="Picture 12" descr="NP-logo-Nl copy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" y="6172200"/>
            <a:ext cx="1219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14488" y="6205538"/>
            <a:ext cx="97631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64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0000"/>
          </a:solidFill>
          <a:latin typeface="+mn-lt"/>
          <a:ea typeface="+mn-ea"/>
          <a:cs typeface="+mn-cs"/>
        </a:defRPr>
      </a:lvl1pPr>
      <a:lvl2pPr marL="576263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333399"/>
          </a:solidFill>
          <a:latin typeface="+mn-lt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B050"/>
          </a:solidFill>
          <a:latin typeface="+mn-lt"/>
        </a:defRPr>
      </a:lvl3pPr>
      <a:lvl4pPr marL="1262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7030A0"/>
          </a:solidFill>
          <a:latin typeface="+mn-lt"/>
        </a:defRPr>
      </a:lvl4pPr>
      <a:lvl5pPr marL="1604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7030A0"/>
          </a:solidFill>
          <a:latin typeface="+mn-lt"/>
        </a:defRPr>
      </a:lvl5pPr>
      <a:lvl6pPr marL="20621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5193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29765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4337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6569" y="1"/>
            <a:ext cx="8328338" cy="708337"/>
          </a:xfrm>
        </p:spPr>
        <p:txBody>
          <a:bodyPr/>
          <a:lstStyle/>
          <a:p>
            <a:pPr eaLnBrk="1" hangingPunct="1"/>
            <a:r>
              <a:rPr lang="en-US" dirty="0" smtClean="0"/>
              <a:t>UITF Internal Personnel Safety Review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-1" y="775854"/>
            <a:ext cx="2729345" cy="9144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64671" y="1843939"/>
            <a:ext cx="6400800" cy="1752600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</a:rPr>
              <a:t>UITF Overview and Introduction</a:t>
            </a:r>
          </a:p>
          <a:p>
            <a:r>
              <a:rPr lang="en-US" b="0" dirty="0">
                <a:solidFill>
                  <a:schemeClr val="tx1"/>
                </a:solidFill>
              </a:rPr>
              <a:t>Matt Poelker</a:t>
            </a:r>
          </a:p>
          <a:p>
            <a:endParaRPr lang="en-US" b="0" dirty="0" smtClean="0">
              <a:solidFill>
                <a:schemeClr val="tx1"/>
              </a:solidFill>
            </a:endParaRPr>
          </a:p>
          <a:p>
            <a:r>
              <a:rPr lang="en-US" b="0" dirty="0" smtClean="0">
                <a:solidFill>
                  <a:schemeClr val="tx1"/>
                </a:solidFill>
              </a:rPr>
              <a:t>May 10, 2016</a:t>
            </a:r>
          </a:p>
          <a:p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31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296" y="1139701"/>
            <a:ext cx="56068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 exposed high voltage</a:t>
            </a:r>
            <a:endParaRPr lang="en-US" sz="36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r="4298"/>
          <a:stretch>
            <a:fillRect/>
          </a:stretch>
        </p:blipFill>
        <p:spPr bwMode="auto">
          <a:xfrm>
            <a:off x="539397" y="1864039"/>
            <a:ext cx="4633057" cy="416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2"/>
          <a:stretch/>
        </p:blipFill>
        <p:spPr bwMode="auto">
          <a:xfrm>
            <a:off x="5605468" y="1473965"/>
            <a:ext cx="2518046" cy="210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 flipH="1">
            <a:off x="2931736" y="2366128"/>
            <a:ext cx="2673732" cy="109350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itle 1"/>
          <p:cNvSpPr txBox="1">
            <a:spLocks/>
          </p:cNvSpPr>
          <p:nvPr/>
        </p:nvSpPr>
        <p:spPr>
          <a:xfrm>
            <a:off x="453292" y="20440"/>
            <a:ext cx="8237415" cy="74114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sz="3600" kern="0" dirty="0" smtClean="0"/>
              <a:t>Inverted Insulator </a:t>
            </a:r>
            <a:r>
              <a:rPr lang="en-US" sz="3600" kern="0" dirty="0" err="1" smtClean="0"/>
              <a:t>Photogun</a:t>
            </a:r>
            <a:endParaRPr lang="en-US" sz="3600" kern="0" dirty="0"/>
          </a:p>
        </p:txBody>
      </p:sp>
      <p:grpSp>
        <p:nvGrpSpPr>
          <p:cNvPr id="7" name="Group 6"/>
          <p:cNvGrpSpPr/>
          <p:nvPr/>
        </p:nvGrpSpPr>
        <p:grpSpPr>
          <a:xfrm>
            <a:off x="5402478" y="3621825"/>
            <a:ext cx="3020761" cy="2564499"/>
            <a:chOff x="4801680" y="2910520"/>
            <a:chExt cx="3897986" cy="322867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67" t="18483"/>
            <a:stretch/>
          </p:blipFill>
          <p:spPr bwMode="auto">
            <a:xfrm>
              <a:off x="6297105" y="3228157"/>
              <a:ext cx="2402561" cy="291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65"/>
            <a:stretch/>
          </p:blipFill>
          <p:spPr bwMode="auto">
            <a:xfrm>
              <a:off x="6488735" y="2910520"/>
              <a:ext cx="2019300" cy="352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680" y="3574697"/>
              <a:ext cx="1495425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353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5216" y="7937"/>
            <a:ext cx="5852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Gun and Beamline at GTS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93" y="803073"/>
            <a:ext cx="7162800" cy="537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5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594809" y="7937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UITF RF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13816" y="827590"/>
            <a:ext cx="8044065" cy="5207530"/>
            <a:chOff x="383498" y="838670"/>
            <a:chExt cx="8044065" cy="5207530"/>
          </a:xfrm>
        </p:grpSpPr>
        <p:pic>
          <p:nvPicPr>
            <p:cNvPr id="4099" name="Picture 3" descr="C:\Users\poelker\AppData\Local\Temp\iso_br__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670"/>
            <a:stretch/>
          </p:blipFill>
          <p:spPr bwMode="auto">
            <a:xfrm>
              <a:off x="716437" y="1131058"/>
              <a:ext cx="7711126" cy="4915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331033" y="838670"/>
              <a:ext cx="30089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Solid State Amp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99343" y="971429"/>
              <a:ext cx="26282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Klystron rack</a:t>
              </a:r>
              <a:endParaRPr lang="en-US" dirty="0"/>
            </a:p>
          </p:txBody>
        </p:sp>
        <p:sp>
          <p:nvSpPr>
            <p:cNvPr id="9" name="Cube 8"/>
            <p:cNvSpPr/>
            <p:nvPr/>
          </p:nvSpPr>
          <p:spPr bwMode="auto">
            <a:xfrm>
              <a:off x="3043342" y="4468303"/>
              <a:ext cx="240383" cy="227814"/>
            </a:xfrm>
            <a:prstGeom prst="cub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8" name="Elbow Connector 7"/>
            <p:cNvCxnSpPr>
              <a:stCxn id="28" idx="3"/>
            </p:cNvCxnSpPr>
            <p:nvPr/>
          </p:nvCxnSpPr>
          <p:spPr bwMode="auto">
            <a:xfrm rot="5400000">
              <a:off x="2712857" y="3035105"/>
              <a:ext cx="1808461" cy="907107"/>
            </a:xfrm>
            <a:prstGeom prst="bentConnector3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2318590" y="5301796"/>
              <a:ext cx="16898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Buncher</a:t>
              </a:r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539634" y="4342368"/>
              <a:ext cx="806150" cy="311166"/>
              <a:chOff x="1954412" y="4516849"/>
              <a:chExt cx="806150" cy="311166"/>
            </a:xfrm>
          </p:grpSpPr>
          <p:sp>
            <p:nvSpPr>
              <p:cNvPr id="14" name="Cube 13"/>
              <p:cNvSpPr/>
              <p:nvPr/>
            </p:nvSpPr>
            <p:spPr bwMode="auto">
              <a:xfrm rot="16200000" flipV="1">
                <a:off x="2498104" y="4565556"/>
                <a:ext cx="235670" cy="289247"/>
              </a:xfrm>
              <a:prstGeom prst="cub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" name="Cube 14"/>
              <p:cNvSpPr/>
              <p:nvPr/>
            </p:nvSpPr>
            <p:spPr bwMode="auto">
              <a:xfrm rot="16200000" flipV="1">
                <a:off x="1981201" y="4490060"/>
                <a:ext cx="235670" cy="289247"/>
              </a:xfrm>
              <a:prstGeom prst="cub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383498" y="4869421"/>
              <a:ext cx="18950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Choppers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V="1">
              <a:off x="1423448" y="4653536"/>
              <a:ext cx="116186" cy="26034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V="1">
              <a:off x="1539634" y="4761477"/>
              <a:ext cx="516903" cy="152401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2927156" y="4869421"/>
              <a:ext cx="236377" cy="552729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8" name="Cube 27"/>
            <p:cNvSpPr/>
            <p:nvPr/>
          </p:nvSpPr>
          <p:spPr bwMode="auto">
            <a:xfrm>
              <a:off x="3886838" y="1423445"/>
              <a:ext cx="490138" cy="1160983"/>
            </a:xfrm>
            <a:prstGeom prst="cub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976593" y="3348967"/>
            <a:ext cx="31674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Klystrons and Solid State Amp interlocked to PSS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42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5215" y="0"/>
            <a:ext cx="6314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keV</a:t>
            </a:r>
            <a:r>
              <a:rPr lang="en-US" sz="2400" dirty="0" smtClean="0"/>
              <a:t> region 750 MHz </a:t>
            </a:r>
            <a:r>
              <a:rPr lang="en-US" sz="2400" dirty="0" err="1" smtClean="0"/>
              <a:t>Buncher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@ 200 and 350 </a:t>
            </a:r>
            <a:r>
              <a:rPr lang="en-US" sz="2400" dirty="0" err="1" smtClean="0">
                <a:solidFill>
                  <a:srgbClr val="0000FF"/>
                </a:solidFill>
              </a:rPr>
              <a:t>keV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11006" y="2328546"/>
            <a:ext cx="5977731" cy="4435678"/>
            <a:chOff x="139748" y="1785626"/>
            <a:chExt cx="6090820" cy="4707002"/>
          </a:xfrm>
        </p:grpSpPr>
        <p:pic>
          <p:nvPicPr>
            <p:cNvPr id="3" name="Picture 2" descr="buncher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48" y="1785626"/>
              <a:ext cx="6090820" cy="4707002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4425834" y="5470053"/>
              <a:ext cx="0" cy="377245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66977" y="5470053"/>
              <a:ext cx="3658857" cy="1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4425834" y="4841311"/>
              <a:ext cx="0" cy="554796"/>
            </a:xfrm>
            <a:prstGeom prst="line">
              <a:avLst/>
            </a:prstGeom>
            <a:ln w="12700">
              <a:solidFill>
                <a:srgbClr val="0000F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66977" y="4841311"/>
              <a:ext cx="3658857" cy="0"/>
            </a:xfrm>
            <a:prstGeom prst="line">
              <a:avLst/>
            </a:prstGeom>
            <a:ln w="12700">
              <a:solidFill>
                <a:srgbClr val="0000F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943005" y="4669220"/>
              <a:ext cx="8217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~36 kV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3005" y="5286891"/>
              <a:ext cx="8217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~15 kV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088737" y="2578837"/>
            <a:ext cx="2561829" cy="3577256"/>
            <a:chOff x="6230568" y="2668362"/>
            <a:chExt cx="2362200" cy="320001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0568" y="3010873"/>
              <a:ext cx="2362200" cy="28575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6675777" y="2668362"/>
              <a:ext cx="19169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Courtesy T. Powers</a:t>
              </a:r>
              <a:endParaRPr lang="en-US" sz="1600" i="1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6300" y="758886"/>
            <a:ext cx="90329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LERF 750 MHz </a:t>
            </a:r>
            <a:r>
              <a:rPr lang="en-US" sz="1600" dirty="0" err="1" smtClean="0"/>
              <a:t>buncher</a:t>
            </a:r>
            <a:r>
              <a:rPr lang="en-US" sz="1600" dirty="0" smtClean="0"/>
              <a:t> will initially be used at UITF.</a:t>
            </a:r>
          </a:p>
          <a:p>
            <a:endParaRPr lang="en-US" sz="1600" dirty="0"/>
          </a:p>
          <a:p>
            <a:r>
              <a:rPr lang="en-US" sz="1600" dirty="0" smtClean="0"/>
              <a:t>The voltage </a:t>
            </a:r>
            <a:r>
              <a:rPr lang="en-US" sz="1600" i="1" dirty="0" err="1" smtClean="0"/>
              <a:t>V</a:t>
            </a:r>
            <a:r>
              <a:rPr lang="en-US" sz="1600" i="1" baseline="-25000" dirty="0" err="1" smtClean="0"/>
              <a:t>b</a:t>
            </a:r>
            <a:r>
              <a:rPr lang="en-US" sz="1600" dirty="0" smtClean="0"/>
              <a:t> required to form a longitudinal waist a distance </a:t>
            </a:r>
            <a:r>
              <a:rPr lang="en-US" sz="1600" i="1" dirty="0" smtClean="0"/>
              <a:t>L</a:t>
            </a:r>
            <a:r>
              <a:rPr lang="en-US" sz="1600" dirty="0" smtClean="0"/>
              <a:t> downstream of the </a:t>
            </a:r>
            <a:r>
              <a:rPr lang="en-US" sz="1600" dirty="0" err="1" smtClean="0"/>
              <a:t>buncher</a:t>
            </a:r>
            <a:r>
              <a:rPr lang="en-US" sz="1600" dirty="0" smtClean="0"/>
              <a:t> is used (Handbook of Accelerator Physics &amp; Eng. P. 554) to estimate required </a:t>
            </a:r>
            <a:r>
              <a:rPr lang="en-US" sz="1600" dirty="0" smtClean="0">
                <a:solidFill>
                  <a:srgbClr val="008000"/>
                </a:solidFill>
              </a:rPr>
              <a:t>RF power &lt; 1 kW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pPr lvl="1"/>
            <a:r>
              <a:rPr lang="en-US" sz="1600" dirty="0" err="1" smtClean="0"/>
              <a:t>V</a:t>
            </a:r>
            <a:r>
              <a:rPr lang="en-US" sz="1600" baseline="-25000" dirty="0" err="1" smtClean="0"/>
              <a:t>b</a:t>
            </a:r>
            <a:r>
              <a:rPr lang="en-US" sz="1600" dirty="0" smtClean="0"/>
              <a:t> = (</a:t>
            </a:r>
            <a:r>
              <a:rPr lang="en-US" sz="1600" dirty="0" err="1" smtClean="0">
                <a:latin typeface="Symbol" charset="2"/>
                <a:cs typeface="Symbol" charset="2"/>
              </a:rPr>
              <a:t>l</a:t>
            </a:r>
            <a:r>
              <a:rPr lang="en-US" sz="1600" baseline="-25000" dirty="0" err="1" smtClean="0">
                <a:cs typeface="Symbol" charset="2"/>
              </a:rPr>
              <a:t>RF</a:t>
            </a:r>
            <a:r>
              <a:rPr lang="en-US" sz="1600" dirty="0" smtClean="0"/>
              <a:t>/2</a:t>
            </a:r>
            <a:r>
              <a:rPr lang="en-US" sz="1600" dirty="0" smtClean="0">
                <a:latin typeface="Symbol" charset="2"/>
                <a:cs typeface="Symbol" charset="2"/>
              </a:rPr>
              <a:t>p</a:t>
            </a:r>
            <a:r>
              <a:rPr lang="en-US" sz="1600" dirty="0" smtClean="0"/>
              <a:t>L) m</a:t>
            </a:r>
            <a:r>
              <a:rPr lang="en-US" sz="1600" baseline="-25000" dirty="0" smtClean="0"/>
              <a:t>e</a:t>
            </a:r>
            <a:r>
              <a:rPr lang="en-US" sz="1600" dirty="0" smtClean="0"/>
              <a:t>c</a:t>
            </a:r>
            <a:r>
              <a:rPr lang="en-US" sz="1600" baseline="30000" dirty="0" smtClean="0"/>
              <a:t>2 </a:t>
            </a:r>
            <a:r>
              <a:rPr lang="en-US" sz="1600" dirty="0" smtClean="0">
                <a:latin typeface="Symbol" charset="2"/>
                <a:cs typeface="Symbol" charset="2"/>
              </a:rPr>
              <a:t>g</a:t>
            </a:r>
            <a:r>
              <a:rPr lang="en-US" sz="1600" dirty="0" smtClean="0"/>
              <a:t> (</a:t>
            </a:r>
            <a:r>
              <a:rPr lang="en-US" sz="1600" dirty="0" smtClean="0">
                <a:latin typeface="Symbol" charset="2"/>
                <a:cs typeface="Symbol" charset="2"/>
              </a:rPr>
              <a:t>g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-1)  where </a:t>
            </a:r>
            <a:r>
              <a:rPr lang="en-US" sz="1600" dirty="0" err="1" smtClean="0">
                <a:latin typeface="Symbol" charset="2"/>
                <a:cs typeface="Symbol" charset="2"/>
              </a:rPr>
              <a:t>l</a:t>
            </a:r>
            <a:r>
              <a:rPr lang="en-US" sz="1600" baseline="-25000" dirty="0" err="1" smtClean="0">
                <a:cs typeface="Symbol" charset="2"/>
              </a:rPr>
              <a:t>RF</a:t>
            </a:r>
            <a:r>
              <a:rPr lang="en-US" sz="1600" baseline="-25000" dirty="0" smtClean="0">
                <a:cs typeface="Symbol" charset="2"/>
              </a:rPr>
              <a:t> </a:t>
            </a:r>
            <a:r>
              <a:rPr lang="en-US" sz="1600" dirty="0" smtClean="0">
                <a:cs typeface="Symbol" charset="2"/>
              </a:rPr>
              <a:t>= c / 750 MHz</a:t>
            </a:r>
            <a:endParaRPr lang="en-US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3423798"/>
            <a:ext cx="9180300" cy="255454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We won’t be driving the </a:t>
            </a:r>
            <a:r>
              <a:rPr lang="en-US" dirty="0" err="1" smtClean="0"/>
              <a:t>buncher</a:t>
            </a:r>
            <a:r>
              <a:rPr lang="en-US" dirty="0" smtClean="0"/>
              <a:t> hard, but we will use a powerful Solid State Amp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We are safe because the </a:t>
            </a:r>
            <a:r>
              <a:rPr lang="en-US" dirty="0" err="1"/>
              <a:t>b</a:t>
            </a:r>
            <a:r>
              <a:rPr lang="en-US" dirty="0" err="1" smtClean="0"/>
              <a:t>uncher</a:t>
            </a:r>
            <a:r>
              <a:rPr lang="en-US" dirty="0" smtClean="0"/>
              <a:t> will be interlocked to PSS, it will not be powered while we are inside the Cave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48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0153" y="15542"/>
            <a:ext cx="6417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keV</a:t>
            </a:r>
            <a:r>
              <a:rPr lang="en-US" sz="2400" dirty="0" smtClean="0"/>
              <a:t> region 1497 MHz Choppers @ </a:t>
            </a:r>
            <a:r>
              <a:rPr lang="en-US" sz="2400" dirty="0" smtClean="0">
                <a:solidFill>
                  <a:srgbClr val="0000FF"/>
                </a:solidFill>
              </a:rPr>
              <a:t>200 to 350 </a:t>
            </a:r>
            <a:r>
              <a:rPr lang="en-US" sz="2400" dirty="0" err="1" smtClean="0">
                <a:solidFill>
                  <a:srgbClr val="0000FF"/>
                </a:solidFill>
              </a:rPr>
              <a:t>keV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419" y="705766"/>
            <a:ext cx="87145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Re-purpose original 1497 MHz X/Y chopper cavities: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TN-90-214, C. Yao – Comparison of measurement and MAFIA (agrees 50%)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TN-90-234, G. </a:t>
            </a:r>
            <a:r>
              <a:rPr lang="en-US" sz="1600" dirty="0" err="1" smtClean="0"/>
              <a:t>Krafft</a:t>
            </a:r>
            <a:r>
              <a:rPr lang="en-US" sz="1600" dirty="0" smtClean="0"/>
              <a:t> – Includes relativistic correction, deflection equation, cavity parameters</a:t>
            </a:r>
          </a:p>
          <a:p>
            <a:endParaRPr lang="en-US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49419" y="1815660"/>
            <a:ext cx="33356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Power ~ (</a:t>
            </a:r>
            <a:r>
              <a:rPr lang="en-US" sz="1600" dirty="0" err="1" smtClean="0"/>
              <a:t>E</a:t>
            </a:r>
            <a:r>
              <a:rPr lang="en-US" sz="1600" baseline="-25000" dirty="0" err="1" smtClean="0"/>
              <a:t>b</a:t>
            </a:r>
            <a:r>
              <a:rPr lang="en-US" sz="1600" dirty="0" smtClean="0"/>
              <a:t> * </a:t>
            </a:r>
            <a:r>
              <a:rPr lang="en-US" sz="1600" dirty="0" smtClean="0">
                <a:latin typeface="Symbol" charset="2"/>
                <a:cs typeface="Symbol" charset="2"/>
              </a:rPr>
              <a:t>b</a:t>
            </a:r>
            <a:r>
              <a:rPr lang="en-US" sz="1600" dirty="0" smtClean="0"/>
              <a:t> * </a:t>
            </a:r>
            <a:r>
              <a:rPr lang="en-US" sz="1600" dirty="0" smtClean="0">
                <a:latin typeface="Symbol" charset="2"/>
                <a:cs typeface="Symbol" charset="2"/>
              </a:rPr>
              <a:t>q</a:t>
            </a:r>
            <a:r>
              <a:rPr lang="en-US" sz="1600" dirty="0" smtClean="0"/>
              <a:t>)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/ [ (R/Q) * Q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]</a:t>
            </a:r>
          </a:p>
          <a:p>
            <a:pPr lvl="1"/>
            <a:r>
              <a:rPr lang="en-US" sz="1600" dirty="0" smtClean="0"/>
              <a:t>R/Q ~ 12 ohms</a:t>
            </a:r>
          </a:p>
          <a:p>
            <a:pPr lvl="1"/>
            <a:r>
              <a:rPr lang="en-US" sz="1600" dirty="0" smtClean="0"/>
              <a:t>Q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~ 14000</a:t>
            </a:r>
          </a:p>
          <a:p>
            <a:pPr marL="742950" lvl="1" indent="-285750">
              <a:buFont typeface="Symbol" charset="0"/>
              <a:buChar char="q"/>
            </a:pPr>
            <a:r>
              <a:rPr lang="en-US" sz="1600" dirty="0" smtClean="0"/>
              <a:t>= 10 </a:t>
            </a:r>
            <a:r>
              <a:rPr lang="en-US" sz="1600" dirty="0" err="1" smtClean="0"/>
              <a:t>mrad</a:t>
            </a:r>
            <a:endParaRPr lang="en-US" sz="1600" dirty="0" smtClean="0"/>
          </a:p>
        </p:txBody>
      </p:sp>
      <p:grpSp>
        <p:nvGrpSpPr>
          <p:cNvPr id="20" name="Group 19"/>
          <p:cNvGrpSpPr/>
          <p:nvPr/>
        </p:nvGrpSpPr>
        <p:grpSpPr>
          <a:xfrm>
            <a:off x="4382892" y="1798167"/>
            <a:ext cx="4719082" cy="4375325"/>
            <a:chOff x="3996901" y="1900539"/>
            <a:chExt cx="4880950" cy="3998034"/>
          </a:xfrm>
        </p:grpSpPr>
        <p:pic>
          <p:nvPicPr>
            <p:cNvPr id="5" name="Picture 4" descr="1497MHz_chopper_deflection_vs_beam_voltage.jp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30" r="2070" b="2439"/>
            <a:stretch/>
          </p:blipFill>
          <p:spPr>
            <a:xfrm>
              <a:off x="3996901" y="1900539"/>
              <a:ext cx="4880950" cy="3998034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7532874" y="3686332"/>
              <a:ext cx="1867" cy="166584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778458" y="3686332"/>
              <a:ext cx="2754416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229136" y="3340788"/>
              <a:ext cx="607475" cy="345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FF00"/>
                  </a:solidFill>
                </a:rPr>
                <a:t>2</a:t>
              </a:r>
              <a:r>
                <a:rPr lang="en-US" sz="1400" dirty="0" smtClean="0">
                  <a:solidFill>
                    <a:srgbClr val="FFFF00"/>
                  </a:solidFill>
                </a:rPr>
                <a:t>00W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6367292" y="3698252"/>
              <a:ext cx="0" cy="165392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063554" y="3320416"/>
              <a:ext cx="5263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00"/>
                  </a:solidFill>
                </a:rPr>
                <a:t>75W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11553" y="2892878"/>
            <a:ext cx="4128307" cy="2760136"/>
            <a:chOff x="74703" y="3573281"/>
            <a:chExt cx="4128307" cy="2760136"/>
          </a:xfrm>
        </p:grpSpPr>
        <p:pic>
          <p:nvPicPr>
            <p:cNvPr id="21" name="Picture 20" descr="Screen Shot 2014-07-28 at 8.29.52 A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62" t="3252" r="3559" b="56465"/>
            <a:stretch/>
          </p:blipFill>
          <p:spPr>
            <a:xfrm>
              <a:off x="412287" y="3917708"/>
              <a:ext cx="3790723" cy="241570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87154" y="4921147"/>
              <a:ext cx="4347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C1</a:t>
              </a:r>
              <a:endParaRPr lang="en-US" sz="16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703" y="5820673"/>
              <a:ext cx="4347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C2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2679" y="3573281"/>
              <a:ext cx="19089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Chopper tests 2014.</a:t>
              </a:r>
              <a:endParaRPr lang="en-US" sz="1600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599512" y="357352"/>
            <a:ext cx="6495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Pair of chopping cavities are capable to provide </a:t>
            </a:r>
            <a:r>
              <a:rPr lang="en-US" sz="1600" dirty="0" smtClean="0">
                <a:solidFill>
                  <a:srgbClr val="008000"/>
                </a:solidFill>
              </a:rPr>
              <a:t>10 </a:t>
            </a:r>
            <a:r>
              <a:rPr lang="en-US" sz="1600" dirty="0" err="1" smtClean="0">
                <a:solidFill>
                  <a:srgbClr val="008000"/>
                </a:solidFill>
              </a:rPr>
              <a:t>mrad</a:t>
            </a:r>
            <a:r>
              <a:rPr lang="en-US" sz="1600" dirty="0" smtClean="0">
                <a:solidFill>
                  <a:srgbClr val="008000"/>
                </a:solidFill>
              </a:rPr>
              <a:t> </a:t>
            </a:r>
            <a:r>
              <a:rPr lang="en-US" sz="1600" dirty="0" smtClean="0">
                <a:solidFill>
                  <a:srgbClr val="008000"/>
                </a:solidFill>
              </a:rPr>
              <a:t>kick to 350 </a:t>
            </a:r>
            <a:r>
              <a:rPr lang="en-US" sz="1600" dirty="0" err="1" smtClean="0">
                <a:solidFill>
                  <a:srgbClr val="008000"/>
                </a:solidFill>
              </a:rPr>
              <a:t>keV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933" y="5604698"/>
            <a:ext cx="344517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x-rays detected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07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099626"/>
              </p:ext>
            </p:extLst>
          </p:nvPr>
        </p:nvGraphicFramePr>
        <p:xfrm>
          <a:off x="385990" y="277718"/>
          <a:ext cx="8301653" cy="6402122"/>
        </p:xfrm>
        <a:graphic>
          <a:graphicData uri="http://schemas.openxmlformats.org/drawingml/2006/table">
            <a:tbl>
              <a:tblPr/>
              <a:tblGrid>
                <a:gridCol w="770614"/>
                <a:gridCol w="844946"/>
                <a:gridCol w="661262"/>
                <a:gridCol w="844946"/>
                <a:gridCol w="844946"/>
                <a:gridCol w="649017"/>
                <a:gridCol w="893929"/>
                <a:gridCol w="893929"/>
                <a:gridCol w="832699"/>
                <a:gridCol w="624525"/>
                <a:gridCol w="440840"/>
              </a:tblGrid>
              <a:tr h="137012">
                <a:tc>
                  <a:txBody>
                    <a:bodyPr/>
                    <a:lstStyle/>
                    <a:p>
                      <a:pPr algn="l" fontAlgn="ctr"/>
                      <a:r>
                        <a:rPr lang="nl-NL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E0 (MeV)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0.5110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37012">
                <a:tc>
                  <a:txBody>
                    <a:bodyPr/>
                    <a:lstStyle/>
                    <a:p>
                      <a:pPr algn="l" fontAlgn="ctr"/>
                      <a:r>
                        <a:rPr lang="nl-NL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(MeV)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0.3500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37012">
                <a:tc>
                  <a:txBody>
                    <a:bodyPr/>
                    <a:lstStyle/>
                    <a:p>
                      <a:pPr algn="l" fontAlgn="ctr"/>
                      <a:r>
                        <a:rPr lang="nl-NL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 (MeV)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0.8610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005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 (MeV/c)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0.6930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370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g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1.6849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370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b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0.8048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37012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1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b</a:t>
                      </a:r>
                      <a:r>
                        <a:rPr lang="de-DE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1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g</a:t>
                      </a:r>
                      <a:endParaRPr lang="de-DE" sz="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1.3561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37012">
                <a:tc>
                  <a:txBody>
                    <a:bodyPr/>
                    <a:lstStyle/>
                    <a:p>
                      <a:pPr algn="l" fontAlgn="ctr"/>
                      <a:r>
                        <a:rPr lang="is-I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 </a:t>
                      </a:r>
                      <a:r>
                        <a:rPr lang="is-IS" sz="900" b="0" i="1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r</a:t>
                      </a:r>
                      <a:r>
                        <a:rPr lang="is-I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(G-cm)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2311.4512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37012"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01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Element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Elegant Lattice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Elegant Model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Focal Length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2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Strength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KS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Length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Strength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KS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Length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B2L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"HMAX"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IMAX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0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[rad/m]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[rad/m]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G2-cm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G2-cm/A2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0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 Waist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MFH1K01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0.07620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0.07620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0.434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492617.4532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8.60E+04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2.39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0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Wien Waist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MFB2K02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13.40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0.07620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13.40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0.07620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0.292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731028.0157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9.98E+04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2.71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0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Chopping Waist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MFA3K02A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12.70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0.03175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12.70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0.06350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0.391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547205.7096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1.11E+05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2.22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0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MFA3K02B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-12.70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0.03175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88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Before Slit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MFD3K02AA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11.98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0.02500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11.98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0.05000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0.557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383400.8695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1.43E+05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1.64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MFD3K02AB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-11.98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0.02500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88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After Slit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MFD3K02BA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11.98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0.02500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11.98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0.05000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0.557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383400.8695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1.43E+05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1.64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MFD3K02BB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-11.98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0.02500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0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Buncher Waist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MFA3K03B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-12.00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0.03175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12.00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0.06350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0.437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488546.2346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1.11E+05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2.10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0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MFA3K03B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12.00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0.03175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0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Cryounit Waist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MFA4K03A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-11.00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0.03175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0.06350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0.521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410514.5443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1.11E+05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1.92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0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MFA4K03B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0.03175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012">
                <a:tc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72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Dipole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Element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Bend Angle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q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Int. Field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FMAP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 v. I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IMAX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370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G-cm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G-cm/A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3701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deg bend</a:t>
                      </a:r>
                    </a:p>
                  </a:txBody>
                  <a:tcPr marL="7134" marR="7134" marT="71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MDS2K01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-15.0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-0.262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-603.410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136.300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-4.427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3.5A (41.5C)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370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 deg bend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MDI4K02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-45.0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-0.785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-1769.108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653.800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-2.706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370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Steering Coil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MHB*H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0.100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231.872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178.4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1.300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370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Steering Coil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MHB*V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0.100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231.872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142.4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1.628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370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Steering Coil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MBH*H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0.100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231.872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172.5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1.344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370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Steering Coil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MBH*V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0.100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231.872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147.2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1.575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37012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544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Quadrupole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Element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Length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Strength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K1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Int. Gradient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B'L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FMAP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 v. I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IMAX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370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1/m2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Gauss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G/A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370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Wien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MQU2K02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3.000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346.718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76.800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4.515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370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MQU2K03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3.000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346.718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76.800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4.515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925009" y="0"/>
            <a:ext cx="57626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keV</a:t>
            </a:r>
            <a:r>
              <a:rPr lang="en-US" sz="2400" dirty="0" smtClean="0"/>
              <a:t> region operation : dipoles, solenoids, quads @ </a:t>
            </a:r>
            <a:r>
              <a:rPr lang="en-US" sz="2400" dirty="0" smtClean="0">
                <a:solidFill>
                  <a:srgbClr val="0000FF"/>
                </a:solidFill>
              </a:rPr>
              <a:t>350 </a:t>
            </a:r>
            <a:r>
              <a:rPr lang="en-US" sz="2400" dirty="0" err="1" smtClean="0">
                <a:solidFill>
                  <a:srgbClr val="0000FF"/>
                </a:solidFill>
              </a:rPr>
              <a:t>keV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9143" y="803845"/>
            <a:ext cx="5238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1600" dirty="0" smtClean="0">
                <a:solidFill>
                  <a:srgbClr val="FF0000"/>
                </a:solidFill>
              </a:rPr>
              <a:t>Upgrade 15° dipole and evaluate solenoids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600" dirty="0" smtClean="0">
                <a:solidFill>
                  <a:srgbClr val="FF0000"/>
                </a:solidFill>
              </a:rPr>
              <a:t>Steering coils limited ~60 </a:t>
            </a:r>
            <a:r>
              <a:rPr lang="en-US" sz="1600" dirty="0" err="1" smtClean="0">
                <a:solidFill>
                  <a:srgbClr val="FF0000"/>
                </a:solidFill>
              </a:rPr>
              <a:t>mrad</a:t>
            </a:r>
            <a:r>
              <a:rPr lang="en-US" sz="1600" dirty="0" smtClean="0">
                <a:solidFill>
                  <a:srgbClr val="FF0000"/>
                </a:solidFill>
              </a:rPr>
              <a:t>, or replace w/ e.g. </a:t>
            </a:r>
            <a:r>
              <a:rPr lang="en-US" sz="1600" dirty="0" err="1" smtClean="0">
                <a:solidFill>
                  <a:srgbClr val="FF0000"/>
                </a:solidFill>
              </a:rPr>
              <a:t>RadiaBeam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(</a:t>
            </a:r>
            <a:r>
              <a:rPr lang="fi-FI" sz="1600" dirty="0">
                <a:solidFill>
                  <a:srgbClr val="FF0000"/>
                </a:solidFill>
              </a:rPr>
              <a:t>STM-01-341-</a:t>
            </a:r>
            <a:r>
              <a:rPr lang="fi-FI" sz="1600" dirty="0" smtClean="0">
                <a:solidFill>
                  <a:srgbClr val="FF0000"/>
                </a:solidFill>
              </a:rPr>
              <a:t>110) </a:t>
            </a:r>
            <a:r>
              <a:rPr lang="fi-FI" sz="1600" dirty="0" err="1" smtClean="0">
                <a:solidFill>
                  <a:srgbClr val="FF0000"/>
                </a:solidFill>
              </a:rPr>
              <a:t>BL</a:t>
            </a:r>
            <a:r>
              <a:rPr lang="fi-FI" sz="1600" baseline="-25000" dirty="0" err="1" smtClean="0">
                <a:solidFill>
                  <a:srgbClr val="FF0000"/>
                </a:solidFill>
              </a:rPr>
              <a:t>max</a:t>
            </a:r>
            <a:r>
              <a:rPr lang="fi-FI" sz="1600" baseline="-25000" dirty="0" smtClean="0">
                <a:solidFill>
                  <a:srgbClr val="FF0000"/>
                </a:solidFill>
              </a:rPr>
              <a:t> </a:t>
            </a:r>
            <a:r>
              <a:rPr lang="fi-FI" sz="1600" dirty="0" smtClean="0">
                <a:solidFill>
                  <a:srgbClr val="FF0000"/>
                </a:solidFill>
              </a:rPr>
              <a:t>= 500 </a:t>
            </a:r>
            <a:r>
              <a:rPr lang="fi-FI" sz="1600" dirty="0" err="1" smtClean="0">
                <a:solidFill>
                  <a:srgbClr val="FF0000"/>
                </a:solidFill>
              </a:rPr>
              <a:t>G-cm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1465" y="4746643"/>
            <a:ext cx="2029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These are not large fields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5239" y="0"/>
            <a:ext cx="7062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MeV region operation : dipoles</a:t>
            </a:r>
            <a:r>
              <a:rPr lang="en-US" sz="2400" dirty="0"/>
              <a:t> </a:t>
            </a:r>
            <a:r>
              <a:rPr lang="en-US" sz="2400" dirty="0" smtClean="0"/>
              <a:t>and quads @ </a:t>
            </a:r>
            <a:r>
              <a:rPr lang="en-US" sz="2400" dirty="0" smtClean="0">
                <a:solidFill>
                  <a:srgbClr val="0000FF"/>
                </a:solidFill>
              </a:rPr>
              <a:t>10 MeV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669139"/>
              </p:ext>
            </p:extLst>
          </p:nvPr>
        </p:nvGraphicFramePr>
        <p:xfrm>
          <a:off x="392634" y="579895"/>
          <a:ext cx="8307959" cy="5673975"/>
        </p:xfrm>
        <a:graphic>
          <a:graphicData uri="http://schemas.openxmlformats.org/drawingml/2006/table">
            <a:tbl>
              <a:tblPr/>
              <a:tblGrid>
                <a:gridCol w="1386508"/>
                <a:gridCol w="754260"/>
                <a:gridCol w="565696"/>
                <a:gridCol w="776445"/>
                <a:gridCol w="1009378"/>
                <a:gridCol w="1552889"/>
                <a:gridCol w="1020471"/>
                <a:gridCol w="1242312"/>
              </a:tblGrid>
              <a:tr h="193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Momentum (MeV/c)</a:t>
                      </a: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10.00</a:t>
                      </a: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g</a:t>
                      </a:r>
                    </a:p>
                  </a:txBody>
                  <a:tcPr marL="8572" marR="8572" marT="8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19.5695</a:t>
                      </a:r>
                    </a:p>
                  </a:txBody>
                  <a:tcPr marL="8572" marR="8572" marT="8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b</a:t>
                      </a:r>
                    </a:p>
                  </a:txBody>
                  <a:tcPr marL="8572" marR="8572" marT="8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0.9987</a:t>
                      </a:r>
                    </a:p>
                  </a:txBody>
                  <a:tcPr marL="8572" marR="8572" marT="8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1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b</a:t>
                      </a:r>
                      <a:r>
                        <a:rPr lang="de-DE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0" i="1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g</a:t>
                      </a:r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19.5439</a:t>
                      </a:r>
                    </a:p>
                  </a:txBody>
                  <a:tcPr marL="8572" marR="8572" marT="8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 </a:t>
                      </a:r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r</a:t>
                      </a:r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(G-m)</a:t>
                      </a: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333.56</a:t>
                      </a: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0417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68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Function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Quantity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Length</a:t>
                      </a:r>
                      <a:b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Strength</a:t>
                      </a:r>
                      <a:b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K1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Integrated Field</a:t>
                      </a:r>
                      <a:b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B'L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QJ HMAX </a:t>
                      </a:r>
                      <a:b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59.4 G/A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QD HMAX</a:t>
                      </a:r>
                      <a:b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321.4 G/A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1/m2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Gauss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43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Matching from</a:t>
                      </a:r>
                      <a:b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QCM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1.682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84.157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1.417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0.262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-4.566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-228.455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-3.846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-0.711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1.202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60.141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1.012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0.187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-0.083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-4.133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-0.070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-0.013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4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Manage Chicance</a:t>
                      </a:r>
                      <a:b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Dispersion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QA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-19.919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-996.622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-16.778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-3.101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QB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0.075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4.980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124.577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2.097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0.388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43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Sets HDIce</a:t>
                      </a:r>
                      <a:b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on Target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QW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-1.198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-59.941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-1.009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-0.186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QX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2.520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126.086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2.123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0.392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QY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-5.330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-266.681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-4.490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-0.830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QZ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2.430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121.583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2.047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0.378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17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4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Dipole</a:t>
                      </a:r>
                      <a:b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Function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Element</a:t>
                      </a:r>
                      <a:b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Angle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MDL "HMAX"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IMAX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G-cm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G-cm/A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Chicane Dipole</a:t>
                      </a:r>
                    </a:p>
                  </a:txBody>
                  <a:tcPr marL="8572" marR="8572" marT="85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B1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25.000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0.436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14439.120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2400.0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6.016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Chicane Dipole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-25.000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-0.436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-14439.120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2400.0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-6.016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Steering Coil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MHB*H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0.100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3346.085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178.4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18.756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Steering Coil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MHB*V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0.100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3346.085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142.4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23.498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Steering Coil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MBH*H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0.100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3346.085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172.5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19.398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Steering Coil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MBH*V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0.100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3346.085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147.2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22.732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Radiabeam (med)</a:t>
                      </a:r>
                    </a:p>
                  </a:txBody>
                  <a:tcPr marL="8572" marR="8572" marT="85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H/V</a:t>
                      </a:r>
                    </a:p>
                  </a:txBody>
                  <a:tcPr marL="8572" marR="8572" marT="85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0.100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3346.085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169.3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19.764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64236" y="693554"/>
            <a:ext cx="5418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charset="2"/>
              <a:buChar char="ü"/>
            </a:pPr>
            <a:r>
              <a:rPr lang="en-US" sz="1600" dirty="0" smtClean="0">
                <a:solidFill>
                  <a:srgbClr val="FF0000"/>
                </a:solidFill>
              </a:rPr>
              <a:t>Evaluate steering coil needs for final layout, e.g. combination of </a:t>
            </a:r>
            <a:r>
              <a:rPr lang="en-US" sz="1600" dirty="0" err="1" smtClean="0">
                <a:solidFill>
                  <a:srgbClr val="FF0000"/>
                </a:solidFill>
              </a:rPr>
              <a:t>RadiaBeam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(</a:t>
            </a:r>
            <a:r>
              <a:rPr lang="fi-FI" sz="1600" dirty="0" smtClean="0">
                <a:solidFill>
                  <a:srgbClr val="FF0000"/>
                </a:solidFill>
              </a:rPr>
              <a:t>STM</a:t>
            </a:r>
            <a:r>
              <a:rPr lang="fi-FI" sz="1600" dirty="0">
                <a:solidFill>
                  <a:srgbClr val="FF0000"/>
                </a:solidFill>
              </a:rPr>
              <a:t>-01-340-</a:t>
            </a:r>
            <a:r>
              <a:rPr lang="fi-FI" sz="1600" dirty="0" smtClean="0">
                <a:solidFill>
                  <a:srgbClr val="FF0000"/>
                </a:solidFill>
              </a:rPr>
              <a:t>138: 1250 </a:t>
            </a:r>
            <a:r>
              <a:rPr lang="fi-FI" sz="1600" dirty="0" err="1" smtClean="0">
                <a:solidFill>
                  <a:srgbClr val="FF0000"/>
                </a:solidFill>
              </a:rPr>
              <a:t>G-cm</a:t>
            </a:r>
            <a:r>
              <a:rPr lang="fi-FI" sz="1600" dirty="0" smtClean="0">
                <a:solidFill>
                  <a:srgbClr val="FF0000"/>
                </a:solidFill>
              </a:rPr>
              <a:t>) and </a:t>
            </a:r>
            <a:r>
              <a:rPr lang="fi-FI" sz="1600" dirty="0" err="1" smtClean="0">
                <a:solidFill>
                  <a:srgbClr val="FF0000"/>
                </a:solidFill>
              </a:rPr>
              <a:t>Haimson</a:t>
            </a:r>
            <a:r>
              <a:rPr lang="fi-FI" sz="1600" dirty="0" smtClean="0">
                <a:solidFill>
                  <a:srgbClr val="FF0000"/>
                </a:solidFill>
              </a:rPr>
              <a:t> </a:t>
            </a:r>
            <a:r>
              <a:rPr lang="fi-FI" sz="1600" dirty="0" err="1" smtClean="0">
                <a:solidFill>
                  <a:srgbClr val="FF0000"/>
                </a:solidFill>
              </a:rPr>
              <a:t>sufficent</a:t>
            </a:r>
            <a:r>
              <a:rPr lang="fi-FI" sz="1600" dirty="0" smtClean="0">
                <a:solidFill>
                  <a:srgbClr val="FF0000"/>
                </a:solidFill>
              </a:rPr>
              <a:t>, </a:t>
            </a:r>
            <a:r>
              <a:rPr lang="fi-FI" sz="1600" dirty="0" err="1" smtClean="0">
                <a:solidFill>
                  <a:srgbClr val="FF0000"/>
                </a:solidFill>
              </a:rPr>
              <a:t>modest</a:t>
            </a:r>
            <a:r>
              <a:rPr lang="fi-FI" sz="1600" dirty="0" smtClean="0">
                <a:solidFill>
                  <a:srgbClr val="FF0000"/>
                </a:solidFill>
              </a:rPr>
              <a:t> </a:t>
            </a:r>
            <a:r>
              <a:rPr lang="fi-FI" sz="1600" dirty="0" err="1" smtClean="0">
                <a:solidFill>
                  <a:srgbClr val="FF0000"/>
                </a:solidFill>
              </a:rPr>
              <a:t>deflection</a:t>
            </a:r>
            <a:r>
              <a:rPr lang="fi-FI" sz="1600" dirty="0" smtClean="0">
                <a:solidFill>
                  <a:srgbClr val="FF0000"/>
                </a:solidFill>
              </a:rPr>
              <a:t>, etc.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1465" y="4746643"/>
            <a:ext cx="2029655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These are not large fields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02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2932" y="-1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Cryogenic Fluids</a:t>
            </a:r>
            <a:endParaRPr lang="en-US" kern="0" dirty="0"/>
          </a:p>
        </p:txBody>
      </p:sp>
      <p:sp>
        <p:nvSpPr>
          <p:cNvPr id="3" name="Rectangle 2"/>
          <p:cNvSpPr/>
          <p:nvPr/>
        </p:nvSpPr>
        <p:spPr>
          <a:xfrm>
            <a:off x="143759" y="836644"/>
            <a:ext cx="88753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+mn-lt"/>
              </a:rPr>
              <a:t>CTF is oversubscribed: can’t operate the VTA, CMTF, UITF at same time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 err="1">
                <a:latin typeface="+mn-lt"/>
              </a:rPr>
              <a:t>Cryo</a:t>
            </a:r>
            <a:r>
              <a:rPr lang="en-US" sz="2400" b="0" dirty="0">
                <a:latin typeface="+mn-lt"/>
              </a:rPr>
              <a:t> Group </a:t>
            </a:r>
            <a:r>
              <a:rPr lang="en-US" sz="2400" b="0" dirty="0" smtClean="0">
                <a:latin typeface="+mn-lt"/>
              </a:rPr>
              <a:t>installing </a:t>
            </a:r>
            <a:r>
              <a:rPr lang="en-US" sz="2400" b="0" dirty="0">
                <a:latin typeface="+mn-lt"/>
              </a:rPr>
              <a:t>transfer </a:t>
            </a:r>
            <a:r>
              <a:rPr lang="en-US" sz="2400" b="0" dirty="0" smtClean="0">
                <a:latin typeface="+mn-lt"/>
              </a:rPr>
              <a:t>lines, connecting ¼ CM to CTF, and </a:t>
            </a:r>
            <a:r>
              <a:rPr lang="en-US" sz="2400" b="0" dirty="0">
                <a:latin typeface="+mn-lt"/>
              </a:rPr>
              <a:t>working on controls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+mn-lt"/>
              </a:rPr>
              <a:t>Agreed </a:t>
            </a:r>
            <a:r>
              <a:rPr lang="en-US" sz="2400" b="0" dirty="0" smtClean="0">
                <a:latin typeface="+mn-lt"/>
              </a:rPr>
              <a:t>on means to “park” the ¼ CM when not accelerating beam: circulate 80K LN</a:t>
            </a:r>
            <a:r>
              <a:rPr lang="en-US" sz="2400" b="0" baseline="-25000" dirty="0" smtClean="0">
                <a:latin typeface="+mn-lt"/>
              </a:rPr>
              <a:t>2</a:t>
            </a:r>
            <a:r>
              <a:rPr lang="en-US" sz="2400" b="0" dirty="0" smtClean="0">
                <a:latin typeface="+mn-lt"/>
              </a:rPr>
              <a:t> through 35K shield line.  That means UITF should not be a burden on CTF 34 </a:t>
            </a:r>
            <a:r>
              <a:rPr lang="en-US" sz="2400" b="0" dirty="0" err="1" smtClean="0">
                <a:latin typeface="+mn-lt"/>
              </a:rPr>
              <a:t>wks</a:t>
            </a:r>
            <a:r>
              <a:rPr lang="en-US" sz="2400" b="0" dirty="0" smtClean="0">
                <a:latin typeface="+mn-lt"/>
              </a:rPr>
              <a:t> per year</a:t>
            </a:r>
            <a:endParaRPr lang="en-US" sz="2400" b="0" dirty="0">
              <a:latin typeface="+mn-lt"/>
            </a:endParaRP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+mn-lt"/>
              </a:rPr>
              <a:t>How </a:t>
            </a:r>
            <a:r>
              <a:rPr lang="en-US" sz="2400" b="0" dirty="0">
                <a:latin typeface="+mn-lt"/>
              </a:rPr>
              <a:t>to cool </a:t>
            </a:r>
            <a:r>
              <a:rPr lang="en-US" sz="2400" b="0" dirty="0" err="1" smtClean="0">
                <a:latin typeface="+mn-lt"/>
              </a:rPr>
              <a:t>HDIce</a:t>
            </a:r>
            <a:r>
              <a:rPr lang="en-US" sz="2400" b="0" dirty="0" smtClean="0">
                <a:latin typeface="+mn-lt"/>
              </a:rPr>
              <a:t>? </a:t>
            </a:r>
            <a:r>
              <a:rPr lang="en-US" sz="2400" b="0" dirty="0" smtClean="0">
                <a:latin typeface="+mn-lt"/>
              </a:rPr>
              <a:t>Purchase </a:t>
            </a:r>
            <a:r>
              <a:rPr lang="en-US" sz="2400" b="0" dirty="0" err="1" smtClean="0">
                <a:latin typeface="+mn-lt"/>
              </a:rPr>
              <a:t>LHe</a:t>
            </a:r>
            <a:r>
              <a:rPr lang="en-US" sz="2400" b="0" dirty="0" smtClean="0">
                <a:latin typeface="+mn-lt"/>
              </a:rPr>
              <a:t> </a:t>
            </a:r>
            <a:r>
              <a:rPr lang="en-US" sz="2400" b="0" dirty="0" err="1" smtClean="0">
                <a:latin typeface="+mn-lt"/>
              </a:rPr>
              <a:t>dewars</a:t>
            </a:r>
            <a:r>
              <a:rPr lang="en-US" sz="2400" b="0" dirty="0" smtClean="0">
                <a:latin typeface="+mn-lt"/>
              </a:rPr>
              <a:t> and then connect to CTF when </a:t>
            </a:r>
            <a:r>
              <a:rPr lang="en-US" sz="2400" b="0" dirty="0" err="1" smtClean="0">
                <a:latin typeface="+mn-lt"/>
              </a:rPr>
              <a:t>Cryo</a:t>
            </a:r>
            <a:r>
              <a:rPr lang="en-US" sz="2400" b="0" dirty="0" smtClean="0">
                <a:latin typeface="+mn-lt"/>
              </a:rPr>
              <a:t> labor available.  </a:t>
            </a:r>
            <a:r>
              <a:rPr lang="en-US" sz="2400" b="0" dirty="0" smtClean="0">
                <a:latin typeface="+mn-lt"/>
              </a:rPr>
              <a:t>Capture and return the He </a:t>
            </a:r>
            <a:r>
              <a:rPr lang="en-US" sz="2400" b="0" dirty="0" err="1" smtClean="0">
                <a:latin typeface="+mn-lt"/>
              </a:rPr>
              <a:t>boiloff</a:t>
            </a:r>
            <a:r>
              <a:rPr lang="en-US" sz="2400" b="0" dirty="0" smtClean="0">
                <a:latin typeface="+mn-lt"/>
              </a:rPr>
              <a:t> from </a:t>
            </a:r>
            <a:r>
              <a:rPr lang="en-US" sz="2400" b="0" dirty="0" err="1" smtClean="0">
                <a:latin typeface="+mn-lt"/>
              </a:rPr>
              <a:t>HDIce</a:t>
            </a:r>
            <a:r>
              <a:rPr lang="en-US" sz="2400" b="0" dirty="0" smtClean="0">
                <a:latin typeface="+mn-lt"/>
              </a:rPr>
              <a:t> to CTF</a:t>
            </a:r>
            <a:endParaRPr lang="en-US" sz="2400" b="0" dirty="0" smtClean="0">
              <a:latin typeface="+mn-lt"/>
            </a:endParaRP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+mn-lt"/>
              </a:rPr>
              <a:t>UITF ODH0 </a:t>
            </a:r>
            <a:r>
              <a:rPr lang="en-US" sz="2400" b="0" dirty="0" smtClean="0">
                <a:latin typeface="+mn-lt"/>
              </a:rPr>
              <a:t>unless we are stabbing U-tubes of swapping </a:t>
            </a:r>
            <a:r>
              <a:rPr lang="en-US" sz="2400" b="0" dirty="0" err="1" smtClean="0">
                <a:latin typeface="+mn-lt"/>
              </a:rPr>
              <a:t>dewars</a:t>
            </a:r>
            <a:r>
              <a:rPr lang="en-US" sz="2400" b="0" dirty="0" smtClean="0">
                <a:latin typeface="+mn-lt"/>
              </a:rPr>
              <a:t> </a:t>
            </a:r>
            <a:endParaRPr lang="en-US" sz="2400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97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2932" y="-1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Cave 2</a:t>
            </a:r>
            <a:endParaRPr lang="en-US" kern="0" dirty="0"/>
          </a:p>
        </p:txBody>
      </p:sp>
      <p:sp>
        <p:nvSpPr>
          <p:cNvPr id="3" name="Rectangle 2"/>
          <p:cNvSpPr/>
          <p:nvPr/>
        </p:nvSpPr>
        <p:spPr>
          <a:xfrm>
            <a:off x="362932" y="798936"/>
            <a:ext cx="85571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Ceiling </a:t>
            </a:r>
            <a:r>
              <a:rPr lang="en-US" sz="2000" dirty="0" smtClean="0">
                <a:latin typeface="+mn-lt"/>
              </a:rPr>
              <a:t>not as thick as </a:t>
            </a:r>
            <a:r>
              <a:rPr lang="en-US" sz="2000" dirty="0" smtClean="0">
                <a:latin typeface="+mn-lt"/>
              </a:rPr>
              <a:t>Cave1, but can add a second layer if measurements indicate this is necessary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Elevated beamline, need safe platform to work</a:t>
            </a:r>
            <a:endParaRPr lang="en-US" sz="2000" dirty="0" smtClean="0">
              <a:latin typeface="+mn-lt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Dedicated review of </a:t>
            </a:r>
            <a:r>
              <a:rPr lang="en-US" sz="2000" dirty="0" err="1" smtClean="0">
                <a:latin typeface="+mn-lt"/>
              </a:rPr>
              <a:t>HDIce</a:t>
            </a:r>
            <a:r>
              <a:rPr lang="en-US" sz="2000" dirty="0" smtClean="0">
                <a:latin typeface="+mn-lt"/>
              </a:rPr>
              <a:t> to happen later (ERR)</a:t>
            </a:r>
            <a:endParaRPr lang="en-US" sz="2000" dirty="0" smtClean="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82671" y="2604102"/>
            <a:ext cx="5929168" cy="3472548"/>
            <a:chOff x="1348324" y="2616027"/>
            <a:chExt cx="5929168" cy="3472548"/>
          </a:xfrm>
        </p:grpSpPr>
        <p:pic>
          <p:nvPicPr>
            <p:cNvPr id="9" name="Picture 4" descr="C:\Users\poelker\AppData\Local\Temp\ibc iso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67"/>
            <a:stretch/>
          </p:blipFill>
          <p:spPr bwMode="auto">
            <a:xfrm>
              <a:off x="1348324" y="2616027"/>
              <a:ext cx="5929168" cy="3472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128788" y="3432177"/>
              <a:ext cx="22041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Target here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>
              <a:off x="5130273" y="4016952"/>
              <a:ext cx="100611" cy="250646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1515729" y="4483941"/>
              <a:ext cx="14606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e-beam</a:t>
              </a:r>
              <a:endParaRPr lang="en-US" dirty="0"/>
            </a:p>
          </p:txBody>
        </p:sp>
        <p:sp>
          <p:nvSpPr>
            <p:cNvPr id="22" name="Right Arrow 21"/>
            <p:cNvSpPr/>
            <p:nvPr/>
          </p:nvSpPr>
          <p:spPr bwMode="auto">
            <a:xfrm>
              <a:off x="1753756" y="4413009"/>
              <a:ext cx="821434" cy="68969"/>
            </a:xfrm>
            <a:prstGeom prst="rightArrow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103841" y="5250729"/>
            <a:ext cx="2637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rotates</a:t>
            </a:r>
            <a:endParaRPr lang="en-US" dirty="0"/>
          </a:p>
        </p:txBody>
      </p:sp>
      <p:sp>
        <p:nvSpPr>
          <p:cNvPr id="7" name="Arc 6"/>
          <p:cNvSpPr/>
          <p:nvPr/>
        </p:nvSpPr>
        <p:spPr bwMode="auto">
          <a:xfrm rot="10800000" flipH="1">
            <a:off x="4228705" y="4130350"/>
            <a:ext cx="1054333" cy="1330369"/>
          </a:xfrm>
          <a:prstGeom prst="arc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4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752"/>
            <a:ext cx="9144000" cy="1487330"/>
          </a:xfrm>
          <a:prstGeom prst="rect">
            <a:avLst/>
          </a:prstGeom>
        </p:spPr>
      </p:pic>
      <p:sp>
        <p:nvSpPr>
          <p:cNvPr id="2" name="AutoShape 2" descr="imap://mail%2Ejlab%2Eorg@mail:993/fetch%3EUID%3E/INBOX%3E170895?part=1.2&amp;type=image/jpeg&amp;filename=PlanView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p://mail%2Ejlab%2Eorg@mail:993/fetch%3EUID%3E/INBOX%3E170895?part=1.2&amp;type=image/jpeg&amp;filename=PlanView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5-Point Star 5"/>
          <p:cNvSpPr/>
          <p:nvPr/>
        </p:nvSpPr>
        <p:spPr bwMode="auto">
          <a:xfrm>
            <a:off x="1272619" y="1436015"/>
            <a:ext cx="216816" cy="179109"/>
          </a:xfrm>
          <a:prstGeom prst="star5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5-Point Star 6"/>
          <p:cNvSpPr/>
          <p:nvPr/>
        </p:nvSpPr>
        <p:spPr bwMode="auto">
          <a:xfrm>
            <a:off x="3498362" y="1756526"/>
            <a:ext cx="216816" cy="179109"/>
          </a:xfrm>
          <a:prstGeom prst="star5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5-Point Star 7"/>
          <p:cNvSpPr/>
          <p:nvPr/>
        </p:nvSpPr>
        <p:spPr bwMode="auto">
          <a:xfrm>
            <a:off x="4355184" y="1462098"/>
            <a:ext cx="216816" cy="179109"/>
          </a:xfrm>
          <a:prstGeom prst="star5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5-Point Star 8"/>
          <p:cNvSpPr/>
          <p:nvPr/>
        </p:nvSpPr>
        <p:spPr bwMode="auto">
          <a:xfrm>
            <a:off x="4463592" y="798531"/>
            <a:ext cx="216816" cy="179109"/>
          </a:xfrm>
          <a:prstGeom prst="star5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5863" y="93592"/>
            <a:ext cx="2773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BLM locations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7472" y="2498760"/>
            <a:ext cx="282000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Insertable</a:t>
            </a:r>
            <a:r>
              <a:rPr lang="en-US" sz="2000" dirty="0" smtClean="0"/>
              <a:t> Faraday Cup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643031" y="2498760"/>
            <a:ext cx="129073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PSS BCM</a:t>
            </a:r>
            <a:endParaRPr lang="en-US" sz="2000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2420378" y="1730931"/>
            <a:ext cx="219127" cy="75382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3209278" y="1846081"/>
            <a:ext cx="397492" cy="63867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463592" y="1907788"/>
            <a:ext cx="154561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Fixed Dump</a:t>
            </a:r>
            <a:endParaRPr lang="en-US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1321"/>
            <a:ext cx="9144000" cy="1954864"/>
          </a:xfrm>
          <a:prstGeom prst="rect">
            <a:avLst/>
          </a:prstGeom>
        </p:spPr>
      </p:pic>
      <p:sp>
        <p:nvSpPr>
          <p:cNvPr id="19" name="5-Point Star 18"/>
          <p:cNvSpPr/>
          <p:nvPr/>
        </p:nvSpPr>
        <p:spPr bwMode="auto">
          <a:xfrm>
            <a:off x="8834573" y="798531"/>
            <a:ext cx="216816" cy="179109"/>
          </a:xfrm>
          <a:prstGeom prst="star5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00430" y="385980"/>
            <a:ext cx="282000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Insertable</a:t>
            </a:r>
            <a:r>
              <a:rPr lang="en-US" sz="2000" dirty="0" smtClean="0"/>
              <a:t> Faraday Cup</a:t>
            </a:r>
            <a:endParaRPr lang="en-US" sz="2000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7410431" y="798531"/>
            <a:ext cx="1227669" cy="239923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607945" y="3753066"/>
            <a:ext cx="580248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Someday, </a:t>
            </a:r>
            <a:r>
              <a:rPr lang="en-US" sz="2000" dirty="0" smtClean="0"/>
              <a:t>we want </a:t>
            </a:r>
            <a:r>
              <a:rPr lang="en-US" sz="2000" dirty="0" smtClean="0"/>
              <a:t>to deliver 100uA to cup or dump</a:t>
            </a:r>
            <a:endParaRPr lang="en-US" sz="2000" dirty="0"/>
          </a:p>
        </p:txBody>
      </p:sp>
      <p:cxnSp>
        <p:nvCxnSpPr>
          <p:cNvPr id="26" name="Straight Arrow Connector 25"/>
          <p:cNvCxnSpPr>
            <a:stCxn id="18" idx="0"/>
          </p:cNvCxnSpPr>
          <p:nvPr/>
        </p:nvCxnSpPr>
        <p:spPr bwMode="auto">
          <a:xfrm flipH="1" flipV="1">
            <a:off x="4459896" y="1730932"/>
            <a:ext cx="776504" cy="17685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5-Point Star 27"/>
          <p:cNvSpPr/>
          <p:nvPr/>
        </p:nvSpPr>
        <p:spPr bwMode="auto">
          <a:xfrm>
            <a:off x="509047" y="312738"/>
            <a:ext cx="216816" cy="179109"/>
          </a:xfrm>
          <a:prstGeom prst="star5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56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3"/>
          <a:stretch/>
        </p:blipFill>
        <p:spPr bwMode="auto">
          <a:xfrm>
            <a:off x="25741" y="1282666"/>
            <a:ext cx="3386762" cy="182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121" y="48975"/>
            <a:ext cx="4810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Compact 10 MeV Accelerator….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121" y="829381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What we started with…</a:t>
            </a:r>
            <a:endParaRPr lang="en-US" sz="1800" dirty="0">
              <a:latin typeface="+mn-lt"/>
            </a:endParaRPr>
          </a:p>
        </p:txBody>
      </p:sp>
      <p:pic>
        <p:nvPicPr>
          <p:cNvPr id="5123" name="Picture 3" descr="C:\Users\poelker\AppData\Local\Temp\Vashek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r="9468"/>
          <a:stretch/>
        </p:blipFill>
        <p:spPr bwMode="auto">
          <a:xfrm>
            <a:off x="70319" y="3236104"/>
            <a:ext cx="4313795" cy="276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71513" y="5606186"/>
            <a:ext cx="20954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UITF as imagined</a:t>
            </a:r>
            <a:endParaRPr lang="en-US" sz="1800" dirty="0">
              <a:latin typeface="+mn-lt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t="15236" r="3997"/>
          <a:stretch/>
        </p:blipFill>
        <p:spPr bwMode="auto">
          <a:xfrm>
            <a:off x="3447502" y="1282666"/>
            <a:ext cx="5665508" cy="175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wiki.jlab.org/ciswiki/images/b/b2/New_suggested_labyrint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811" y="3236104"/>
            <a:ext cx="5058190" cy="276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Brace 1"/>
          <p:cNvSpPr/>
          <p:nvPr/>
        </p:nvSpPr>
        <p:spPr bwMode="auto">
          <a:xfrm rot="16200000">
            <a:off x="7564701" y="-196017"/>
            <a:ext cx="255144" cy="2601799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64042" y="598548"/>
            <a:ext cx="2886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</a:t>
            </a:r>
            <a:r>
              <a:rPr lang="en-US" sz="2400" dirty="0" smtClean="0"/>
              <a:t>ld injector test cave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55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ogbooks.jlab.org/files/2011/11/1651799/20111130_182512_9522.attach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70" y="3298313"/>
            <a:ext cx="7541837" cy="355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51148" y="17594"/>
            <a:ext cx="8564252" cy="6397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PSS BCM</a:t>
            </a: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7313" y="566920"/>
            <a:ext cx="9059552" cy="2646291"/>
            <a:chOff x="0" y="160338"/>
            <a:chExt cx="9144000" cy="26462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0338"/>
              <a:ext cx="9144000" cy="242441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131400" y="2401942"/>
              <a:ext cx="2820003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Insertable</a:t>
              </a:r>
              <a:r>
                <a:rPr lang="en-US" sz="2000" dirty="0" smtClean="0"/>
                <a:t> Faraday Cup</a:t>
              </a:r>
              <a:endParaRPr lang="en-US" sz="2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66102" y="2406519"/>
              <a:ext cx="129073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PSS BCM</a:t>
              </a:r>
              <a:endParaRPr lang="en-US" sz="2000" dirty="0"/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V="1">
              <a:off x="4211471" y="1638690"/>
              <a:ext cx="219127" cy="753825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H="1" flipV="1">
              <a:off x="5458120" y="1800520"/>
              <a:ext cx="878710" cy="60600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3076" name="Picture 4" descr="https://logbooks.jlab.org/files/2012/05/1787390/20120525_175549_25939.attach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16" y="3298313"/>
            <a:ext cx="7674166" cy="348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0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1148" y="17594"/>
            <a:ext cx="8564252" cy="6397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PSS BCM</a:t>
            </a: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70347" y="1021396"/>
            <a:ext cx="832585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Relevant questions</a:t>
            </a: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from Trent Allison:</a:t>
            </a:r>
          </a:p>
          <a:p>
            <a:pPr lvl="0"/>
            <a:r>
              <a:rPr lang="en-US" sz="1800" b="0" dirty="0">
                <a:latin typeface="+mn-lt"/>
              </a:rPr>
              <a:t>Do you know what is required of the hardware? Does it have to be 99.9% reliable? Do we have to do MTBF calculations and install as many redundant systems as we need to reach 99.9% reliability or something like that? Or is this </a:t>
            </a:r>
            <a:r>
              <a:rPr lang="en-US" sz="1800" b="0" dirty="0" smtClean="0">
                <a:latin typeface="+mn-lt"/>
              </a:rPr>
              <a:t>a 4</a:t>
            </a:r>
            <a:r>
              <a:rPr lang="en-US" sz="1800" b="0" baseline="30000" dirty="0" smtClean="0">
                <a:latin typeface="+mn-lt"/>
              </a:rPr>
              <a:t>th</a:t>
            </a:r>
            <a:r>
              <a:rPr lang="en-US" sz="1800" b="0" dirty="0" smtClean="0">
                <a:latin typeface="+mn-lt"/>
              </a:rPr>
              <a:t> </a:t>
            </a:r>
            <a:r>
              <a:rPr lang="en-US" sz="1800" b="0" dirty="0">
                <a:latin typeface="+mn-lt"/>
              </a:rPr>
              <a:t>level "</a:t>
            </a:r>
            <a:r>
              <a:rPr lang="en-US" sz="1800" b="0" dirty="0" smtClean="0">
                <a:latin typeface="+mn-lt"/>
              </a:rPr>
              <a:t>defense-in-depth</a:t>
            </a:r>
            <a:r>
              <a:rPr lang="en-US" sz="1800" b="0" dirty="0">
                <a:latin typeface="+mn-lt"/>
              </a:rPr>
              <a:t>" protection with </a:t>
            </a:r>
            <a:r>
              <a:rPr lang="en-US" sz="1800" b="0" dirty="0" smtClean="0">
                <a:latin typeface="+mn-lt"/>
              </a:rPr>
              <a:t>less stringent </a:t>
            </a:r>
            <a:r>
              <a:rPr lang="en-US" sz="1800" b="0" dirty="0">
                <a:latin typeface="+mn-lt"/>
              </a:rPr>
              <a:t>requirements? </a:t>
            </a:r>
            <a:r>
              <a:rPr lang="en-US" sz="1800" b="0" dirty="0" smtClean="0">
                <a:latin typeface="+mn-lt"/>
              </a:rPr>
              <a:t>How often do we calibrate against a Faraday cup? </a:t>
            </a:r>
            <a:r>
              <a:rPr lang="en-US" sz="1800" b="0" dirty="0">
                <a:latin typeface="+mn-lt"/>
              </a:rPr>
              <a:t>Where or who are the requirements going to come from? </a:t>
            </a:r>
            <a:endParaRPr lang="en-US" sz="1800" b="0" dirty="0" smtClean="0">
              <a:latin typeface="+mn-lt"/>
            </a:endParaRPr>
          </a:p>
          <a:p>
            <a:pPr lvl="0"/>
            <a:endParaRPr lang="en-US" altLang="en-US" sz="1800" b="0" dirty="0">
              <a:latin typeface="+mn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Guidance from</a:t>
            </a: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Bob May, paraphrased: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A PSS beam current monitor will be a Critical Device. It's not a 4</a:t>
            </a:r>
            <a:r>
              <a:rPr kumimoji="0" lang="en-US" altLang="en-US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th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level defense-in-depth kind of device. Critical Devices are designed according to the requirements Based on the Conduct of Engineering Manual (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CoEM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). If the beam current monitor is based on existing PSS technology, then it can leapfrog many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CoEM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requirements. If it is a technology that is not currently used for credited control, then it likely needs a design review and documentation consistent with the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CoEM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before its deployed in UITF. </a:t>
            </a:r>
          </a:p>
        </p:txBody>
      </p:sp>
    </p:spTree>
    <p:extLst>
      <p:ext uri="{BB962C8B-B14F-4D97-AF65-F5344CB8AC3E}">
        <p14:creationId xmlns:p14="http://schemas.microsoft.com/office/powerpoint/2010/main" val="279099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1148" y="17594"/>
            <a:ext cx="8564252" cy="6397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kern="0" dirty="0" smtClean="0">
                <a:latin typeface="+mj-lt"/>
                <a:ea typeface="+mj-ea"/>
                <a:cs typeface="+mj-cs"/>
              </a:rPr>
              <a:t>Other Key Points</a:t>
            </a: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6878" y="766009"/>
            <a:ext cx="86703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+mn-lt"/>
              </a:rPr>
              <a:t>Generous </a:t>
            </a:r>
            <a:r>
              <a:rPr lang="en-US" sz="2800" b="0" dirty="0" smtClean="0">
                <a:latin typeface="+mn-lt"/>
              </a:rPr>
              <a:t>local </a:t>
            </a:r>
            <a:r>
              <a:rPr lang="en-US" sz="2800" b="0" dirty="0" smtClean="0">
                <a:latin typeface="+mn-lt"/>
              </a:rPr>
              <a:t>shielding at ALL locations where we intentionally stop the electron beam: apertures, slits, faraday cups, dumps</a:t>
            </a:r>
            <a:endParaRPr lang="en-US" sz="2800" b="0" dirty="0" smtClean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+mn-lt"/>
              </a:rPr>
              <a:t>Initial layout + final </a:t>
            </a:r>
            <a:r>
              <a:rPr lang="en-US" sz="2800" b="0" dirty="0" smtClean="0">
                <a:latin typeface="+mn-lt"/>
              </a:rPr>
              <a:t>layout:  200kV </a:t>
            </a:r>
            <a:r>
              <a:rPr lang="en-US" sz="2800" b="0" dirty="0" smtClean="0">
                <a:latin typeface="+mn-lt"/>
              </a:rPr>
              <a:t>gun </a:t>
            </a:r>
            <a:r>
              <a:rPr lang="en-US" sz="2800" b="0" dirty="0" smtClean="0">
                <a:latin typeface="+mn-lt"/>
              </a:rPr>
              <a:t>and new ¼ </a:t>
            </a:r>
            <a:r>
              <a:rPr lang="en-US" sz="2800" b="0" dirty="0" err="1" smtClean="0">
                <a:latin typeface="+mn-lt"/>
              </a:rPr>
              <a:t>cryomodule</a:t>
            </a:r>
            <a:r>
              <a:rPr lang="en-US" sz="2800" b="0" dirty="0" smtClean="0">
                <a:latin typeface="+mn-lt"/>
              </a:rPr>
              <a:t>, and </a:t>
            </a:r>
            <a:r>
              <a:rPr lang="en-US" sz="2800" b="0" dirty="0" smtClean="0">
                <a:latin typeface="+mn-lt"/>
              </a:rPr>
              <a:t>then 350kV </a:t>
            </a:r>
            <a:r>
              <a:rPr lang="en-US" sz="2800" b="0" dirty="0" smtClean="0">
                <a:latin typeface="+mn-lt"/>
              </a:rPr>
              <a:t>gun and old ¼ </a:t>
            </a:r>
            <a:r>
              <a:rPr lang="en-US" sz="2800" b="0" dirty="0" err="1" smtClean="0">
                <a:latin typeface="+mn-lt"/>
              </a:rPr>
              <a:t>cryomodule</a:t>
            </a:r>
            <a:r>
              <a:rPr lang="en-US" sz="2800" b="0" dirty="0" smtClean="0">
                <a:latin typeface="+mn-lt"/>
              </a:rPr>
              <a:t> (imagine swap in 2018 or 2019)</a:t>
            </a:r>
            <a:endParaRPr lang="en-US" sz="2800" b="0" dirty="0" smtClean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+mn-lt"/>
              </a:rPr>
              <a:t>Preference to visit the top of the cave during beam delivery but only after measurements have been made (penetrations filled, shielding below penetrations, beacon indicating </a:t>
            </a:r>
            <a:r>
              <a:rPr lang="en-US" sz="2800" b="0" dirty="0">
                <a:latin typeface="+mn-lt"/>
              </a:rPr>
              <a:t>k</a:t>
            </a:r>
            <a:r>
              <a:rPr lang="en-US" sz="2800" b="0" dirty="0" smtClean="0">
                <a:latin typeface="+mn-lt"/>
              </a:rPr>
              <a:t>lystrons and/or SSA </a:t>
            </a:r>
            <a:r>
              <a:rPr lang="en-US" sz="2800" b="0" dirty="0" smtClean="0">
                <a:latin typeface="+mn-lt"/>
              </a:rPr>
              <a:t>energized)</a:t>
            </a:r>
            <a:endParaRPr lang="en-US" sz="2800" b="0" dirty="0" smtClean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+mn-lt"/>
              </a:rPr>
              <a:t>Rapid Access Beacon: </a:t>
            </a:r>
            <a:r>
              <a:rPr lang="en-US" sz="2800" b="0" dirty="0" err="1" smtClean="0">
                <a:latin typeface="+mn-lt"/>
              </a:rPr>
              <a:t>RadCon</a:t>
            </a:r>
            <a:r>
              <a:rPr lang="en-US" sz="2800" b="0" dirty="0" smtClean="0">
                <a:latin typeface="+mn-lt"/>
              </a:rPr>
              <a:t> interface to CARMs</a:t>
            </a:r>
          </a:p>
        </p:txBody>
      </p:sp>
    </p:spTree>
    <p:extLst>
      <p:ext uri="{BB962C8B-B14F-4D97-AF65-F5344CB8AC3E}">
        <p14:creationId xmlns:p14="http://schemas.microsoft.com/office/powerpoint/2010/main" val="34855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339" y="932297"/>
            <a:ext cx="833329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+mn-lt"/>
              </a:rPr>
              <a:t>LSOPs for laser room and for Cave when aligning laser beam into gun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+mn-lt"/>
              </a:rPr>
              <a:t>ODH Assessment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+mn-lt"/>
              </a:rPr>
              <a:t>OSP </a:t>
            </a:r>
            <a:r>
              <a:rPr lang="en-US" sz="2800" b="0" dirty="0">
                <a:latin typeface="+mn-lt"/>
              </a:rPr>
              <a:t>for ODH1 </a:t>
            </a:r>
            <a:r>
              <a:rPr lang="en-US" sz="2800" b="0" dirty="0" smtClean="0">
                <a:latin typeface="+mn-lt"/>
              </a:rPr>
              <a:t>conditions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+mn-lt"/>
              </a:rPr>
              <a:t>Separate Commissioning Plans for </a:t>
            </a:r>
            <a:r>
              <a:rPr lang="en-US" sz="2800" b="0" dirty="0" err="1" smtClean="0">
                <a:latin typeface="+mn-lt"/>
              </a:rPr>
              <a:t>keV</a:t>
            </a:r>
            <a:r>
              <a:rPr lang="en-US" sz="2800" b="0" dirty="0" smtClean="0">
                <a:latin typeface="+mn-lt"/>
              </a:rPr>
              <a:t> MeV operation</a:t>
            </a:r>
            <a:endParaRPr lang="en-US" sz="2800" b="0" dirty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+mn-lt"/>
              </a:rPr>
              <a:t>OSPs for </a:t>
            </a:r>
            <a:r>
              <a:rPr lang="en-US" sz="2800" b="0" dirty="0" err="1" smtClean="0">
                <a:latin typeface="+mn-lt"/>
              </a:rPr>
              <a:t>keV</a:t>
            </a:r>
            <a:r>
              <a:rPr lang="en-US" sz="2800" b="0" dirty="0" smtClean="0">
                <a:latin typeface="+mn-lt"/>
              </a:rPr>
              <a:t> and MeV operation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+mn-lt"/>
              </a:rPr>
              <a:t>Sweep and Access protocols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+mn-lt"/>
              </a:rPr>
              <a:t>LOTO procedures for gun, klystrons, etc.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+mn-lt"/>
              </a:rPr>
              <a:t>List of general hazards: magnets, vacuum, lead shielding, etc.,  </a:t>
            </a:r>
            <a:endParaRPr lang="en-US" sz="2800" b="0" dirty="0">
              <a:latin typeface="+mn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51148" y="17594"/>
            <a:ext cx="8564252" cy="6397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kern="0" dirty="0" smtClean="0">
                <a:latin typeface="+mj-lt"/>
                <a:ea typeface="+mj-ea"/>
                <a:cs typeface="+mj-cs"/>
              </a:rPr>
              <a:t>Documentation</a:t>
            </a:r>
            <a:endParaRPr lang="en-US" kern="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2107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339" y="847456"/>
            <a:ext cx="833329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+mn-lt"/>
              </a:rPr>
              <a:t>At least initially, the CIS group will be operating UITF.  At some point, we anticipate OPS getting involved…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+mn-lt"/>
              </a:rPr>
              <a:t>Sweeping, accessing the Cave after beam delivery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+mn-lt"/>
              </a:rPr>
              <a:t>Aligning the laser into the gun, replacing photocathodes, removing/installing the gun high voltage cable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+mn-lt"/>
              </a:rPr>
              <a:t>Delivering beam to </a:t>
            </a:r>
            <a:r>
              <a:rPr lang="en-US" sz="2800" b="0" dirty="0" err="1" smtClean="0">
                <a:latin typeface="+mn-lt"/>
              </a:rPr>
              <a:t>keV</a:t>
            </a:r>
            <a:r>
              <a:rPr lang="en-US" sz="2800" b="0" dirty="0" smtClean="0">
                <a:latin typeface="+mn-lt"/>
              </a:rPr>
              <a:t> and MeV destinations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+mn-lt"/>
              </a:rPr>
              <a:t>How to respond to ODH alarm, CARM alarm or PSS trip?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51148" y="17594"/>
            <a:ext cx="8564252" cy="6397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kern="0" dirty="0" smtClean="0">
                <a:latin typeface="+mj-lt"/>
                <a:ea typeface="+mj-ea"/>
                <a:cs typeface="+mj-cs"/>
              </a:rPr>
              <a:t>Training</a:t>
            </a:r>
            <a:endParaRPr lang="en-US" kern="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0076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9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 3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600200" y="3249266"/>
            <a:ext cx="5943600" cy="2890520"/>
          </a:xfrm>
          <a:prstGeom prst="rect">
            <a:avLst/>
          </a:prstGeom>
        </p:spPr>
      </p:pic>
      <p:pic>
        <p:nvPicPr>
          <p:cNvPr id="8" name="Picture 7" descr="Figure 2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219200" y="609600"/>
            <a:ext cx="6858000" cy="263966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 bwMode="auto">
          <a:xfrm>
            <a:off x="629443" y="6036250"/>
            <a:ext cx="1341552" cy="61119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9443" y="1200150"/>
            <a:ext cx="7885113" cy="4457700"/>
            <a:chOff x="629443" y="1200150"/>
            <a:chExt cx="7885113" cy="44577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443" y="1200150"/>
              <a:ext cx="7885113" cy="44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 1"/>
            <p:cNvSpPr/>
            <p:nvPr/>
          </p:nvSpPr>
          <p:spPr bwMode="auto">
            <a:xfrm>
              <a:off x="629443" y="3318234"/>
              <a:ext cx="1341552" cy="480767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29443" y="4677242"/>
              <a:ext cx="1341552" cy="611195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458878" y="3249266"/>
              <a:ext cx="575035" cy="474322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458878" y="4672713"/>
              <a:ext cx="575035" cy="615723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880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my_pix\10201513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26" y="867266"/>
            <a:ext cx="2888137" cy="385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4108" y="4817095"/>
            <a:ext cx="76373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/>
              <a:t>The new gun happy at 325 kV, stopping at this voltage for now.  Shifting focus to building the beamline and photocathode deposition chamber (LDRD magnetized beam tests)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1226" y="77002"/>
            <a:ext cx="8237415" cy="74114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sz="2800" kern="0" dirty="0" smtClean="0"/>
              <a:t>Building the electron gun at LERF GTS</a:t>
            </a:r>
            <a:endParaRPr lang="en-US" sz="2800" kern="0" dirty="0"/>
          </a:p>
        </p:txBody>
      </p:sp>
      <p:pic>
        <p:nvPicPr>
          <p:cNvPr id="3074" name="Picture 2" descr="Gun and sheep chamber side 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978" y="903818"/>
            <a:ext cx="5085729" cy="381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92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407"/>
            <a:ext cx="9144000" cy="2580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9061"/>
            <a:ext cx="9144000" cy="308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2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p://mail%2Ejlab%2Eorg@mail:993/fetch%3EUID%3E/INBOX%3E170895?part=1.2&amp;type=image/jpeg&amp;filename=PlanView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p://mail%2Ejlab%2Eorg@mail:993/fetch%3EUID%3E/INBOX%3E170895?part=1.2&amp;type=image/jpeg&amp;filename=PlanView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0115"/>
            <a:ext cx="9144000" cy="3425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338"/>
            <a:ext cx="9144000" cy="2424413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 bwMode="auto">
          <a:xfrm>
            <a:off x="2384982" y="1187779"/>
            <a:ext cx="216816" cy="179109"/>
          </a:xfrm>
          <a:prstGeom prst="star5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5-Point Star 6"/>
          <p:cNvSpPr/>
          <p:nvPr/>
        </p:nvSpPr>
        <p:spPr bwMode="auto">
          <a:xfrm>
            <a:off x="5525679" y="1258880"/>
            <a:ext cx="216816" cy="179109"/>
          </a:xfrm>
          <a:prstGeom prst="star5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5-Point Star 7"/>
          <p:cNvSpPr/>
          <p:nvPr/>
        </p:nvSpPr>
        <p:spPr bwMode="auto">
          <a:xfrm>
            <a:off x="6755878" y="1678372"/>
            <a:ext cx="216816" cy="179109"/>
          </a:xfrm>
          <a:prstGeom prst="star5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5-Point Star 8"/>
          <p:cNvSpPr/>
          <p:nvPr/>
        </p:nvSpPr>
        <p:spPr bwMode="auto">
          <a:xfrm>
            <a:off x="7261677" y="380536"/>
            <a:ext cx="216816" cy="179109"/>
          </a:xfrm>
          <a:prstGeom prst="star5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1604" y="303311"/>
            <a:ext cx="2773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BLM locations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31400" y="2401942"/>
            <a:ext cx="282000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Insertable</a:t>
            </a:r>
            <a:r>
              <a:rPr lang="en-US" sz="2000" dirty="0" smtClean="0"/>
              <a:t> Faraday Cup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566102" y="2406519"/>
            <a:ext cx="129073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PSS BCM</a:t>
            </a:r>
            <a:endParaRPr lang="en-US" sz="2000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4211471" y="1638690"/>
            <a:ext cx="219127" cy="75382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5458120" y="1800520"/>
            <a:ext cx="878710" cy="6060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757671" y="3378336"/>
            <a:ext cx="543860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Someday, want to deliver 100uA to cup or dump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7370085" y="1779327"/>
            <a:ext cx="154561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Fixed Dump</a:t>
            </a:r>
            <a:endParaRPr lang="en-US" sz="2000" dirty="0"/>
          </a:p>
        </p:txBody>
      </p:sp>
      <p:sp>
        <p:nvSpPr>
          <p:cNvPr id="19" name="5-Point Star 18"/>
          <p:cNvSpPr/>
          <p:nvPr/>
        </p:nvSpPr>
        <p:spPr bwMode="auto">
          <a:xfrm>
            <a:off x="1894788" y="506143"/>
            <a:ext cx="216816" cy="179109"/>
          </a:xfrm>
          <a:prstGeom prst="star5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" name="Straight Arrow Connector 19"/>
          <p:cNvCxnSpPr>
            <a:stCxn id="18" idx="0"/>
          </p:cNvCxnSpPr>
          <p:nvPr/>
        </p:nvCxnSpPr>
        <p:spPr bwMode="auto">
          <a:xfrm flipH="1" flipV="1">
            <a:off x="7183225" y="1577417"/>
            <a:ext cx="959668" cy="20191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45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Old test cave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02" y="782425"/>
            <a:ext cx="5253487" cy="412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Old test cave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201" y="2083325"/>
            <a:ext cx="5232803" cy="412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6569" y="1"/>
            <a:ext cx="8328338" cy="7083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kern="0" dirty="0" smtClean="0"/>
              <a:t>ITC: first tests of CEBAF T-Gun and ¼ CM</a:t>
            </a:r>
          </a:p>
        </p:txBody>
      </p:sp>
    </p:spTree>
    <p:extLst>
      <p:ext uri="{BB962C8B-B14F-4D97-AF65-F5344CB8AC3E}">
        <p14:creationId xmlns:p14="http://schemas.microsoft.com/office/powerpoint/2010/main" val="14376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783602"/>
            <a:ext cx="9144002" cy="237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85058"/>
            <a:ext cx="9144000" cy="170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5863" y="93592"/>
            <a:ext cx="2773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BLM locations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460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04825" y="870409"/>
            <a:ext cx="8229600" cy="51721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AutoNum type="arabicPeriod"/>
            </a:pPr>
            <a:r>
              <a:rPr lang="en-US" sz="2200" dirty="0" smtClean="0"/>
              <a:t>Protect the ¼ CM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200" dirty="0" smtClean="0"/>
              <a:t>Protect </a:t>
            </a:r>
            <a:r>
              <a:rPr lang="en-US" sz="2200" dirty="0"/>
              <a:t>against </a:t>
            </a:r>
            <a:r>
              <a:rPr lang="en-US" sz="2200" dirty="0" smtClean="0"/>
              <a:t>beam loss and burn-through, </a:t>
            </a:r>
            <a:r>
              <a:rPr lang="en-US" sz="2200" dirty="0"/>
              <a:t>maintain </a:t>
            </a:r>
            <a:r>
              <a:rPr lang="en-US" sz="2200" dirty="0" smtClean="0"/>
              <a:t>UHV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200" dirty="0" smtClean="0"/>
              <a:t>Protect </a:t>
            </a:r>
            <a:r>
              <a:rPr lang="en-US" sz="2200" dirty="0"/>
              <a:t>viewers </a:t>
            </a:r>
            <a:r>
              <a:rPr lang="en-US" sz="2200" dirty="0" smtClean="0"/>
              <a:t>(this </a:t>
            </a:r>
            <a:r>
              <a:rPr lang="en-US" sz="2200" dirty="0"/>
              <a:t>is </a:t>
            </a:r>
            <a:r>
              <a:rPr lang="en-US" sz="2200" dirty="0" smtClean="0"/>
              <a:t>a software </a:t>
            </a:r>
            <a:r>
              <a:rPr lang="en-US" sz="2200" dirty="0"/>
              <a:t>interlock – Not </a:t>
            </a:r>
            <a:r>
              <a:rPr lang="en-US" sz="2200" dirty="0" smtClean="0"/>
              <a:t>FSD)</a:t>
            </a:r>
            <a:endParaRPr lang="en-US" sz="2200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200" dirty="0"/>
              <a:t>Protect </a:t>
            </a:r>
            <a:r>
              <a:rPr lang="en-US" sz="2200" dirty="0" smtClean="0"/>
              <a:t>magnets,  </a:t>
            </a:r>
            <a:r>
              <a:rPr lang="en-US" sz="2200" dirty="0"/>
              <a:t>ensure proper field for beam </a:t>
            </a:r>
            <a:r>
              <a:rPr lang="en-US" sz="2200" dirty="0" smtClean="0"/>
              <a:t>transport: comparator interlock, water </a:t>
            </a:r>
            <a:r>
              <a:rPr lang="en-US" sz="2200" dirty="0"/>
              <a:t>flow or </a:t>
            </a:r>
            <a:r>
              <a:rPr lang="en-US" sz="2200" dirty="0" err="1"/>
              <a:t>klixon</a:t>
            </a:r>
            <a:r>
              <a:rPr lang="en-US" sz="2200" dirty="0"/>
              <a:t> </a:t>
            </a:r>
            <a:r>
              <a:rPr lang="en-US" sz="2200" dirty="0" smtClean="0"/>
              <a:t>interlocks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200" dirty="0" smtClean="0"/>
              <a:t>Protect RF beamline components: vacuum and water flow interlocks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200" dirty="0" smtClean="0"/>
              <a:t>Protect cups, apertures and dumps: water flow interlocks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200" dirty="0" smtClean="0"/>
              <a:t>Protect </a:t>
            </a:r>
            <a:r>
              <a:rPr lang="en-US" sz="2200" dirty="0" err="1" smtClean="0"/>
              <a:t>HDIce</a:t>
            </a:r>
            <a:r>
              <a:rPr lang="en-US" sz="2200" dirty="0" smtClean="0"/>
              <a:t> (mostly, this means putting the beam where it is supposed to go, protect against </a:t>
            </a:r>
            <a:r>
              <a:rPr lang="en-US" sz="2200" dirty="0" err="1" smtClean="0"/>
              <a:t>mis</a:t>
            </a:r>
            <a:r>
              <a:rPr lang="en-US" sz="2200" dirty="0" smtClean="0"/>
              <a:t>-steered beam)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9783" y="8169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UITF MPS – what will it protect?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9848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9535"/>
            <a:ext cx="8229600" cy="1143000"/>
          </a:xfrm>
        </p:spPr>
        <p:txBody>
          <a:bodyPr/>
          <a:lstStyle/>
          <a:p>
            <a:r>
              <a:rPr lang="en-US" sz="3600" dirty="0" smtClean="0"/>
              <a:t>Hardware configuration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Valves OPEN only when vacuum good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Current limiting resistors in series with magnets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Water flow interlocks at cups, dumps and apertures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Window comparators on dipoles and gun HV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Viewers inserted only when laser in pulsed-mode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Water flow interlocks at </a:t>
            </a:r>
            <a:r>
              <a:rPr lang="en-US" dirty="0" err="1" smtClean="0">
                <a:solidFill>
                  <a:schemeClr val="tx1"/>
                </a:solidFill>
              </a:rPr>
              <a:t>buncher</a:t>
            </a:r>
            <a:r>
              <a:rPr lang="en-US" dirty="0" smtClean="0">
                <a:solidFill>
                  <a:schemeClr val="tx1"/>
                </a:solidFill>
              </a:rPr>
              <a:t> and chopper cavities, RF can be applied to chopper and </a:t>
            </a:r>
            <a:r>
              <a:rPr lang="en-US" dirty="0" err="1" smtClean="0">
                <a:solidFill>
                  <a:schemeClr val="tx1"/>
                </a:solidFill>
              </a:rPr>
              <a:t>buncher</a:t>
            </a:r>
            <a:r>
              <a:rPr lang="en-US" dirty="0" smtClean="0">
                <a:solidFill>
                  <a:schemeClr val="tx1"/>
                </a:solidFill>
              </a:rPr>
              <a:t> only when vacuum reads “good”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Helium liquid level interlocked to klystron high power RF</a:t>
            </a:r>
          </a:p>
        </p:txBody>
      </p:sp>
    </p:spTree>
    <p:extLst>
      <p:ext uri="{BB962C8B-B14F-4D97-AF65-F5344CB8AC3E}">
        <p14:creationId xmlns:p14="http://schemas.microsoft.com/office/powerpoint/2010/main" val="303236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70470"/>
            <a:ext cx="8229600" cy="1143000"/>
          </a:xfrm>
        </p:spPr>
        <p:txBody>
          <a:bodyPr/>
          <a:lstStyle/>
          <a:p>
            <a:r>
              <a:rPr lang="en-US" dirty="0" smtClean="0"/>
              <a:t>FSD Input Signals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029200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An FSD trip will shutter laser and sometimes close all valves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BLMs will shutter laser: CEBAF-style BLM modules (x2)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LLRF control boards with CEBAF-style FSD signals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Vacuum FSD signals from ¼ CM. Helium liquid level interlocked to klystron control panel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All beamline ion pumps ganged together, close laser shutter and close all pneumatic valves when pressure exceeds a </a:t>
            </a:r>
            <a:r>
              <a:rPr lang="en-US" dirty="0" err="1" smtClean="0">
                <a:solidFill>
                  <a:schemeClr val="tx1"/>
                </a:solidFill>
              </a:rPr>
              <a:t>setpoint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Window comparators using 16 bit ADC cards designed by EES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HDice</a:t>
            </a:r>
            <a:r>
              <a:rPr lang="en-US" dirty="0">
                <a:solidFill>
                  <a:schemeClr val="tx1"/>
                </a:solidFill>
              </a:rPr>
              <a:t> “off target” detector (</a:t>
            </a:r>
            <a:r>
              <a:rPr lang="en-US" dirty="0" err="1">
                <a:solidFill>
                  <a:schemeClr val="tx1"/>
                </a:solidFill>
              </a:rPr>
              <a:t>qty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1, suspect it will look like a BLM)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8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98751"/>
            <a:ext cx="8229600" cy="1143000"/>
          </a:xfrm>
        </p:spPr>
        <p:txBody>
          <a:bodyPr/>
          <a:lstStyle/>
          <a:p>
            <a:r>
              <a:rPr lang="en-US" dirty="0" smtClean="0"/>
              <a:t>Similar to CEBAF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0292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SSG BLM chassis, x2 units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New LLRF control boards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Cryo</a:t>
            </a:r>
            <a:r>
              <a:rPr lang="en-US" dirty="0" smtClean="0">
                <a:solidFill>
                  <a:schemeClr val="tx1"/>
                </a:solidFill>
              </a:rPr>
              <a:t> and SRF signals from ¼ CM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Window comparators using 16 bit ADC cards designed by </a:t>
            </a:r>
            <a:r>
              <a:rPr lang="en-US" dirty="0" smtClean="0">
                <a:solidFill>
                  <a:schemeClr val="tx1"/>
                </a:solidFill>
              </a:rPr>
              <a:t>EES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FSD signals summed using VME boards with 12 input channels each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FSD signals transmitted via fiber at 5 MHz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SCAM to create low duty factor modes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CEBAF style </a:t>
            </a:r>
            <a:r>
              <a:rPr lang="en-US" dirty="0" err="1" smtClean="0">
                <a:solidFill>
                  <a:schemeClr val="tx1"/>
                </a:solidFill>
              </a:rPr>
              <a:t>pockel</a:t>
            </a:r>
            <a:r>
              <a:rPr lang="en-US" dirty="0" smtClean="0">
                <a:solidFill>
                  <a:schemeClr val="tx1"/>
                </a:solidFill>
              </a:rPr>
              <a:t> cell </a:t>
            </a:r>
            <a:r>
              <a:rPr lang="en-US" dirty="0">
                <a:solidFill>
                  <a:schemeClr val="tx1"/>
                </a:solidFill>
              </a:rPr>
              <a:t>tune mode </a:t>
            </a:r>
            <a:r>
              <a:rPr lang="en-US" dirty="0" smtClean="0">
                <a:solidFill>
                  <a:schemeClr val="tx1"/>
                </a:solidFill>
              </a:rPr>
              <a:t>generator: RTP </a:t>
            </a:r>
            <a:r>
              <a:rPr lang="en-US" dirty="0">
                <a:solidFill>
                  <a:schemeClr val="tx1"/>
                </a:solidFill>
              </a:rPr>
              <a:t>cell </a:t>
            </a:r>
            <a:r>
              <a:rPr lang="en-US" dirty="0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&lt;250ns </a:t>
            </a:r>
            <a:r>
              <a:rPr lang="en-US" dirty="0" smtClean="0">
                <a:solidFill>
                  <a:schemeClr val="tx1"/>
                </a:solidFill>
              </a:rPr>
              <a:t>response time, </a:t>
            </a:r>
            <a:r>
              <a:rPr lang="en-US" dirty="0">
                <a:solidFill>
                  <a:schemeClr val="tx1"/>
                </a:solidFill>
              </a:rPr>
              <a:t>backed </a:t>
            </a:r>
            <a:r>
              <a:rPr lang="en-US" dirty="0" smtClean="0">
                <a:solidFill>
                  <a:schemeClr val="tx1"/>
                </a:solidFill>
              </a:rPr>
              <a:t>by </a:t>
            </a:r>
            <a:r>
              <a:rPr lang="en-US" dirty="0">
                <a:solidFill>
                  <a:schemeClr val="tx1"/>
                </a:solidFill>
              </a:rPr>
              <a:t>shutter </a:t>
            </a:r>
            <a:r>
              <a:rPr lang="en-US" dirty="0" smtClean="0">
                <a:solidFill>
                  <a:schemeClr val="tx1"/>
                </a:solidFill>
              </a:rPr>
              <a:t>that closes 5-10ms later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74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2932" y="-1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Status Reviews</a:t>
            </a:r>
            <a:endParaRPr lang="en-US" kern="0" dirty="0"/>
          </a:p>
        </p:txBody>
      </p:sp>
      <p:sp>
        <p:nvSpPr>
          <p:cNvPr id="3" name="Rectangle 2"/>
          <p:cNvSpPr/>
          <p:nvPr/>
        </p:nvSpPr>
        <p:spPr>
          <a:xfrm>
            <a:off x="124905" y="798936"/>
            <a:ext cx="8875336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UITF Accelerator Review: beamline design reviewed by Ops/CASA/SRF, March 18, 2016, </a:t>
            </a:r>
            <a:r>
              <a:rPr lang="en-US" sz="2400" i="1" dirty="0" smtClean="0">
                <a:latin typeface="+mn-lt"/>
              </a:rPr>
              <a:t>“Will it work?”</a:t>
            </a:r>
            <a:r>
              <a:rPr lang="en-US" sz="2400" dirty="0" smtClean="0">
                <a:latin typeface="+mn-lt"/>
              </a:rPr>
              <a:t> review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Geoff </a:t>
            </a:r>
            <a:r>
              <a:rPr lang="en-US" sz="1800" dirty="0" err="1" smtClean="0">
                <a:latin typeface="+mn-lt"/>
              </a:rPr>
              <a:t>Krafft</a:t>
            </a:r>
            <a:r>
              <a:rPr lang="en-US" sz="1800" dirty="0" smtClean="0">
                <a:latin typeface="+mn-lt"/>
              </a:rPr>
              <a:t>, Mike </a:t>
            </a:r>
            <a:r>
              <a:rPr lang="en-US" sz="1800" dirty="0" err="1" smtClean="0">
                <a:latin typeface="+mn-lt"/>
              </a:rPr>
              <a:t>Spata</a:t>
            </a:r>
            <a:r>
              <a:rPr lang="en-US" sz="1800" dirty="0" smtClean="0">
                <a:latin typeface="+mn-lt"/>
              </a:rPr>
              <a:t>, Reza </a:t>
            </a:r>
            <a:r>
              <a:rPr lang="en-US" sz="1800" dirty="0" err="1" smtClean="0">
                <a:latin typeface="+mn-lt"/>
              </a:rPr>
              <a:t>Kazimi</a:t>
            </a:r>
            <a:r>
              <a:rPr lang="en-US" sz="1800" dirty="0" smtClean="0">
                <a:latin typeface="+mn-lt"/>
              </a:rPr>
              <a:t>, Arne </a:t>
            </a:r>
            <a:r>
              <a:rPr lang="en-US" sz="1800" dirty="0" err="1" smtClean="0">
                <a:latin typeface="+mn-lt"/>
              </a:rPr>
              <a:t>Freyberger</a:t>
            </a:r>
            <a:r>
              <a:rPr lang="en-US" sz="1800" dirty="0" smtClean="0">
                <a:latin typeface="+mn-lt"/>
              </a:rPr>
              <a:t>, Todd </a:t>
            </a:r>
            <a:r>
              <a:rPr lang="en-US" sz="1800" dirty="0" err="1" smtClean="0">
                <a:latin typeface="+mn-lt"/>
              </a:rPr>
              <a:t>Satogata</a:t>
            </a:r>
            <a:r>
              <a:rPr lang="en-US" sz="1800" dirty="0" smtClean="0">
                <a:latin typeface="+mn-lt"/>
              </a:rPr>
              <a:t>, Fay Hannon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Yes, it will work.  </a:t>
            </a:r>
            <a:r>
              <a:rPr lang="en-US" sz="1800" dirty="0" smtClean="0">
                <a:latin typeface="+mn-lt"/>
              </a:rPr>
              <a:t>Summary distributed, Bruce </a:t>
            </a:r>
            <a:r>
              <a:rPr lang="en-US" sz="1800" dirty="0" err="1" smtClean="0">
                <a:latin typeface="+mn-lt"/>
              </a:rPr>
              <a:t>Lenzer</a:t>
            </a:r>
            <a:r>
              <a:rPr lang="en-US" sz="1800" dirty="0" smtClean="0">
                <a:latin typeface="+mn-lt"/>
              </a:rPr>
              <a:t> helping to make the review “official”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Internal Safety Review, May 10, 2016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Personnel safety, including radiation protection, assessment will be sent to SCMB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Conduct of Operations Review, June 2016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Commissioning and Operations plans (the SCMB review)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Accelerator Readiness Review, August 2016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Documentation in place, systems ready and checked out, staff trained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Experimental Readiness Review, Nov/Dec 2016</a:t>
            </a:r>
          </a:p>
        </p:txBody>
      </p:sp>
    </p:spTree>
    <p:extLst>
      <p:ext uri="{BB962C8B-B14F-4D97-AF65-F5344CB8AC3E}">
        <p14:creationId xmlns:p14="http://schemas.microsoft.com/office/powerpoint/2010/main" val="72303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2932" y="-1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Status Reviews</a:t>
            </a:r>
            <a:endParaRPr lang="en-US" kern="0" dirty="0"/>
          </a:p>
        </p:txBody>
      </p:sp>
      <p:sp>
        <p:nvSpPr>
          <p:cNvPr id="3" name="Rectangle 2"/>
          <p:cNvSpPr/>
          <p:nvPr/>
        </p:nvSpPr>
        <p:spPr>
          <a:xfrm>
            <a:off x="124905" y="798936"/>
            <a:ext cx="887533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Internal Safety Review, May 10, 2016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+mn-lt"/>
              </a:rPr>
              <a:t>Poelker</a:t>
            </a:r>
            <a:r>
              <a:rPr lang="en-US" sz="1800" dirty="0" smtClean="0">
                <a:latin typeface="+mn-lt"/>
              </a:rPr>
              <a:t>: UITF overview, from safety perspective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+mn-lt"/>
              </a:rPr>
              <a:t>Areti</a:t>
            </a:r>
            <a:r>
              <a:rPr lang="en-US" sz="1800" dirty="0" smtClean="0">
                <a:latin typeface="+mn-lt"/>
              </a:rPr>
              <a:t>: ODH </a:t>
            </a:r>
            <a:r>
              <a:rPr lang="en-US" sz="1800" dirty="0" smtClean="0">
                <a:latin typeface="+mn-lt"/>
              </a:rPr>
              <a:t>Assessment</a:t>
            </a:r>
            <a:endParaRPr lang="en-US" sz="1800" dirty="0" smtClean="0">
              <a:latin typeface="+mn-lt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+mn-lt"/>
              </a:rPr>
              <a:t>Hansknecht</a:t>
            </a:r>
            <a:r>
              <a:rPr lang="en-US" sz="1800" dirty="0" smtClean="0">
                <a:latin typeface="+mn-lt"/>
              </a:rPr>
              <a:t>: gun </a:t>
            </a:r>
            <a:r>
              <a:rPr lang="en-US" sz="1800" dirty="0" smtClean="0">
                <a:latin typeface="+mn-lt"/>
              </a:rPr>
              <a:t>HV, lasers and SF</a:t>
            </a:r>
            <a:r>
              <a:rPr lang="en-US" sz="1800" baseline="-25000" dirty="0" smtClean="0">
                <a:latin typeface="+mn-lt"/>
              </a:rPr>
              <a:t>6</a:t>
            </a:r>
            <a:endParaRPr lang="en-US" sz="1800" baseline="-25000" dirty="0" smtClean="0">
              <a:latin typeface="+mn-lt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+mn-lt"/>
              </a:rPr>
              <a:t>Vashek</a:t>
            </a:r>
            <a:r>
              <a:rPr lang="en-US" sz="1800" dirty="0" smtClean="0">
                <a:latin typeface="+mn-lt"/>
              </a:rPr>
              <a:t>: Radiation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Henry Robertson: ODH, </a:t>
            </a:r>
            <a:r>
              <a:rPr lang="en-US" sz="1800" dirty="0" smtClean="0">
                <a:latin typeface="+mn-lt"/>
              </a:rPr>
              <a:t>PSS</a:t>
            </a:r>
            <a:endParaRPr lang="en-US" sz="1800" dirty="0" smtClean="0">
              <a:latin typeface="+mn-lt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+mn-lt"/>
              </a:rPr>
              <a:t>Poelker</a:t>
            </a:r>
            <a:r>
              <a:rPr lang="en-US" sz="1800" dirty="0" smtClean="0">
                <a:latin typeface="+mn-lt"/>
              </a:rPr>
              <a:t>: wrap up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(Bob says don’t forget…..electrical </a:t>
            </a:r>
            <a:r>
              <a:rPr lang="en-US" sz="1800" dirty="0"/>
              <a:t>safety for power </a:t>
            </a:r>
            <a:r>
              <a:rPr lang="en-US" sz="1800" dirty="0" smtClean="0"/>
              <a:t>supplies, </a:t>
            </a:r>
            <a:r>
              <a:rPr lang="en-US" sz="1800" dirty="0"/>
              <a:t>ionizing radiation non-ionizing radiation (RF and lasers</a:t>
            </a:r>
            <a:r>
              <a:rPr lang="en-US" sz="1800" dirty="0" smtClean="0"/>
              <a:t>), </a:t>
            </a:r>
            <a:r>
              <a:rPr lang="en-US" sz="1800" dirty="0"/>
              <a:t>PSS: access controls, shielding, and beam containment (Credited Control for limiting beam current) and associated level of redundancy Operational Safety Procedure(s) for maintaining safe operation and </a:t>
            </a:r>
            <a:r>
              <a:rPr lang="en-US" sz="1800" dirty="0" smtClean="0"/>
              <a:t>maintenance) </a:t>
            </a:r>
            <a:endParaRPr lang="en-US" sz="1800" dirty="0" smtClean="0">
              <a:latin typeface="+mn-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Assessment will be sent to SCMB  </a:t>
            </a:r>
          </a:p>
        </p:txBody>
      </p:sp>
    </p:spTree>
    <p:extLst>
      <p:ext uri="{BB962C8B-B14F-4D97-AF65-F5344CB8AC3E}">
        <p14:creationId xmlns:p14="http://schemas.microsoft.com/office/powerpoint/2010/main" val="127200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r="721"/>
          <a:stretch/>
        </p:blipFill>
        <p:spPr bwMode="auto">
          <a:xfrm>
            <a:off x="0" y="716033"/>
            <a:ext cx="9146030" cy="397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UITF Beamline Layout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869423" y="3398058"/>
            <a:ext cx="6036011" cy="2545479"/>
            <a:chOff x="2869423" y="3398058"/>
            <a:chExt cx="6036011" cy="2545479"/>
          </a:xfrm>
        </p:grpSpPr>
        <p:sp>
          <p:nvSpPr>
            <p:cNvPr id="7" name="TextBox 6"/>
            <p:cNvSpPr txBox="1"/>
            <p:nvPr/>
          </p:nvSpPr>
          <p:spPr>
            <a:xfrm>
              <a:off x="4758975" y="3733608"/>
              <a:ext cx="22569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  <a:r>
                <a:rPr lang="en-US" dirty="0" smtClean="0"/>
                <a:t>eV region</a:t>
              </a:r>
              <a:endParaRPr lang="en-US" dirty="0"/>
            </a:p>
          </p:txBody>
        </p:sp>
        <p:sp>
          <p:nvSpPr>
            <p:cNvPr id="9" name="Right Brace 8"/>
            <p:cNvSpPr/>
            <p:nvPr/>
          </p:nvSpPr>
          <p:spPr bwMode="auto">
            <a:xfrm rot="6025425">
              <a:off x="5608292" y="1011168"/>
              <a:ext cx="377013" cy="5150794"/>
            </a:xfrm>
            <a:prstGeom prst="rightBrac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69423" y="4373877"/>
              <a:ext cx="603601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Up to 10 MeV, 100 </a:t>
              </a:r>
              <a:r>
                <a:rPr lang="en-US" dirty="0" err="1" smtClean="0"/>
                <a:t>nA</a:t>
              </a:r>
              <a:endParaRPr lang="en-US" dirty="0" smtClean="0"/>
            </a:p>
            <a:p>
              <a:pPr algn="ctr"/>
              <a:r>
                <a:rPr lang="en-US" dirty="0" smtClean="0"/>
                <a:t>Desire 100 </a:t>
              </a:r>
              <a:r>
                <a:rPr lang="en-US" dirty="0" err="1" smtClean="0"/>
                <a:t>uA</a:t>
              </a:r>
              <a:r>
                <a:rPr lang="en-US" dirty="0" smtClean="0"/>
                <a:t> at </a:t>
              </a:r>
              <a:r>
                <a:rPr lang="en-US" dirty="0" smtClean="0"/>
                <a:t>42” </a:t>
              </a:r>
              <a:r>
                <a:rPr lang="en-US" dirty="0" smtClean="0"/>
                <a:t>beam </a:t>
              </a:r>
              <a:r>
                <a:rPr lang="en-US" dirty="0" smtClean="0"/>
                <a:t>height</a:t>
              </a:r>
            </a:p>
            <a:p>
              <a:pPr algn="ctr"/>
              <a:r>
                <a:rPr lang="en-US" dirty="0" smtClean="0"/>
                <a:t>(i.e., no vertical chicane)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2627508"/>
            <a:ext cx="2893827" cy="2063859"/>
            <a:chOff x="0" y="2627508"/>
            <a:chExt cx="2893827" cy="2063859"/>
          </a:xfrm>
        </p:grpSpPr>
        <p:sp>
          <p:nvSpPr>
            <p:cNvPr id="4" name="TextBox 3"/>
            <p:cNvSpPr txBox="1"/>
            <p:nvPr/>
          </p:nvSpPr>
          <p:spPr>
            <a:xfrm>
              <a:off x="440431" y="3011387"/>
              <a:ext cx="20966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keV</a:t>
              </a:r>
              <a:r>
                <a:rPr lang="en-US" dirty="0" smtClean="0"/>
                <a:t> region</a:t>
              </a:r>
              <a:endParaRPr lang="en-US" dirty="0"/>
            </a:p>
          </p:txBody>
        </p:sp>
        <p:sp>
          <p:nvSpPr>
            <p:cNvPr id="5" name="Right Brace 4"/>
            <p:cNvSpPr/>
            <p:nvPr/>
          </p:nvSpPr>
          <p:spPr bwMode="auto">
            <a:xfrm rot="6018121">
              <a:off x="1239062" y="1737163"/>
              <a:ext cx="390230" cy="2170919"/>
            </a:xfrm>
            <a:prstGeom prst="rightBrac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0" y="3596162"/>
              <a:ext cx="440431" cy="641757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634" y="3614149"/>
              <a:ext cx="281019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450 </a:t>
              </a:r>
              <a:r>
                <a:rPr lang="en-US" dirty="0" smtClean="0"/>
                <a:t>kV, </a:t>
              </a:r>
              <a:r>
                <a:rPr lang="en-US" dirty="0" smtClean="0"/>
                <a:t>3mA</a:t>
              </a:r>
              <a:endParaRPr lang="en-US" dirty="0" smtClean="0"/>
            </a:p>
            <a:p>
              <a:pPr algn="ctr"/>
              <a:r>
                <a:rPr lang="en-US" dirty="0" smtClean="0"/>
                <a:t>225 kV, 32 mA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137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6569" y="1"/>
            <a:ext cx="8328338" cy="7083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kern="0" dirty="0" smtClean="0"/>
              <a:t>UITF: what will it do? </a:t>
            </a:r>
            <a:r>
              <a:rPr lang="en-US" kern="0" dirty="0"/>
              <a:t>w</a:t>
            </a:r>
            <a:r>
              <a:rPr lang="en-US" kern="0" dirty="0" smtClean="0"/>
              <a:t>ho will use it?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109" y="779078"/>
            <a:ext cx="8832916" cy="5287963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5762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333399"/>
                </a:solidFill>
                <a:latin typeface="+mn-lt"/>
              </a:defRPr>
            </a:lvl2pPr>
            <a:lvl3pPr marL="919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B050"/>
                </a:solidFill>
                <a:latin typeface="+mn-lt"/>
              </a:defRPr>
            </a:lvl3pPr>
            <a:lvl4pPr marL="1262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7030A0"/>
                </a:solidFill>
                <a:latin typeface="+mn-lt"/>
              </a:defRPr>
            </a:lvl4pPr>
            <a:lvl5pPr marL="1604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7030A0"/>
                </a:solidFill>
                <a:latin typeface="+mn-lt"/>
              </a:defRPr>
            </a:lvl5pPr>
            <a:lvl6pPr marL="20621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5193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29765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4337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228600" lvl="1" indent="-228600" eaLnBrk="1" hangingPunct="1">
              <a:buFontTx/>
              <a:buChar char="•"/>
            </a:pPr>
            <a:r>
              <a:rPr lang="en-US" sz="2800" b="0" kern="0" dirty="0" smtClean="0">
                <a:solidFill>
                  <a:schemeClr val="tx1"/>
                </a:solidFill>
              </a:rPr>
              <a:t>Commission </a:t>
            </a:r>
            <a:r>
              <a:rPr lang="en-US" sz="2800" b="0" kern="0" dirty="0" err="1" smtClean="0">
                <a:solidFill>
                  <a:schemeClr val="tx1"/>
                </a:solidFill>
              </a:rPr>
              <a:t>HDIce</a:t>
            </a:r>
            <a:r>
              <a:rPr lang="en-US" sz="2800" b="0" kern="0" dirty="0" smtClean="0">
                <a:solidFill>
                  <a:schemeClr val="tx1"/>
                </a:solidFill>
              </a:rPr>
              <a:t> with electron beam</a:t>
            </a:r>
          </a:p>
          <a:p>
            <a:pPr marL="571500" lvl="2" eaLnBrk="1" hangingPunct="1"/>
            <a:r>
              <a:rPr lang="en-US" b="0" kern="0" dirty="0" smtClean="0">
                <a:solidFill>
                  <a:schemeClr val="tx1"/>
                </a:solidFill>
              </a:rPr>
              <a:t>Tests with MeV beam more challenging than tests with GeV beam</a:t>
            </a:r>
          </a:p>
          <a:p>
            <a:pPr marL="228600" lvl="1" indent="-228600" eaLnBrk="1" hangingPunct="1">
              <a:buFontTx/>
              <a:buChar char="•"/>
            </a:pPr>
            <a:r>
              <a:rPr lang="en-US" sz="2800" b="0" kern="0" dirty="0" smtClean="0">
                <a:solidFill>
                  <a:schemeClr val="tx1"/>
                </a:solidFill>
              </a:rPr>
              <a:t>Commission key components of Injector Upgrade: new ¼ CM, 200kV gun, 200kV Wien</a:t>
            </a:r>
            <a:endParaRPr lang="en-US" b="0" kern="0" dirty="0" smtClean="0">
              <a:solidFill>
                <a:schemeClr val="tx1"/>
              </a:solidFill>
            </a:endParaRPr>
          </a:p>
          <a:p>
            <a:pPr marL="228600" lvl="1" indent="-228600" eaLnBrk="1" hangingPunct="1">
              <a:buFontTx/>
              <a:buChar char="•"/>
            </a:pPr>
            <a:r>
              <a:rPr lang="en-US" sz="2800" b="0" kern="0" dirty="0">
                <a:solidFill>
                  <a:schemeClr val="tx1"/>
                </a:solidFill>
              </a:rPr>
              <a:t>High current polarized gun tests at </a:t>
            </a:r>
            <a:r>
              <a:rPr lang="en-US" sz="2800" b="0" kern="0" dirty="0" err="1" smtClean="0">
                <a:solidFill>
                  <a:schemeClr val="tx1"/>
                </a:solidFill>
              </a:rPr>
              <a:t>keV</a:t>
            </a:r>
            <a:r>
              <a:rPr lang="en-US" sz="2800" b="0" kern="0" dirty="0" smtClean="0">
                <a:solidFill>
                  <a:schemeClr val="tx1"/>
                </a:solidFill>
              </a:rPr>
              <a:t> energy</a:t>
            </a:r>
          </a:p>
          <a:p>
            <a:pPr marL="228600" lvl="1" indent="-228600" eaLnBrk="1" hangingPunct="1">
              <a:buFontTx/>
              <a:buChar char="•"/>
            </a:pPr>
            <a:r>
              <a:rPr lang="en-US" sz="2800" b="0" kern="0" dirty="0" smtClean="0">
                <a:solidFill>
                  <a:schemeClr val="tx1"/>
                </a:solidFill>
              </a:rPr>
              <a:t>Commission new hardware for CEBAF: </a:t>
            </a:r>
            <a:r>
              <a:rPr lang="en-US" sz="2800" b="0" kern="0" dirty="0" err="1" smtClean="0">
                <a:solidFill>
                  <a:schemeClr val="tx1"/>
                </a:solidFill>
              </a:rPr>
              <a:t>nA</a:t>
            </a:r>
            <a:r>
              <a:rPr lang="en-US" sz="2800" b="0" kern="0" dirty="0" smtClean="0">
                <a:solidFill>
                  <a:schemeClr val="tx1"/>
                </a:solidFill>
              </a:rPr>
              <a:t> </a:t>
            </a:r>
            <a:r>
              <a:rPr lang="en-US" sz="2800" b="0" kern="0" dirty="0" err="1" smtClean="0">
                <a:solidFill>
                  <a:schemeClr val="tx1"/>
                </a:solidFill>
              </a:rPr>
              <a:t>stripline</a:t>
            </a:r>
            <a:r>
              <a:rPr lang="en-US" sz="2800" b="0" kern="0" dirty="0" smtClean="0">
                <a:solidFill>
                  <a:schemeClr val="tx1"/>
                </a:solidFill>
              </a:rPr>
              <a:t> BPMs, low noise BCM for parity violation experiment, magnetron vs </a:t>
            </a:r>
            <a:r>
              <a:rPr lang="en-US" sz="2800" b="0" kern="0" dirty="0" smtClean="0">
                <a:solidFill>
                  <a:schemeClr val="tx1"/>
                </a:solidFill>
              </a:rPr>
              <a:t>klystron, etc.,</a:t>
            </a:r>
            <a:endParaRPr lang="en-US" sz="2800" b="0" kern="0" dirty="0" smtClean="0">
              <a:solidFill>
                <a:schemeClr val="tx1"/>
              </a:solidFill>
            </a:endParaRPr>
          </a:p>
          <a:p>
            <a:pPr marL="228600" lvl="1" indent="-228600" eaLnBrk="1" hangingPunct="1">
              <a:buFontTx/>
              <a:buChar char="•"/>
            </a:pPr>
            <a:r>
              <a:rPr lang="en-US" sz="2800" b="0" kern="0" dirty="0" smtClean="0">
                <a:solidFill>
                  <a:schemeClr val="tx1"/>
                </a:solidFill>
              </a:rPr>
              <a:t>Polarized positron source, fast kicker, Bubble Chamber experiment, MeV parity violation experiments…</a:t>
            </a:r>
            <a:endParaRPr lang="en-US" sz="2800" b="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9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7457" y="779078"/>
            <a:ext cx="8473044" cy="5287963"/>
          </a:xfrm>
        </p:spPr>
        <p:txBody>
          <a:bodyPr/>
          <a:lstStyle/>
          <a:p>
            <a:pPr marL="228600" lvl="1" indent="-228600" eaLnBrk="1" hangingPunct="1">
              <a:buFontTx/>
              <a:buChar char="•"/>
            </a:pPr>
            <a:r>
              <a:rPr lang="en-US" sz="2800" b="0" dirty="0" smtClean="0">
                <a:solidFill>
                  <a:schemeClr val="tx1"/>
                </a:solidFill>
              </a:rPr>
              <a:t>Ionizing Radiation</a:t>
            </a:r>
          </a:p>
          <a:p>
            <a:pPr marL="571500" lvl="2" eaLnBrk="1" hangingPunct="1"/>
            <a:r>
              <a:rPr lang="en-US" b="0" dirty="0" err="1" smtClean="0">
                <a:solidFill>
                  <a:schemeClr val="tx1"/>
                </a:solidFill>
              </a:rPr>
              <a:t>Photogun</a:t>
            </a:r>
            <a:r>
              <a:rPr lang="en-US" b="0" dirty="0" smtClean="0">
                <a:solidFill>
                  <a:schemeClr val="tx1"/>
                </a:solidFill>
              </a:rPr>
              <a:t> (photo beam and field emission)</a:t>
            </a:r>
          </a:p>
          <a:p>
            <a:pPr marL="571500" lvl="2" eaLnBrk="1" hangingPunct="1"/>
            <a:r>
              <a:rPr lang="en-US" b="0" dirty="0" smtClean="0">
                <a:solidFill>
                  <a:schemeClr val="tx1"/>
                </a:solidFill>
              </a:rPr>
              <a:t>¼ </a:t>
            </a:r>
            <a:r>
              <a:rPr lang="en-US" b="0" dirty="0" err="1" smtClean="0">
                <a:solidFill>
                  <a:schemeClr val="tx1"/>
                </a:solidFill>
              </a:rPr>
              <a:t>Cryomodule</a:t>
            </a:r>
            <a:r>
              <a:rPr lang="en-US" b="0" dirty="0" smtClean="0">
                <a:solidFill>
                  <a:schemeClr val="tx1"/>
                </a:solidFill>
              </a:rPr>
              <a:t> (accelerated beam and field emission)</a:t>
            </a:r>
          </a:p>
          <a:p>
            <a:pPr marL="571500" lvl="2" eaLnBrk="1" hangingPunct="1"/>
            <a:r>
              <a:rPr lang="en-US" b="0" dirty="0" err="1" smtClean="0">
                <a:solidFill>
                  <a:schemeClr val="tx1"/>
                </a:solidFill>
              </a:rPr>
              <a:t>Buncher</a:t>
            </a:r>
            <a:r>
              <a:rPr lang="en-US" b="0" dirty="0" smtClean="0">
                <a:solidFill>
                  <a:schemeClr val="tx1"/>
                </a:solidFill>
              </a:rPr>
              <a:t>, chopper </a:t>
            </a:r>
            <a:r>
              <a:rPr lang="en-US" b="0" dirty="0" smtClean="0">
                <a:solidFill>
                  <a:schemeClr val="tx1"/>
                </a:solidFill>
              </a:rPr>
              <a:t>cavities (possible, but unlikely)</a:t>
            </a:r>
            <a:endParaRPr lang="en-US" b="0" dirty="0" smtClean="0">
              <a:solidFill>
                <a:schemeClr val="tx1"/>
              </a:solidFill>
            </a:endParaRPr>
          </a:p>
          <a:p>
            <a:pPr marL="571500" lvl="2" eaLnBrk="1" hangingPunct="1"/>
            <a:r>
              <a:rPr lang="en-US" b="0" dirty="0" smtClean="0">
                <a:solidFill>
                  <a:schemeClr val="tx1"/>
                </a:solidFill>
              </a:rPr>
              <a:t>Residual radiation</a:t>
            </a:r>
            <a:r>
              <a:rPr lang="en-US" b="0" dirty="0" smtClean="0">
                <a:solidFill>
                  <a:schemeClr val="tx1"/>
                </a:solidFill>
              </a:rPr>
              <a:t>? (little activation at beam energy &lt; 10 MeV)</a:t>
            </a:r>
            <a:endParaRPr lang="en-US" b="0" dirty="0" smtClean="0">
              <a:solidFill>
                <a:schemeClr val="tx1"/>
              </a:solidFill>
            </a:endParaRPr>
          </a:p>
          <a:p>
            <a:pPr marL="228600" lvl="1" indent="-228600" eaLnBrk="1" hangingPunct="1">
              <a:buFontTx/>
              <a:buChar char="•"/>
            </a:pPr>
            <a:r>
              <a:rPr lang="en-US" sz="2800" b="0" dirty="0" smtClean="0">
                <a:solidFill>
                  <a:schemeClr val="tx1"/>
                </a:solidFill>
              </a:rPr>
              <a:t>Non-ionizing Radiation</a:t>
            </a:r>
          </a:p>
          <a:p>
            <a:pPr marL="571500" lvl="2" eaLnBrk="1" hangingPunct="1"/>
            <a:r>
              <a:rPr lang="en-US" b="0" dirty="0" smtClean="0">
                <a:solidFill>
                  <a:schemeClr val="tx1"/>
                </a:solidFill>
              </a:rPr>
              <a:t>Laser</a:t>
            </a:r>
          </a:p>
          <a:p>
            <a:pPr marL="571500" lvl="2" eaLnBrk="1" hangingPunct="1"/>
            <a:r>
              <a:rPr lang="en-US" b="0" dirty="0" smtClean="0">
                <a:solidFill>
                  <a:schemeClr val="tx1"/>
                </a:solidFill>
              </a:rPr>
              <a:t>RF from klystrons and solid-state amplifier</a:t>
            </a:r>
          </a:p>
          <a:p>
            <a:pPr marL="228600" lvl="1" indent="-228600" eaLnBrk="1" hangingPunct="1">
              <a:buFontTx/>
              <a:buChar char="•"/>
            </a:pPr>
            <a:r>
              <a:rPr lang="en-US" sz="2800" b="0" dirty="0" smtClean="0">
                <a:solidFill>
                  <a:schemeClr val="tx1"/>
                </a:solidFill>
              </a:rPr>
              <a:t>Oxygen Deficiency Hazard (He, N</a:t>
            </a:r>
            <a:r>
              <a:rPr lang="en-US" sz="2800" b="0" baseline="-25000" dirty="0" smtClean="0">
                <a:solidFill>
                  <a:schemeClr val="tx1"/>
                </a:solidFill>
              </a:rPr>
              <a:t>2</a:t>
            </a:r>
            <a:r>
              <a:rPr lang="en-US" sz="2800" b="0" dirty="0" smtClean="0">
                <a:solidFill>
                  <a:schemeClr val="tx1"/>
                </a:solidFill>
              </a:rPr>
              <a:t>, SF</a:t>
            </a:r>
            <a:r>
              <a:rPr lang="en-US" sz="2800" b="0" baseline="-25000" dirty="0" smtClean="0">
                <a:solidFill>
                  <a:schemeClr val="tx1"/>
                </a:solidFill>
              </a:rPr>
              <a:t>6</a:t>
            </a:r>
            <a:r>
              <a:rPr lang="en-US" sz="2800" b="0" dirty="0" smtClean="0">
                <a:solidFill>
                  <a:schemeClr val="tx1"/>
                </a:solidFill>
              </a:rPr>
              <a:t>)</a:t>
            </a:r>
          </a:p>
          <a:p>
            <a:pPr marL="571500" lvl="2" eaLnBrk="1" hangingPunct="1"/>
            <a:r>
              <a:rPr lang="en-US" b="0" dirty="0" smtClean="0">
                <a:solidFill>
                  <a:schemeClr val="tx1"/>
                </a:solidFill>
              </a:rPr>
              <a:t>Cryogenic fluids</a:t>
            </a:r>
          </a:p>
          <a:p>
            <a:pPr marL="228600" lvl="1" indent="-228600" eaLnBrk="1" hangingPunct="1">
              <a:buFontTx/>
              <a:buChar char="•"/>
            </a:pPr>
            <a:r>
              <a:rPr lang="en-US" sz="2800" b="0" dirty="0" smtClean="0">
                <a:solidFill>
                  <a:schemeClr val="tx1"/>
                </a:solidFill>
              </a:rPr>
              <a:t>Unique and “Typical” hazards</a:t>
            </a:r>
          </a:p>
          <a:p>
            <a:pPr marL="571500" lvl="2" eaLnBrk="1" hangingPunct="1"/>
            <a:r>
              <a:rPr lang="en-US" b="0" dirty="0" smtClean="0">
                <a:solidFill>
                  <a:schemeClr val="tx1"/>
                </a:solidFill>
              </a:rPr>
              <a:t>Elevated beamline, magnets, ion pumps, vacuum systems</a:t>
            </a:r>
            <a:endParaRPr lang="en-US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74008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7482"/>
            <a:ext cx="9144000" cy="3080446"/>
          </a:xfrm>
          <a:prstGeom prst="rect">
            <a:avLst/>
          </a:prstGeom>
        </p:spPr>
      </p:pic>
      <p:sp>
        <p:nvSpPr>
          <p:cNvPr id="33" name="Title 1"/>
          <p:cNvSpPr txBox="1">
            <a:spLocks/>
          </p:cNvSpPr>
          <p:nvPr/>
        </p:nvSpPr>
        <p:spPr bwMode="auto">
          <a:xfrm>
            <a:off x="6072285" y="5050695"/>
            <a:ext cx="2997724" cy="118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sz="2800" b="0" kern="0" dirty="0" smtClean="0">
                <a:effectLst/>
              </a:rPr>
              <a:t>RF waveguides</a:t>
            </a:r>
            <a:endParaRPr lang="en-US" sz="2400" b="0" kern="0" dirty="0">
              <a:effectLst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969443" y="5042797"/>
            <a:ext cx="2997724" cy="118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sz="2800" b="0" kern="0" dirty="0" smtClean="0">
                <a:effectLst/>
              </a:rPr>
              <a:t>Laser table, alignment mode</a:t>
            </a:r>
            <a:endParaRPr lang="en-US" sz="2400" b="0" kern="0" dirty="0">
              <a:effectLst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90108" y="491335"/>
            <a:ext cx="2997724" cy="6575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sz="2800" b="0" kern="0" dirty="0" smtClean="0">
                <a:effectLst/>
              </a:rPr>
              <a:t>egress</a:t>
            </a:r>
            <a:endParaRPr lang="en-US" sz="2400" b="0" kern="0" dirty="0">
              <a:effectLst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788816" y="3966129"/>
            <a:ext cx="2997724" cy="118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sz="2800" b="0" kern="0" dirty="0" err="1" smtClean="0">
                <a:effectLst/>
              </a:rPr>
              <a:t>LHe</a:t>
            </a:r>
            <a:r>
              <a:rPr lang="en-US" sz="2800" b="0" kern="0" dirty="0" smtClean="0">
                <a:effectLst/>
              </a:rPr>
              <a:t> and LN2 supply</a:t>
            </a:r>
            <a:endParaRPr lang="en-US" sz="2400" b="0" kern="0" dirty="0">
              <a:effectLst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682743" y="109272"/>
            <a:ext cx="3387266" cy="118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sz="2800" b="0" kern="0" dirty="0" smtClean="0">
                <a:effectLst/>
              </a:rPr>
              <a:t>Relief valves vented to high bay</a:t>
            </a:r>
            <a:endParaRPr lang="en-US" sz="2400" b="0" kern="0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83" y="4079251"/>
            <a:ext cx="3271101" cy="167974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b="0" dirty="0" smtClean="0">
                <a:effectLst/>
              </a:rPr>
              <a:t>HV power supply inside SF6 tank, cable connection to gun</a:t>
            </a:r>
            <a:endParaRPr lang="en-US" sz="24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679571" y="3190973"/>
            <a:ext cx="1016522" cy="405352"/>
          </a:xfrm>
          <a:prstGeom prst="rect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</a:endParaRPr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 bwMode="auto">
          <a:xfrm flipH="1" flipV="1">
            <a:off x="3582186" y="3596325"/>
            <a:ext cx="886119" cy="144647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413994" y="1137665"/>
            <a:ext cx="849984" cy="55098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2" idx="0"/>
          </p:cNvCxnSpPr>
          <p:nvPr/>
        </p:nvCxnSpPr>
        <p:spPr bwMode="auto">
          <a:xfrm flipH="1" flipV="1">
            <a:off x="406138" y="3684341"/>
            <a:ext cx="1404596" cy="39491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6273440" y="3684341"/>
            <a:ext cx="0" cy="41840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7676563" y="1292297"/>
            <a:ext cx="939536" cy="99046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itle 1"/>
          <p:cNvSpPr txBox="1">
            <a:spLocks/>
          </p:cNvSpPr>
          <p:nvPr/>
        </p:nvSpPr>
        <p:spPr bwMode="auto">
          <a:xfrm>
            <a:off x="2679571" y="0"/>
            <a:ext cx="2825683" cy="17591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sz="2800" b="0" kern="0" dirty="0" smtClean="0">
                <a:effectLst/>
              </a:rPr>
              <a:t>High current </a:t>
            </a:r>
            <a:r>
              <a:rPr lang="en-US" sz="2800" b="0" kern="0" dirty="0" err="1" smtClean="0">
                <a:effectLst/>
              </a:rPr>
              <a:t>keV</a:t>
            </a:r>
            <a:r>
              <a:rPr lang="en-US" sz="2800" b="0" kern="0" dirty="0" smtClean="0">
                <a:effectLst/>
              </a:rPr>
              <a:t> beam tests</a:t>
            </a:r>
            <a:endParaRPr lang="en-US" sz="2400" b="0" kern="0" dirty="0">
              <a:effectLst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4737757" y="1699911"/>
            <a:ext cx="1549921" cy="63789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AutoShape 2" descr="imap://mail%2Ejlab%2Eorg@mail:993/fetch%3EUID%3E/INBOX%3E171059?part=1.2&amp;type=image/jpeg&amp;filename=KeV_PlanView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7676563" y="3789575"/>
            <a:ext cx="345647" cy="1574277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3631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115182</TotalTime>
  <Pages>1</Pages>
  <Words>2352</Words>
  <Application>Microsoft Office PowerPoint</Application>
  <PresentationFormat>Letter Paper (8.5x11 in)</PresentationFormat>
  <Paragraphs>591</Paragraphs>
  <Slides>34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Custom Design</vt:lpstr>
      <vt:lpstr>UITF Internal Personnel Safety Review</vt:lpstr>
      <vt:lpstr>PowerPoint Presentation</vt:lpstr>
      <vt:lpstr>PowerPoint Presentation</vt:lpstr>
      <vt:lpstr>PowerPoint Presentation</vt:lpstr>
      <vt:lpstr>PowerPoint Presentation</vt:lpstr>
      <vt:lpstr>UITF Beamline Layout</vt:lpstr>
      <vt:lpstr>PowerPoint Presentation</vt:lpstr>
      <vt:lpstr>Outline</vt:lpstr>
      <vt:lpstr>HV power supply inside SF6 tank, cable connection to gun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Hardware configuration</vt:lpstr>
      <vt:lpstr>FSD Input Signals </vt:lpstr>
      <vt:lpstr>Similar to CEBAF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[Enter Presentation Name Here]</dc:title>
  <dc:subject>BESAC</dc:subject>
  <dc:creator>Julie J. Oyer</dc:creator>
  <cp:keywords>Presentation Generic</cp:keywords>
  <cp:lastModifiedBy>Mathew Poelker</cp:lastModifiedBy>
  <cp:revision>1195</cp:revision>
  <cp:lastPrinted>2000-12-01T16:23:09Z</cp:lastPrinted>
  <dcterms:created xsi:type="dcterms:W3CDTF">2005-02-01T21:25:50Z</dcterms:created>
  <dcterms:modified xsi:type="dcterms:W3CDTF">2016-05-09T21:01:55Z</dcterms:modified>
</cp:coreProperties>
</file>