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embeddings/oleObject18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1"/>
  </p:notesMasterIdLst>
  <p:sldIdLst>
    <p:sldId id="436" r:id="rId2"/>
    <p:sldId id="469" r:id="rId3"/>
    <p:sldId id="485" r:id="rId4"/>
    <p:sldId id="437" r:id="rId5"/>
    <p:sldId id="468" r:id="rId6"/>
    <p:sldId id="470" r:id="rId7"/>
    <p:sldId id="439" r:id="rId8"/>
    <p:sldId id="467" r:id="rId9"/>
    <p:sldId id="466" r:id="rId10"/>
    <p:sldId id="441" r:id="rId11"/>
    <p:sldId id="442" r:id="rId12"/>
    <p:sldId id="502" r:id="rId13"/>
    <p:sldId id="471" r:id="rId14"/>
    <p:sldId id="472" r:id="rId15"/>
    <p:sldId id="473" r:id="rId16"/>
    <p:sldId id="474" r:id="rId17"/>
    <p:sldId id="504" r:id="rId18"/>
    <p:sldId id="475" r:id="rId19"/>
    <p:sldId id="476" r:id="rId20"/>
    <p:sldId id="477" r:id="rId21"/>
    <p:sldId id="482" r:id="rId22"/>
    <p:sldId id="503" r:id="rId23"/>
    <p:sldId id="478" r:id="rId24"/>
    <p:sldId id="486" r:id="rId25"/>
    <p:sldId id="481" r:id="rId26"/>
    <p:sldId id="492" r:id="rId27"/>
    <p:sldId id="493" r:id="rId28"/>
    <p:sldId id="484" r:id="rId29"/>
    <p:sldId id="479" r:id="rId30"/>
    <p:sldId id="483" r:id="rId31"/>
    <p:sldId id="488" r:id="rId32"/>
    <p:sldId id="495" r:id="rId33"/>
    <p:sldId id="489" r:id="rId34"/>
    <p:sldId id="395" r:id="rId35"/>
    <p:sldId id="326" r:id="rId36"/>
    <p:sldId id="257" r:id="rId37"/>
    <p:sldId id="415" r:id="rId38"/>
    <p:sldId id="344" r:id="rId39"/>
    <p:sldId id="426" r:id="rId40"/>
    <p:sldId id="406" r:id="rId41"/>
    <p:sldId id="414" r:id="rId42"/>
    <p:sldId id="397" r:id="rId43"/>
    <p:sldId id="380" r:id="rId44"/>
    <p:sldId id="417" r:id="rId45"/>
    <p:sldId id="497" r:id="rId46"/>
    <p:sldId id="444" r:id="rId47"/>
    <p:sldId id="500" r:id="rId48"/>
    <p:sldId id="499" r:id="rId49"/>
    <p:sldId id="422" r:id="rId5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137"/>
    <a:srgbClr val="FFFF99"/>
    <a:srgbClr val="FFFFCC"/>
    <a:srgbClr val="0033CC"/>
    <a:srgbClr val="3333FF"/>
    <a:srgbClr val="0000FF"/>
    <a:srgbClr val="FF2FDB"/>
    <a:srgbClr val="CCFF99"/>
    <a:srgbClr val="FFDEE4"/>
    <a:srgbClr val="CE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0149" autoAdjust="0"/>
    <p:restoredTop sz="99871" autoAdjust="0"/>
  </p:normalViewPr>
  <p:slideViewPr>
    <p:cSldViewPr snapToGrid="0">
      <p:cViewPr>
        <p:scale>
          <a:sx n="183" d="100"/>
          <a:sy n="183" d="100"/>
        </p:scale>
        <p:origin x="-1040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Relationship Id="rId3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wmf"/><Relationship Id="rId3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2EEFD8D-D59A-B547-A9E3-CAD400A95F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840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84F17-BD24-9842-8A09-A8577C165299}" type="slidenum">
              <a:rPr lang="en-US"/>
              <a:pPr/>
              <a:t>12</a:t>
            </a:fld>
            <a:endParaRPr 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82F3AD-DD52-0A4D-8D57-41B5C820CBB5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07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9A41D0-22C7-1B46-9E7D-5433A48CAE65}" type="slidenum">
              <a:rPr lang="fr-FR"/>
              <a:pPr>
                <a:defRPr/>
              </a:pPr>
              <a:t>36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48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5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22A73-D145-CF43-864A-B77BF5366965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045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00453-1C98-124A-9A6F-61160418B456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04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FD040-C665-4DB5-B3D9-DFFC1E6FB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0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162A3-6825-456B-8297-F94A30322A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0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01ED9-DE47-4772-A707-AD4D5CB4BC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46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Joe Grames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3CE0B-0E92-4889-994B-AF84E0B61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0272" y="638132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6CB1A7-3D75-42F8-BB32-DC30ABB79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6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50236-EF2F-4409-B3E1-9F379432EC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2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68050-5D9F-41EB-9FFD-F275371170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3D2F4-A1B6-4938-BFBD-D6B0F724F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7A91B-A890-4FC8-81E2-0C6DEF51EF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409134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286891-CFE1-4A04-9AC8-97E1B6A416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3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16EEE-37E1-4F98-BCCC-B6FC81CCEC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8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Eric Voutier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1AA4C-9AA6-4365-B5EE-252127C156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0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sz="14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r>
              <a:rPr lang="en-US" sz="1400" smtClean="0">
                <a:solidFill>
                  <a:srgbClr val="000000"/>
                </a:solidFill>
                <a:ea typeface="+mn-ea"/>
                <a:cs typeface="+mn-cs"/>
              </a:rPr>
              <a:t>Eric Voutier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3C1EF073-8C3C-465B-965C-ECB4F753AF55}" type="slidenum">
              <a:rPr lang="en-US" sz="1400" smtClean="0">
                <a:solidFill>
                  <a:srgbClr val="000000"/>
                </a:solidFill>
                <a:ea typeface="+mn-ea"/>
                <a:cs typeface="+mn-cs"/>
              </a:rPr>
              <a:pPr/>
              <a:t>‹#›</a:t>
            </a:fld>
            <a:endParaRPr lang="en-US" sz="14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94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6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4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47.emf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5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wmf"/><Relationship Id="rId3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64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5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66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6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74.png"/><Relationship Id="rId6" Type="http://schemas.openxmlformats.org/officeDocument/2006/relationships/image" Target="../media/image76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80.wmf"/><Relationship Id="rId5" Type="http://schemas.openxmlformats.org/officeDocument/2006/relationships/image" Target="../media/image8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8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82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oleObject" Target="../embeddings/oleObject18.bin"/><Relationship Id="rId8" Type="http://schemas.openxmlformats.org/officeDocument/2006/relationships/image" Target="../media/image91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5" Type="http://schemas.openxmlformats.org/officeDocument/2006/relationships/image" Target="../media/image97.gif"/><Relationship Id="rId6" Type="http://schemas.openxmlformats.org/officeDocument/2006/relationships/image" Target="../media/image98.jpeg"/><Relationship Id="rId7" Type="http://schemas.openxmlformats.org/officeDocument/2006/relationships/image" Target="../media/image99.jpeg"/><Relationship Id="rId8" Type="http://schemas.openxmlformats.org/officeDocument/2006/relationships/image" Target="../media/image100.png"/><Relationship Id="rId9" Type="http://schemas.openxmlformats.org/officeDocument/2006/relationships/image" Target="../media/image101.jpeg"/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png"/><Relationship Id="rId5" Type="http://schemas.openxmlformats.org/officeDocument/2006/relationships/image" Target="../media/image110.jpe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17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18.wmf"/><Relationship Id="rId7" Type="http://schemas.openxmlformats.org/officeDocument/2006/relationships/image" Target="../media/image11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tiff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9522" y="543466"/>
            <a:ext cx="75947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n-lt"/>
                <a:cs typeface="Comic Sans MS"/>
              </a:rPr>
              <a:t>Positron Sources, </a:t>
            </a:r>
            <a:r>
              <a:rPr lang="en-US" sz="2800" b="1" dirty="0" smtClean="0">
                <a:latin typeface="+mn-lt"/>
                <a:cs typeface="Comic Sans MS"/>
              </a:rPr>
              <a:t>Applications and</a:t>
            </a:r>
          </a:p>
          <a:p>
            <a:pPr algn="ctr"/>
            <a:r>
              <a:rPr lang="en-US" sz="2800" b="1" dirty="0" smtClean="0">
                <a:latin typeface="+mn-lt"/>
                <a:cs typeface="Comic Sans MS"/>
              </a:rPr>
              <a:t>the </a:t>
            </a:r>
            <a:r>
              <a:rPr lang="en-US" sz="2800" b="1" dirty="0" err="1">
                <a:latin typeface="+mn-lt"/>
                <a:cs typeface="Comic Sans MS"/>
              </a:rPr>
              <a:t>PEPPo</a:t>
            </a:r>
            <a:r>
              <a:rPr lang="en-US" sz="2800" b="1" dirty="0">
                <a:latin typeface="+mn-lt"/>
                <a:cs typeface="Comic Sans MS"/>
              </a:rPr>
              <a:t> Experiment</a:t>
            </a:r>
          </a:p>
          <a:p>
            <a:pPr algn="ctr"/>
            <a:r>
              <a:rPr lang="en-US" sz="2800" i="1" dirty="0">
                <a:latin typeface="+mn-lt"/>
                <a:cs typeface="Comic Sans MS"/>
              </a:rPr>
              <a:t> </a:t>
            </a:r>
          </a:p>
          <a:p>
            <a:pPr algn="ctr"/>
            <a:r>
              <a:rPr lang="en-US" sz="2400" dirty="0">
                <a:latin typeface="+mn-lt"/>
                <a:cs typeface="Comic Sans MS"/>
              </a:rPr>
              <a:t>Joe </a:t>
            </a:r>
            <a:r>
              <a:rPr lang="en-US" sz="2400" dirty="0" smtClean="0">
                <a:latin typeface="+mn-lt"/>
                <a:cs typeface="Comic Sans MS"/>
              </a:rPr>
              <a:t>Grames</a:t>
            </a:r>
            <a:endParaRPr lang="en-US" sz="2400" dirty="0">
              <a:latin typeface="+mn-lt"/>
              <a:cs typeface="Comic Sans MS"/>
            </a:endParaRPr>
          </a:p>
          <a:p>
            <a:pPr algn="ctr"/>
            <a:r>
              <a:rPr lang="en-US" sz="2000" i="1" dirty="0">
                <a:latin typeface="+mn-lt"/>
                <a:cs typeface="Comic Sans MS"/>
              </a:rPr>
              <a:t>Center for Injectors and Sources</a:t>
            </a:r>
          </a:p>
          <a:p>
            <a:pPr algn="ctr"/>
            <a:r>
              <a:rPr lang="en-US" sz="2000" i="1" dirty="0">
                <a:latin typeface="+mn-lt"/>
                <a:cs typeface="Comic Sans MS"/>
              </a:rPr>
              <a:t>Jefferson </a:t>
            </a:r>
            <a:r>
              <a:rPr lang="en-US" sz="2000" i="1" dirty="0" smtClean="0">
                <a:latin typeface="+mn-lt"/>
                <a:cs typeface="Comic Sans MS"/>
              </a:rPr>
              <a:t>Lab</a:t>
            </a:r>
          </a:p>
          <a:p>
            <a:pPr algn="ctr"/>
            <a:endParaRPr lang="en-US" sz="2000" i="1" dirty="0">
              <a:latin typeface="+mn-lt"/>
              <a:cs typeface="Comic Sans MS"/>
            </a:endParaRPr>
          </a:p>
          <a:p>
            <a:pPr algn="ctr"/>
            <a:r>
              <a:rPr lang="en-US" sz="2000" i="1" dirty="0" smtClean="0">
                <a:latin typeface="+mn-lt"/>
                <a:cs typeface="Comic Sans MS"/>
              </a:rPr>
              <a:t>I would like to acknowledge those</a:t>
            </a:r>
            <a:r>
              <a:rPr lang="en-US" sz="2000" i="1" dirty="0">
                <a:latin typeface="+mn-lt"/>
                <a:cs typeface="Comic Sans MS"/>
              </a:rPr>
              <a:t> </a:t>
            </a:r>
            <a:r>
              <a:rPr lang="en-US" sz="2000" i="1" dirty="0" smtClean="0">
                <a:latin typeface="+mn-lt"/>
                <a:cs typeface="Comic Sans MS"/>
              </a:rPr>
              <a:t>whose work and inspirations are incorporated to this talk: D. Cassidy, S. </a:t>
            </a:r>
            <a:r>
              <a:rPr lang="en-US" sz="2000" i="1" dirty="0" err="1" smtClean="0">
                <a:latin typeface="+mn-lt"/>
                <a:cs typeface="Comic Sans MS"/>
              </a:rPr>
              <a:t>Chemerisov</a:t>
            </a:r>
            <a:r>
              <a:rPr lang="en-US" sz="2000" i="1" dirty="0" smtClean="0">
                <a:latin typeface="+mn-lt"/>
                <a:cs typeface="Comic Sans MS"/>
              </a:rPr>
              <a:t>,</a:t>
            </a:r>
            <a:endParaRPr lang="en-US" sz="2000" i="1" dirty="0">
              <a:latin typeface="+mn-lt"/>
              <a:cs typeface="Comic Sans MS"/>
            </a:endParaRPr>
          </a:p>
          <a:p>
            <a:pPr algn="ctr"/>
            <a:r>
              <a:rPr lang="en-US" sz="2000" i="1" dirty="0" smtClean="0">
                <a:latin typeface="+mn-lt"/>
                <a:cs typeface="Comic Sans MS"/>
              </a:rPr>
              <a:t>J. Dumas, A. </a:t>
            </a:r>
            <a:r>
              <a:rPr lang="en-US" sz="2000" i="1" dirty="0" err="1" smtClean="0">
                <a:latin typeface="+mn-lt"/>
                <a:cs typeface="Comic Sans MS"/>
              </a:rPr>
              <a:t>Freyberger</a:t>
            </a:r>
            <a:r>
              <a:rPr lang="en-US" sz="2000" i="1" dirty="0" smtClean="0">
                <a:latin typeface="+mn-lt"/>
                <a:cs typeface="Comic Sans MS"/>
              </a:rPr>
              <a:t>, W. </a:t>
            </a:r>
            <a:r>
              <a:rPr lang="en-US" sz="2000" i="1" dirty="0" err="1" smtClean="0">
                <a:latin typeface="+mn-lt"/>
                <a:cs typeface="Comic Sans MS"/>
              </a:rPr>
              <a:t>Gai</a:t>
            </a:r>
            <a:r>
              <a:rPr lang="en-US" sz="2000" i="1" dirty="0" smtClean="0">
                <a:latin typeface="+mn-lt"/>
                <a:cs typeface="Comic Sans MS"/>
              </a:rPr>
              <a:t>, S. </a:t>
            </a:r>
            <a:r>
              <a:rPr lang="en-US" sz="2000" i="1" dirty="0" err="1" smtClean="0">
                <a:latin typeface="+mn-lt"/>
                <a:cs typeface="Comic Sans MS"/>
              </a:rPr>
              <a:t>Golge</a:t>
            </a:r>
            <a:r>
              <a:rPr lang="en-US" sz="2000" i="1" dirty="0" smtClean="0">
                <a:latin typeface="+mn-lt"/>
                <a:cs typeface="Comic Sans MS"/>
              </a:rPr>
              <a:t>, C. </a:t>
            </a:r>
            <a:r>
              <a:rPr lang="en-US" sz="2000" i="1" smtClean="0">
                <a:latin typeface="+mn-lt"/>
                <a:cs typeface="Comic Sans MS"/>
              </a:rPr>
              <a:t>Hyde, J</a:t>
            </a:r>
            <a:r>
              <a:rPr lang="en-US" sz="2000" i="1" dirty="0" smtClean="0">
                <a:latin typeface="+mn-lt"/>
                <a:cs typeface="Comic Sans MS"/>
              </a:rPr>
              <a:t>. Jonah, </a:t>
            </a:r>
          </a:p>
          <a:p>
            <a:pPr algn="ctr"/>
            <a:r>
              <a:rPr lang="en-US" sz="2000" i="1" dirty="0" smtClean="0">
                <a:latin typeface="+mn-lt"/>
                <a:cs typeface="Comic Sans MS"/>
              </a:rPr>
              <a:t> R. </a:t>
            </a:r>
            <a:r>
              <a:rPr lang="en-US" sz="2000" i="1" dirty="0" err="1" smtClean="0">
                <a:latin typeface="+mn-lt"/>
                <a:cs typeface="Comic Sans MS"/>
              </a:rPr>
              <a:t>McKeown</a:t>
            </a:r>
            <a:r>
              <a:rPr lang="en-US" sz="2000" i="1" dirty="0" smtClean="0">
                <a:latin typeface="+mn-lt"/>
                <a:cs typeface="Comic Sans MS"/>
              </a:rPr>
              <a:t>, A. </a:t>
            </a:r>
            <a:r>
              <a:rPr lang="en-US" sz="2000" i="1" dirty="0" err="1" smtClean="0">
                <a:latin typeface="+mn-lt"/>
                <a:cs typeface="Comic Sans MS"/>
              </a:rPr>
              <a:t>Mikhailichenko</a:t>
            </a:r>
            <a:r>
              <a:rPr lang="en-US" sz="2000" i="1" dirty="0" smtClean="0">
                <a:latin typeface="+mn-lt"/>
                <a:cs typeface="Comic Sans MS"/>
              </a:rPr>
              <a:t>, A. Mills, Y. </a:t>
            </a:r>
            <a:r>
              <a:rPr lang="en-US" sz="2000" i="1" dirty="0" err="1" smtClean="0">
                <a:latin typeface="+mn-lt"/>
                <a:cs typeface="Comic Sans MS"/>
              </a:rPr>
              <a:t>Saquin</a:t>
            </a:r>
            <a:r>
              <a:rPr lang="en-US" sz="2000" i="1" dirty="0" smtClean="0">
                <a:latin typeface="+mn-lt"/>
                <a:cs typeface="Comic Sans MS"/>
              </a:rPr>
              <a:t>,  E. </a:t>
            </a:r>
            <a:r>
              <a:rPr lang="en-US" sz="2000" i="1" dirty="0" err="1" smtClean="0">
                <a:latin typeface="+mn-lt"/>
                <a:cs typeface="Comic Sans MS"/>
              </a:rPr>
              <a:t>Voutier</a:t>
            </a:r>
            <a:endParaRPr lang="en-US" sz="2000" i="1" dirty="0" smtClean="0">
              <a:latin typeface="+mn-lt"/>
              <a:cs typeface="Comic Sans MS"/>
            </a:endParaRPr>
          </a:p>
          <a:p>
            <a:pPr algn="ctr"/>
            <a:endParaRPr lang="en-US" sz="2800" i="1" dirty="0" smtClean="0">
              <a:latin typeface="+mn-lt"/>
              <a:cs typeface="Comic Sans MS"/>
            </a:endParaRPr>
          </a:p>
          <a:p>
            <a:pPr algn="ctr"/>
            <a:r>
              <a:rPr lang="en-US" sz="2000" i="1" dirty="0" smtClean="0">
                <a:latin typeface="+mn-lt"/>
                <a:cs typeface="Comic Sans MS"/>
              </a:rPr>
              <a:t>CAS Seminar</a:t>
            </a:r>
          </a:p>
          <a:p>
            <a:pPr algn="ctr"/>
            <a:r>
              <a:rPr lang="en-US" sz="2000" i="1" dirty="0" smtClean="0">
                <a:latin typeface="+mn-lt"/>
                <a:cs typeface="Comic Sans MS"/>
              </a:rPr>
              <a:t>Old Dominion University</a:t>
            </a:r>
          </a:p>
          <a:p>
            <a:pPr algn="ctr"/>
            <a:r>
              <a:rPr lang="en-US" sz="2000" i="1" dirty="0" smtClean="0">
                <a:latin typeface="+mn-lt"/>
                <a:cs typeface="Comic Sans MS"/>
              </a:rPr>
              <a:t>April 2, 2015</a:t>
            </a:r>
            <a:endParaRPr lang="en-US" sz="2000" i="1" dirty="0"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3155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1545" y="727364"/>
            <a:ext cx="9144000" cy="5273673"/>
            <a:chOff x="0" y="1189182"/>
            <a:chExt cx="9144000" cy="5273673"/>
          </a:xfrm>
        </p:grpSpPr>
        <p:pic>
          <p:nvPicPr>
            <p:cNvPr id="4" name="Picture 3" descr="Screen Shot 2015-02-17 at 10.46.46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8"/>
            <a:stretch/>
          </p:blipFill>
          <p:spPr>
            <a:xfrm>
              <a:off x="0" y="1189182"/>
              <a:ext cx="9144000" cy="527367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7090" y="1674091"/>
              <a:ext cx="4986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  <a:cs typeface="Symbol" charset="2"/>
                </a:rPr>
                <a:t>Measure “free-fall” of H+ cooled to a few</a:t>
              </a:r>
              <a:r>
                <a:rPr lang="en-US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="1" dirty="0" err="1" smtClean="0">
                  <a:solidFill>
                    <a:srgbClr val="FF0000"/>
                  </a:solidFill>
                </a:rPr>
                <a:t>K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6" name="Picture 5" descr="Screen Shot 2015-02-17 at 10.50.0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203" y="1657928"/>
              <a:ext cx="441614" cy="353291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1651000" y="0"/>
            <a:ext cx="6190277" cy="54573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i="1" dirty="0" smtClean="0">
                <a:solidFill>
                  <a:srgbClr val="C65137"/>
                </a:solidFill>
              </a:rPr>
              <a:t>Gravitational Force on Anti-Hydrogen</a:t>
            </a:r>
            <a:endParaRPr lang="en-US" sz="2800" i="1" dirty="0">
              <a:solidFill>
                <a:srgbClr val="C651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6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16364" y="0"/>
            <a:ext cx="6190277" cy="54573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i="1" dirty="0" smtClean="0">
                <a:solidFill>
                  <a:srgbClr val="C65137"/>
                </a:solidFill>
              </a:rPr>
              <a:t>Nuclear Physics</a:t>
            </a:r>
            <a:endParaRPr lang="en-US" sz="2800" i="1" dirty="0">
              <a:solidFill>
                <a:srgbClr val="C65137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r="7066"/>
          <a:stretch>
            <a:fillRect/>
          </a:stretch>
        </p:blipFill>
        <p:spPr bwMode="auto">
          <a:xfrm>
            <a:off x="255445" y="542068"/>
            <a:ext cx="3911174" cy="2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87112" y="597241"/>
            <a:ext cx="40516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</a:rPr>
              <a:t>Jefferson Lab’s CEBAF Accelerator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CW electron beam</a:t>
            </a:r>
            <a:r>
              <a:rPr lang="en-US" sz="2000" dirty="0" smtClean="0">
                <a:solidFill>
                  <a:schemeClr val="tx1"/>
                </a:solidFill>
                <a:latin typeface="Candara" pitchFamily="34" charset="0"/>
              </a:rPr>
              <a:t> to 3 halls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ndara" pitchFamily="34" charset="0"/>
              </a:rPr>
              <a:t>Electron </a:t>
            </a: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Polarization ~90%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ndara" pitchFamily="34" charset="0"/>
              </a:rPr>
              <a:t>Max Energy: </a:t>
            </a:r>
            <a:r>
              <a:rPr lang="en-US" sz="2000" dirty="0" smtClean="0">
                <a:solidFill>
                  <a:srgbClr val="008000"/>
                </a:solidFill>
                <a:latin typeface="Candara" pitchFamily="34" charset="0"/>
              </a:rPr>
              <a:t>11 </a:t>
            </a:r>
            <a:r>
              <a:rPr lang="en-US" sz="2000" dirty="0" err="1" smtClean="0">
                <a:solidFill>
                  <a:srgbClr val="008000"/>
                </a:solidFill>
                <a:latin typeface="Candara" pitchFamily="34" charset="0"/>
              </a:rPr>
              <a:t>GeV</a:t>
            </a:r>
            <a:r>
              <a:rPr lang="en-US" sz="2000" dirty="0" smtClean="0">
                <a:solidFill>
                  <a:schemeClr val="tx1"/>
                </a:solidFill>
                <a:latin typeface="Candara" pitchFamily="34" charset="0"/>
              </a:rPr>
              <a:t>(ABC) / 12GeV(D)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andara" pitchFamily="34" charset="0"/>
              </a:rPr>
              <a:t>Max Current: 200 </a:t>
            </a:r>
            <a:r>
              <a:rPr lang="en-US" sz="2000" dirty="0" err="1" smtClean="0">
                <a:solidFill>
                  <a:schemeClr val="tx1"/>
                </a:solidFill>
                <a:latin typeface="Candara" pitchFamily="34" charset="0"/>
              </a:rPr>
              <a:t>uA</a:t>
            </a:r>
            <a:endParaRPr lang="en-US" sz="2000" dirty="0" smtClean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52" y="5702883"/>
            <a:ext cx="472756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b="1" dirty="0" smtClean="0">
                <a:solidFill>
                  <a:srgbClr val="660066"/>
                </a:solidFill>
              </a:rPr>
              <a:t>charge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660066"/>
                </a:solidFill>
              </a:rPr>
              <a:t>polarization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of the probe beam provide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degrees of freedom</a:t>
            </a:r>
            <a:r>
              <a:rPr lang="en-US" dirty="0" smtClean="0"/>
              <a:t> which constrain physical observables.</a:t>
            </a:r>
          </a:p>
        </p:txBody>
      </p:sp>
      <p:pic>
        <p:nvPicPr>
          <p:cNvPr id="10" name="Picture 9" descr="Screen Shot 2015-02-17 at 3.5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1" y="2355822"/>
            <a:ext cx="2940434" cy="4112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162" y="3399336"/>
            <a:ext cx="56784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Nuclear physics benefits using a polarized positrons beam: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FF0000"/>
                </a:solidFill>
              </a:rPr>
              <a:t> Parton Imaging (Nuclear Momentum)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FF0000"/>
                </a:solidFill>
              </a:rPr>
              <a:t> Deeply Virtual Compton Scattering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FF0000"/>
                </a:solidFill>
              </a:rPr>
              <a:t> Two Photon Exchange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Other efforts may also benefit: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00FF"/>
                </a:solidFill>
              </a:rPr>
              <a:t> Electron Ion Collider</a:t>
            </a:r>
          </a:p>
          <a:p>
            <a:pPr lvl="1"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00FF"/>
                </a:solidFill>
              </a:rPr>
              <a:t> Materials Science Collaborations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6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47" name="Oval 27"/>
          <p:cNvSpPr>
            <a:spLocks noChangeArrowheads="1"/>
          </p:cNvSpPr>
          <p:nvPr/>
        </p:nvSpPr>
        <p:spPr bwMode="auto">
          <a:xfrm>
            <a:off x="4435475" y="4446588"/>
            <a:ext cx="198438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8" name="Oval 28"/>
          <p:cNvSpPr>
            <a:spLocks noChangeArrowheads="1"/>
          </p:cNvSpPr>
          <p:nvPr/>
        </p:nvSpPr>
        <p:spPr bwMode="auto">
          <a:xfrm>
            <a:off x="4294188" y="3851275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49" name="Oval 29"/>
          <p:cNvSpPr>
            <a:spLocks noChangeArrowheads="1"/>
          </p:cNvSpPr>
          <p:nvPr/>
        </p:nvSpPr>
        <p:spPr bwMode="auto">
          <a:xfrm>
            <a:off x="5526088" y="3851275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0" name="Oval 30"/>
          <p:cNvSpPr>
            <a:spLocks noChangeArrowheads="1"/>
          </p:cNvSpPr>
          <p:nvPr/>
        </p:nvSpPr>
        <p:spPr bwMode="auto">
          <a:xfrm>
            <a:off x="5364163" y="3189288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51" name="Oval 31"/>
          <p:cNvSpPr>
            <a:spLocks noChangeArrowheads="1"/>
          </p:cNvSpPr>
          <p:nvPr/>
        </p:nvSpPr>
        <p:spPr bwMode="auto">
          <a:xfrm>
            <a:off x="3144838" y="3179763"/>
            <a:ext cx="198437" cy="2159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22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70723" name="Picture 3" descr="logoLPSC2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96850"/>
            <a:ext cx="8636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0725" name="Text Box 5"/>
          <p:cNvSpPr txBox="1">
            <a:spLocks noChangeArrowheads="1"/>
          </p:cNvSpPr>
          <p:nvPr/>
        </p:nvSpPr>
        <p:spPr bwMode="auto">
          <a:xfrm>
            <a:off x="7011988" y="336550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accent2"/>
                </a:solidFill>
                <a:latin typeface="Lucida Calligraphy" charset="0"/>
              </a:rPr>
              <a:t>Eric Voutier</a:t>
            </a:r>
          </a:p>
        </p:txBody>
      </p:sp>
      <p:sp>
        <p:nvSpPr>
          <p:cNvPr id="670727" name="Text Box 7"/>
          <p:cNvSpPr txBox="1">
            <a:spLocks noChangeArrowheads="1"/>
          </p:cNvSpPr>
          <p:nvPr/>
        </p:nvSpPr>
        <p:spPr bwMode="auto">
          <a:xfrm>
            <a:off x="8485188" y="6580188"/>
            <a:ext cx="517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1200">
                <a:solidFill>
                  <a:srgbClr val="969696"/>
                </a:solidFill>
              </a:rPr>
              <a:t>3/18</a:t>
            </a:r>
          </a:p>
        </p:txBody>
      </p:sp>
      <p:sp>
        <p:nvSpPr>
          <p:cNvPr id="670728" name="Text Box 8"/>
          <p:cNvSpPr txBox="1">
            <a:spLocks noChangeArrowheads="1"/>
          </p:cNvSpPr>
          <p:nvPr/>
        </p:nvSpPr>
        <p:spPr bwMode="auto">
          <a:xfrm>
            <a:off x="190500" y="276225"/>
            <a:ext cx="3379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1800" i="1">
                <a:solidFill>
                  <a:srgbClr val="969696"/>
                </a:solidFill>
              </a:rPr>
              <a:t>Electromagnetic form factors</a:t>
            </a:r>
            <a:endParaRPr lang="fr-FR" sz="1800" i="1">
              <a:solidFill>
                <a:srgbClr val="B2B2B2"/>
              </a:solidFill>
            </a:endParaRPr>
          </a:p>
        </p:txBody>
      </p:sp>
      <p:sp>
        <p:nvSpPr>
          <p:cNvPr id="670729" name="Text Box 9"/>
          <p:cNvSpPr txBox="1">
            <a:spLocks noChangeArrowheads="1"/>
          </p:cNvSpPr>
          <p:nvPr/>
        </p:nvSpPr>
        <p:spPr bwMode="auto">
          <a:xfrm>
            <a:off x="34925" y="6616700"/>
            <a:ext cx="172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i="1">
                <a:solidFill>
                  <a:schemeClr val="bg2"/>
                </a:solidFill>
                <a:latin typeface="Footlight MT Light" charset="0"/>
              </a:rPr>
              <a:t>Newport News, March 16, 2012</a:t>
            </a:r>
          </a:p>
        </p:txBody>
      </p:sp>
      <p:sp>
        <p:nvSpPr>
          <p:cNvPr id="670738" name="Text Box 18"/>
          <p:cNvSpPr txBox="1">
            <a:spLocks noChangeArrowheads="1"/>
          </p:cNvSpPr>
          <p:nvPr/>
        </p:nvSpPr>
        <p:spPr bwMode="auto">
          <a:xfrm>
            <a:off x="2716213" y="995363"/>
            <a:ext cx="3736975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Lucida Calligraphy" charset="0"/>
              </a:rPr>
              <a:t>Experimental Observables</a:t>
            </a:r>
            <a:endParaRPr lang="en-US" sz="1100" b="1">
              <a:latin typeface="Microsoft Sans Serif" charset="0"/>
            </a:endParaRPr>
          </a:p>
        </p:txBody>
      </p:sp>
      <p:sp>
        <p:nvSpPr>
          <p:cNvPr id="670739" name="Rectangle 19"/>
          <p:cNvSpPr>
            <a:spLocks noChangeArrowheads="1"/>
          </p:cNvSpPr>
          <p:nvPr/>
        </p:nvSpPr>
        <p:spPr bwMode="auto">
          <a:xfrm>
            <a:off x="898043" y="1609598"/>
            <a:ext cx="69965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M.P.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Rekalo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E.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Tomasi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Gustafsson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NPA 742 (2004) 322     C. Carlson, M.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Vanderhaeghen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ARNPS 57 (2007) 171</a:t>
            </a:r>
          </a:p>
        </p:txBody>
      </p:sp>
      <p:graphicFrame>
        <p:nvGraphicFramePr>
          <p:cNvPr id="670741" name="Object 21"/>
          <p:cNvGraphicFramePr>
            <a:graphicFrameLocks noChangeAspect="1"/>
          </p:cNvGraphicFramePr>
          <p:nvPr/>
        </p:nvGraphicFramePr>
        <p:xfrm>
          <a:off x="1481138" y="2974975"/>
          <a:ext cx="619283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0" name="Equation" r:id="rId5" imgW="3974760" imgH="393480" progId="Equation.3">
                  <p:embed/>
                </p:oleObj>
              </mc:Choice>
              <mc:Fallback>
                <p:oleObj name="Equation" r:id="rId5" imgW="3974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2974975"/>
                        <a:ext cx="6192837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0742" name="Object 22"/>
          <p:cNvGraphicFramePr>
            <a:graphicFrameLocks noChangeAspect="1"/>
          </p:cNvGraphicFramePr>
          <p:nvPr/>
        </p:nvGraphicFramePr>
        <p:xfrm>
          <a:off x="1590675" y="3595688"/>
          <a:ext cx="5973763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1" name="Equation" r:id="rId7" imgW="3949560" imgH="444240" progId="Equation.3">
                  <p:embed/>
                </p:oleObj>
              </mc:Choice>
              <mc:Fallback>
                <p:oleObj name="Equation" r:id="rId7" imgW="3949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675" y="3595688"/>
                        <a:ext cx="5973763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0743" name="Object 23"/>
          <p:cNvGraphicFramePr>
            <a:graphicFrameLocks noChangeAspect="1"/>
          </p:cNvGraphicFramePr>
          <p:nvPr/>
        </p:nvGraphicFramePr>
        <p:xfrm>
          <a:off x="2444750" y="4278313"/>
          <a:ext cx="42799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2" name="Equation" r:id="rId9" imgW="2755800" imgH="291960" progId="Equation.3">
                  <p:embed/>
                </p:oleObj>
              </mc:Choice>
              <mc:Fallback>
                <p:oleObj name="Equation" r:id="rId9" imgW="27558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4278313"/>
                        <a:ext cx="42799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0744" name="Text Box 24"/>
          <p:cNvSpPr txBox="1">
            <a:spLocks noChangeArrowheads="1"/>
          </p:cNvSpPr>
          <p:nvPr/>
        </p:nvSpPr>
        <p:spPr bwMode="auto">
          <a:xfrm>
            <a:off x="261938" y="5694363"/>
            <a:ext cx="8636000" cy="61912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Kristen ITC" charset="0"/>
              </a:rPr>
              <a:t>Combining</a:t>
            </a:r>
            <a:r>
              <a:rPr lang="en-US" sz="1600" b="1">
                <a:solidFill>
                  <a:srgbClr val="008000"/>
                </a:solidFill>
                <a:latin typeface="Kristen ITC" charset="0"/>
              </a:rPr>
              <a:t> Polarized electrons</a:t>
            </a:r>
            <a:r>
              <a:rPr lang="en-US" sz="1600">
                <a:solidFill>
                  <a:srgbClr val="000000"/>
                </a:solidFill>
                <a:latin typeface="Kristen ITC" charset="0"/>
              </a:rPr>
              <a:t> </a:t>
            </a:r>
            <a:r>
              <a:rPr lang="en-US" sz="1600" b="1">
                <a:solidFill>
                  <a:srgbClr val="FF0000"/>
                </a:solidFill>
                <a:latin typeface="Kristen ITC" charset="0"/>
              </a:rPr>
              <a:t>and</a:t>
            </a:r>
            <a:r>
              <a:rPr lang="en-US" sz="1600" b="1">
                <a:solidFill>
                  <a:srgbClr val="008000"/>
                </a:solidFill>
                <a:latin typeface="Kristen ITC" charset="0"/>
              </a:rPr>
              <a:t> positrons</a:t>
            </a:r>
            <a:r>
              <a:rPr lang="en-US" sz="1600">
                <a:solidFill>
                  <a:srgbClr val="000000"/>
                </a:solidFill>
                <a:latin typeface="Kristen ITC" charset="0"/>
              </a:rPr>
              <a:t> allows a </a:t>
            </a:r>
            <a:r>
              <a:rPr lang="en-US" sz="1600" b="1">
                <a:solidFill>
                  <a:srgbClr val="FF0000"/>
                </a:solidFill>
                <a:latin typeface="Kristen ITC" charset="0"/>
              </a:rPr>
              <a:t>model independent separation</a:t>
            </a:r>
            <a:r>
              <a:rPr lang="en-US" sz="1600">
                <a:solidFill>
                  <a:srgbClr val="000000"/>
                </a:solidFill>
                <a:latin typeface="Kristen ITC" charset="0"/>
              </a:rPr>
              <a:t> of the electromagnetic form factors of the nucleon.</a:t>
            </a:r>
            <a:endParaRPr lang="en-US" sz="1600" baseline="30000">
              <a:solidFill>
                <a:srgbClr val="000000"/>
              </a:solidFill>
            </a:endParaRPr>
          </a:p>
        </p:txBody>
      </p:sp>
      <p:sp>
        <p:nvSpPr>
          <p:cNvPr id="670745" name="Text Box 25"/>
          <p:cNvSpPr txBox="1">
            <a:spLocks noChangeArrowheads="1"/>
          </p:cNvSpPr>
          <p:nvPr/>
        </p:nvSpPr>
        <p:spPr bwMode="auto">
          <a:xfrm>
            <a:off x="185738" y="2136775"/>
            <a:ext cx="87963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</a:pPr>
            <a:r>
              <a:rPr lang="fr-FR" sz="1600"/>
              <a:t> </a:t>
            </a:r>
            <a:r>
              <a:rPr lang="fr-FR" sz="1600" b="1">
                <a:solidFill>
                  <a:srgbClr val="FF0000"/>
                </a:solidFill>
              </a:rPr>
              <a:t>Unpolarized e</a:t>
            </a:r>
            <a:r>
              <a:rPr lang="fr-FR" sz="1600" b="1" baseline="30000">
                <a:solidFill>
                  <a:srgbClr val="FF0000"/>
                </a:solidFill>
              </a:rPr>
              <a:t>±</a:t>
            </a:r>
            <a:r>
              <a:rPr lang="fr-FR" sz="1600"/>
              <a:t> elastic scattering and </a:t>
            </a:r>
            <a:r>
              <a:rPr lang="fr-FR" sz="1600" b="1">
                <a:solidFill>
                  <a:srgbClr val="FF0000"/>
                </a:solidFill>
              </a:rPr>
              <a:t>polarization transfert observables</a:t>
            </a:r>
            <a:r>
              <a:rPr lang="fr-FR" sz="1600"/>
              <a:t> off the nucleon involve up to </a:t>
            </a:r>
            <a:r>
              <a:rPr lang="fr-FR" sz="1600" b="1">
                <a:solidFill>
                  <a:srgbClr val="0000FF"/>
                </a:solidFill>
              </a:rPr>
              <a:t>5 unknown</a:t>
            </a:r>
            <a:r>
              <a:rPr lang="fr-FR" sz="1600"/>
              <a:t> quantities. </a:t>
            </a:r>
            <a:endParaRPr lang="fr-FR"/>
          </a:p>
        </p:txBody>
      </p:sp>
      <p:sp>
        <p:nvSpPr>
          <p:cNvPr id="670746" name="Text Box 26"/>
          <p:cNvSpPr txBox="1">
            <a:spLocks noChangeArrowheads="1"/>
          </p:cNvSpPr>
          <p:nvPr/>
        </p:nvSpPr>
        <p:spPr bwMode="auto">
          <a:xfrm>
            <a:off x="2201863" y="5086350"/>
            <a:ext cx="476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5 unknown contributions for 6 independent observables</a:t>
            </a:r>
          </a:p>
        </p:txBody>
      </p:sp>
      <p:sp>
        <p:nvSpPr>
          <p:cNvPr id="670752" name="Text Box 32"/>
          <p:cNvSpPr txBox="1">
            <a:spLocks noChangeArrowheads="1"/>
          </p:cNvSpPr>
          <p:nvPr/>
        </p:nvSpPr>
        <p:spPr bwMode="auto">
          <a:xfrm>
            <a:off x="22225" y="3557588"/>
            <a:ext cx="11890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b="1">
                <a:solidFill>
                  <a:srgbClr val="008000"/>
                </a:solidFill>
              </a:rPr>
              <a:t>Cross Section</a:t>
            </a:r>
          </a:p>
        </p:txBody>
      </p:sp>
      <p:sp>
        <p:nvSpPr>
          <p:cNvPr id="670753" name="Text Box 33"/>
          <p:cNvSpPr txBox="1">
            <a:spLocks noChangeArrowheads="1"/>
          </p:cNvSpPr>
          <p:nvPr/>
        </p:nvSpPr>
        <p:spPr bwMode="auto">
          <a:xfrm>
            <a:off x="444725" y="4757738"/>
            <a:ext cx="1056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 b="1" dirty="0" err="1">
                <a:solidFill>
                  <a:srgbClr val="008000"/>
                </a:solidFill>
              </a:rPr>
              <a:t>Polarization</a:t>
            </a:r>
            <a:endParaRPr lang="fr-FR" sz="1200" b="1" dirty="0">
              <a:solidFill>
                <a:srgbClr val="008000"/>
              </a:solidFill>
            </a:endParaRPr>
          </a:p>
          <a:p>
            <a:pPr algn="ctr"/>
            <a:r>
              <a:rPr lang="fr-FR" sz="1200" b="1" dirty="0" smtClean="0">
                <a:solidFill>
                  <a:srgbClr val="008000"/>
                </a:solidFill>
              </a:rPr>
              <a:t>Transfer</a:t>
            </a:r>
            <a:endParaRPr lang="fr-FR" sz="1200" b="1" dirty="0">
              <a:solidFill>
                <a:srgbClr val="008000"/>
              </a:solidFill>
            </a:endParaRPr>
          </a:p>
        </p:txBody>
      </p:sp>
      <p:cxnSp>
        <p:nvCxnSpPr>
          <p:cNvPr id="670754" name="AutoShape 34"/>
          <p:cNvCxnSpPr>
            <a:cxnSpLocks noChangeShapeType="1"/>
            <a:stCxn id="670752" idx="0"/>
          </p:cNvCxnSpPr>
          <p:nvPr/>
        </p:nvCxnSpPr>
        <p:spPr bwMode="auto">
          <a:xfrm rot="16200000">
            <a:off x="911225" y="2987676"/>
            <a:ext cx="276225" cy="863600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0755" name="AutoShape 35"/>
          <p:cNvCxnSpPr>
            <a:cxnSpLocks noChangeShapeType="1"/>
            <a:stCxn id="670753" idx="0"/>
          </p:cNvCxnSpPr>
          <p:nvPr/>
        </p:nvCxnSpPr>
        <p:spPr bwMode="auto">
          <a:xfrm rot="5400000" flipH="1" flipV="1">
            <a:off x="869156" y="4036220"/>
            <a:ext cx="825500" cy="61753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0756" name="AutoShape 36"/>
          <p:cNvCxnSpPr>
            <a:cxnSpLocks noChangeShapeType="1"/>
            <a:stCxn id="670753" idx="0"/>
          </p:cNvCxnSpPr>
          <p:nvPr/>
        </p:nvCxnSpPr>
        <p:spPr bwMode="auto">
          <a:xfrm rot="5400000" flipH="1" flipV="1">
            <a:off x="1582738" y="3895726"/>
            <a:ext cx="252412" cy="1471612"/>
          </a:xfrm>
          <a:prstGeom prst="bentConnector2">
            <a:avLst/>
          </a:prstGeom>
          <a:noFill/>
          <a:ln w="19050">
            <a:solidFill>
              <a:srgbClr val="0099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3856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6270" y="0"/>
            <a:ext cx="8497455" cy="54573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i="1" dirty="0" smtClean="0">
                <a:solidFill>
                  <a:srgbClr val="C65137"/>
                </a:solidFill>
              </a:rPr>
              <a:t>Energy Frontier Tests of the Standard Model (1 </a:t>
            </a:r>
            <a:r>
              <a:rPr lang="en-US" sz="2800" i="1" dirty="0" err="1" smtClean="0">
                <a:solidFill>
                  <a:srgbClr val="C65137"/>
                </a:solidFill>
              </a:rPr>
              <a:t>TeV</a:t>
            </a:r>
            <a:r>
              <a:rPr lang="en-US" sz="2800" i="1" dirty="0" smtClean="0">
                <a:solidFill>
                  <a:srgbClr val="C65137"/>
                </a:solidFill>
              </a:rPr>
              <a:t>)</a:t>
            </a:r>
            <a:endParaRPr lang="en-US" sz="2800" i="1" dirty="0">
              <a:solidFill>
                <a:srgbClr val="C65137"/>
              </a:solidFill>
            </a:endParaRPr>
          </a:p>
        </p:txBody>
      </p:sp>
      <p:pic>
        <p:nvPicPr>
          <p:cNvPr id="4" name="Picture 3" descr="Screen Shot 2015-02-17 at 4.0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5" y="1446904"/>
            <a:ext cx="4699389" cy="360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284" y="673489"/>
            <a:ext cx="858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International Linear Collider design relies on the collision of </a:t>
            </a:r>
            <a:r>
              <a:rPr lang="en-US" i="1" dirty="0" smtClean="0">
                <a:solidFill>
                  <a:srgbClr val="0000FF"/>
                </a:solidFill>
              </a:rPr>
              <a:t>polarized electrons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rgbClr val="FF0000"/>
                </a:solidFill>
              </a:rPr>
              <a:t>polarized positrons</a:t>
            </a:r>
            <a:r>
              <a:rPr lang="en-US" dirty="0" smtClean="0"/>
              <a:t> resulting in center-of-mass-energies up to 1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2023" y="5146703"/>
            <a:ext cx="8278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Thrust is to provide </a:t>
            </a:r>
            <a:r>
              <a:rPr lang="en-US" dirty="0" smtClean="0">
                <a:solidFill>
                  <a:srgbClr val="FF0000"/>
                </a:solidFill>
              </a:rPr>
              <a:t>precision tests of Standard Model</a:t>
            </a:r>
            <a:r>
              <a:rPr lang="en-US" dirty="0" smtClean="0"/>
              <a:t> that benefit from </a:t>
            </a:r>
            <a:r>
              <a:rPr lang="en-US" dirty="0" smtClean="0">
                <a:solidFill>
                  <a:srgbClr val="0000FF"/>
                </a:solidFill>
              </a:rPr>
              <a:t>model independent reactions</a:t>
            </a:r>
            <a:r>
              <a:rPr lang="en-US" dirty="0" smtClean="0"/>
              <a:t> that </a:t>
            </a:r>
            <a:r>
              <a:rPr lang="en-US" b="1" dirty="0" smtClean="0">
                <a:solidFill>
                  <a:srgbClr val="660066"/>
                </a:solidFill>
              </a:rPr>
              <a:t>do not depend on the additional “stuff” which results from colliding massive particles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e.g. like that at the LHC.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polarization of the e+ and e- further </a:t>
            </a:r>
            <a:r>
              <a:rPr lang="en-US" dirty="0" smtClean="0">
                <a:solidFill>
                  <a:srgbClr val="008000"/>
                </a:solidFill>
              </a:rPr>
              <a:t>isolate spin-dependent channels 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Picture 7" descr="Screen Shot 2015-02-24 at 10.28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85" y="1526495"/>
            <a:ext cx="3650656" cy="331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7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6913" y="0"/>
            <a:ext cx="4522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Producing Positron Beams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99469" y="768372"/>
            <a:ext cx="6616665" cy="582781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Arial"/>
              <a:buChar char="•"/>
            </a:pPr>
            <a:r>
              <a:rPr lang="en-US" sz="2400" b="1" dirty="0" smtClean="0"/>
              <a:t>Application Driven</a:t>
            </a:r>
          </a:p>
          <a:p>
            <a:pPr lvl="2">
              <a:buFont typeface="Courier New"/>
              <a:buChar char="o"/>
            </a:pPr>
            <a:r>
              <a:rPr lang="en-US" sz="2000" dirty="0" smtClean="0"/>
              <a:t>energy</a:t>
            </a:r>
          </a:p>
          <a:p>
            <a:pPr lvl="2">
              <a:buFont typeface="Courier New"/>
              <a:buChar char="o"/>
            </a:pPr>
            <a:r>
              <a:rPr lang="en-US" sz="2000" dirty="0" smtClean="0"/>
              <a:t>intensity</a:t>
            </a:r>
            <a:endParaRPr lang="en-US" sz="2000" dirty="0"/>
          </a:p>
          <a:p>
            <a:pPr lvl="2">
              <a:buFont typeface="Courier New"/>
              <a:buChar char="o"/>
            </a:pPr>
            <a:r>
              <a:rPr lang="en-US" sz="2000" dirty="0" smtClean="0"/>
              <a:t>polarization</a:t>
            </a:r>
            <a:endParaRPr lang="en-US" sz="2000" dirty="0"/>
          </a:p>
          <a:p>
            <a:pPr lvl="1">
              <a:buFont typeface="Arial"/>
              <a:buChar char="•"/>
            </a:pPr>
            <a:r>
              <a:rPr lang="en-US" sz="2400" b="1" dirty="0" smtClean="0"/>
              <a:t>Source</a:t>
            </a:r>
          </a:p>
          <a:p>
            <a:pPr lvl="2">
              <a:buFont typeface="Courier New"/>
              <a:buChar char="o"/>
            </a:pPr>
            <a:r>
              <a:rPr lang="en-US" sz="2000" dirty="0" smtClean="0"/>
              <a:t>yield</a:t>
            </a:r>
          </a:p>
          <a:p>
            <a:pPr lvl="2">
              <a:buFont typeface="Courier New"/>
              <a:buChar char="o"/>
            </a:pPr>
            <a:r>
              <a:rPr lang="en-US" sz="2000" dirty="0" smtClean="0"/>
              <a:t>collection</a:t>
            </a:r>
          </a:p>
          <a:p>
            <a:pPr lvl="2">
              <a:buFont typeface="Courier New"/>
              <a:buChar char="o"/>
            </a:pPr>
            <a:r>
              <a:rPr lang="en-US" sz="2000" dirty="0" smtClean="0"/>
              <a:t>(de)acceleration </a:t>
            </a:r>
            <a:endParaRPr lang="en-US" sz="2000" dirty="0"/>
          </a:p>
          <a:p>
            <a:pPr lvl="1">
              <a:buFont typeface="Arial"/>
              <a:buChar char="•"/>
            </a:pPr>
            <a:r>
              <a:rPr lang="en-US" sz="2400" b="1" dirty="0" smtClean="0"/>
              <a:t>Beam Quality</a:t>
            </a:r>
          </a:p>
          <a:p>
            <a:pPr lvl="2">
              <a:buFont typeface="Courier New"/>
              <a:buChar char="o"/>
            </a:pPr>
            <a:r>
              <a:rPr lang="en-US" sz="2000" dirty="0" smtClean="0"/>
              <a:t>transverse/longitudinal </a:t>
            </a:r>
            <a:r>
              <a:rPr lang="en-US" sz="2000" dirty="0" err="1" smtClean="0"/>
              <a:t>emittance</a:t>
            </a:r>
            <a:endParaRPr lang="en-US" sz="2000" dirty="0"/>
          </a:p>
          <a:p>
            <a:pPr lvl="2">
              <a:buFont typeface="Courier New"/>
              <a:buChar char="o"/>
            </a:pPr>
            <a:r>
              <a:rPr lang="en-US" sz="2000" dirty="0" smtClean="0"/>
              <a:t>time structure</a:t>
            </a:r>
          </a:p>
          <a:p>
            <a:pPr lvl="1">
              <a:buFont typeface="Arial"/>
              <a:buChar char="•"/>
            </a:pPr>
            <a:r>
              <a:rPr lang="en-US" sz="2400" b="1" dirty="0" smtClean="0"/>
              <a:t>Technical Challenges</a:t>
            </a:r>
          </a:p>
          <a:p>
            <a:pPr lvl="2">
              <a:buFont typeface="Courier New"/>
              <a:buChar char="o"/>
            </a:pPr>
            <a:r>
              <a:rPr lang="en-US" sz="2000" dirty="0"/>
              <a:t>m</a:t>
            </a:r>
            <a:r>
              <a:rPr lang="en-US" sz="2000" dirty="0" smtClean="0"/>
              <a:t>anaging beam power</a:t>
            </a:r>
          </a:p>
          <a:p>
            <a:pPr lvl="2">
              <a:buFont typeface="Courier New"/>
              <a:buChar char="o"/>
            </a:pPr>
            <a:r>
              <a:rPr lang="en-US" sz="2000" dirty="0"/>
              <a:t>t</a:t>
            </a:r>
            <a:r>
              <a:rPr lang="en-US" sz="2000" dirty="0" smtClean="0"/>
              <a:t>hermal loads</a:t>
            </a:r>
          </a:p>
          <a:p>
            <a:pPr lvl="2">
              <a:buFont typeface="Courier New"/>
              <a:buChar char="o"/>
            </a:pPr>
            <a:r>
              <a:rPr lang="en-US" sz="2000" dirty="0" smtClean="0"/>
              <a:t>radioactivity</a:t>
            </a:r>
          </a:p>
        </p:txBody>
      </p:sp>
    </p:spTree>
    <p:extLst>
      <p:ext uri="{BB962C8B-B14F-4D97-AF65-F5344CB8AC3E}">
        <p14:creationId xmlns:p14="http://schemas.microsoft.com/office/powerpoint/2010/main" val="34033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7816" y="0"/>
            <a:ext cx="536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Positron Generation by </a:t>
            </a:r>
            <a:r>
              <a:rPr lang="en-US" sz="2800" i="1" dirty="0" smtClean="0">
                <a:solidFill>
                  <a:srgbClr val="C65137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1" dirty="0" smtClean="0">
                <a:solidFill>
                  <a:srgbClr val="C65137"/>
                </a:solidFill>
              </a:rPr>
              <a:t> Decay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727" y="600473"/>
            <a:ext cx="8162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Beta-plus (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decay occurs when a proton inside a nucleus becomes a neutron via emitting W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(or absorbing W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) via the weak interaction.</a:t>
            </a:r>
            <a:endParaRPr lang="en-US" sz="2000" baseline="30000" dirty="0" smtClean="0"/>
          </a:p>
        </p:txBody>
      </p:sp>
      <p:pic>
        <p:nvPicPr>
          <p:cNvPr id="9" name="Picture 8" descr="Screen Shot 2015-02-18 at 6.34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85" y="1737608"/>
            <a:ext cx="3086100" cy="63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637" y="2724750"/>
            <a:ext cx="536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daughter nuclide retains the mass number (A) but the atomic number (Z) decreases by 1 unit. 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 rot="5400000">
            <a:off x="1830289" y="1772583"/>
            <a:ext cx="369456" cy="155796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9609" y="4388594"/>
            <a:ext cx="8451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 &gt; 0 implies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ass of parent nuclei must exceed mass of daughter by twice </a:t>
            </a:r>
            <a:r>
              <a:rPr lang="en-US" i="1" dirty="0" smtClean="0"/>
              <a:t>m</a:t>
            </a:r>
            <a:r>
              <a:rPr lang="en-US" i="1" baseline="-25000" dirty="0" smtClean="0"/>
              <a:t>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isolated proton cannot decay into a (heavier) neutron</a:t>
            </a:r>
          </a:p>
          <a:p>
            <a:endParaRPr lang="en-US" b="1" dirty="0" smtClean="0"/>
          </a:p>
          <a:p>
            <a:r>
              <a:rPr lang="en-US" b="1" dirty="0" smtClean="0"/>
              <a:t>Positron Energy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ypically 10-100 </a:t>
            </a:r>
            <a:r>
              <a:rPr lang="en-US" dirty="0" err="1" smtClean="0"/>
              <a:t>keV</a:t>
            </a:r>
            <a:r>
              <a:rPr lang="en-US" dirty="0" smtClean="0"/>
              <a:t> but can be as high as ~10 MeV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Q is partitioned to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</a:p>
        </p:txBody>
      </p:sp>
      <p:pic>
        <p:nvPicPr>
          <p:cNvPr id="14" name="Picture 13" descr="Screen Shot 2015-02-18 at 7.17.1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66392" r="31484" b="-1514"/>
          <a:stretch/>
        </p:blipFill>
        <p:spPr>
          <a:xfrm>
            <a:off x="2035959" y="3627877"/>
            <a:ext cx="4525819" cy="4502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4365" y="1509004"/>
            <a:ext cx="2779941" cy="2000843"/>
            <a:chOff x="5934365" y="1509004"/>
            <a:chExt cx="2779941" cy="20008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365" y="1509004"/>
              <a:ext cx="2655454" cy="18034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276401" y="1653255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 smtClean="0"/>
                <a:t>+</a:t>
              </a:r>
              <a:endParaRPr lang="en-US" i="1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87953" y="2615859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 smtClean="0"/>
                <a:t>+</a:t>
              </a:r>
              <a:endParaRPr lang="en-US" i="1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43295" y="2264618"/>
              <a:ext cx="571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n          </a:t>
              </a:r>
              <a:endParaRPr lang="en-US" i="1" baseline="30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39320" y="3140515"/>
              <a:ext cx="4078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p</a:t>
              </a:r>
              <a:endParaRPr lang="en-US" i="1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55110" y="3019196"/>
              <a:ext cx="4497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 smtClean="0"/>
                <a:t>e</a:t>
              </a:r>
              <a:endParaRPr lang="en-US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44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6270" r="2376"/>
          <a:stretch/>
        </p:blipFill>
        <p:spPr>
          <a:xfrm>
            <a:off x="3583116" y="946110"/>
            <a:ext cx="4091252" cy="32110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794" y="0"/>
            <a:ext cx="5901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Moderating Radioactive </a:t>
            </a:r>
            <a:r>
              <a:rPr lang="en-US" sz="2800" i="1" dirty="0" smtClean="0">
                <a:solidFill>
                  <a:srgbClr val="C65137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1" baseline="30000" dirty="0" smtClean="0">
                <a:solidFill>
                  <a:srgbClr val="C65137"/>
                </a:solidFill>
              </a:rPr>
              <a:t>+</a:t>
            </a:r>
            <a:r>
              <a:rPr lang="en-US" sz="2800" i="1" dirty="0" smtClean="0">
                <a:solidFill>
                  <a:srgbClr val="C65137"/>
                </a:solidFill>
              </a:rPr>
              <a:t> Sources</a:t>
            </a:r>
            <a:endParaRPr lang="en-US" sz="2800" i="1" dirty="0">
              <a:solidFill>
                <a:srgbClr val="C65137"/>
              </a:solidFill>
            </a:endParaRPr>
          </a:p>
        </p:txBody>
      </p:sp>
      <p:pic>
        <p:nvPicPr>
          <p:cNvPr id="4" name="Picture 3" descr="Screen Shot 2015-02-18 at 7.26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r="10791"/>
          <a:stretch/>
        </p:blipFill>
        <p:spPr>
          <a:xfrm>
            <a:off x="5167" y="1583100"/>
            <a:ext cx="3510336" cy="2568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41125"/>
            <a:ext cx="362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</a:t>
            </a:r>
            <a:r>
              <a:rPr lang="en-US" sz="1600" baseline="30000" dirty="0" smtClean="0"/>
              <a:t>22</a:t>
            </a:r>
            <a:r>
              <a:rPr lang="en-US" sz="1600" dirty="0" smtClean="0"/>
              <a:t>, mean 178keV, endpoint 545keV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6207" y="4199891"/>
            <a:ext cx="416011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Use of moderators</a:t>
            </a:r>
          </a:p>
          <a:p>
            <a:endParaRPr lang="en-US" sz="1600" dirty="0" smtClean="0"/>
          </a:p>
          <a:p>
            <a:r>
              <a:rPr lang="en-US" sz="1600" dirty="0"/>
              <a:t>T</a:t>
            </a:r>
            <a:r>
              <a:rPr lang="en-US" sz="1600" dirty="0" smtClean="0"/>
              <a:t>hermalize Positrons (</a:t>
            </a:r>
            <a:r>
              <a:rPr lang="en-US" sz="1600" dirty="0"/>
              <a:t>~1 </a:t>
            </a:r>
            <a:r>
              <a:rPr lang="en-US" sz="1600" dirty="0" err="1"/>
              <a:t>ps</a:t>
            </a:r>
            <a:r>
              <a:rPr lang="en-US" sz="1600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nelastic collisions w/ core electrons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 err="1"/>
              <a:t>p</a:t>
            </a:r>
            <a:r>
              <a:rPr lang="en-US" sz="1600" dirty="0" err="1" smtClean="0"/>
              <a:t>lasmons</a:t>
            </a:r>
            <a:r>
              <a:rPr lang="en-US" sz="1600" dirty="0" smtClean="0"/>
              <a:t> (optical) </a:t>
            </a:r>
            <a:r>
              <a:rPr lang="en-US" sz="1600" dirty="0"/>
              <a:t>~ 10 V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phonons </a:t>
            </a:r>
            <a:r>
              <a:rPr lang="en-US" sz="1600" dirty="0" smtClean="0"/>
              <a:t>(acoustic) ~ </a:t>
            </a:r>
            <a:r>
              <a:rPr lang="en-US" sz="1600" dirty="0"/>
              <a:t>1 </a:t>
            </a:r>
            <a:r>
              <a:rPr lang="en-US" sz="1600" dirty="0" smtClean="0"/>
              <a:t>V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7079419" y="2277913"/>
            <a:ext cx="2066942" cy="1142699"/>
            <a:chOff x="5920236" y="5616251"/>
            <a:chExt cx="2066942" cy="1142699"/>
          </a:xfrm>
        </p:grpSpPr>
        <p:sp>
          <p:nvSpPr>
            <p:cNvPr id="8" name="TextBox 7"/>
            <p:cNvSpPr txBox="1"/>
            <p:nvPr/>
          </p:nvSpPr>
          <p:spPr>
            <a:xfrm>
              <a:off x="5920236" y="5927953"/>
              <a:ext cx="2066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charset="2"/>
                  <a:cs typeface="Symbol" charset="2"/>
                </a:rPr>
                <a:t>e</a:t>
              </a:r>
              <a:r>
                <a:rPr lang="en-US" sz="1200" dirty="0" smtClean="0"/>
                <a:t>: efficiency for e+ emission</a:t>
              </a:r>
            </a:p>
            <a:p>
              <a:r>
                <a:rPr lang="en-US" sz="1200" dirty="0" smtClean="0"/>
                <a:t>L: diffusion length </a:t>
              </a:r>
              <a:r>
                <a:rPr lang="en-US" sz="1200" dirty="0" smtClean="0">
                  <a:solidFill>
                    <a:srgbClr val="FF0000"/>
                  </a:solidFill>
                </a:rPr>
                <a:t>~100 nm</a:t>
              </a:r>
            </a:p>
            <a:p>
              <a:r>
                <a:rPr lang="en-US" sz="1200" dirty="0" smtClean="0"/>
                <a:t>R: range </a:t>
              </a:r>
              <a:r>
                <a:rPr lang="en-US" sz="1200" dirty="0" smtClean="0">
                  <a:solidFill>
                    <a:srgbClr val="FF0000"/>
                  </a:solidFill>
                </a:rPr>
                <a:t>~15,000 nm</a:t>
              </a:r>
            </a:p>
            <a:p>
              <a:r>
                <a:rPr lang="en-US" sz="1200" dirty="0" smtClean="0"/>
                <a:t>S: surface </a:t>
              </a:r>
              <a:r>
                <a:rPr lang="en-US" sz="1200" dirty="0" err="1" smtClean="0"/>
                <a:t>prob</a:t>
              </a:r>
              <a:r>
                <a:rPr lang="en-US" sz="1200" dirty="0" smtClean="0"/>
                <a:t> ~ 35%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8573" y="5616251"/>
              <a:ext cx="1313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e </a:t>
              </a:r>
              <a:r>
                <a:rPr lang="en-US" dirty="0" smtClean="0"/>
                <a:t>= L/R * S</a:t>
              </a:r>
              <a:endParaRPr lang="en-US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4222256" y="2815151"/>
            <a:ext cx="1289022" cy="483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469920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Their fate is varied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Most annihilate in bulk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Some capture at surface and annihilate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Some pick up e- and leave as Ps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And some remit !!!!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7253" y="1665490"/>
            <a:ext cx="652337" cy="2290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7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IMG_13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15182" r="25106" b="20518"/>
          <a:stretch/>
        </p:blipFill>
        <p:spPr>
          <a:xfrm rot="5400000">
            <a:off x="726252" y="2087758"/>
            <a:ext cx="3756332" cy="4965629"/>
          </a:xfrm>
          <a:prstGeom prst="rect">
            <a:avLst/>
          </a:prstGeom>
        </p:spPr>
      </p:pic>
      <p:pic>
        <p:nvPicPr>
          <p:cNvPr id="4" name="Picture 3" descr="Screen Shot 2015-04-01 at 7.53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39" y="2826721"/>
            <a:ext cx="3817979" cy="3509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7026" y="0"/>
            <a:ext cx="665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Types of Moderators and Configurations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5164"/>
            <a:ext cx="9144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Moderators based </a:t>
            </a:r>
            <a:r>
              <a:rPr lang="en-US" dirty="0"/>
              <a:t>on </a:t>
            </a:r>
            <a:r>
              <a:rPr lang="en-US" dirty="0" smtClean="0"/>
              <a:t>a negative work-function </a:t>
            </a:r>
            <a:r>
              <a:rPr lang="en-US" dirty="0"/>
              <a:t>for </a:t>
            </a:r>
            <a:r>
              <a:rPr lang="en-US" dirty="0" smtClean="0"/>
              <a:t>positrons.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Thermalized positrons exit with work-function energy e.g. 2-3 V from W(110)/W(100)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Rare gas moderators (</a:t>
            </a:r>
            <a:r>
              <a:rPr lang="en-US" dirty="0" err="1" smtClean="0"/>
              <a:t>e.g</a:t>
            </a:r>
            <a:r>
              <a:rPr lang="en-US" dirty="0" smtClean="0"/>
              <a:t> Ne, Kr, </a:t>
            </a:r>
            <a:r>
              <a:rPr lang="en-US" dirty="0" err="1" smtClean="0"/>
              <a:t>Ar</a:t>
            </a:r>
            <a:r>
              <a:rPr lang="en-US" dirty="0" smtClean="0"/>
              <a:t>) limit </a:t>
            </a:r>
            <a:r>
              <a:rPr lang="en-US" dirty="0" err="1" smtClean="0"/>
              <a:t>thermalization</a:t>
            </a:r>
            <a:r>
              <a:rPr lang="en-US" dirty="0" smtClean="0"/>
              <a:t> so “hot positrons” w/ ~tens of Volts have a greater diffusion length and thus higher escape probability ~1%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7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beamline_layout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775" b="7560"/>
          <a:stretch/>
        </p:blipFill>
        <p:spPr>
          <a:xfrm flipH="1">
            <a:off x="537113" y="3269416"/>
            <a:ext cx="2759987" cy="23849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16091" y="0"/>
            <a:ext cx="6396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1" baseline="30000" dirty="0" smtClean="0">
                <a:solidFill>
                  <a:srgbClr val="C65137"/>
                </a:solidFill>
              </a:rPr>
              <a:t>+</a:t>
            </a:r>
            <a:r>
              <a:rPr lang="en-US" sz="2800" i="1" dirty="0" smtClean="0">
                <a:solidFill>
                  <a:srgbClr val="C65137"/>
                </a:solidFill>
              </a:rPr>
              <a:t> beam based on </a:t>
            </a:r>
            <a:r>
              <a:rPr lang="en-US" sz="2800" i="1" baseline="30000" dirty="0" smtClean="0">
                <a:solidFill>
                  <a:srgbClr val="C65137"/>
                </a:solidFill>
              </a:rPr>
              <a:t>18</a:t>
            </a:r>
            <a:r>
              <a:rPr lang="en-US" sz="2800" i="1" dirty="0" smtClean="0">
                <a:solidFill>
                  <a:srgbClr val="C65137"/>
                </a:solidFill>
              </a:rPr>
              <a:t>F (30eV - 30keV)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25085" y="2586908"/>
            <a:ext cx="9018915" cy="607185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radioactive source (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moderated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frozen neon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eV +/- 1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Positrons </a:t>
            </a:r>
            <a:r>
              <a:rPr lang="en-US" sz="1400" dirty="0" smtClean="0"/>
              <a:t>DC accelerated to </a:t>
            </a:r>
            <a:r>
              <a:rPr lang="en-US" sz="1400" dirty="0" smtClean="0">
                <a:solidFill>
                  <a:srgbClr val="0000FF"/>
                </a:solidFill>
              </a:rPr>
              <a:t>30eV-30keV</a:t>
            </a:r>
            <a:r>
              <a:rPr lang="en-US" sz="1400" dirty="0" smtClean="0"/>
              <a:t> energy selected produce intense </a:t>
            </a:r>
            <a:r>
              <a:rPr lang="en-US" sz="1400" dirty="0">
                <a:solidFill>
                  <a:srgbClr val="0000FF"/>
                </a:solidFill>
              </a:rPr>
              <a:t>(10</a:t>
            </a:r>
            <a:r>
              <a:rPr lang="en-US" sz="1400" baseline="30000" dirty="0">
                <a:solidFill>
                  <a:srgbClr val="0000FF"/>
                </a:solidFill>
              </a:rPr>
              <a:t>6 </a:t>
            </a:r>
            <a:r>
              <a:rPr lang="en-US" sz="1400" dirty="0">
                <a:solidFill>
                  <a:srgbClr val="0000FF"/>
                </a:solidFill>
              </a:rPr>
              <a:t>e</a:t>
            </a:r>
            <a:r>
              <a:rPr lang="en-US" sz="1400" baseline="30000" dirty="0">
                <a:solidFill>
                  <a:srgbClr val="0000FF"/>
                </a:solidFill>
              </a:rPr>
              <a:t>+</a:t>
            </a:r>
            <a:r>
              <a:rPr lang="en-US" sz="1400" dirty="0">
                <a:solidFill>
                  <a:srgbClr val="0000FF"/>
                </a:solidFill>
              </a:rPr>
              <a:t>/s) </a:t>
            </a:r>
            <a:r>
              <a:rPr lang="en-US" sz="1400" dirty="0" smtClean="0"/>
              <a:t>mono-energetic beam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692" y="604596"/>
            <a:ext cx="2473036" cy="1682475"/>
          </a:xfrm>
          <a:prstGeom prst="rect">
            <a:avLst/>
          </a:prstGeom>
        </p:spPr>
      </p:pic>
      <p:pic>
        <p:nvPicPr>
          <p:cNvPr id="5" name="Picture 4" descr="18f spectru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-596" r="7696" b="-28"/>
          <a:stretch/>
        </p:blipFill>
        <p:spPr>
          <a:xfrm>
            <a:off x="89806" y="782488"/>
            <a:ext cx="3025940" cy="1654769"/>
          </a:xfrm>
          <a:prstGeom prst="rect">
            <a:avLst/>
          </a:prstGeom>
        </p:spPr>
      </p:pic>
      <p:pic>
        <p:nvPicPr>
          <p:cNvPr id="6" name="Picture 5" descr="18f spectrum mo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137" r="9824" b="-1"/>
          <a:stretch/>
        </p:blipFill>
        <p:spPr>
          <a:xfrm>
            <a:off x="5871104" y="700416"/>
            <a:ext cx="3170262" cy="1838855"/>
          </a:xfrm>
          <a:prstGeom prst="rect">
            <a:avLst/>
          </a:prstGeom>
        </p:spPr>
      </p:pic>
      <p:pic>
        <p:nvPicPr>
          <p:cNvPr id="7" name="Picture 6" descr="IMG_20140910_19320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75" y="3540439"/>
            <a:ext cx="2736574" cy="2052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061" y="5686430"/>
            <a:ext cx="5686816" cy="11715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2820" y="4706690"/>
            <a:ext cx="27189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Slow </a:t>
            </a:r>
            <a:r>
              <a:rPr lang="en-US" sz="1400" dirty="0" err="1">
                <a:solidFill>
                  <a:srgbClr val="C00000"/>
                </a:solidFill>
              </a:rPr>
              <a:t>POsitron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err="1">
                <a:solidFill>
                  <a:srgbClr val="C00000"/>
                </a:solidFill>
              </a:rPr>
              <a:t>faciliTy</a:t>
            </a:r>
            <a:r>
              <a:rPr lang="en-US" sz="1400" dirty="0">
                <a:solidFill>
                  <a:srgbClr val="C00000"/>
                </a:solidFill>
              </a:rPr>
              <a:t> (SPOT</a:t>
            </a:r>
            <a:r>
              <a:rPr lang="en-US" sz="1400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(J. Dumas)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Hebrew </a:t>
            </a:r>
            <a:r>
              <a:rPr lang="en-US" sz="1400" dirty="0" smtClean="0">
                <a:solidFill>
                  <a:srgbClr val="C00000"/>
                </a:solidFill>
              </a:rPr>
              <a:t>University </a:t>
            </a:r>
            <a:r>
              <a:rPr lang="en-US" sz="1400" dirty="0">
                <a:solidFill>
                  <a:srgbClr val="C00000"/>
                </a:solidFill>
              </a:rPr>
              <a:t>of Jerusalem</a:t>
            </a:r>
          </a:p>
          <a:p>
            <a:pPr algn="ctr"/>
            <a:r>
              <a:rPr lang="en-US" sz="1400" dirty="0" err="1">
                <a:solidFill>
                  <a:srgbClr val="C00000"/>
                </a:solidFill>
              </a:rPr>
              <a:t>Racah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Institute </a:t>
            </a:r>
            <a:r>
              <a:rPr lang="en-US" sz="1400" dirty="0">
                <a:solidFill>
                  <a:srgbClr val="C00000"/>
                </a:solidFill>
              </a:rPr>
              <a:t>of </a:t>
            </a:r>
            <a:r>
              <a:rPr lang="en-US" sz="1400" dirty="0" smtClean="0">
                <a:solidFill>
                  <a:srgbClr val="C00000"/>
                </a:solidFill>
              </a:rPr>
              <a:t>Physics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00000">
            <a:off x="5468866" y="1393162"/>
            <a:ext cx="1289022" cy="483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5-02-18 at 12.1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4" y="946728"/>
            <a:ext cx="3798455" cy="3284253"/>
          </a:xfrm>
          <a:prstGeom prst="rect">
            <a:avLst/>
          </a:prstGeom>
        </p:spPr>
      </p:pic>
      <p:pic>
        <p:nvPicPr>
          <p:cNvPr id="4" name="Picture 3" descr="Screen Shot 2015-02-18 at 12.1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36" y="851279"/>
            <a:ext cx="2967183" cy="3772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777" y="0"/>
            <a:ext cx="7933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1" baseline="30000" dirty="0" smtClean="0">
                <a:solidFill>
                  <a:srgbClr val="C65137"/>
                </a:solidFill>
              </a:rPr>
              <a:t>+</a:t>
            </a:r>
            <a:r>
              <a:rPr lang="en-US" sz="2800" i="1" dirty="0" smtClean="0">
                <a:solidFill>
                  <a:srgbClr val="C65137"/>
                </a:solidFill>
              </a:rPr>
              <a:t> beam based on </a:t>
            </a:r>
            <a:r>
              <a:rPr lang="en-US" sz="2800" i="1" baseline="30000" dirty="0" smtClean="0">
                <a:solidFill>
                  <a:srgbClr val="C65137"/>
                </a:solidFill>
              </a:rPr>
              <a:t>22</a:t>
            </a:r>
            <a:r>
              <a:rPr lang="en-US" sz="2800" i="1" dirty="0" smtClean="0">
                <a:solidFill>
                  <a:srgbClr val="C65137"/>
                </a:solidFill>
              </a:rPr>
              <a:t>Na (0.5 - 6.5 MV </a:t>
            </a:r>
            <a:r>
              <a:rPr lang="en-US" sz="2800" i="1" dirty="0" err="1" smtClean="0">
                <a:solidFill>
                  <a:srgbClr val="C65137"/>
                </a:solidFill>
              </a:rPr>
              <a:t>Pelletron</a:t>
            </a:r>
            <a:r>
              <a:rPr lang="en-US" sz="2800" i="1" dirty="0" smtClean="0">
                <a:solidFill>
                  <a:srgbClr val="C65137"/>
                </a:solidFill>
              </a:rPr>
              <a:t>)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3364" y="5091927"/>
            <a:ext cx="8093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/>
              <a:t>22</a:t>
            </a:r>
            <a:r>
              <a:rPr lang="en-US" sz="1400" dirty="0"/>
              <a:t>Na source (6 x </a:t>
            </a:r>
            <a:r>
              <a:rPr lang="en-US" sz="1400" dirty="0" smtClean="0"/>
              <a:t>l0</a:t>
            </a:r>
            <a:r>
              <a:rPr lang="en-US" sz="1400" baseline="30000" dirty="0" smtClean="0"/>
              <a:t>8</a:t>
            </a:r>
            <a:r>
              <a:rPr lang="en-US" sz="1400" dirty="0" smtClean="0"/>
              <a:t> </a:t>
            </a:r>
            <a:r>
              <a:rPr lang="en-US" sz="1400" dirty="0" err="1"/>
              <a:t>Bq</a:t>
            </a:r>
            <a:r>
              <a:rPr lang="en-US" sz="1400" dirty="0"/>
              <a:t>) </a:t>
            </a:r>
            <a:r>
              <a:rPr lang="en-US" sz="1400" dirty="0" smtClean="0"/>
              <a:t>moderated by tungsten </a:t>
            </a:r>
            <a:r>
              <a:rPr lang="en-US" sz="1400" dirty="0"/>
              <a:t>foil (thickness 3-6 </a:t>
            </a:r>
            <a:r>
              <a:rPr lang="en-US" sz="1400" dirty="0" smtClean="0"/>
              <a:t>micron) </a:t>
            </a:r>
            <a:r>
              <a:rPr lang="en-US" sz="1400" dirty="0"/>
              <a:t>and </a:t>
            </a:r>
            <a:r>
              <a:rPr lang="en-US" sz="1400" dirty="0" smtClean="0"/>
              <a:t>tungsten rings </a:t>
            </a:r>
            <a:r>
              <a:rPr lang="en-US" sz="1400" dirty="0"/>
              <a:t>(height X diameter = 3.3 mm X 10 mm) in </a:t>
            </a:r>
            <a:r>
              <a:rPr lang="en-US" sz="1400" dirty="0" smtClean="0"/>
              <a:t>a combined </a:t>
            </a:r>
            <a:r>
              <a:rPr lang="en-US" sz="1400" dirty="0"/>
              <a:t>transmission-reflection </a:t>
            </a:r>
            <a:r>
              <a:rPr lang="en-US" sz="1400" dirty="0" smtClean="0"/>
              <a:t>geometry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40205" y="5799666"/>
            <a:ext cx="4762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008000"/>
                </a:solidFill>
              </a:rPr>
              <a:t>Intensity 6 </a:t>
            </a:r>
            <a:r>
              <a:rPr lang="en-US" b="1" i="1" dirty="0">
                <a:solidFill>
                  <a:srgbClr val="008000"/>
                </a:solidFill>
              </a:rPr>
              <a:t>x </a:t>
            </a:r>
            <a:r>
              <a:rPr lang="en-US" b="1" i="1" dirty="0" smtClean="0">
                <a:solidFill>
                  <a:srgbClr val="008000"/>
                </a:solidFill>
              </a:rPr>
              <a:t>l0</a:t>
            </a:r>
            <a:r>
              <a:rPr lang="en-US" b="1" i="1" baseline="30000" dirty="0" smtClean="0">
                <a:solidFill>
                  <a:srgbClr val="008000"/>
                </a:solidFill>
              </a:rPr>
              <a:t>4</a:t>
            </a:r>
            <a:r>
              <a:rPr lang="en-US" b="1" i="1" dirty="0" smtClean="0">
                <a:solidFill>
                  <a:srgbClr val="008000"/>
                </a:solidFill>
              </a:rPr>
              <a:t> </a:t>
            </a:r>
            <a:r>
              <a:rPr lang="en-US" b="1" i="1" dirty="0">
                <a:solidFill>
                  <a:srgbClr val="008000"/>
                </a:solidFill>
              </a:rPr>
              <a:t>e+/s </a:t>
            </a:r>
            <a:r>
              <a:rPr lang="en-US" b="1" i="1" dirty="0" smtClean="0">
                <a:solidFill>
                  <a:srgbClr val="008000"/>
                </a:solidFill>
              </a:rPr>
              <a:t>at target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err="1" smtClean="0">
                <a:solidFill>
                  <a:srgbClr val="008000"/>
                </a:solidFill>
              </a:rPr>
              <a:t>Pelletron</a:t>
            </a:r>
            <a:r>
              <a:rPr lang="en-US" b="1" i="1" dirty="0" smtClean="0">
                <a:solidFill>
                  <a:srgbClr val="008000"/>
                </a:solidFill>
              </a:rPr>
              <a:t> DC acceleration 0.5 - 6.5 MeV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008000"/>
                </a:solidFill>
              </a:rPr>
              <a:t>Energy stability </a:t>
            </a:r>
            <a:r>
              <a:rPr lang="en-US" b="1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b="1" i="1" dirty="0" smtClean="0">
                <a:solidFill>
                  <a:srgbClr val="008000"/>
                </a:solidFill>
              </a:rPr>
              <a:t>E/E &lt; 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-4</a:t>
            </a:r>
            <a:endParaRPr lang="en-US" b="1" i="1" baseline="30000" dirty="0">
              <a:solidFill>
                <a:srgbClr val="008000"/>
              </a:solidFill>
            </a:endParaRPr>
          </a:p>
        </p:txBody>
      </p:sp>
      <p:pic>
        <p:nvPicPr>
          <p:cNvPr id="9" name="Picture 8" descr="Screen Shot 2015-02-18 at 12.28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35" y="4657724"/>
            <a:ext cx="4576619" cy="235818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857588" y="881387"/>
            <a:ext cx="1184763" cy="3354959"/>
          </a:xfrm>
          <a:prstGeom prst="righ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V="1">
            <a:off x="5042351" y="1781729"/>
            <a:ext cx="1222675" cy="77713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61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圖片 3" descr="180px-Carl_anderson.1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70" y="2822088"/>
            <a:ext cx="1581395" cy="1976744"/>
          </a:xfrm>
          <a:prstGeom prst="rect">
            <a:avLst/>
          </a:prstGeom>
        </p:spPr>
      </p:pic>
      <p:pic>
        <p:nvPicPr>
          <p:cNvPr id="12" name="圖片 3" descr="pw1509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5862" y="4633569"/>
            <a:ext cx="1647368" cy="21415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9091" y="0"/>
            <a:ext cx="3631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A </a:t>
            </a:r>
            <a:r>
              <a:rPr lang="en-US" sz="2800" i="1" dirty="0">
                <a:solidFill>
                  <a:srgbClr val="C65137"/>
                </a:solidFill>
              </a:rPr>
              <a:t>D</a:t>
            </a:r>
            <a:r>
              <a:rPr lang="en-US" sz="2800" i="1" dirty="0" smtClean="0">
                <a:solidFill>
                  <a:srgbClr val="C65137"/>
                </a:solidFill>
              </a:rPr>
              <a:t>istinguished Field</a:t>
            </a:r>
            <a:endParaRPr lang="en-US" sz="2800" i="1" dirty="0">
              <a:solidFill>
                <a:srgbClr val="C6513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95" y="487451"/>
            <a:ext cx="1449698" cy="1787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695" y="558336"/>
            <a:ext cx="7015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P.A.M. Dirac</a:t>
            </a:r>
            <a:r>
              <a:rPr lang="en-US" dirty="0"/>
              <a:t> (</a:t>
            </a:r>
            <a:r>
              <a:rPr lang="en-US" dirty="0" smtClean="0"/>
              <a:t>1902</a:t>
            </a:r>
            <a:r>
              <a:rPr lang="en-US" dirty="0"/>
              <a:t> – </a:t>
            </a:r>
            <a:r>
              <a:rPr lang="en-US" dirty="0" smtClean="0"/>
              <a:t>1984) </a:t>
            </a:r>
            <a:r>
              <a:rPr lang="en-US" dirty="0"/>
              <a:t>shared </a:t>
            </a:r>
            <a:r>
              <a:rPr lang="en-US" dirty="0">
                <a:solidFill>
                  <a:srgbClr val="FF0000"/>
                </a:solidFill>
              </a:rPr>
              <a:t>1933 Nobel prize</a:t>
            </a:r>
            <a:r>
              <a:rPr lang="en-US" dirty="0"/>
              <a:t> (with </a:t>
            </a:r>
            <a:r>
              <a:rPr lang="en-US" dirty="0" smtClean="0"/>
              <a:t>Erwin Schrodinger</a:t>
            </a:r>
            <a:r>
              <a:rPr lang="en-US" dirty="0"/>
              <a:t>) for </a:t>
            </a:r>
            <a:r>
              <a:rPr lang="en-US" dirty="0" smtClean="0"/>
              <a:t>the relativistic </a:t>
            </a:r>
            <a:r>
              <a:rPr lang="en-US" dirty="0"/>
              <a:t>wave equation of </a:t>
            </a:r>
            <a:r>
              <a:rPr lang="en-US" dirty="0" smtClean="0"/>
              <a:t>massive </a:t>
            </a:r>
            <a:r>
              <a:rPr lang="en-US" dirty="0"/>
              <a:t>spin-1/2 </a:t>
            </a:r>
            <a:r>
              <a:rPr lang="en-US" dirty="0" smtClean="0"/>
              <a:t>particles.  The theory predicts </a:t>
            </a:r>
            <a:r>
              <a:rPr lang="en-US" dirty="0" smtClean="0">
                <a:solidFill>
                  <a:srgbClr val="0000FF"/>
                </a:solidFill>
              </a:rPr>
              <a:t>negative energy “holes” with properties identical to the electron</a:t>
            </a:r>
            <a:r>
              <a:rPr lang="en-US" dirty="0"/>
              <a:t> </a:t>
            </a:r>
            <a:r>
              <a:rPr lang="en-US" dirty="0" smtClean="0"/>
              <a:t>yet having a </a:t>
            </a:r>
            <a:r>
              <a:rPr lang="en-US" dirty="0" smtClean="0">
                <a:solidFill>
                  <a:srgbClr val="FF0000"/>
                </a:solidFill>
              </a:rPr>
              <a:t>positive charge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31940" y="2957112"/>
            <a:ext cx="5555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Carl Anderson  </a:t>
            </a:r>
            <a:r>
              <a:rPr lang="en-US" dirty="0"/>
              <a:t>(</a:t>
            </a:r>
            <a:r>
              <a:rPr lang="en-US" dirty="0" smtClean="0"/>
              <a:t>1905 </a:t>
            </a:r>
            <a:r>
              <a:rPr lang="en-US" dirty="0"/>
              <a:t> – </a:t>
            </a:r>
            <a:r>
              <a:rPr lang="en-US" dirty="0" smtClean="0"/>
              <a:t>1991</a:t>
            </a:r>
            <a:r>
              <a:rPr lang="en-US" dirty="0"/>
              <a:t>) </a:t>
            </a:r>
            <a:r>
              <a:rPr lang="en-US" dirty="0" smtClean="0"/>
              <a:t>shared </a:t>
            </a:r>
            <a:r>
              <a:rPr lang="en-US" dirty="0" smtClean="0">
                <a:solidFill>
                  <a:srgbClr val="0000FF"/>
                </a:solidFill>
              </a:rPr>
              <a:t>1936 </a:t>
            </a:r>
            <a:r>
              <a:rPr lang="en-US" dirty="0">
                <a:solidFill>
                  <a:srgbClr val="0000FF"/>
                </a:solidFill>
              </a:rPr>
              <a:t>Nobel </a:t>
            </a:r>
            <a:r>
              <a:rPr lang="en-US" dirty="0" smtClean="0">
                <a:solidFill>
                  <a:srgbClr val="0000FF"/>
                </a:solidFill>
              </a:rPr>
              <a:t>prize </a:t>
            </a:r>
            <a:r>
              <a:rPr lang="en-US" dirty="0" smtClean="0"/>
              <a:t>(with Victor Hess) </a:t>
            </a:r>
            <a:r>
              <a:rPr lang="en-US" dirty="0"/>
              <a:t>for </a:t>
            </a:r>
            <a:r>
              <a:rPr lang="en-US" dirty="0" smtClean="0"/>
              <a:t>detecting the positron (March </a:t>
            </a:r>
            <a:r>
              <a:rPr lang="en-US" dirty="0"/>
              <a:t>15, 1933, PRL, V. 43, The Positive </a:t>
            </a:r>
            <a:r>
              <a:rPr lang="en-US" dirty="0" smtClean="0"/>
              <a:t>Electron).  </a:t>
            </a:r>
            <a:r>
              <a:rPr lang="en-US" dirty="0" smtClean="0">
                <a:solidFill>
                  <a:srgbClr val="FF0000"/>
                </a:solidFill>
              </a:rPr>
              <a:t>The term positron was given by the </a:t>
            </a:r>
            <a:r>
              <a:rPr lang="en-US" i="1" dirty="0" smtClean="0">
                <a:solidFill>
                  <a:srgbClr val="FF0000"/>
                </a:solidFill>
              </a:rPr>
              <a:t>Physical Review </a:t>
            </a:r>
            <a:r>
              <a:rPr lang="en-US" dirty="0" smtClean="0">
                <a:solidFill>
                  <a:srgbClr val="FF0000"/>
                </a:solidFill>
              </a:rPr>
              <a:t>editor</a:t>
            </a:r>
            <a:r>
              <a:rPr lang="en-US" dirty="0" smtClean="0"/>
              <a:t>!  He also co-discovered the </a:t>
            </a:r>
            <a:r>
              <a:rPr lang="en-US" dirty="0" err="1" smtClean="0"/>
              <a:t>muon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4578" y="5469784"/>
            <a:ext cx="4080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Martin Deutsch</a:t>
            </a:r>
            <a:r>
              <a:rPr lang="en-US" dirty="0"/>
              <a:t> (1917 – 2002) </a:t>
            </a:r>
            <a:r>
              <a:rPr lang="en-US" dirty="0" smtClean="0"/>
              <a:t>confirmed the existence of bound positron, later named </a:t>
            </a:r>
            <a:r>
              <a:rPr lang="en-US" dirty="0" err="1" smtClean="0"/>
              <a:t>Positronium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/>
              <a:t>Ps) that had been predicted by </a:t>
            </a:r>
            <a:r>
              <a:rPr lang="en-US" dirty="0" smtClean="0">
                <a:solidFill>
                  <a:srgbClr val="0000FF"/>
                </a:solidFill>
              </a:rPr>
              <a:t>Anderson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 descr="Screen Shot 2015-02-23 at 8.12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9" y="1786954"/>
            <a:ext cx="2507713" cy="6516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49818" y="2809262"/>
            <a:ext cx="1994182" cy="1872842"/>
            <a:chOff x="6963145" y="2809262"/>
            <a:chExt cx="1994182" cy="18728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7772" y="2809262"/>
              <a:ext cx="1899555" cy="18728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748826" y="4361413"/>
              <a:ext cx="797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63MeV</a:t>
              </a:r>
              <a:endParaRPr lang="en-US" sz="1400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49909" y="2846214"/>
              <a:ext cx="797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23MeV</a:t>
              </a:r>
              <a:endParaRPr lang="en-US" sz="1400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63145" y="3357789"/>
              <a:ext cx="946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/>
                <a:t>Pb</a:t>
              </a:r>
              <a:r>
                <a:rPr lang="en-US" sz="1400" i="1" dirty="0" smtClean="0"/>
                <a:t>, 6mm</a:t>
              </a:r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2664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545" y="0"/>
            <a:ext cx="8055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Positron Production by Electromagnetic Showers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94" y="763287"/>
            <a:ext cx="2819543" cy="2172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93250"/>
            <a:ext cx="577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</a:t>
            </a:r>
            <a:r>
              <a:rPr lang="en-US" b="1" i="1" dirty="0" smtClean="0">
                <a:solidFill>
                  <a:srgbClr val="FF0000"/>
                </a:solidFill>
              </a:rPr>
              <a:t>electromagnetic shower </a:t>
            </a:r>
            <a:r>
              <a:rPr lang="en-US" dirty="0" smtClean="0"/>
              <a:t>is generated by high energy electrons, positrons or photons in matter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e+ and e- primarily emit photons (bremsstrahlung)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Photons &gt; ~few MeV dominate pair production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0618"/>
            <a:ext cx="4341091" cy="3948325"/>
          </a:xfrm>
          <a:prstGeom prst="rect">
            <a:avLst/>
          </a:prstGeom>
        </p:spPr>
      </p:pic>
      <p:pic>
        <p:nvPicPr>
          <p:cNvPr id="8" name="Picture 7" descr="Screen Shot 2015-03-31 at 8.18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66" y="3155610"/>
            <a:ext cx="4719948" cy="31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894" y="0"/>
            <a:ext cx="7615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Using 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  <a:cs typeface="Symbol" charset="2"/>
              </a:rPr>
              <a:t>Electrons</a:t>
            </a:r>
            <a:r>
              <a:rPr lang="en-US" sz="2800" i="1" dirty="0" smtClean="0">
                <a:solidFill>
                  <a:srgbClr val="FF0000"/>
                </a:solidFill>
                <a:latin typeface="+mn-lt"/>
                <a:cs typeface="Symbol" charset="2"/>
              </a:rPr>
              <a:t> </a:t>
            </a:r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to Generate Gamma Shower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6597" y="623426"/>
            <a:ext cx="2627690" cy="2794235"/>
            <a:chOff x="656597" y="623426"/>
            <a:chExt cx="2627690" cy="27942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597" y="1321644"/>
              <a:ext cx="2627690" cy="209601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86826" y="623426"/>
              <a:ext cx="1954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Bremsstrahlung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E</a:t>
              </a:r>
              <a:r>
                <a:rPr lang="en-US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mtClean="0"/>
                <a:t> &lt; 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beam</a:t>
              </a:r>
              <a:r>
                <a:rPr lang="en-US" dirty="0" smtClean="0"/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22095" y="638805"/>
            <a:ext cx="3733800" cy="2793936"/>
            <a:chOff x="4922095" y="638805"/>
            <a:chExt cx="3733800" cy="2793936"/>
          </a:xfrm>
        </p:grpSpPr>
        <p:graphicFrame>
          <p:nvGraphicFramePr>
            <p:cNvPr id="3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1049305"/>
                </p:ext>
              </p:extLst>
            </p:nvPr>
          </p:nvGraphicFramePr>
          <p:xfrm>
            <a:off x="4922095" y="1635691"/>
            <a:ext cx="3733800" cy="179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432" name="Visio" r:id="rId4" imgW="6520498" imgH="2914650" progId="Visio.Drawing.11">
                    <p:embed/>
                  </p:oleObj>
                </mc:Choice>
                <mc:Fallback>
                  <p:oleObj name="Visio" r:id="rId4" imgW="6520498" imgH="291465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alphaModFix/>
                          <a:lum contrast="10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2095" y="1635691"/>
                          <a:ext cx="3733800" cy="1797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5468178" y="638805"/>
              <a:ext cx="30320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Coherent Bremsstrahlung</a:t>
              </a:r>
            </a:p>
            <a:p>
              <a:pPr algn="ctr"/>
              <a:r>
                <a:rPr lang="en-US" dirty="0" smtClean="0"/>
                <a:t>(Yield ~ 20-40 greater)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16604" y="3867790"/>
            <a:ext cx="3263033" cy="2990210"/>
            <a:chOff x="5316604" y="3867790"/>
            <a:chExt cx="3263033" cy="2990210"/>
          </a:xfrm>
        </p:grpSpPr>
        <p:sp>
          <p:nvSpPr>
            <p:cNvPr id="39" name="TextBox 38"/>
            <p:cNvSpPr txBox="1"/>
            <p:nvPr/>
          </p:nvSpPr>
          <p:spPr>
            <a:xfrm>
              <a:off x="5316604" y="3867790"/>
              <a:ext cx="3263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Inverse Compton Scattering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E</a:t>
              </a:r>
              <a:r>
                <a:rPr lang="en-US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/>
                <a:t> ~ E</a:t>
              </a:r>
              <a:r>
                <a:rPr lang="en-US" baseline="30000" dirty="0" smtClean="0"/>
                <a:t>2</a:t>
              </a:r>
              <a:r>
                <a:rPr lang="en-US" baseline="-25000" dirty="0" smtClean="0"/>
                <a:t>beam</a:t>
              </a:r>
              <a:r>
                <a:rPr lang="en-US" dirty="0" smtClean="0"/>
                <a:t> * </a:t>
              </a:r>
              <a:r>
                <a:rPr lang="en-US" dirty="0" smtClean="0">
                  <a:latin typeface="Symbol" charset="2"/>
                  <a:cs typeface="Symbol" charset="2"/>
                </a:rPr>
                <a:t>n</a:t>
              </a:r>
              <a:r>
                <a:rPr lang="en-US" dirty="0" smtClean="0"/>
                <a:t>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5188" y="4848348"/>
              <a:ext cx="3073586" cy="200965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31432" y="3797461"/>
            <a:ext cx="3472790" cy="2924145"/>
            <a:chOff x="631432" y="3797461"/>
            <a:chExt cx="3472790" cy="2924145"/>
          </a:xfrm>
        </p:grpSpPr>
        <p:grpSp>
          <p:nvGrpSpPr>
            <p:cNvPr id="7" name="Group 6"/>
            <p:cNvGrpSpPr/>
            <p:nvPr/>
          </p:nvGrpSpPr>
          <p:grpSpPr>
            <a:xfrm>
              <a:off x="631432" y="3797461"/>
              <a:ext cx="3472790" cy="2924145"/>
              <a:chOff x="631432" y="3797461"/>
              <a:chExt cx="3472790" cy="292414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515" y="4604975"/>
                <a:ext cx="3447707" cy="2116631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606699" y="3797461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Undulator</a:t>
                </a:r>
                <a:endParaRPr lang="en-US" b="1" dirty="0" smtClean="0"/>
              </a:p>
            </p:txBody>
          </p:sp>
          <p:pic>
            <p:nvPicPr>
              <p:cNvPr id="4" name="Picture 3" descr="Screen Shot 2015-02-24 at 3.12.40 P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432" y="4081885"/>
                <a:ext cx="3073400" cy="533400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650200" y="4103789"/>
              <a:ext cx="402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E</a:t>
              </a:r>
              <a:r>
                <a:rPr lang="en-US" baseline="-25000" dirty="0" err="1">
                  <a:latin typeface="Symbol" charset="2"/>
                  <a:cs typeface="Symbol" charset="2"/>
                </a:rPr>
                <a:t>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280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7399" y="0"/>
            <a:ext cx="6677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Electromagnetic Shower Cross Sections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pic>
        <p:nvPicPr>
          <p:cNvPr id="5" name="Picture 4" descr="Screen Shot 2015-04-01 at 11.25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802"/>
            <a:ext cx="4627902" cy="3478053"/>
          </a:xfrm>
          <a:prstGeom prst="rect">
            <a:avLst/>
          </a:prstGeom>
        </p:spPr>
      </p:pic>
      <p:pic>
        <p:nvPicPr>
          <p:cNvPr id="6" name="Picture 5" descr="Screen Shot 2015-04-01 at 11.26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8" y="2320849"/>
            <a:ext cx="4537642" cy="3441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036" y="1502041"/>
            <a:ext cx="43107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Photon </a:t>
            </a:r>
            <a:r>
              <a:rPr lang="en-US" sz="1600" dirty="0"/>
              <a:t>energy </a:t>
            </a:r>
            <a:r>
              <a:rPr lang="en-US" sz="1600" b="1" dirty="0"/>
              <a:t>k </a:t>
            </a:r>
            <a:r>
              <a:rPr lang="en-US" sz="1600" dirty="0"/>
              <a:t>up to </a:t>
            </a:r>
            <a:r>
              <a:rPr lang="en-US" sz="1600" dirty="0" smtClean="0"/>
              <a:t>electron </a:t>
            </a:r>
            <a:r>
              <a:rPr lang="en-US" sz="1600" dirty="0"/>
              <a:t>energy </a:t>
            </a:r>
            <a:r>
              <a:rPr lang="en-US" sz="1600" b="1" dirty="0"/>
              <a:t>T1 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Cross </a:t>
            </a:r>
            <a:r>
              <a:rPr lang="en-US" sz="1600" dirty="0"/>
              <a:t>section decreases as 1/k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9699" y="1517337"/>
            <a:ext cx="45643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Positron </a:t>
            </a:r>
            <a:r>
              <a:rPr lang="en-US" sz="1600" dirty="0"/>
              <a:t>energy </a:t>
            </a:r>
            <a:r>
              <a:rPr lang="en-US" sz="1600" b="1" dirty="0"/>
              <a:t>T1</a:t>
            </a:r>
            <a:r>
              <a:rPr lang="en-US" sz="1600" dirty="0"/>
              <a:t> </a:t>
            </a:r>
            <a:r>
              <a:rPr lang="en-US" sz="1600" dirty="0" smtClean="0"/>
              <a:t>to photon </a:t>
            </a:r>
            <a:r>
              <a:rPr lang="en-US" sz="1600" dirty="0"/>
              <a:t>energy </a:t>
            </a:r>
            <a:r>
              <a:rPr lang="en-US" sz="1600" b="1" dirty="0"/>
              <a:t>k</a:t>
            </a:r>
            <a:r>
              <a:rPr lang="en-US" sz="1600" dirty="0" smtClean="0"/>
              <a:t>-2mc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Cross section essentially energy independent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1131283" y="761284"/>
            <a:ext cx="2621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cs typeface="Symbol" charset="2"/>
              </a:rPr>
              <a:t>Bremsstrahlung </a:t>
            </a:r>
            <a:endParaRPr lang="en-US" sz="24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5586197" y="761285"/>
            <a:ext cx="2552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cs typeface="Symbol" charset="2"/>
              </a:rPr>
              <a:t>Pair Production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12436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3633" y="0"/>
            <a:ext cx="6457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Yield from an Electromagnetic Shower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3286" y="1158394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Positron yield depends on…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Incident power (</a:t>
            </a:r>
            <a:r>
              <a:rPr lang="en-US" dirty="0" smtClean="0">
                <a:solidFill>
                  <a:srgbClr val="FF0000"/>
                </a:solidFill>
              </a:rPr>
              <a:t>energy</a:t>
            </a:r>
            <a:r>
              <a:rPr lang="en-US" dirty="0" smtClean="0"/>
              <a:t> x </a:t>
            </a:r>
            <a:r>
              <a:rPr lang="en-US" dirty="0" smtClean="0">
                <a:solidFill>
                  <a:srgbClr val="0000FF"/>
                </a:solidFill>
              </a:rPr>
              <a:t>intensity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Target material (radiation length)</a:t>
            </a:r>
          </a:p>
        </p:txBody>
      </p:sp>
      <p:pic>
        <p:nvPicPr>
          <p:cNvPr id="6" name="Picture 4" descr="cASCADE 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" y="720433"/>
            <a:ext cx="3872600" cy="20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848958"/>
              </p:ext>
            </p:extLst>
          </p:nvPr>
        </p:nvGraphicFramePr>
        <p:xfrm>
          <a:off x="706580" y="3253509"/>
          <a:ext cx="35814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34" name="Equation" r:id="rId4" imgW="2578100" imgH="393700" progId="Equation.3">
                  <p:embed/>
                </p:oleObj>
              </mc:Choice>
              <mc:Fallback>
                <p:oleObj name="Equation" r:id="rId4" imgW="2578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580" y="3253509"/>
                        <a:ext cx="358140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683"/>
              </p:ext>
            </p:extLst>
          </p:nvPr>
        </p:nvGraphicFramePr>
        <p:xfrm>
          <a:off x="1950036" y="4436018"/>
          <a:ext cx="5228051" cy="2011680"/>
        </p:xfrm>
        <a:graphic>
          <a:graphicData uri="http://schemas.openxmlformats.org/drawingml/2006/table">
            <a:tbl>
              <a:tblPr/>
              <a:tblGrid>
                <a:gridCol w="1239413"/>
                <a:gridCol w="664400"/>
                <a:gridCol w="598752"/>
                <a:gridCol w="730945"/>
                <a:gridCol w="664847"/>
                <a:gridCol w="664847"/>
                <a:gridCol w="664847"/>
              </a:tblGrid>
              <a:tr h="21659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Element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  <a:cs typeface="Times New Roman" charset="0"/>
                        <a:sym typeface="Wingding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Al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Ti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Fe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Cu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W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13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Z</a:t>
                      </a: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74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A</a:t>
                      </a: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47.9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55.8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63.5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183.8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E</a:t>
                      </a:r>
                      <a:r>
                        <a:rPr kumimoji="0" lang="en-US" sz="16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 (MeV)</a:t>
                      </a: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84.2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42.8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26.2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22.4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20.2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8.1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9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X</a:t>
                      </a:r>
                      <a:r>
                        <a:rPr kumimoji="0" lang="en-US" sz="1600" b="0" i="1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0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(g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/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cm</a:t>
                      </a:r>
                      <a:r>
                        <a:rPr kumimoji="0" lang="en-US" sz="16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43.3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24.3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16.1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13.84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6.8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L (cm)</a:t>
                      </a: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19.2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3.58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1.75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1.45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0.35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17174" y="2842492"/>
            <a:ext cx="4326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Radiation length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Mean electron energy loss (1/e)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7/9 mean path for pair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4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6379" y="548727"/>
            <a:ext cx="8298295" cy="39153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sz="1800" b="1" dirty="0" smtClean="0"/>
              <a:t>Previous</a:t>
            </a:r>
          </a:p>
          <a:p>
            <a:r>
              <a:rPr lang="en-US" sz="1600" dirty="0" smtClean="0"/>
              <a:t>SLAC – Stanford Linear Accelerator Center (US)</a:t>
            </a:r>
          </a:p>
          <a:p>
            <a:r>
              <a:rPr lang="en-US" sz="1600" dirty="0" smtClean="0"/>
              <a:t>HERA – Hadron Electron Ring Accelerator (Germany)</a:t>
            </a:r>
          </a:p>
          <a:p>
            <a:r>
              <a:rPr lang="en-US" sz="1600" dirty="0" smtClean="0"/>
              <a:t>CESR – Cornell Electron Storage Ring (US)</a:t>
            </a:r>
          </a:p>
          <a:p>
            <a:pPr marL="0" indent="0">
              <a:buFontTx/>
              <a:buNone/>
            </a:pPr>
            <a:endParaRPr lang="en-US" sz="1800" b="1" dirty="0" smtClean="0"/>
          </a:p>
          <a:p>
            <a:pPr marL="0" indent="0">
              <a:buFontTx/>
              <a:buNone/>
            </a:pPr>
            <a:r>
              <a:rPr lang="en-US" sz="1800" b="1" dirty="0" smtClean="0"/>
              <a:t>Present</a:t>
            </a:r>
          </a:p>
          <a:p>
            <a:r>
              <a:rPr lang="en-US" sz="1600" dirty="0" smtClean="0"/>
              <a:t>BELLE/KEK – National Laboratory for High Energy Physics (Japan)</a:t>
            </a:r>
          </a:p>
          <a:p>
            <a:r>
              <a:rPr lang="en-US" sz="1600" dirty="0" smtClean="0"/>
              <a:t>VEPP – </a:t>
            </a:r>
            <a:r>
              <a:rPr lang="en-US" sz="1600" dirty="0" err="1" smtClean="0"/>
              <a:t>Budker</a:t>
            </a:r>
            <a:r>
              <a:rPr lang="en-US" sz="1600" dirty="0" smtClean="0"/>
              <a:t> Institute of Nuclear Physics (Russia) </a:t>
            </a:r>
          </a:p>
          <a:p>
            <a:r>
              <a:rPr lang="en-US" sz="1600" dirty="0" smtClean="0"/>
              <a:t>BEPC</a:t>
            </a:r>
            <a:r>
              <a:rPr lang="en-US" sz="1600" dirty="0" smtClean="0">
                <a:latin typeface="QuickType II Mono" pitchFamily="49" charset="0"/>
              </a:rPr>
              <a:t>II </a:t>
            </a:r>
            <a:r>
              <a:rPr lang="en-US" sz="1600" dirty="0" smtClean="0"/>
              <a:t>–</a:t>
            </a:r>
            <a:r>
              <a:rPr lang="en-US" sz="1600" dirty="0" smtClean="0">
                <a:latin typeface="QuickType II Mono" pitchFamily="49" charset="0"/>
              </a:rPr>
              <a:t> </a:t>
            </a:r>
            <a:r>
              <a:rPr lang="en-US" sz="1600" dirty="0" smtClean="0"/>
              <a:t>Beijing Electron Positron Collider (China)</a:t>
            </a:r>
          </a:p>
          <a:p>
            <a:pPr>
              <a:buFontTx/>
              <a:buNone/>
            </a:pPr>
            <a:endParaRPr lang="en-US" sz="1800" b="1" dirty="0" smtClean="0"/>
          </a:p>
          <a:p>
            <a:pPr>
              <a:buFontTx/>
              <a:buNone/>
            </a:pPr>
            <a:r>
              <a:rPr lang="en-US" sz="1800" b="1" dirty="0" smtClean="0"/>
              <a:t>Proposed</a:t>
            </a:r>
          </a:p>
          <a:p>
            <a:r>
              <a:rPr lang="en-US" sz="1600" dirty="0" smtClean="0"/>
              <a:t>ILC - International Linear Collider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463942" y="0"/>
            <a:ext cx="4921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Accelerator Positron Sources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pic>
        <p:nvPicPr>
          <p:cNvPr id="5" name="Picture 4" descr="Screen Shot 2015-02-23 at 10.11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6"/>
          <a:stretch/>
        </p:blipFill>
        <p:spPr>
          <a:xfrm rot="5400000">
            <a:off x="3436998" y="1345066"/>
            <a:ext cx="2090910" cy="85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6601" y="0"/>
            <a:ext cx="400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Managing Beam Power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731" y="810194"/>
            <a:ext cx="84921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power deposition in </a:t>
            </a:r>
            <a:r>
              <a:rPr lang="en-US" b="1" dirty="0" smtClean="0"/>
              <a:t>conversion target</a:t>
            </a:r>
            <a:r>
              <a:rPr lang="en-US" dirty="0" smtClean="0"/>
              <a:t> and surrounding materials</a:t>
            </a:r>
          </a:p>
          <a:p>
            <a:endParaRPr lang="en-US" dirty="0"/>
          </a:p>
          <a:p>
            <a:r>
              <a:rPr lang="en-US" b="1" dirty="0" smtClean="0"/>
              <a:t>Details depends upon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Conversion efficiency (number of positrons per incident electron or photon)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Ultimate positron intensity required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Target material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Time structure</a:t>
            </a:r>
          </a:p>
          <a:p>
            <a:endParaRPr lang="en-US" dirty="0"/>
          </a:p>
          <a:p>
            <a:r>
              <a:rPr lang="en-US" dirty="0" smtClean="0"/>
              <a:t>It’s not uncommon to require </a:t>
            </a:r>
            <a:r>
              <a:rPr lang="en-US" b="1" dirty="0" smtClean="0">
                <a:solidFill>
                  <a:srgbClr val="FF0000"/>
                </a:solidFill>
              </a:rPr>
              <a:t>100’s of kW</a:t>
            </a:r>
            <a:r>
              <a:rPr lang="en-US" dirty="0" smtClean="0"/>
              <a:t> of beam power.</a:t>
            </a:r>
          </a:p>
          <a:p>
            <a:endParaRPr lang="en-US" dirty="0"/>
          </a:p>
          <a:p>
            <a:r>
              <a:rPr lang="en-US" dirty="0" smtClean="0"/>
              <a:t>Consider 20 kW deposited in 1X</a:t>
            </a:r>
            <a:r>
              <a:rPr lang="en-US" baseline="-25000" dirty="0" smtClean="0"/>
              <a:t>0</a:t>
            </a:r>
            <a:r>
              <a:rPr lang="en-US" dirty="0" smtClean="0"/>
              <a:t> of tungsten (W) :</a:t>
            </a: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072557"/>
              </p:ext>
            </p:extLst>
          </p:nvPr>
        </p:nvGraphicFramePr>
        <p:xfrm>
          <a:off x="866775" y="4355432"/>
          <a:ext cx="37322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98" name="Equation" r:id="rId3" imgW="2349500" imgH="647700" progId="Equation.3">
                  <p:embed/>
                </p:oleObj>
              </mc:Choice>
              <mc:Fallback>
                <p:oleObj name="Equation" r:id="rId3" imgW="23495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4355432"/>
                        <a:ext cx="3732213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151543"/>
              </p:ext>
            </p:extLst>
          </p:nvPr>
        </p:nvGraphicFramePr>
        <p:xfrm>
          <a:off x="5111239" y="4237948"/>
          <a:ext cx="3121372" cy="146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99" r:id="rId5" imgW="7685714" imgH="3619048" progId="">
                  <p:embed/>
                </p:oleObj>
              </mc:Choice>
              <mc:Fallback>
                <p:oleObj r:id="rId5" imgW="7685714" imgH="36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239" y="4237948"/>
                        <a:ext cx="3121372" cy="1469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Screen Shot 2015-02-21 at 1.14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5" y="5222535"/>
            <a:ext cx="4332618" cy="13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2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11" descr="3D scheme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89" y="2472923"/>
            <a:ext cx="3848755" cy="408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scheme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5" y="3127150"/>
            <a:ext cx="4475371" cy="33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116655" y="738337"/>
            <a:ext cx="7039321" cy="1560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Jet or stream for rapid mass transfer</a:t>
            </a:r>
          </a:p>
          <a:p>
            <a:pPr lvl="1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/>
              </a:rPr>
              <a:t>Heat exchangers</a:t>
            </a:r>
          </a:p>
          <a:p>
            <a:pPr lvl="1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en-US" sz="2400" noProof="0" dirty="0" smtClean="0">
                <a:solidFill>
                  <a:sysClr val="windowText" lastClr="000000"/>
                </a:solidFill>
                <a:latin typeface="Calibri"/>
              </a:rPr>
              <a:t>High boiling point metals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lvl="2" indent="-342900" fontAlgn="auto">
              <a:lnSpc>
                <a:spcPct val="70000"/>
              </a:lnSpc>
              <a:spcAft>
                <a:spcPts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Bismuth-</a:t>
            </a:r>
            <a:r>
              <a:rPr lang="en-US" sz="2000" dirty="0" smtClean="0">
                <a:solidFill>
                  <a:sysClr val="windowText" lastClr="000000"/>
                </a:solidFill>
                <a:latin typeface="Calibri"/>
              </a:rPr>
              <a:t>Lead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BiPb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)  ~ 1670 </a:t>
            </a:r>
            <a:r>
              <a:rPr kumimoji="0" lang="en-US" sz="2000" b="0" i="0" u="none" strike="noStrike" kern="1200" cap="none" spc="0" normalizeH="0" baseline="30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lvl="2" indent="-342900" fontAlgn="auto">
              <a:lnSpc>
                <a:spcPct val="70000"/>
              </a:lnSpc>
              <a:spcAft>
                <a:spcPts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Mercury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Hg) ~ 356 </a:t>
            </a:r>
            <a:r>
              <a:rPr kumimoji="0" lang="en-US" sz="2000" b="0" i="0" u="none" strike="noStrike" kern="1200" cap="none" spc="0" normalizeH="0" baseline="30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 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232" y="0"/>
            <a:ext cx="8028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High Power Alternative: High-Z Liquid Jet Target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557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97745" y="4562238"/>
            <a:ext cx="5345814" cy="2044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5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D:\Doktora\Serkan PhD Thesis\SerkanThesis\2\graphics\ilc_target_wheel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0076"/>
            <a:ext cx="3733800" cy="29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47750"/>
            <a:ext cx="3886200" cy="2914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677" y="0"/>
            <a:ext cx="9087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High Power Alternative: Rapidly Rotating Cooled Target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4737" y="4737277"/>
            <a:ext cx="67457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ILC target design schematic and prototype</a:t>
            </a:r>
          </a:p>
          <a:p>
            <a:pPr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1 m diameter </a:t>
            </a:r>
            <a:r>
              <a:rPr lang="en-US" sz="2000" dirty="0" smtClean="0">
                <a:solidFill>
                  <a:sysClr val="windowText" lastClr="000000"/>
                </a:solidFill>
                <a:latin typeface="Calibri"/>
              </a:rPr>
              <a:t>Ti-alloy wheel rotating at 2000 rpm</a:t>
            </a:r>
            <a:endParaRPr lang="en-US" sz="2000" dirty="0">
              <a:solidFill>
                <a:sysClr val="windowText" lastClr="000000"/>
              </a:solidFill>
              <a:latin typeface="Calibri"/>
            </a:endParaRPr>
          </a:p>
          <a:p>
            <a:pPr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ysClr val="windowText" lastClr="000000"/>
                </a:solidFill>
                <a:latin typeface="Calibri"/>
              </a:rPr>
              <a:t>Target is immersed in magnet field (positron collection)</a:t>
            </a:r>
          </a:p>
          <a:p>
            <a:pPr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Strong eddy-currents are a challenge</a:t>
            </a:r>
          </a:p>
          <a:p>
            <a:pPr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ysClr val="windowText" lastClr="000000"/>
                </a:solidFill>
                <a:latin typeface="Calibri"/>
              </a:rPr>
              <a:t>10 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kW power deposition @ 130 kW photons</a:t>
            </a:r>
          </a:p>
        </p:txBody>
      </p:sp>
    </p:spTree>
    <p:extLst>
      <p:ext uri="{BB962C8B-B14F-4D97-AF65-F5344CB8AC3E}">
        <p14:creationId xmlns:p14="http://schemas.microsoft.com/office/powerpoint/2010/main" val="174187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14002"/>
              </p:ext>
            </p:extLst>
          </p:nvPr>
        </p:nvGraphicFramePr>
        <p:xfrm>
          <a:off x="685800" y="1663236"/>
          <a:ext cx="4572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Equation" r:id="rId3" imgW="266469" imgH="241091" progId="Equation.3">
                  <p:embed/>
                </p:oleObj>
              </mc:Choice>
              <mc:Fallback>
                <p:oleObj name="Equation" r:id="rId3" imgW="266469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63236"/>
                        <a:ext cx="457200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737271"/>
              </p:ext>
            </p:extLst>
          </p:nvPr>
        </p:nvGraphicFramePr>
        <p:xfrm>
          <a:off x="1143000" y="1663236"/>
          <a:ext cx="64928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63236"/>
                        <a:ext cx="649288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079625" y="2090274"/>
            <a:ext cx="126523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graphicFrame>
        <p:nvGraphicFramePr>
          <p:cNvPr id="7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71234"/>
              </p:ext>
            </p:extLst>
          </p:nvPr>
        </p:nvGraphicFramePr>
        <p:xfrm>
          <a:off x="609600" y="1282236"/>
          <a:ext cx="7848600" cy="914401"/>
        </p:xfrm>
        <a:graphic>
          <a:graphicData uri="http://schemas.openxmlformats.org/drawingml/2006/table">
            <a:tbl>
              <a:tblPr/>
              <a:tblGrid>
                <a:gridCol w="1992313"/>
                <a:gridCol w="1006475"/>
                <a:gridCol w="650875"/>
                <a:gridCol w="792162"/>
                <a:gridCol w="957263"/>
                <a:gridCol w="817562"/>
                <a:gridCol w="839788"/>
                <a:gridCol w="792162"/>
              </a:tblGrid>
              <a:tr h="385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Elements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  <a:sym typeface="Wingdings" charset="0"/>
                        </a:rPr>
                        <a:t>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Cu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Al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Fe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Pb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U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                    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MeV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18.72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6.19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9.91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13.03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11.21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6.73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  <a:cs typeface="Times New Roman" charset="0"/>
                        </a:rPr>
                        <a:t>6.04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108"/>
          <p:cNvSpPr>
            <a:spLocks noChangeArrowheads="1"/>
          </p:cNvSpPr>
          <p:nvPr/>
        </p:nvSpPr>
        <p:spPr bwMode="auto">
          <a:xfrm>
            <a:off x="2821020" y="2250237"/>
            <a:ext cx="5324010" cy="27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200" baseline="300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cs typeface="Times New Roman" charset="0"/>
              </a:rPr>
              <a:t>Natural Graphite contains 1.1% of C</a:t>
            </a:r>
            <a:r>
              <a:rPr lang="en-US" sz="1200" baseline="30000" dirty="0" smtClean="0">
                <a:solidFill>
                  <a:srgbClr val="000000"/>
                </a:solidFill>
                <a:cs typeface="Times New Roman" charset="0"/>
              </a:rPr>
              <a:t>18</a:t>
            </a:r>
            <a:r>
              <a:rPr lang="en-US" sz="1200" dirty="0" smtClean="0">
                <a:solidFill>
                  <a:srgbClr val="000000"/>
                </a:solidFill>
                <a:cs typeface="Times New Roman" charset="0"/>
              </a:rPr>
              <a:t> which has a threshold of 4.9 </a:t>
            </a:r>
            <a:r>
              <a:rPr lang="en-US" sz="1200" i="1" dirty="0" smtClean="0">
                <a:solidFill>
                  <a:srgbClr val="000000"/>
                </a:solidFill>
                <a:cs typeface="Times New Roman" charset="0"/>
              </a:rPr>
              <a:t>MeV</a:t>
            </a:r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654691" y="804021"/>
            <a:ext cx="807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err="1" smtClean="0">
                <a:solidFill>
                  <a:srgbClr val="000000"/>
                </a:solidFill>
                <a:cs typeface="+mn-cs"/>
              </a:rPr>
              <a:t>R.Montalbetti</a:t>
            </a:r>
            <a:r>
              <a:rPr lang="en-US" sz="1400" dirty="0" smtClean="0">
                <a:solidFill>
                  <a:srgbClr val="000000"/>
                </a:solidFill>
                <a:cs typeface="+mn-cs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cs typeface="+mn-cs"/>
              </a:rPr>
              <a:t>L.Katz</a:t>
            </a:r>
            <a:r>
              <a:rPr lang="en-US" sz="1400" dirty="0" smtClean="0">
                <a:solidFill>
                  <a:srgbClr val="000000"/>
                </a:solidFill>
                <a:cs typeface="+mn-cs"/>
              </a:rPr>
              <a:t>, J. </a:t>
            </a:r>
            <a:r>
              <a:rPr lang="en-US" sz="1400" dirty="0" err="1" smtClean="0">
                <a:solidFill>
                  <a:srgbClr val="000000"/>
                </a:solidFill>
                <a:cs typeface="+mn-cs"/>
              </a:rPr>
              <a:t>Goldemberg</a:t>
            </a:r>
            <a:r>
              <a:rPr lang="en-US" sz="1400" dirty="0" smtClean="0">
                <a:solidFill>
                  <a:srgbClr val="000000"/>
                </a:solidFill>
                <a:cs typeface="+mn-cs"/>
              </a:rPr>
              <a:t>, </a:t>
            </a:r>
            <a:r>
              <a:rPr lang="ja-JP" altLang="en-US" sz="1400" dirty="0" smtClean="0">
                <a:solidFill>
                  <a:srgbClr val="000000"/>
                </a:solidFill>
                <a:cs typeface="+mn-cs"/>
              </a:rPr>
              <a:t>“</a:t>
            </a:r>
            <a:r>
              <a:rPr lang="en-US" sz="1400" i="1" dirty="0" err="1" smtClean="0">
                <a:solidFill>
                  <a:srgbClr val="000000"/>
                </a:solidFill>
                <a:cs typeface="+mn-cs"/>
              </a:rPr>
              <a:t>Photoneutron</a:t>
            </a:r>
            <a:r>
              <a:rPr lang="en-US" sz="1400" i="1" dirty="0" smtClean="0">
                <a:solidFill>
                  <a:srgbClr val="000000"/>
                </a:solidFill>
                <a:cs typeface="+mn-cs"/>
              </a:rPr>
              <a:t> Cross Sections</a:t>
            </a:r>
            <a:r>
              <a:rPr lang="ja-JP" altLang="en-US" sz="1400" dirty="0" smtClean="0">
                <a:solidFill>
                  <a:srgbClr val="000000"/>
                </a:solidFill>
                <a:cs typeface="+mn-cs"/>
              </a:rPr>
              <a:t>”</a:t>
            </a:r>
            <a:r>
              <a:rPr lang="en-US" sz="1400" dirty="0" smtClean="0">
                <a:solidFill>
                  <a:srgbClr val="000000"/>
                </a:solidFill>
                <a:cs typeface="+mn-cs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cs typeface="+mn-cs"/>
              </a:rPr>
              <a:t>Phys.Rev</a:t>
            </a:r>
            <a:r>
              <a:rPr lang="en-US" sz="1400" dirty="0" smtClean="0">
                <a:solidFill>
                  <a:srgbClr val="000000"/>
                </a:solidFill>
                <a:cs typeface="+mn-cs"/>
              </a:rPr>
              <a:t>.</a:t>
            </a:r>
            <a:r>
              <a:rPr lang="en-US" sz="1400" b="1" dirty="0" smtClean="0">
                <a:solidFill>
                  <a:srgbClr val="000000"/>
                </a:solidFill>
                <a:cs typeface="+mn-cs"/>
              </a:rPr>
              <a:t> 91</a:t>
            </a:r>
            <a:r>
              <a:rPr lang="en-US" sz="1400" dirty="0" smtClean="0">
                <a:solidFill>
                  <a:srgbClr val="000000"/>
                </a:solidFill>
                <a:cs typeface="+mn-cs"/>
              </a:rPr>
              <a:t>, 659 (1953).</a:t>
            </a:r>
            <a:r>
              <a:rPr lang="en-US" dirty="0" smtClean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109" y="0"/>
            <a:ext cx="3704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Manage Radioactivity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197238"/>
              </p:ext>
            </p:extLst>
          </p:nvPr>
        </p:nvGraphicFramePr>
        <p:xfrm>
          <a:off x="2722172" y="3814045"/>
          <a:ext cx="3124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name="Equation" r:id="rId7" imgW="2032000" imgH="431800" progId="Equation.3">
                  <p:embed/>
                </p:oleObj>
              </mc:Choice>
              <mc:Fallback>
                <p:oleObj name="Equation" r:id="rId7" imgW="203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172" y="3814045"/>
                        <a:ext cx="31242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64772" y="3280645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Neutron dose for electron beam carrying power </a:t>
            </a:r>
            <a:r>
              <a:rPr lang="en-US" i="1" dirty="0">
                <a:latin typeface="Times New Roman" charset="0"/>
              </a:rPr>
              <a:t>P</a:t>
            </a:r>
            <a:r>
              <a:rPr lang="en-US" dirty="0">
                <a:latin typeface="Times New Roman" charset="0"/>
              </a:rPr>
              <a:t>[</a:t>
            </a:r>
            <a:r>
              <a:rPr lang="en-US" i="1" dirty="0">
                <a:latin typeface="Times New Roman" charset="0"/>
              </a:rPr>
              <a:t>kW</a:t>
            </a:r>
            <a:r>
              <a:rPr lang="en-US" dirty="0">
                <a:latin typeface="Times New Roman" charset="0"/>
              </a:rPr>
              <a:t>] </a:t>
            </a:r>
            <a:r>
              <a:rPr lang="en-US" dirty="0"/>
              <a:t>at distance</a:t>
            </a:r>
            <a:r>
              <a:rPr lang="en-US" dirty="0">
                <a:latin typeface="Times New Roman" charset="0"/>
              </a:rPr>
              <a:t> </a:t>
            </a:r>
            <a:r>
              <a:rPr lang="en-US" i="1" dirty="0" smtClean="0">
                <a:latin typeface="Times New Roman" charset="0"/>
              </a:rPr>
              <a:t>R</a:t>
            </a:r>
            <a:r>
              <a:rPr lang="en-US" dirty="0" smtClean="0">
                <a:latin typeface="Times New Roman" charset="0"/>
              </a:rPr>
              <a:t>[</a:t>
            </a:r>
            <a:r>
              <a:rPr lang="en-US" i="1" dirty="0">
                <a:latin typeface="Times New Roman" charset="0"/>
              </a:rPr>
              <a:t>m</a:t>
            </a:r>
            <a:r>
              <a:rPr lang="en-US" dirty="0">
                <a:latin typeface="Times New Roman" charset="0"/>
              </a:rPr>
              <a:t>]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15144" y="4564656"/>
            <a:ext cx="8529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dirty="0"/>
              <a:t> </a:t>
            </a:r>
            <a:r>
              <a:rPr lang="en-US" sz="1000" dirty="0" err="1"/>
              <a:t>W.P.Swanson</a:t>
            </a:r>
            <a:r>
              <a:rPr lang="en-US" sz="1000" dirty="0"/>
              <a:t>, </a:t>
            </a:r>
            <a:r>
              <a:rPr lang="ja-JP" altLang="en-US" sz="1000" dirty="0"/>
              <a:t>“</a:t>
            </a:r>
            <a:r>
              <a:rPr lang="en-US" sz="1000" i="1" dirty="0"/>
              <a:t>Calculation of Neutron Yields Released by Electrons Incident on Selected Materials</a:t>
            </a:r>
            <a:r>
              <a:rPr lang="ja-JP" altLang="en-US" sz="1000" i="1" dirty="0"/>
              <a:t>”</a:t>
            </a:r>
            <a:r>
              <a:rPr lang="en-US" sz="1000" dirty="0"/>
              <a:t>, Health Physics, Vol.35, pp.353-367, 1978.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594" y="5178740"/>
            <a:ext cx="756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Neutron shielding and radiological design is integral to overall design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5-02-18 at 8.37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404"/>
            <a:ext cx="8999791" cy="56012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954" y="0"/>
            <a:ext cx="8042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Manage Large Angular &amp; Momentum Distribution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604723"/>
              </p:ext>
            </p:extLst>
          </p:nvPr>
        </p:nvGraphicFramePr>
        <p:xfrm>
          <a:off x="1187014" y="3753005"/>
          <a:ext cx="1029237" cy="54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0" name="Equation" r:id="rId4" imgW="1206500" imgH="508000" progId="Equation.3">
                  <p:embed/>
                </p:oleObj>
              </mc:Choice>
              <mc:Fallback>
                <p:oleObj name="Equation" r:id="rId4" imgW="12065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014" y="3753005"/>
                        <a:ext cx="1029237" cy="5454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98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igns.gif"/>
          <p:cNvPicPr>
            <a:picLocks noChangeAspect="1"/>
          </p:cNvPicPr>
          <p:nvPr/>
        </p:nvPicPr>
        <p:blipFill rotWithShape="1">
          <a:blip r:embed="rId2"/>
          <a:srcRect l="32823" r="32697"/>
          <a:stretch/>
        </p:blipFill>
        <p:spPr>
          <a:xfrm>
            <a:off x="624014" y="2361995"/>
            <a:ext cx="438511" cy="440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8519" y="764571"/>
            <a:ext cx="419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Pair Conversion by energetic photon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298" y="3624023"/>
            <a:ext cx="36573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Extended Radioactive Decay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Nuclear reactors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Accelerators/Cyclotrons</a:t>
            </a:r>
          </a:p>
          <a:p>
            <a:endParaRPr lang="en-US" dirty="0"/>
          </a:p>
          <a:p>
            <a:r>
              <a:rPr lang="en-US" b="1" dirty="0" smtClean="0"/>
              <a:t>Lower energy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Emission &lt;MeV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Random emission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Half-life ~months-years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b="1" dirty="0" smtClean="0"/>
              <a:t>Lower Intensity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6 </a:t>
            </a:r>
            <a:r>
              <a:rPr lang="en-US" dirty="0" smtClean="0"/>
              <a:t>- 10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/s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9370" y="0"/>
            <a:ext cx="5042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30,000 foot (9144 meter) view</a:t>
            </a:r>
            <a:endParaRPr lang="en-US" sz="2800" i="1" dirty="0">
              <a:solidFill>
                <a:srgbClr val="C65137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62" y="1079887"/>
            <a:ext cx="2199826" cy="219982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089979" y="3620978"/>
            <a:ext cx="40540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Prompt Pair Creation (&gt;1.022 MeV)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Bremsstrahlung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Synchrotron/</a:t>
            </a:r>
            <a:r>
              <a:rPr lang="en-US" dirty="0" err="1" smtClean="0"/>
              <a:t>Undulator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Inverse Compton scattering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r>
              <a:rPr lang="en-US" b="1" dirty="0" smtClean="0"/>
              <a:t>Higher Energy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LINAC acceleration &gt;MeV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Synchronous emission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Higher Intensity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10 </a:t>
            </a:r>
            <a:r>
              <a:rPr lang="en-US" dirty="0" smtClean="0"/>
              <a:t>- 10</a:t>
            </a:r>
            <a:r>
              <a:rPr lang="en-US" baseline="30000" dirty="0" smtClean="0"/>
              <a:t>12 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/s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73622" y="961568"/>
            <a:ext cx="2779941" cy="2000843"/>
            <a:chOff x="5934365" y="1509004"/>
            <a:chExt cx="2779941" cy="200084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365" y="1509004"/>
              <a:ext cx="2655454" cy="18034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76401" y="1653255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 smtClean="0"/>
                <a:t>+</a:t>
              </a:r>
              <a:endParaRPr lang="en-US" i="1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87953" y="2615859"/>
              <a:ext cx="4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e</a:t>
              </a:r>
              <a:r>
                <a:rPr lang="en-US" i="1" baseline="30000" dirty="0" smtClean="0"/>
                <a:t>+</a:t>
              </a:r>
              <a:endParaRPr lang="en-US" i="1" baseline="30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43295" y="2264618"/>
              <a:ext cx="571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n          </a:t>
              </a:r>
              <a:endParaRPr lang="en-US" i="1" baseline="30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39320" y="3140515"/>
              <a:ext cx="4078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p</a:t>
              </a:r>
              <a:endParaRPr lang="en-US" i="1" baseline="30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55110" y="3019196"/>
              <a:ext cx="4497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 smtClean="0"/>
                <a:t>e</a:t>
              </a:r>
              <a:endParaRPr lang="en-US" i="1" baseline="-250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39375" y="763689"/>
            <a:ext cx="42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Symbol" charset="2"/>
                <a:cs typeface="Symbol" charset="2"/>
              </a:rPr>
              <a:t>b</a:t>
            </a:r>
            <a:r>
              <a:rPr lang="en-US" b="1" u="sng" baseline="30000" dirty="0" smtClean="0"/>
              <a:t>+</a:t>
            </a:r>
            <a:r>
              <a:rPr lang="en-US" b="1" u="sng" dirty="0" smtClean="0"/>
              <a:t> emission by radioactive decay</a:t>
            </a:r>
          </a:p>
        </p:txBody>
      </p:sp>
      <p:sp>
        <p:nvSpPr>
          <p:cNvPr id="3" name="Oval 2"/>
          <p:cNvSpPr/>
          <p:nvPr/>
        </p:nvSpPr>
        <p:spPr>
          <a:xfrm>
            <a:off x="7210001" y="2129395"/>
            <a:ext cx="230925" cy="2052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37617" y="1180145"/>
            <a:ext cx="43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r>
              <a:rPr lang="en-US" i="1" baseline="30000" dirty="0" smtClean="0"/>
              <a:t>+</a:t>
            </a:r>
            <a:endParaRPr lang="en-US" i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311085" y="1191440"/>
            <a:ext cx="39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30000" dirty="0" smtClean="0"/>
              <a:t>-</a:t>
            </a:r>
            <a:endParaRPr lang="en-US" i="1" baseline="30000" dirty="0"/>
          </a:p>
        </p:txBody>
      </p:sp>
    </p:spTree>
    <p:extLst>
      <p:ext uri="{BB962C8B-B14F-4D97-AF65-F5344CB8AC3E}">
        <p14:creationId xmlns:p14="http://schemas.microsoft.com/office/powerpoint/2010/main" val="162164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5" descr="WGRAF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3757" r="9872" b="50288"/>
          <a:stretch>
            <a:fillRect/>
          </a:stretch>
        </p:blipFill>
        <p:spPr bwMode="auto">
          <a:xfrm>
            <a:off x="3732867" y="2529459"/>
            <a:ext cx="1883945" cy="130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WGRAF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t="3592" r="10583" b="50174"/>
          <a:stretch>
            <a:fillRect/>
          </a:stretch>
        </p:blipFill>
        <p:spPr bwMode="auto">
          <a:xfrm>
            <a:off x="7036580" y="2474084"/>
            <a:ext cx="1993962" cy="143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4181" y="0"/>
            <a:ext cx="3631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Taming the Positrons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78803"/>
            <a:ext cx="495206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field solenoid </a:t>
            </a:r>
            <a:r>
              <a:rPr lang="en-US" dirty="0"/>
              <a:t>transforms </a:t>
            </a:r>
            <a:r>
              <a:rPr lang="en-US" dirty="0" smtClean="0"/>
              <a:t>large divergence </a:t>
            </a:r>
            <a:r>
              <a:rPr lang="en-US" dirty="0"/>
              <a:t>small radius </a:t>
            </a:r>
            <a:r>
              <a:rPr lang="en-US" dirty="0" smtClean="0"/>
              <a:t>at radiator to smaller divergence and larger radius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Low field </a:t>
            </a:r>
            <a:r>
              <a:rPr lang="en-US" dirty="0">
                <a:solidFill>
                  <a:srgbClr val="FF0000"/>
                </a:solidFill>
              </a:rPr>
              <a:t>solenoid </a:t>
            </a:r>
            <a:r>
              <a:rPr lang="en-US" dirty="0" smtClean="0"/>
              <a:t>maintains beam envelope through nearby acceleration sections</a:t>
            </a:r>
          </a:p>
        </p:txBody>
      </p:sp>
      <p:pic>
        <p:nvPicPr>
          <p:cNvPr id="9" name="Picture 8" descr="Screen Shot 2015-02-18 at 8.07.2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7" t="8176" r="2217"/>
          <a:stretch/>
        </p:blipFill>
        <p:spPr>
          <a:xfrm>
            <a:off x="5309599" y="492692"/>
            <a:ext cx="3317129" cy="20015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849" y="4347871"/>
            <a:ext cx="373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33FF"/>
                </a:solidFill>
              </a:rPr>
              <a:t>Quarter Wave Transformer (QWT)</a:t>
            </a:r>
            <a:endParaRPr lang="en-US" i="1" dirty="0">
              <a:solidFill>
                <a:srgbClr val="3333FF"/>
              </a:solidFill>
            </a:endParaRPr>
          </a:p>
        </p:txBody>
      </p:sp>
      <p:pic>
        <p:nvPicPr>
          <p:cNvPr id="11" name="Picture 10" descr="Screen Shot 2015-02-18 at 9.31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8" y="4695558"/>
            <a:ext cx="3768870" cy="1973464"/>
          </a:xfrm>
          <a:prstGeom prst="rect">
            <a:avLst/>
          </a:prstGeom>
        </p:spPr>
      </p:pic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629"/>
              </p:ext>
            </p:extLst>
          </p:nvPr>
        </p:nvGraphicFramePr>
        <p:xfrm>
          <a:off x="4990552" y="4580248"/>
          <a:ext cx="3154224" cy="215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52" name="Bitmap Image" r:id="rId7" imgW="8678486" imgH="5934903" progId="Paint.Picture">
                  <p:embed/>
                </p:oleObj>
              </mc:Choice>
              <mc:Fallback>
                <p:oleObj name="Bitmap Image" r:id="rId7" imgW="8678486" imgH="593490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0552" y="4580248"/>
                        <a:ext cx="3154224" cy="2157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59270" y="4334160"/>
            <a:ext cx="369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33FF"/>
                </a:solidFill>
              </a:rPr>
              <a:t>Adiabatic Matching Device (AMD)</a:t>
            </a:r>
            <a:endParaRPr lang="en-US" i="1" dirty="0">
              <a:solidFill>
                <a:srgbClr val="3333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10944" y="1654771"/>
            <a:ext cx="551654" cy="84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837080" y="1666068"/>
            <a:ext cx="155501" cy="694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3194467" y="2924711"/>
            <a:ext cx="74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96228" y="3910910"/>
            <a:ext cx="98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18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4038600" cy="4473575"/>
          </a:xfrm>
          <a:prstGeom prst="rect">
            <a:avLst/>
          </a:prstGeom>
          <a:noFill/>
        </p:spPr>
      </p:pic>
      <p:graphicFrame>
        <p:nvGraphicFramePr>
          <p:cNvPr id="30" name="Object 20"/>
          <p:cNvGraphicFramePr>
            <a:graphicFrameLocks noChangeAspect="1"/>
          </p:cNvGraphicFramePr>
          <p:nvPr/>
        </p:nvGraphicFramePr>
        <p:xfrm>
          <a:off x="6858000" y="1066800"/>
          <a:ext cx="2073275" cy="310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78" name="Photo Editor Photo" r:id="rId4" imgW="4172532" imgH="6238095" progId="MSPhotoEd.3">
                  <p:embed/>
                </p:oleObj>
              </mc:Choice>
              <mc:Fallback>
                <p:oleObj name="Photo Editor Photo" r:id="rId4" imgW="4172532" imgH="62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1066800"/>
                        <a:ext cx="2073275" cy="310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04800" y="14478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 Target</a:t>
            </a:r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914400" y="1828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52400" y="2590800"/>
            <a:ext cx="1676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20202"/>
                </a:solidFill>
              </a:rPr>
              <a:t>Focusing coil with flux concentrator</a:t>
            </a:r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1524000" y="24384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304800" y="5562600"/>
            <a:ext cx="83058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Positron rate ~10</a:t>
            </a:r>
            <a:r>
              <a:rPr lang="en-US" baseline="30000"/>
              <a:t>11 </a:t>
            </a:r>
            <a:r>
              <a:rPr lang="en-US"/>
              <a:t>/sec at 50 Hz operation at ~200 MeV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Conversion efficiency~2.5%,  DC power consumption ~2.5 kW</a:t>
            </a:r>
          </a:p>
        </p:txBody>
      </p:sp>
      <p:pic>
        <p:nvPicPr>
          <p:cNvPr id="37" name="Picture 6" descr="last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8"/>
          <a:stretch>
            <a:fillRect/>
          </a:stretch>
        </p:blipFill>
        <p:spPr>
          <a:xfrm>
            <a:off x="4343400" y="1066800"/>
            <a:ext cx="2438400" cy="2187575"/>
          </a:xfrm>
          <a:prstGeom prst="rect">
            <a:avLst/>
          </a:prstGeom>
          <a:noFill/>
        </p:spPr>
      </p:pic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04800" y="63246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charset="0"/>
              </a:rPr>
              <a:t>J. Barley, V. Medjidzade, A. Mikhailichenko</a:t>
            </a:r>
            <a:r>
              <a:rPr lang="en-US">
                <a:latin typeface="Times New Roman" charset="0"/>
              </a:rPr>
              <a:t>, </a:t>
            </a:r>
            <a:r>
              <a:rPr lang="ja-JP" altLang="en-US" sz="1200">
                <a:latin typeface="Times New Roman" charset="0"/>
              </a:rPr>
              <a:t>“</a:t>
            </a:r>
            <a:r>
              <a:rPr lang="en-US" sz="1200">
                <a:latin typeface="Times New Roman" charset="0"/>
              </a:rPr>
              <a:t>New Positron Source for CESR</a:t>
            </a:r>
            <a:r>
              <a:rPr lang="ja-JP" altLang="en-US" sz="1200">
                <a:latin typeface="Times New Roman" charset="0"/>
              </a:rPr>
              <a:t>”</a:t>
            </a:r>
            <a:r>
              <a:rPr lang="en-US" sz="1200">
                <a:latin typeface="Times New Roman" charset="0"/>
              </a:rPr>
              <a:t>, CBN-01-19, Oct 2001. 16pp</a:t>
            </a:r>
            <a:r>
              <a:rPr lang="en-US">
                <a:latin typeface="Times New Roman" charset="0"/>
              </a:rPr>
              <a:t>.</a:t>
            </a:r>
            <a:r>
              <a:rPr lang="en-US"/>
              <a:t> 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572000" y="4419600"/>
            <a:ext cx="434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This short-focusing lens followed by RF structure immersed in solenoid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87957" y="0"/>
            <a:ext cx="6836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Example: Cornell Positron Source (QWT)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71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1396" y="3196090"/>
            <a:ext cx="4053425" cy="347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SLC_flux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1" y="1919822"/>
            <a:ext cx="4246424" cy="4714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5786" y="0"/>
            <a:ext cx="854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Example: Stanford Linear Accelerator Center (AMD)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pic>
        <p:nvPicPr>
          <p:cNvPr id="8" name="Content Placeholder 3" descr="SLC_layout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499" y="620223"/>
            <a:ext cx="5855707" cy="184387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578044" y="1592184"/>
            <a:ext cx="2246310" cy="169643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97858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0223" y="646780"/>
            <a:ext cx="8761505" cy="4125120"/>
            <a:chOff x="609600" y="1752600"/>
            <a:chExt cx="7674806" cy="3976769"/>
          </a:xfrm>
        </p:grpSpPr>
        <p:sp>
          <p:nvSpPr>
            <p:cNvPr id="16" name="Donut 15"/>
            <p:cNvSpPr/>
            <p:nvPr/>
          </p:nvSpPr>
          <p:spPr>
            <a:xfrm>
              <a:off x="609600" y="1752600"/>
              <a:ext cx="3962400" cy="3581400"/>
            </a:xfrm>
            <a:prstGeom prst="donut">
              <a:avLst>
                <a:gd name="adj" fmla="val 4916"/>
              </a:avLst>
            </a:prstGeom>
            <a:solidFill>
              <a:srgbClr val="4F81BD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133600" y="2590800"/>
              <a:ext cx="6150806" cy="3138569"/>
              <a:chOff x="2133600" y="2590800"/>
              <a:chExt cx="6150806" cy="313856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438400" y="2590800"/>
                <a:ext cx="457200" cy="304800"/>
              </a:xfrm>
              <a:prstGeom prst="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3800" y="2590800"/>
                <a:ext cx="76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sz="3600" i="1" u="none" strike="noStrike" kern="0" cap="none" spc="0" normalizeH="0" baseline="30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+</a:t>
                </a:r>
                <a:endParaRPr kumimoji="0" lang="en-US" sz="3600" i="1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4419600" y="3276600"/>
                <a:ext cx="2068286" cy="1897797"/>
                <a:chOff x="4572000" y="3200400"/>
                <a:chExt cx="2068286" cy="1897797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4572000" y="3200400"/>
                  <a:ext cx="1458686" cy="1524000"/>
                </a:xfrm>
                <a:custGeom>
                  <a:avLst/>
                  <a:gdLst>
                    <a:gd name="connsiteX0" fmla="*/ 0 w 1458686"/>
                    <a:gd name="connsiteY0" fmla="*/ 0 h 1524000"/>
                    <a:gd name="connsiteX1" fmla="*/ 65314 w 1458686"/>
                    <a:gd name="connsiteY1" fmla="*/ 261257 h 1524000"/>
                    <a:gd name="connsiteX2" fmla="*/ 315686 w 1458686"/>
                    <a:gd name="connsiteY2" fmla="*/ 337457 h 1524000"/>
                    <a:gd name="connsiteX3" fmla="*/ 370114 w 1458686"/>
                    <a:gd name="connsiteY3" fmla="*/ 598714 h 1524000"/>
                    <a:gd name="connsiteX4" fmla="*/ 631372 w 1458686"/>
                    <a:gd name="connsiteY4" fmla="*/ 674914 h 1524000"/>
                    <a:gd name="connsiteX5" fmla="*/ 696686 w 1458686"/>
                    <a:gd name="connsiteY5" fmla="*/ 968828 h 1524000"/>
                    <a:gd name="connsiteX6" fmla="*/ 990600 w 1458686"/>
                    <a:gd name="connsiteY6" fmla="*/ 1045028 h 1524000"/>
                    <a:gd name="connsiteX7" fmla="*/ 1175657 w 1458686"/>
                    <a:gd name="connsiteY7" fmla="*/ 1262743 h 1524000"/>
                    <a:gd name="connsiteX8" fmla="*/ 1458686 w 1458686"/>
                    <a:gd name="connsiteY8" fmla="*/ 1524000 h 1524000"/>
                    <a:gd name="connsiteX9" fmla="*/ 1458686 w 1458686"/>
                    <a:gd name="connsiteY9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58686" h="1524000">
                      <a:moveTo>
                        <a:pt x="0" y="0"/>
                      </a:moveTo>
                      <a:cubicBezTo>
                        <a:pt x="6350" y="102507"/>
                        <a:pt x="12700" y="205014"/>
                        <a:pt x="65314" y="261257"/>
                      </a:cubicBezTo>
                      <a:cubicBezTo>
                        <a:pt x="117928" y="317500"/>
                        <a:pt x="264886" y="281214"/>
                        <a:pt x="315686" y="337457"/>
                      </a:cubicBezTo>
                      <a:cubicBezTo>
                        <a:pt x="366486" y="393700"/>
                        <a:pt x="317500" y="542471"/>
                        <a:pt x="370114" y="598714"/>
                      </a:cubicBezTo>
                      <a:cubicBezTo>
                        <a:pt x="422728" y="654957"/>
                        <a:pt x="576943" y="613228"/>
                        <a:pt x="631372" y="674914"/>
                      </a:cubicBezTo>
                      <a:cubicBezTo>
                        <a:pt x="685801" y="736600"/>
                        <a:pt x="636815" y="907142"/>
                        <a:pt x="696686" y="968828"/>
                      </a:cubicBezTo>
                      <a:cubicBezTo>
                        <a:pt x="756557" y="1030514"/>
                        <a:pt x="910772" y="996042"/>
                        <a:pt x="990600" y="1045028"/>
                      </a:cubicBezTo>
                      <a:cubicBezTo>
                        <a:pt x="1070428" y="1094014"/>
                        <a:pt x="1097643" y="1182914"/>
                        <a:pt x="1175657" y="1262743"/>
                      </a:cubicBezTo>
                      <a:cubicBezTo>
                        <a:pt x="1253671" y="1342572"/>
                        <a:pt x="1458686" y="1524000"/>
                        <a:pt x="1458686" y="1524000"/>
                      </a:cubicBezTo>
                      <a:lnTo>
                        <a:pt x="1458686" y="1524000"/>
                      </a:lnTo>
                    </a:path>
                  </a:pathLst>
                </a:custGeom>
                <a:noFill/>
                <a:ln w="47625" cap="flat" cmpd="sng" algn="ctr">
                  <a:solidFill>
                    <a:srgbClr val="F79646"/>
                  </a:solidFill>
                  <a:prstDash val="solid"/>
                  <a:tailEnd type="stealth" w="lg" len="lg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030686" y="4267200"/>
                  <a:ext cx="609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pitchFamily="18" charset="2"/>
                    </a:rPr>
                    <a:t>g</a:t>
                  </a:r>
                  <a:endParaRPr kumimoji="0" lang="en-US" sz="4800" b="1" i="1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pitchFamily="18" charset="2"/>
                  </a:endParaRPr>
                </a:p>
              </p:txBody>
            </p:sp>
          </p:grpSp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5312606" y="5043569"/>
                <a:ext cx="2971800" cy="685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40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1) Synchrotron radiation “steals” momentum from </a:t>
                </a:r>
                <a:r>
                  <a:rPr kumimoji="0" lang="en-US" sz="44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all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components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endParaRPr>
              </a:p>
            </p:txBody>
          </p:sp>
          <p:sp>
            <p:nvSpPr>
              <p:cNvPr id="23" name="Title 1"/>
              <p:cNvSpPr txBox="1">
                <a:spLocks/>
              </p:cNvSpPr>
              <p:nvPr/>
            </p:nvSpPr>
            <p:spPr>
              <a:xfrm>
                <a:off x="2133600" y="4876800"/>
                <a:ext cx="838200" cy="4572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RF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362200" y="4572000"/>
                <a:ext cx="457200" cy="304800"/>
              </a:xfrm>
              <a:prstGeom prst="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Curved Left Arrow 24"/>
              <p:cNvSpPr/>
              <p:nvPr/>
            </p:nvSpPr>
            <p:spPr>
              <a:xfrm rot="21295471">
                <a:off x="4087527" y="3066357"/>
                <a:ext cx="364274" cy="1122216"/>
              </a:xfrm>
              <a:prstGeom prst="curvedLeftArrow">
                <a:avLst>
                  <a:gd name="adj1" fmla="val 0"/>
                  <a:gd name="adj2" fmla="val 48894"/>
                  <a:gd name="adj3" fmla="val 25000"/>
                </a:avLst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967375" y="919692"/>
            <a:ext cx="4010327" cy="1335382"/>
            <a:chOff x="4934532" y="1062026"/>
            <a:chExt cx="4010327" cy="1335382"/>
          </a:xfrm>
        </p:grpSpPr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4963796"/>
                </p:ext>
              </p:extLst>
            </p:nvPr>
          </p:nvGraphicFramePr>
          <p:xfrm>
            <a:off x="4934532" y="1062026"/>
            <a:ext cx="1564301" cy="1335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59" name="Equation" r:id="rId3" imgW="520560" imgH="444240" progId="Equation.DSMT4">
                    <p:embed/>
                  </p:oleObj>
                </mc:Choice>
                <mc:Fallback>
                  <p:oleObj name="Equation" r:id="rId3" imgW="5205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934532" y="1062026"/>
                          <a:ext cx="1564301" cy="13353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itle 1"/>
            <p:cNvSpPr txBox="1">
              <a:spLocks/>
            </p:cNvSpPr>
            <p:nvPr/>
          </p:nvSpPr>
          <p:spPr>
            <a:xfrm>
              <a:off x="6735059" y="1447800"/>
              <a:ext cx="220980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P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 :Radiated power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: Energy of the particle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itchFamily="18" charset="2"/>
                  <a:ea typeface="+mj-ea"/>
                  <a:cs typeface="+mj-cs"/>
                </a:rPr>
                <a:t>r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 : Bending radius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2001" y="0"/>
            <a:ext cx="8261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More Taming: Damping Ring to Reduce </a:t>
            </a:r>
            <a:r>
              <a:rPr lang="en-US" sz="2800" i="1" dirty="0" err="1" smtClean="0">
                <a:solidFill>
                  <a:srgbClr val="C65137"/>
                </a:solidFill>
                <a:latin typeface="+mn-lt"/>
                <a:cs typeface="Symbol" charset="2"/>
              </a:rPr>
              <a:t>Emittance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71674" y="5278051"/>
            <a:ext cx="6339582" cy="1477328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SLAC e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(1.2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=5.6m)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damping time ~ 12 milliseconds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Lower energy increases damping time to seconds!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kern="0" dirty="0" smtClean="0">
                <a:solidFill>
                  <a:srgbClr val="FF0000"/>
                </a:solidFill>
              </a:rPr>
              <a:t>“long” damping times are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not suited for </a:t>
            </a:r>
            <a:r>
              <a:rPr kumimoji="0" lang="en-US" sz="18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CW operation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66779" y="4238570"/>
            <a:ext cx="4772456" cy="802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 RF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cavities </a:t>
            </a:r>
            <a:r>
              <a:rPr kumimoji="0" lang="en-US" sz="44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restore energy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to off-momentum particles undergoing synchrotron oscillations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 descr="Screen Shot 2015-02-23 at 7.25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1" y="913190"/>
            <a:ext cx="3614524" cy="4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1865" y="3680073"/>
            <a:ext cx="4084111" cy="2716396"/>
            <a:chOff x="271865" y="3680073"/>
            <a:chExt cx="4084111" cy="2716396"/>
          </a:xfrm>
        </p:grpSpPr>
        <p:sp>
          <p:nvSpPr>
            <p:cNvPr id="21" name="Rectangle 20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15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19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1902" y="3685406"/>
              <a:ext cx="40156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Inverse 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</a:t>
              </a:r>
              <a:r>
                <a:rPr lang="fr-FR" sz="1400" dirty="0" smtClean="0">
                  <a:latin typeface="Microsoft Sans Serif" charset="0"/>
                </a:rPr>
                <a:t>114801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5606" name="Picture 7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788023" y="3680072"/>
            <a:ext cx="4116985" cy="2716397"/>
            <a:chOff x="4788023" y="3680072"/>
            <a:chExt cx="4116985" cy="2716397"/>
          </a:xfrm>
        </p:grpSpPr>
        <p:sp>
          <p:nvSpPr>
            <p:cNvPr id="23" name="Rectangle 22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</a:t>
              </a:r>
              <a:r>
                <a:rPr lang="fr-FR" sz="1400" dirty="0" smtClean="0">
                  <a:latin typeface="Microsoft Sans Serif" charset="0"/>
                </a:rPr>
                <a:t>210801</a:t>
              </a:r>
              <a:endParaRPr lang="fr-FR" sz="1400" dirty="0">
                <a:latin typeface="Microsoft Sans Serif" charset="0"/>
              </a:endParaRPr>
            </a:p>
          </p:txBody>
        </p:sp>
        <p:pic>
          <p:nvPicPr>
            <p:cNvPr id="65609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latin typeface="Verdana" charset="0"/>
                </a:rPr>
                <a:t>P(e</a:t>
              </a:r>
              <a:r>
                <a:rPr lang="fr-FR" sz="1400" baseline="30000" dirty="0" smtClean="0">
                  <a:latin typeface="Verdana" charset="0"/>
                </a:rPr>
                <a:t>+</a:t>
              </a:r>
              <a:r>
                <a:rPr lang="fr-FR" sz="1400" dirty="0" smtClean="0">
                  <a:latin typeface="Verdana" charset="0"/>
                </a:rPr>
                <a:t>) </a:t>
              </a:r>
              <a:r>
                <a:rPr lang="fr-FR" sz="1400" dirty="0">
                  <a:latin typeface="Verdana" charset="0"/>
                </a:rPr>
                <a:t>= </a:t>
              </a:r>
              <a:r>
                <a:rPr lang="fr-FR" sz="1400" dirty="0" smtClean="0">
                  <a:latin typeface="Verdana" charset="0"/>
                </a:rPr>
                <a:t>80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7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(stat)</a:t>
              </a:r>
              <a:r>
                <a:rPr lang="fr-FR" sz="1400" dirty="0" smtClean="0">
                  <a:latin typeface="Verdana" charset="0"/>
                  <a:cs typeface="Arial" charset="0"/>
                </a:rPr>
                <a:t> </a:t>
              </a:r>
              <a:r>
                <a:rPr lang="fr-FR" sz="1400" dirty="0">
                  <a:latin typeface="Verdana" charset="0"/>
                  <a:cs typeface="Arial" charset="0"/>
                </a:rPr>
                <a:t>±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9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 smtClean="0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 smtClean="0">
                  <a:latin typeface="Verdana" charset="0"/>
                  <a:cs typeface="Arial" charset="0"/>
                </a:rPr>
                <a:t>)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47.7GeV</a:t>
              </a:r>
              <a:endParaRPr lang="en-US" sz="105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8887" y="813631"/>
            <a:ext cx="4071937" cy="2642867"/>
            <a:chOff x="271865" y="749174"/>
            <a:chExt cx="4071937" cy="2642867"/>
          </a:xfrm>
        </p:grpSpPr>
        <p:grpSp>
          <p:nvGrpSpPr>
            <p:cNvPr id="20" name="Group 19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5541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Polarized </a:t>
                </a:r>
                <a:r>
                  <a:rPr lang="en-US" sz="1600" b="1" dirty="0" smtClean="0">
                    <a:latin typeface="Symbol" pitchFamily="18" charset="2"/>
                  </a:rPr>
                  <a:t>b</a:t>
                </a:r>
                <a:r>
                  <a:rPr lang="en-US" sz="1600" b="1" baseline="30000" dirty="0" smtClean="0"/>
                  <a:t>+</a:t>
                </a:r>
                <a:r>
                  <a:rPr lang="en-US" sz="1600" b="1" dirty="0" smtClean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</a:t>
                </a:r>
                <a:r>
                  <a:rPr lang="de-DE" sz="1400" dirty="0" smtClean="0">
                    <a:latin typeface="Microsoft Sans Serif" charset="0"/>
                  </a:rPr>
                  <a:t>Rev.</a:t>
                </a:r>
              </a:p>
              <a:p>
                <a:pPr algn="ctr"/>
                <a:r>
                  <a:rPr lang="de-DE" sz="1400" dirty="0" smtClean="0">
                    <a:latin typeface="Microsoft Sans Serif" charset="0"/>
                  </a:rPr>
                  <a:t>106(6</a:t>
                </a:r>
                <a:r>
                  <a:rPr lang="de-DE" sz="1400" dirty="0">
                    <a:latin typeface="Microsoft Sans Serif" charset="0"/>
                  </a:rPr>
                  <a:t>):</a:t>
                </a:r>
                <a:r>
                  <a:rPr lang="de-DE" sz="1400" dirty="0" smtClean="0">
                    <a:latin typeface="Microsoft Sans Serif" charset="0"/>
                  </a:rPr>
                  <a:t>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</a:t>
              </a:r>
              <a:r>
                <a:rPr lang="fr-FR" sz="1400" dirty="0" smtClean="0">
                  <a:latin typeface="Verdana" charset="0"/>
                </a:rPr>
                <a:t>~ 40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84623" y="811842"/>
            <a:ext cx="4088460" cy="2642867"/>
            <a:chOff x="4851278" y="749174"/>
            <a:chExt cx="4053731" cy="2642867"/>
          </a:xfrm>
        </p:grpSpPr>
        <p:grpSp>
          <p:nvGrpSpPr>
            <p:cNvPr id="27" name="Group 26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3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29383447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6089" name="Image" r:id="rId6" imgW="9000000" imgH="6500423" progId="PSP7.Image">
                        <p:embed/>
                      </p:oleObj>
                    </mc:Choice>
                    <mc:Fallback>
                      <p:oleObj name="Image" r:id="rId6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4" name="Picture 2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" name="Picture 3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Picture 3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8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6900466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6090" name="Equation" r:id="rId12" imgW="1206360" imgH="457200" progId="Equation.3">
                      <p:embed/>
                    </p:oleObj>
                  </mc:Choice>
                  <mc:Fallback>
                    <p:oleObj name="Equation" r:id="rId12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 smtClean="0"/>
                  <a:t>Sokolov-Ternov</a:t>
                </a:r>
                <a:r>
                  <a:rPr lang="en-US" sz="1600" b="1" dirty="0" smtClean="0"/>
                  <a:t> Effect</a:t>
                </a:r>
              </a:p>
              <a:p>
                <a:pPr algn="ctr"/>
                <a:r>
                  <a:rPr lang="en-US" sz="1400" dirty="0" smtClean="0"/>
                  <a:t>D. Barber , AIP Conf. Proc. 588, 338 (2001)</a:t>
                </a:r>
                <a:endParaRPr lang="en-US" sz="14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HERA 27.5 </a:t>
              </a:r>
              <a:r>
                <a:rPr lang="en-US" sz="1100" dirty="0" err="1" smtClean="0"/>
                <a:t>GeV</a:t>
              </a:r>
              <a:r>
                <a:rPr lang="en-US" sz="1100" dirty="0" smtClean="0"/>
                <a:t> e+/e-</a:t>
              </a: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</a:t>
              </a:r>
              <a:r>
                <a:rPr lang="fr-FR" sz="1400" dirty="0" smtClean="0">
                  <a:latin typeface="Verdana" charset="0"/>
                </a:rPr>
                <a:t> </a:t>
              </a:r>
              <a:r>
                <a:rPr lang="fr-FR" sz="1400" dirty="0">
                  <a:latin typeface="Verdana" charset="0"/>
                </a:rPr>
                <a:t>7</a:t>
              </a:r>
              <a:r>
                <a:rPr lang="fr-FR" sz="1400" dirty="0" smtClean="0">
                  <a:latin typeface="Verdana" charset="0"/>
                </a:rPr>
                <a:t>0 </a:t>
              </a:r>
              <a:r>
                <a:rPr lang="fr-FR" sz="1400" dirty="0" smtClean="0">
                  <a:latin typeface="Verdana" charset="0"/>
                  <a:cs typeface="Arial" charset="0"/>
                </a:rPr>
                <a:t>%</a:t>
              </a:r>
              <a:endParaRPr lang="fr-FR" sz="1400" dirty="0">
                <a:latin typeface="Verdana" charset="0"/>
                <a:cs typeface="Arial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706601" y="0"/>
            <a:ext cx="4383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  <a:latin typeface="+mn-lt"/>
                <a:cs typeface="Symbol" charset="2"/>
              </a:rPr>
              <a:t>What about Polarization ?</a:t>
            </a:r>
            <a:endParaRPr lang="en-US" sz="2800" i="1" dirty="0">
              <a:solidFill>
                <a:srgbClr val="C651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69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660" y="962070"/>
            <a:ext cx="4501479" cy="7559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36547" y="6604084"/>
            <a:ext cx="5769528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E.A. </a:t>
            </a:r>
            <a:r>
              <a:rPr lang="en-US" sz="11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Kuraev</a:t>
            </a:r>
            <a:r>
              <a:rPr lang="en-US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Y.M. </a:t>
            </a:r>
            <a:r>
              <a:rPr lang="en-US" sz="11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Bystritskiy</a:t>
            </a:r>
            <a:r>
              <a:rPr lang="en-US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M. </a:t>
            </a:r>
            <a:r>
              <a:rPr lang="en-US" sz="11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Shatnev</a:t>
            </a:r>
            <a:r>
              <a:rPr lang="en-US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</a:t>
            </a:r>
            <a:r>
              <a:rPr lang="en-US" sz="11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E.Tomasi-Gustafsson</a:t>
            </a:r>
            <a:r>
              <a:rPr lang="en-US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PRC 81 (2010) 055208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890206" y="571459"/>
            <a:ext cx="7449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5F5F5F"/>
                </a:solidFill>
                <a:latin typeface="Microsoft Sans Serif" pitchFamily="34" charset="0"/>
              </a:rPr>
              <a:t>E.G. </a:t>
            </a:r>
            <a:r>
              <a:rPr lang="en-US" altLang="en-US" dirty="0" err="1">
                <a:solidFill>
                  <a:srgbClr val="5F5F5F"/>
                </a:solidFill>
                <a:latin typeface="Microsoft Sans Serif" pitchFamily="34" charset="0"/>
              </a:rPr>
              <a:t>Bessonov</a:t>
            </a:r>
            <a:r>
              <a:rPr lang="en-US" altLang="en-US" dirty="0">
                <a:solidFill>
                  <a:srgbClr val="5F5F5F"/>
                </a:solidFill>
                <a:latin typeface="Microsoft Sans Serif" pitchFamily="34" charset="0"/>
              </a:rPr>
              <a:t>, A.A. </a:t>
            </a:r>
            <a:r>
              <a:rPr lang="en-US" altLang="en-US" dirty="0" err="1">
                <a:solidFill>
                  <a:srgbClr val="5F5F5F"/>
                </a:solidFill>
                <a:latin typeface="Microsoft Sans Serif" pitchFamily="34" charset="0"/>
              </a:rPr>
              <a:t>Mikhailichenko</a:t>
            </a:r>
            <a:r>
              <a:rPr lang="en-US" altLang="en-US" dirty="0">
                <a:solidFill>
                  <a:srgbClr val="5F5F5F"/>
                </a:solidFill>
                <a:latin typeface="Microsoft Sans Serif" pitchFamily="34" charset="0"/>
              </a:rPr>
              <a:t>, EPAC (1996)       A.P. </a:t>
            </a:r>
            <a:r>
              <a:rPr lang="en-US" altLang="en-US" dirty="0" err="1">
                <a:solidFill>
                  <a:srgbClr val="5F5F5F"/>
                </a:solidFill>
                <a:latin typeface="Microsoft Sans Serif" pitchFamily="34" charset="0"/>
              </a:rPr>
              <a:t>Potylitsin</a:t>
            </a:r>
            <a:r>
              <a:rPr lang="en-US" altLang="en-US" dirty="0">
                <a:solidFill>
                  <a:srgbClr val="5F5F5F"/>
                </a:solidFill>
                <a:latin typeface="Microsoft Sans Serif" pitchFamily="34" charset="0"/>
              </a:rPr>
              <a:t>, NIM A398 (1997) 395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1191176" y="0"/>
            <a:ext cx="71205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New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Method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: Uses Spin </a:t>
            </a:r>
            <a:r>
              <a:rPr lang="fr-FR" altLang="en-US" sz="2400" i="1" dirty="0" err="1">
                <a:solidFill>
                  <a:srgbClr val="C65137"/>
                </a:solidFill>
                <a:latin typeface="+mn-lt"/>
              </a:rPr>
              <a:t>P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olarized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Electron </a:t>
            </a:r>
            <a:r>
              <a:rPr lang="fr-FR" altLang="en-US" sz="2400" i="1" dirty="0" err="1">
                <a:solidFill>
                  <a:srgbClr val="C65137"/>
                </a:solidFill>
                <a:latin typeface="+mn-lt"/>
              </a:rPr>
              <a:t>B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eam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154" y="1760561"/>
            <a:ext cx="4504846" cy="4785382"/>
            <a:chOff x="67154" y="1760561"/>
            <a:chExt cx="4504846" cy="4785382"/>
          </a:xfrm>
        </p:grpSpPr>
        <p:pic>
          <p:nvPicPr>
            <p:cNvPr id="20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391517" y="1760561"/>
              <a:ext cx="2093212" cy="395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B050"/>
                  </a:solidFill>
                </a:rPr>
                <a:t>Bremsstrahlung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429415" y="4031661"/>
              <a:ext cx="17844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circ</a:t>
              </a:r>
              <a:r>
                <a:rPr lang="en-US" sz="2000" dirty="0" smtClean="0"/>
                <a:t>(</a:t>
              </a:r>
              <a:r>
                <a:rPr lang="en-US" sz="2000" dirty="0" smtClean="0">
                  <a:latin typeface="Symbol" pitchFamily="18" charset="2"/>
                </a:rPr>
                <a:t>g</a:t>
              </a:r>
              <a:r>
                <a:rPr lang="en-US" sz="2000" dirty="0" smtClean="0"/>
                <a:t>) / </a:t>
              </a:r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z</a:t>
              </a:r>
              <a:r>
                <a:rPr lang="en-US" sz="2000" baseline="-25000" dirty="0" smtClean="0"/>
                <a:t> </a:t>
              </a:r>
              <a:r>
                <a:rPr lang="en-US" sz="2000" dirty="0" smtClean="0"/>
                <a:t>(e</a:t>
              </a:r>
              <a:r>
                <a:rPr lang="en-US" sz="2000" baseline="30000" dirty="0" smtClean="0"/>
                <a:t>-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31072" y="6145833"/>
              <a:ext cx="8874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E</a:t>
              </a:r>
              <a:r>
                <a:rPr lang="en-US" sz="2000" baseline="-25000" dirty="0" err="1" smtClean="0">
                  <a:latin typeface="Symbol" pitchFamily="18" charset="2"/>
                </a:rPr>
                <a:t>g</a:t>
              </a:r>
              <a:r>
                <a:rPr lang="en-US" sz="2000" baseline="-25000" dirty="0" smtClean="0">
                  <a:latin typeface="Symbol" pitchFamily="18" charset="2"/>
                </a:rPr>
                <a:t> </a:t>
              </a:r>
              <a:r>
                <a:rPr lang="en-US" sz="2000" dirty="0" smtClean="0"/>
                <a:t>/ </a:t>
              </a:r>
              <a:r>
                <a:rPr lang="en-US" sz="2000" dirty="0" err="1" smtClean="0"/>
                <a:t>T</a:t>
              </a:r>
              <a:r>
                <a:rPr lang="en-US" sz="2000" baseline="-25000" dirty="0" err="1" smtClean="0"/>
                <a:t>e</a:t>
              </a:r>
              <a:r>
                <a:rPr lang="en-US" sz="2000" baseline="-25000" dirty="0" smtClean="0"/>
                <a:t>-</a:t>
              </a:r>
              <a:endParaRPr lang="en-US" sz="2000" baseline="-25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2000" y="1760558"/>
            <a:ext cx="4504846" cy="4799098"/>
            <a:chOff x="4572000" y="1760558"/>
            <a:chExt cx="4504846" cy="4799098"/>
          </a:xfrm>
        </p:grpSpPr>
        <p:pic>
          <p:nvPicPr>
            <p:cNvPr id="21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7269489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07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>
              <a:off x="4737287" y="1760558"/>
              <a:ext cx="1867660" cy="395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/>
                <a:t>Pair 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948201" y="4035126"/>
              <a:ext cx="19463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z</a:t>
              </a:r>
              <a:r>
                <a:rPr lang="en-US" sz="2000" baseline="-25000" dirty="0" smtClean="0"/>
                <a:t> </a:t>
              </a:r>
              <a:r>
                <a:rPr lang="en-US" sz="2000" dirty="0" smtClean="0"/>
                <a:t>(e</a:t>
              </a:r>
              <a:r>
                <a:rPr lang="en-US" sz="2000" baseline="30000" dirty="0" smtClean="0"/>
                <a:t>+</a:t>
              </a:r>
              <a:r>
                <a:rPr lang="en-US" sz="2000" dirty="0" smtClean="0"/>
                <a:t>) / </a:t>
              </a:r>
              <a:r>
                <a:rPr lang="en-US" sz="2000" dirty="0" err="1" smtClean="0"/>
                <a:t>P</a:t>
              </a:r>
              <a:r>
                <a:rPr lang="en-US" sz="2000" baseline="-25000" dirty="0" err="1" smtClean="0"/>
                <a:t>circ</a:t>
              </a:r>
              <a:r>
                <a:rPr lang="en-US" sz="2000" dirty="0" smtClean="0"/>
                <a:t> (</a:t>
              </a:r>
              <a:r>
                <a:rPr lang="en-US" sz="2000" dirty="0" smtClean="0">
                  <a:latin typeface="Symbol" pitchFamily="18" charset="2"/>
                </a:rPr>
                <a:t>g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25687" y="6159546"/>
              <a:ext cx="19644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T</a:t>
              </a:r>
              <a:r>
                <a:rPr lang="en-US" sz="2000" baseline="-25000" dirty="0" err="1" smtClean="0"/>
                <a:t>e</a:t>
              </a:r>
              <a:r>
                <a:rPr lang="en-US" sz="2000" baseline="-25000" dirty="0" smtClean="0"/>
                <a:t>+</a:t>
              </a:r>
              <a:r>
                <a:rPr lang="en-US" sz="2000" dirty="0" smtClean="0"/>
                <a:t> / (</a:t>
              </a:r>
              <a:r>
                <a:rPr lang="en-US" sz="2000" dirty="0" err="1" smtClean="0"/>
                <a:t>E</a:t>
              </a:r>
              <a:r>
                <a:rPr lang="en-US" sz="2000" baseline="-25000" dirty="0" err="1" smtClean="0">
                  <a:latin typeface="Symbol" pitchFamily="18" charset="2"/>
                </a:rPr>
                <a:t>g</a:t>
              </a:r>
              <a:r>
                <a:rPr lang="en-US" sz="2000" dirty="0" smtClean="0"/>
                <a:t> – 2m</a:t>
              </a:r>
              <a:r>
                <a:rPr lang="en-US" sz="2000" baseline="-25000" dirty="0" smtClean="0"/>
                <a:t>e+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547664" y="38512"/>
            <a:ext cx="6435551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olarized </a:t>
            </a: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lectrons for </a:t>
            </a: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olarized </a:t>
            </a:r>
            <a:r>
              <a:rPr lang="en-US" sz="2400" b="1" u="sng" dirty="0">
                <a:solidFill>
                  <a:srgbClr val="FF0000"/>
                </a:solidFill>
                <a:latin typeface="Comic Sans MS" pitchFamily="66" charset="0"/>
              </a:rPr>
              <a:t>Po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sitrons</a:t>
            </a:r>
          </a:p>
          <a:p>
            <a:pPr algn="ctr">
              <a:defRPr/>
            </a:pPr>
            <a:r>
              <a:rPr lang="en-US" sz="2000" dirty="0" smtClean="0">
                <a:latin typeface="Comic Sans MS" pitchFamily="66" charset="0"/>
                <a:cs typeface="+mn-cs"/>
              </a:rPr>
              <a:t>A Proof-of-Principle Experiment</a:t>
            </a:r>
            <a:endParaRPr lang="en-US" sz="2000" dirty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356689" y="5008437"/>
            <a:ext cx="8280400" cy="1212108"/>
            <a:chOff x="214313" y="5715000"/>
            <a:chExt cx="8805862" cy="914400"/>
          </a:xfrm>
        </p:grpSpPr>
        <p:pic>
          <p:nvPicPr>
            <p:cNvPr id="10" name="Picture 30" descr="isu_LOGO CMY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613" y="5715000"/>
              <a:ext cx="388937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2" descr="od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038" y="5900737"/>
              <a:ext cx="846137" cy="5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4" descr="IACLogoAnim-140W70H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563" y="5922962"/>
              <a:ext cx="10366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" descr="JLab_logo_whit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0" y="5981700"/>
              <a:ext cx="1289050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6" descr="logoLPSC2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800" y="5975350"/>
              <a:ext cx="857250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8" descr="Hampton_University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3" y="6064250"/>
              <a:ext cx="97155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9" descr="lal_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975" y="5930900"/>
              <a:ext cx="752475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1" descr="NCCU_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5891212"/>
              <a:ext cx="10477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495" y="893229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600" dirty="0" smtClean="0">
                <a:latin typeface="Comic Sans MS" charset="0"/>
              </a:rPr>
              <a:t>P. Aderley</a:t>
            </a:r>
            <a:r>
              <a:rPr lang="fr-FR" sz="1600" baseline="30000" dirty="0" smtClean="0">
                <a:latin typeface="Comic Sans MS" charset="0"/>
              </a:rPr>
              <a:t>1</a:t>
            </a:r>
            <a:r>
              <a:rPr lang="fr-FR" sz="1600" dirty="0" smtClean="0"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87305"/>
                </a:solidFill>
                <a:latin typeface="Comic Sans MS" charset="0"/>
              </a:rPr>
              <a:t>A. Adeyemi</a:t>
            </a:r>
            <a:r>
              <a:rPr lang="fr-FR" sz="1600" baseline="30000" dirty="0" smtClean="0">
                <a:solidFill>
                  <a:srgbClr val="087305"/>
                </a:solidFill>
                <a:latin typeface="Comic Sans MS" charset="0"/>
              </a:rPr>
              <a:t>4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P. Aguilera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Ali, H. Areti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Baylac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Benesch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G. Bosson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B. Cade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A. Camsonne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L. Cardman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Clark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P. Cole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S. Covert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C. Cuevas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O. Dadoun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Dale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87305"/>
                </a:solidFill>
                <a:latin typeface="Comic Sans MS" charset="0"/>
              </a:rPr>
              <a:t>J. Dumas</a:t>
            </a:r>
            <a:r>
              <a:rPr lang="fr-FR" sz="1600" baseline="30000" dirty="0" smtClean="0">
                <a:solidFill>
                  <a:srgbClr val="087305"/>
                </a:solidFill>
                <a:latin typeface="Comic Sans MS" charset="0"/>
              </a:rPr>
              <a:t>1,2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800080"/>
                </a:solidFill>
                <a:latin typeface="Comic Sans MS" charset="0"/>
              </a:rPr>
              <a:t>E. Fanchini</a:t>
            </a:r>
            <a:r>
              <a:rPr lang="fr-FR" sz="1600" baseline="30000" dirty="0" smtClean="0">
                <a:solidFill>
                  <a:srgbClr val="80008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. Forest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87305"/>
                </a:solidFill>
                <a:latin typeface="Comic Sans MS" charset="0"/>
              </a:rPr>
              <a:t>E. Forman</a:t>
            </a:r>
            <a:r>
              <a:rPr lang="fr-FR" sz="1600" baseline="30000" dirty="0" smtClean="0">
                <a:solidFill>
                  <a:srgbClr val="087305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AutoNum type="alphaUcPeriod"/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Freyberger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E. Froidefond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 </a:t>
            </a:r>
            <a:r>
              <a:rPr lang="fr-FR" sz="1600" dirty="0" smtClean="0">
                <a:solidFill>
                  <a:srgbClr val="800080"/>
                </a:solidFill>
                <a:latin typeface="Comic Sans MS" charset="0"/>
              </a:rPr>
              <a:t>S. Golge</a:t>
            </a:r>
            <a:r>
              <a:rPr lang="fr-FR" sz="1600" baseline="30000" dirty="0" smtClean="0">
                <a:solidFill>
                  <a:srgbClr val="800080"/>
                </a:solidFill>
                <a:latin typeface="Comic Sans MS" charset="0"/>
              </a:rPr>
              <a:t>6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u="sng" dirty="0" smtClean="0">
                <a:solidFill>
                  <a:srgbClr val="0000FF"/>
                </a:solidFill>
                <a:latin typeface="Comic Sans MS" charset="0"/>
              </a:rPr>
              <a:t>J. Grames</a:t>
            </a:r>
            <a:r>
              <a:rPr lang="fr-FR" sz="1600" baseline="30000" dirty="0" smtClean="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P. Guèye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4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Hansknecht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P. Harrell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 Hoskins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8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C. Hyde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7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R. Kazimi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Y. Kim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1,5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Machie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K. Mahoney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R. Mammei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. Marton</a:t>
            </a:r>
            <a:r>
              <a:rPr lang="fr-FR" sz="1600" baseline="30000" dirty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J. McCarter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9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McCaughan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McHugh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McNulty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err="1" smtClean="0">
                <a:solidFill>
                  <a:srgbClr val="000000"/>
                </a:solidFill>
                <a:latin typeface="Comic Sans MS" charset="0"/>
              </a:rPr>
              <a:t>T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. Michaelides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R. Michaels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C. </a:t>
            </a:r>
            <a:r>
              <a:rPr lang="fr-FR" sz="1600" dirty="0" err="1" smtClean="0">
                <a:solidFill>
                  <a:srgbClr val="000000"/>
                </a:solidFill>
                <a:latin typeface="Comic Sans MS" charset="0"/>
              </a:rPr>
              <a:t>Muñoz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 Camacho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J.-F. Muraz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K. Myers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algn="ctr">
              <a:buAutoNum type="alphaUcPeriod"/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Opper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10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M. Poelker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 J.-S. Réal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L. Richardson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S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.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Setiniyazi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M. Stutzman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</a:p>
          <a:p>
            <a:pPr marL="0" indent="0" algn="ctr"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R. Suleiman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C. Tennant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C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</a:rPr>
              <a:t>.-Y. 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Tsai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13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D. Turner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A. Variola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</a:t>
            </a:r>
            <a:r>
              <a:rPr lang="fr-FR" sz="1600" u="sng" dirty="0" smtClean="0">
                <a:solidFill>
                  <a:srgbClr val="0000FF"/>
                </a:solidFill>
                <a:latin typeface="Comic Sans MS" charset="0"/>
              </a:rPr>
              <a:t>E. Voutier</a:t>
            </a:r>
            <a:r>
              <a:rPr lang="fr-FR" sz="1600" baseline="30000" dirty="0" smtClean="0">
                <a:solidFill>
                  <a:srgbClr val="0000FF"/>
                </a:solidFill>
                <a:latin typeface="Comic Sans MS" charset="0"/>
              </a:rPr>
              <a:t>2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Y. Wang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</a:t>
            </a:r>
            <a:r>
              <a:rPr lang="fr-FR" sz="1600" dirty="0" smtClean="0">
                <a:solidFill>
                  <a:srgbClr val="000000"/>
                </a:solidFill>
                <a:latin typeface="Comic Sans MS" charset="0"/>
              </a:rPr>
              <a:t>, Y. Zhang</a:t>
            </a:r>
            <a:r>
              <a:rPr lang="fr-FR" sz="1600" baseline="30000" dirty="0" smtClean="0">
                <a:solidFill>
                  <a:srgbClr val="000000"/>
                </a:solidFill>
                <a:latin typeface="Comic Sans MS" charset="0"/>
              </a:rPr>
              <a:t>12</a:t>
            </a:r>
            <a:endParaRPr lang="en-US" sz="1600" baseline="30000" dirty="0" smtClean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18137" y="3269036"/>
            <a:ext cx="89289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baseline="30000" dirty="0">
                <a:latin typeface="Calibri" charset="0"/>
              </a:rPr>
              <a:t>1</a:t>
            </a:r>
            <a:r>
              <a:rPr lang="en-US" sz="1600" i="1" dirty="0">
                <a:latin typeface="Calibri" charset="0"/>
              </a:rPr>
              <a:t> Jefferson Lab, Newport News, VA, </a:t>
            </a:r>
            <a:r>
              <a:rPr lang="en-US" sz="1600" i="1" dirty="0" smtClean="0">
                <a:latin typeface="Calibri" charset="0"/>
              </a:rPr>
              <a:t>US     </a:t>
            </a:r>
            <a:r>
              <a:rPr lang="en-US" sz="1600" i="1" baseline="30000" dirty="0" smtClean="0">
                <a:latin typeface="Calibri" charset="0"/>
              </a:rPr>
              <a:t>2 </a:t>
            </a:r>
            <a:r>
              <a:rPr lang="en-US" sz="1600" i="1" dirty="0">
                <a:latin typeface="Calibri" charset="0"/>
              </a:rPr>
              <a:t>LPSC, Grenoble, </a:t>
            </a:r>
            <a:r>
              <a:rPr lang="en-US" sz="1600" i="1" dirty="0" smtClean="0">
                <a:latin typeface="Calibri" charset="0"/>
              </a:rPr>
              <a:t>France     </a:t>
            </a:r>
            <a:r>
              <a:rPr lang="en-US" sz="1600" i="1" baseline="30000" dirty="0" smtClean="0">
                <a:latin typeface="Calibri" charset="0"/>
              </a:rPr>
              <a:t>3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LAL, </a:t>
            </a:r>
            <a:r>
              <a:rPr lang="en-US" sz="1600" i="1" dirty="0" err="1">
                <a:latin typeface="Calibri" charset="0"/>
              </a:rPr>
              <a:t>Orsay</a:t>
            </a:r>
            <a:r>
              <a:rPr lang="en-US" sz="1600" i="1" dirty="0">
                <a:latin typeface="Calibri" charset="0"/>
              </a:rPr>
              <a:t>, </a:t>
            </a:r>
            <a:r>
              <a:rPr lang="en-US" sz="1600" i="1" dirty="0" smtClean="0">
                <a:latin typeface="Calibri" charset="0"/>
              </a:rPr>
              <a:t>France</a:t>
            </a:r>
          </a:p>
          <a:p>
            <a:pPr algn="ctr">
              <a:defRPr/>
            </a:pPr>
            <a:r>
              <a:rPr lang="en-US" sz="1600" i="1" baseline="30000" dirty="0" smtClean="0">
                <a:latin typeface="Calibri" charset="0"/>
              </a:rPr>
              <a:t>4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Hampton University, Hampton, VA, </a:t>
            </a:r>
            <a:r>
              <a:rPr lang="en-US" sz="1600" i="1" dirty="0" smtClean="0">
                <a:latin typeface="Calibri" charset="0"/>
              </a:rPr>
              <a:t>USA     </a:t>
            </a:r>
            <a:r>
              <a:rPr lang="en-US" sz="1600" i="1" baseline="30000" dirty="0" smtClean="0">
                <a:latin typeface="Calibri" charset="0"/>
              </a:rPr>
              <a:t>5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Idaho State University &amp; IAC, Pocatello, ID, </a:t>
            </a:r>
            <a:r>
              <a:rPr lang="en-US" sz="1600" i="1" dirty="0" smtClean="0">
                <a:latin typeface="Calibri" charset="0"/>
              </a:rPr>
              <a:t>USA    </a:t>
            </a:r>
          </a:p>
          <a:p>
            <a:pPr algn="ctr">
              <a:defRPr/>
            </a:pP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baseline="30000" dirty="0" smtClean="0">
                <a:latin typeface="Calibri" charset="0"/>
              </a:rPr>
              <a:t>6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North Carolina </a:t>
            </a:r>
            <a:r>
              <a:rPr lang="en-US" sz="1600" i="1" dirty="0" smtClean="0">
                <a:latin typeface="Calibri" charset="0"/>
              </a:rPr>
              <a:t>Central University</a:t>
            </a:r>
            <a:r>
              <a:rPr lang="en-US" sz="1600" i="1" dirty="0">
                <a:latin typeface="Calibri" charset="0"/>
              </a:rPr>
              <a:t>, Durham, NC, </a:t>
            </a:r>
            <a:r>
              <a:rPr lang="en-US" sz="1600" i="1" dirty="0" smtClean="0">
                <a:latin typeface="Calibri" charset="0"/>
              </a:rPr>
              <a:t>USA     </a:t>
            </a:r>
            <a:r>
              <a:rPr lang="en-US" sz="1600" i="1" baseline="30000" dirty="0" smtClean="0">
                <a:latin typeface="Calibri" charset="0"/>
              </a:rPr>
              <a:t>7</a:t>
            </a: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dirty="0">
                <a:latin typeface="Calibri" charset="0"/>
              </a:rPr>
              <a:t>Old Dominion University, Norfolk, VA, </a:t>
            </a:r>
            <a:r>
              <a:rPr lang="en-US" sz="1600" i="1" dirty="0" smtClean="0">
                <a:latin typeface="Calibri" charset="0"/>
              </a:rPr>
              <a:t>US    </a:t>
            </a:r>
          </a:p>
          <a:p>
            <a:pPr algn="ctr">
              <a:defRPr/>
            </a:pPr>
            <a:r>
              <a:rPr lang="en-US" sz="1600" i="1" dirty="0" smtClean="0">
                <a:latin typeface="Calibri" charset="0"/>
              </a:rPr>
              <a:t> </a:t>
            </a:r>
            <a:r>
              <a:rPr lang="en-US" sz="1600" i="1" baseline="30000" dirty="0" smtClean="0">
                <a:latin typeface="Calibri" charset="0"/>
              </a:rPr>
              <a:t>8</a:t>
            </a:r>
            <a:r>
              <a:rPr lang="en-US" sz="1600" i="1" dirty="0" smtClean="0">
                <a:latin typeface="Calibri" charset="0"/>
              </a:rPr>
              <a:t> The College of William &amp; Mary, Williamsburg, VA, USA     </a:t>
            </a:r>
            <a:r>
              <a:rPr lang="en-US" sz="1600" i="1" baseline="30000" dirty="0" smtClean="0">
                <a:latin typeface="Calibri" charset="0"/>
              </a:rPr>
              <a:t>9</a:t>
            </a:r>
            <a:r>
              <a:rPr lang="en-US" sz="1600" i="1" dirty="0" smtClean="0">
                <a:latin typeface="Calibri" charset="0"/>
              </a:rPr>
              <a:t> University of Virginia, Charlottesville, VA, USA     </a:t>
            </a:r>
            <a:r>
              <a:rPr lang="en-US" sz="1600" i="1" baseline="30000" dirty="0" smtClean="0">
                <a:latin typeface="Calibri" charset="0"/>
              </a:rPr>
              <a:t>10</a:t>
            </a:r>
            <a:r>
              <a:rPr lang="en-US" sz="1600" i="1" dirty="0" smtClean="0">
                <a:latin typeface="Calibri" charset="0"/>
              </a:rPr>
              <a:t> George Washington University, Washington, DC, USA     </a:t>
            </a:r>
            <a:r>
              <a:rPr lang="en-US" sz="1600" i="1" baseline="30000" dirty="0" smtClean="0">
                <a:latin typeface="Calibri" charset="0"/>
              </a:rPr>
              <a:t>11</a:t>
            </a:r>
            <a:r>
              <a:rPr lang="en-US" sz="1600" i="1" dirty="0" smtClean="0">
                <a:latin typeface="Calibri" charset="0"/>
              </a:rPr>
              <a:t> IPN, </a:t>
            </a:r>
            <a:r>
              <a:rPr lang="en-US" sz="1600" i="1" dirty="0" err="1" smtClean="0">
                <a:latin typeface="Calibri" charset="0"/>
              </a:rPr>
              <a:t>Orsay</a:t>
            </a:r>
            <a:r>
              <a:rPr lang="en-US" sz="1600" i="1" dirty="0" smtClean="0">
                <a:latin typeface="Calibri" charset="0"/>
              </a:rPr>
              <a:t>, France</a:t>
            </a:r>
          </a:p>
          <a:p>
            <a:pPr algn="ctr">
              <a:defRPr/>
            </a:pPr>
            <a:r>
              <a:rPr lang="en-US" sz="1600" i="1" baseline="30000" dirty="0" smtClean="0">
                <a:latin typeface="Calibri" charset="0"/>
              </a:rPr>
              <a:t>12</a:t>
            </a:r>
            <a:r>
              <a:rPr lang="en-US" sz="1600" i="1" dirty="0" smtClean="0">
                <a:latin typeface="Calibri" charset="0"/>
              </a:rPr>
              <a:t> Rutgers University, Piscataway, NJ, USA     </a:t>
            </a:r>
            <a:r>
              <a:rPr lang="en-US" sz="1600" i="1" baseline="30000" dirty="0" smtClean="0">
                <a:latin typeface="Calibri" charset="0"/>
              </a:rPr>
              <a:t>13</a:t>
            </a:r>
            <a:r>
              <a:rPr lang="en-US" sz="1600" i="1" dirty="0" smtClean="0">
                <a:latin typeface="Calibri" charset="0"/>
              </a:rPr>
              <a:t> Virginia Tech, Blacksburg, VA, USA</a:t>
            </a:r>
            <a:endParaRPr lang="en-US" sz="1600" i="1" dirty="0"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9090" y="6119336"/>
            <a:ext cx="70080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fr-FR" sz="1400" dirty="0">
                <a:latin typeface="+mn-lt"/>
                <a:cs typeface="Comic Sans MS" charset="0"/>
              </a:rPr>
              <a:t>SLAC E-166 Collaboration</a:t>
            </a:r>
          </a:p>
          <a:p>
            <a:pPr algn="ctr" eaLnBrk="1" hangingPunct="1"/>
            <a:r>
              <a:rPr lang="fr-FR" sz="1400" dirty="0">
                <a:latin typeface="+mn-lt"/>
                <a:cs typeface="Comic Sans MS" charset="0"/>
              </a:rPr>
              <a:t>International </a:t>
            </a:r>
            <a:r>
              <a:rPr lang="fr-FR" sz="1400" dirty="0" err="1">
                <a:latin typeface="+mn-lt"/>
                <a:cs typeface="Comic Sans MS" charset="0"/>
              </a:rPr>
              <a:t>Linear</a:t>
            </a:r>
            <a:r>
              <a:rPr lang="fr-FR" sz="1400" dirty="0">
                <a:latin typeface="+mn-lt"/>
                <a:cs typeface="Comic Sans MS" charset="0"/>
              </a:rPr>
              <a:t> </a:t>
            </a:r>
            <a:r>
              <a:rPr lang="fr-FR" sz="1400" dirty="0" err="1">
                <a:latin typeface="+mn-lt"/>
                <a:cs typeface="Comic Sans MS" charset="0"/>
              </a:rPr>
              <a:t>Collider</a:t>
            </a:r>
            <a:r>
              <a:rPr lang="fr-FR" sz="1400" dirty="0">
                <a:latin typeface="+mn-lt"/>
                <a:cs typeface="Comic Sans MS" charset="0"/>
              </a:rPr>
              <a:t> Project</a:t>
            </a:r>
          </a:p>
          <a:p>
            <a:pPr algn="ctr" eaLnBrk="1" hangingPunct="1"/>
            <a:r>
              <a:rPr lang="fr-FR" sz="1400" dirty="0">
                <a:latin typeface="+mn-lt"/>
                <a:cs typeface="Comic Sans MS" charset="0"/>
              </a:rPr>
              <a:t>Jefferson Science Association Initiatives </a:t>
            </a:r>
            <a:r>
              <a:rPr lang="fr-FR" sz="1400" dirty="0" err="1">
                <a:latin typeface="+mn-lt"/>
                <a:cs typeface="Comic Sans MS" charset="0"/>
              </a:rPr>
              <a:t>Award</a:t>
            </a:r>
            <a:r>
              <a:rPr lang="fr-FR" sz="1400" dirty="0">
                <a:latin typeface="+mn-lt"/>
                <a:cs typeface="Comic Sans MS" charset="0"/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560" name="Rectangle 80"/>
          <p:cNvSpPr>
            <a:spLocks noChangeArrowheads="1"/>
          </p:cNvSpPr>
          <p:nvPr/>
        </p:nvSpPr>
        <p:spPr bwMode="auto">
          <a:xfrm>
            <a:off x="4900770" y="1815741"/>
            <a:ext cx="2969859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60572" name="Rectangle 92"/>
          <p:cNvSpPr>
            <a:spLocks noChangeArrowheads="1"/>
          </p:cNvSpPr>
          <p:nvPr/>
        </p:nvSpPr>
        <p:spPr bwMode="auto">
          <a:xfrm>
            <a:off x="6873401" y="4414662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5689" y="1936987"/>
            <a:ext cx="3131840" cy="3368654"/>
            <a:chOff x="362018" y="1002944"/>
            <a:chExt cx="3131840" cy="3368654"/>
          </a:xfrm>
        </p:grpSpPr>
        <p:sp>
          <p:nvSpPr>
            <p:cNvPr id="660569" name="Text Box 89"/>
            <p:cNvSpPr txBox="1">
              <a:spLocks noChangeArrowheads="1"/>
            </p:cNvSpPr>
            <p:nvPr/>
          </p:nvSpPr>
          <p:spPr bwMode="auto">
            <a:xfrm>
              <a:off x="1897776" y="2394967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660510" name="Line 30"/>
            <p:cNvSpPr>
              <a:spLocks noChangeShapeType="1"/>
            </p:cNvSpPr>
            <p:nvPr/>
          </p:nvSpPr>
          <p:spPr bwMode="auto">
            <a:xfrm>
              <a:off x="1561226" y="2802955"/>
              <a:ext cx="130016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60523" name="Text Box 43"/>
            <p:cNvSpPr txBox="1">
              <a:spLocks noChangeArrowheads="1"/>
            </p:cNvSpPr>
            <p:nvPr/>
          </p:nvSpPr>
          <p:spPr bwMode="auto">
            <a:xfrm>
              <a:off x="2645488" y="2936305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60534" name="Line 54"/>
            <p:cNvSpPr>
              <a:spLocks noChangeShapeType="1"/>
            </p:cNvSpPr>
            <p:nvPr/>
          </p:nvSpPr>
          <p:spPr bwMode="auto">
            <a:xfrm>
              <a:off x="1927938" y="2444180"/>
              <a:ext cx="28733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60535" name="Line 55"/>
            <p:cNvSpPr>
              <a:spLocks noChangeShapeType="1"/>
            </p:cNvSpPr>
            <p:nvPr/>
          </p:nvSpPr>
          <p:spPr bwMode="auto">
            <a:xfrm rot="10800000">
              <a:off x="1904126" y="2371155"/>
              <a:ext cx="2873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60536" name="Text Box 56"/>
            <p:cNvSpPr txBox="1">
              <a:spLocks noChangeArrowheads="1"/>
            </p:cNvSpPr>
            <p:nvPr/>
          </p:nvSpPr>
          <p:spPr bwMode="auto">
            <a:xfrm>
              <a:off x="1891426" y="2050480"/>
              <a:ext cx="3937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rgbClr val="3333FF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aseline="-25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660506" name="Rectangle 26"/>
            <p:cNvSpPr>
              <a:spLocks noChangeArrowheads="1"/>
            </p:cNvSpPr>
            <p:nvPr/>
          </p:nvSpPr>
          <p:spPr bwMode="auto">
            <a:xfrm>
              <a:off x="2867738" y="2631505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60578" name="Oval 98"/>
            <p:cNvSpPr>
              <a:spLocks noChangeArrowheads="1"/>
            </p:cNvSpPr>
            <p:nvPr/>
          </p:nvSpPr>
          <p:spPr bwMode="auto">
            <a:xfrm>
              <a:off x="2877263" y="2860105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8" name="Text Box 58"/>
            <p:cNvSpPr txBox="1">
              <a:spLocks noChangeArrowheads="1"/>
            </p:cNvSpPr>
            <p:nvPr/>
          </p:nvSpPr>
          <p:spPr bwMode="auto">
            <a:xfrm>
              <a:off x="1037324" y="1002944"/>
              <a:ext cx="2122598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Polarized Electrons</a:t>
              </a:r>
            </a:p>
            <a:p>
              <a:pPr algn="ctr"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(&lt;10 MeV) strike production target</a:t>
              </a:r>
            </a:p>
          </p:txBody>
        </p:sp>
        <p:sp>
          <p:nvSpPr>
            <p:cNvPr id="89" name="Right Brace 88"/>
            <p:cNvSpPr/>
            <p:nvPr/>
          </p:nvSpPr>
          <p:spPr>
            <a:xfrm rot="16200000">
              <a:off x="2034152" y="116512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Text Box 113"/>
            <p:cNvSpPr txBox="1">
              <a:spLocks noChangeArrowheads="1"/>
            </p:cNvSpPr>
            <p:nvPr/>
          </p:nvSpPr>
          <p:spPr bwMode="auto">
            <a:xfrm>
              <a:off x="362018" y="3202047"/>
              <a:ext cx="3131840" cy="1169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Clr>
                  <a:srgbClr val="FF0000"/>
                </a:buClr>
                <a:defRPr/>
              </a:pPr>
              <a:r>
                <a:rPr lang="fr-FR" sz="1400" b="1" dirty="0">
                  <a:solidFill>
                    <a:srgbClr val="3333FF"/>
                  </a:solidFill>
                  <a:latin typeface="Comic Sans MS" panose="030F0702030302020204" pitchFamily="66" charset="0"/>
                </a:rPr>
                <a:t>BREMSSTRAHLUNG</a:t>
              </a:r>
            </a:p>
            <a:p>
              <a:pPr algn="ctr">
                <a:buClr>
                  <a:srgbClr val="FF0000"/>
                </a:buClr>
                <a:buFontTx/>
                <a:buChar char="o"/>
                <a:defRPr/>
              </a:pPr>
              <a:endParaRPr lang="en-US" sz="1400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  <a:p>
              <a:pPr algn="ctr">
                <a:buClr>
                  <a:srgbClr val="FF0000"/>
                </a:buClr>
                <a:defRPr/>
              </a:pPr>
              <a:r>
                <a:rPr lang="en-US" sz="1400" dirty="0" smtClean="0">
                  <a:latin typeface="Comic Sans MS"/>
                  <a:cs typeface="Comic Sans MS"/>
                </a:rPr>
                <a:t> </a:t>
              </a:r>
              <a:r>
                <a:rPr lang="en-US" sz="1400" dirty="0">
                  <a:latin typeface="Comic Sans MS"/>
                  <a:cs typeface="Comic Sans MS"/>
                </a:rPr>
                <a:t>Longitudinal </a:t>
              </a:r>
              <a:r>
                <a:rPr lang="en-US" sz="1400" b="1" dirty="0">
                  <a:solidFill>
                    <a:srgbClr val="0000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0000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 (</a:t>
              </a:r>
              <a:r>
                <a:rPr lang="en-US" sz="1400" b="1" dirty="0" err="1">
                  <a:solidFill>
                    <a:srgbClr val="0000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="1" baseline="-25000" dirty="0" err="1">
                  <a:solidFill>
                    <a:srgbClr val="0000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-25000" dirty="0">
                  <a:solidFill>
                    <a:srgbClr val="0000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) produce elliptical </a:t>
              </a:r>
              <a:r>
                <a:rPr lang="en-US" sz="1400" b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 whose circular (</a:t>
              </a:r>
              <a:r>
                <a:rPr lang="en-US" sz="1400" b="1" dirty="0" err="1">
                  <a:solidFill>
                    <a:srgbClr val="008000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="1" baseline="-25000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) component is </a:t>
              </a:r>
              <a:r>
                <a:rPr lang="en-US" sz="14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proportional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 to </a:t>
              </a:r>
              <a:r>
                <a:rPr lang="en-US" sz="1400" b="1" dirty="0" err="1">
                  <a:solidFill>
                    <a:srgbClr val="0000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="1" baseline="-25000" dirty="0" err="1">
                  <a:solidFill>
                    <a:srgbClr val="0000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-25000" dirty="0">
                  <a:solidFill>
                    <a:srgbClr val="0000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4261" y="1619205"/>
            <a:ext cx="7975755" cy="5053358"/>
            <a:chOff x="250590" y="685162"/>
            <a:chExt cx="7975755" cy="5053358"/>
          </a:xfrm>
        </p:grpSpPr>
        <p:grpSp>
          <p:nvGrpSpPr>
            <p:cNvPr id="17" name="Group 16"/>
            <p:cNvGrpSpPr/>
            <p:nvPr/>
          </p:nvGrpSpPr>
          <p:grpSpPr>
            <a:xfrm>
              <a:off x="2943853" y="685162"/>
              <a:ext cx="5282492" cy="5053358"/>
              <a:chOff x="2913776" y="698856"/>
              <a:chExt cx="5282492" cy="505335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690943" y="698856"/>
                <a:ext cx="4505325" cy="50533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3" name="Group 162"/>
              <p:cNvGrpSpPr/>
              <p:nvPr/>
            </p:nvGrpSpPr>
            <p:grpSpPr>
              <a:xfrm>
                <a:off x="3001088" y="973584"/>
                <a:ext cx="2749550" cy="3991546"/>
                <a:chOff x="2639566" y="973584"/>
                <a:chExt cx="2749550" cy="3991546"/>
              </a:xfrm>
            </p:grpSpPr>
            <p:sp>
              <p:nvSpPr>
                <p:cNvPr id="164" name="Oval 8"/>
                <p:cNvSpPr>
                  <a:spLocks noChangeArrowheads="1"/>
                </p:cNvSpPr>
                <p:nvPr/>
              </p:nvSpPr>
              <p:spPr bwMode="auto">
                <a:xfrm>
                  <a:off x="2709416" y="2448942"/>
                  <a:ext cx="1439863" cy="1439863"/>
                </a:xfrm>
                <a:prstGeom prst="ellipse">
                  <a:avLst/>
                </a:prstGeom>
                <a:solidFill>
                  <a:srgbClr val="00CC6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Rectangle 9"/>
                <p:cNvSpPr>
                  <a:spLocks noChangeArrowheads="1"/>
                </p:cNvSpPr>
                <p:nvPr/>
              </p:nvSpPr>
              <p:spPr bwMode="auto">
                <a:xfrm>
                  <a:off x="2639566" y="2404492"/>
                  <a:ext cx="785813" cy="15128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66" name="Group 165"/>
                <p:cNvGrpSpPr/>
                <p:nvPr/>
              </p:nvGrpSpPr>
              <p:grpSpPr>
                <a:xfrm>
                  <a:off x="2779266" y="973584"/>
                  <a:ext cx="2609850" cy="3991546"/>
                  <a:chOff x="2779266" y="973584"/>
                  <a:chExt cx="2609850" cy="3991546"/>
                </a:xfrm>
              </p:grpSpPr>
              <p:sp>
                <p:nvSpPr>
                  <p:cNvPr id="16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3215829" y="3172842"/>
                    <a:ext cx="1079500" cy="787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431729" y="2447355"/>
                    <a:ext cx="0" cy="72072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9" name="Oval 14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431729" y="3480817"/>
                    <a:ext cx="1439862" cy="1439863"/>
                  </a:xfrm>
                  <a:prstGeom prst="ellipse">
                    <a:avLst/>
                  </a:prstGeom>
                  <a:solidFill>
                    <a:srgbClr val="00CC66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" name="Rectangle 15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4155629" y="3452242"/>
                    <a:ext cx="785812" cy="15128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1" name="Rectangle 16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287266" y="3410967"/>
                    <a:ext cx="1079500" cy="787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2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998341" y="2510855"/>
                    <a:ext cx="28733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3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996754" y="3096642"/>
                    <a:ext cx="28733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4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4812854" y="4499992"/>
                    <a:ext cx="576262" cy="71438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stealth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5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79266" y="2171130"/>
                    <a:ext cx="382588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S</a:t>
                    </a:r>
                    <a:r>
                      <a:rPr lang="en-US" sz="1400" b="1" baseline="-25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1</a:t>
                    </a:r>
                  </a:p>
                </p:txBody>
              </p:sp>
              <p:sp>
                <p:nvSpPr>
                  <p:cNvPr id="17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707954" y="4393630"/>
                    <a:ext cx="12541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98341" y="2518792"/>
                    <a:ext cx="287338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3001516" y="3088705"/>
                    <a:ext cx="287338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9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911029" y="2447355"/>
                    <a:ext cx="107950" cy="719137"/>
                  </a:xfrm>
                  <a:prstGeom prst="ellipse">
                    <a:avLst/>
                  </a:prstGeom>
                  <a:solidFill>
                    <a:srgbClr val="FFCC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0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19054" y="4338067"/>
                    <a:ext cx="312737" cy="3048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D</a:t>
                    </a:r>
                  </a:p>
                </p:txBody>
              </p:sp>
              <p:sp>
                <p:nvSpPr>
                  <p:cNvPr id="181" name="Line 18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430141" y="4211067"/>
                    <a:ext cx="71913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2" name="Line 17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4150866" y="4211067"/>
                    <a:ext cx="0" cy="72072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87266" y="2714055"/>
                    <a:ext cx="14446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290441" y="2939480"/>
                    <a:ext cx="14446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5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2229" y="2714055"/>
                    <a:ext cx="312737" cy="3048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D</a:t>
                    </a:r>
                  </a:p>
                </p:txBody>
              </p:sp>
              <p:sp>
                <p:nvSpPr>
                  <p:cNvPr id="186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3495229" y="3657030"/>
                    <a:ext cx="215900" cy="7143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7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885754" y="3660205"/>
                    <a:ext cx="215900" cy="71437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8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9541" y="3164905"/>
                    <a:ext cx="147638" cy="1039812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stealth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8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707954" y="3164905"/>
                    <a:ext cx="149225" cy="1039812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stealth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90" name="Group 189"/>
                  <p:cNvGrpSpPr/>
                  <p:nvPr/>
                </p:nvGrpSpPr>
                <p:grpSpPr>
                  <a:xfrm>
                    <a:off x="3290441" y="2426717"/>
                    <a:ext cx="863600" cy="800100"/>
                    <a:chOff x="3287266" y="2426717"/>
                    <a:chExt cx="863600" cy="800100"/>
                  </a:xfrm>
                </p:grpSpPr>
                <p:sp>
                  <p:nvSpPr>
                    <p:cNvPr id="20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1729" y="3168080"/>
                      <a:ext cx="71913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>
                        <a:solidFill>
                          <a:srgbClr val="000000"/>
                        </a:solidFill>
                      </a:endParaRPr>
                    </a:p>
                  </p:txBody>
                </p:sp>
                <p:cxnSp>
                  <p:nvCxnSpPr>
                    <p:cNvPr id="206" name="Straight Connector 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99966" y="2426717"/>
                      <a:ext cx="0" cy="28733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07" name="Straight Connector 5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303141" y="2937892"/>
                      <a:ext cx="0" cy="28892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8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7266" y="2718817"/>
                      <a:ext cx="14446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09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0441" y="2933130"/>
                      <a:ext cx="14446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0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1729" y="2447355"/>
                      <a:ext cx="0" cy="72072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fr-FR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91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222179" y="2736280"/>
                    <a:ext cx="144462" cy="195262"/>
                  </a:xfrm>
                  <a:prstGeom prst="ellips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2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398391" y="3595117"/>
                    <a:ext cx="144463" cy="195263"/>
                  </a:xfrm>
                  <a:prstGeom prst="ellips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3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4069904" y="4476180"/>
                    <a:ext cx="144462" cy="195262"/>
                  </a:xfrm>
                  <a:prstGeom prst="ellips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4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4155629" y="4501580"/>
                    <a:ext cx="542925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stealth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5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158804" y="4644455"/>
                    <a:ext cx="542925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stealth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6" name="Line 39"/>
                  <p:cNvSpPr>
                    <a:spLocks noChangeShapeType="1"/>
                  </p:cNvSpPr>
                  <p:nvPr/>
                </p:nvSpPr>
                <p:spPr bwMode="auto">
                  <a:xfrm rot="3000000" flipV="1">
                    <a:off x="4940648" y="4364261"/>
                    <a:ext cx="315912" cy="48895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stealth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7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60441" y="3922142"/>
                    <a:ext cx="382588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S</a:t>
                    </a:r>
                    <a:r>
                      <a:rPr lang="en-US" sz="1400" b="1" baseline="-25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2</a:t>
                    </a:r>
                  </a:p>
                </p:txBody>
              </p:sp>
              <p:sp>
                <p:nvSpPr>
                  <p:cNvPr id="198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01729" y="4193605"/>
                    <a:ext cx="107950" cy="719137"/>
                  </a:xfrm>
                  <a:prstGeom prst="ellipse">
                    <a:avLst/>
                  </a:prstGeom>
                  <a:solidFill>
                    <a:srgbClr val="FFCC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9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8104" y="3799905"/>
                    <a:ext cx="401072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dirty="0" err="1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P</a:t>
                    </a:r>
                    <a:r>
                      <a:rPr lang="en-US" sz="1400" baseline="-25000" dirty="0" err="1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e</a:t>
                    </a:r>
                    <a:r>
                      <a:rPr lang="en-US" sz="1400" baseline="-25000" dirty="0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+</a:t>
                    </a:r>
                    <a:endParaRPr lang="en-US" sz="1400" baseline="-25000" dirty="0">
                      <a:solidFill>
                        <a:srgbClr val="FF0000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00" name="Right Brace 199"/>
                  <p:cNvSpPr/>
                  <p:nvPr/>
                </p:nvSpPr>
                <p:spPr>
                  <a:xfrm rot="16200000">
                    <a:off x="3434755" y="1165126"/>
                    <a:ext cx="360040" cy="1656184"/>
                  </a:xfrm>
                  <a:prstGeom prst="rightBrac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1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72408" y="973584"/>
                    <a:ext cx="2007936" cy="73866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Positron Transverse and Momentum Phase</a:t>
                    </a:r>
                    <a:r>
                      <a:rPr lang="en-US" sz="14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 </a:t>
                    </a:r>
                    <a:r>
                      <a:rPr lang="en-US" sz="1400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rPr>
                      <a:t>Space Selection</a:t>
                    </a:r>
                    <a:endParaRPr lang="en-US" sz="1400" dirty="0">
                      <a:solidFill>
                        <a:srgbClr val="000000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02" name="Line 5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4925986" y="4174555"/>
                    <a:ext cx="28733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03" name="Text Box 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19216" y="4160738"/>
                    <a:ext cx="358775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e</a:t>
                    </a:r>
                    <a:r>
                      <a:rPr lang="en-US" sz="1400" b="1" baseline="300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rPr>
                      <a:t>+</a:t>
                    </a:r>
                  </a:p>
                </p:txBody>
              </p:sp>
              <p:sp>
                <p:nvSpPr>
                  <p:cNvPr id="204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946623" y="4231705"/>
                    <a:ext cx="2873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60" name="Group 159"/>
              <p:cNvGrpSpPr/>
              <p:nvPr/>
            </p:nvGrpSpPr>
            <p:grpSpPr>
              <a:xfrm>
                <a:off x="2913776" y="2520380"/>
                <a:ext cx="361950" cy="569912"/>
                <a:chOff x="1988705" y="2520380"/>
                <a:chExt cx="361950" cy="569912"/>
              </a:xfrm>
            </p:grpSpPr>
            <p:sp>
              <p:nvSpPr>
                <p:cNvPr id="161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988705" y="2520380"/>
                  <a:ext cx="360362" cy="288925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" name="Line 85"/>
                <p:cNvSpPr>
                  <a:spLocks noChangeShapeType="1"/>
                </p:cNvSpPr>
                <p:nvPr/>
              </p:nvSpPr>
              <p:spPr bwMode="auto">
                <a:xfrm>
                  <a:off x="1990292" y="2802955"/>
                  <a:ext cx="360363" cy="287337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stealth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fr-FR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8" name="Rectangle 107"/>
            <p:cNvSpPr/>
            <p:nvPr/>
          </p:nvSpPr>
          <p:spPr>
            <a:xfrm>
              <a:off x="250590" y="3196123"/>
              <a:ext cx="3327400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rgbClr val="FF0000"/>
                </a:buClr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Symbol" pitchFamily="18" charset="2"/>
                  <a:cs typeface="Comic Sans MS"/>
                </a:rPr>
                <a:t> </a:t>
              </a:r>
              <a:r>
                <a:rPr lang="fr-FR" sz="1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PAIR PRODUCTION</a:t>
              </a:r>
            </a:p>
            <a:p>
              <a:pPr algn="ctr">
                <a:buClr>
                  <a:srgbClr val="FF0000"/>
                </a:buClr>
                <a:defRPr/>
              </a:pPr>
              <a:endParaRPr lang="en-US" sz="1400" b="1" dirty="0" smtClean="0">
                <a:solidFill>
                  <a:srgbClr val="3333FF"/>
                </a:solidFill>
                <a:latin typeface="Symbol" pitchFamily="18" charset="2"/>
                <a:cs typeface="Comic Sans MS"/>
              </a:endParaRPr>
            </a:p>
            <a:p>
              <a:pPr algn="ctr">
                <a:buClr>
                  <a:srgbClr val="FF0000"/>
                </a:buClr>
                <a:defRPr/>
              </a:pPr>
              <a:r>
                <a:rPr lang="en-US" sz="1400" b="1" dirty="0" smtClean="0">
                  <a:latin typeface="Symbol" pitchFamily="18" charset="2"/>
                  <a:cs typeface="Comic Sans MS"/>
                </a:rPr>
                <a:t>g </a:t>
              </a:r>
              <a:r>
                <a:rPr lang="en-US" sz="1400" dirty="0">
                  <a:latin typeface="Comic Sans MS"/>
                  <a:cs typeface="Comic Sans MS"/>
                </a:rPr>
                <a:t>produces pairs;  </a:t>
              </a:r>
              <a:r>
                <a:rPr lang="en-US" sz="1400" b="1" dirty="0" err="1">
                  <a:latin typeface="Comic Sans MS"/>
                  <a:cs typeface="Comic Sans MS"/>
                </a:rPr>
                <a:t>P</a:t>
              </a:r>
              <a:r>
                <a:rPr lang="en-US" sz="1400" b="1" baseline="-25000" dirty="0" err="1">
                  <a:latin typeface="Symbol" charset="2"/>
                  <a:cs typeface="Symbol" charset="2"/>
                </a:rPr>
                <a:t>g</a:t>
              </a:r>
              <a:r>
                <a:rPr lang="en-US" sz="1400" dirty="0">
                  <a:latin typeface="Comic Sans MS"/>
                  <a:cs typeface="Comic Sans MS"/>
                </a:rPr>
                <a:t> transfers 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to </a:t>
              </a: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 into longitudinal (</a:t>
              </a:r>
              <a:r>
                <a:rPr lang="en-US" sz="1400" b="1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="1" baseline="-250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) </a:t>
              </a: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and transverse </a:t>
              </a:r>
              <a:r>
                <a:rPr lang="en-US" sz="1400" dirty="0">
                  <a:solidFill>
                    <a:srgbClr val="000000"/>
                  </a:solidFill>
                  <a:latin typeface="Comic Sans MS"/>
                  <a:cs typeface="Comic Sans MS"/>
                </a:rPr>
                <a:t>polarization averages to zero.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41588" y="5132748"/>
            <a:ext cx="3060453" cy="1368797"/>
            <a:chOff x="5512866" y="4292451"/>
            <a:chExt cx="3060453" cy="1368797"/>
          </a:xfrm>
        </p:grpSpPr>
        <p:sp>
          <p:nvSpPr>
            <p:cNvPr id="213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4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215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6" name="Line 51"/>
            <p:cNvSpPr>
              <a:spLocks noChangeShapeType="1"/>
            </p:cNvSpPr>
            <p:nvPr/>
          </p:nvSpPr>
          <p:spPr bwMode="auto">
            <a:xfrm>
              <a:off x="6305576" y="4830812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7" name="Line 52"/>
            <p:cNvSpPr>
              <a:spLocks noChangeShapeType="1"/>
            </p:cNvSpPr>
            <p:nvPr/>
          </p:nvSpPr>
          <p:spPr bwMode="auto">
            <a:xfrm rot="10800000">
              <a:off x="6281763" y="4757787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8" name="Text Box 53"/>
            <p:cNvSpPr txBox="1">
              <a:spLocks noChangeArrowheads="1"/>
            </p:cNvSpPr>
            <p:nvPr/>
          </p:nvSpPr>
          <p:spPr bwMode="auto">
            <a:xfrm>
              <a:off x="6269063" y="4437112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Comic Sans MS"/>
                  <a:cs typeface="Comic Sans MS"/>
                </a:rPr>
                <a:t>P</a:t>
              </a:r>
              <a:r>
                <a:rPr lang="en-US" sz="1400" baseline="-25000" dirty="0">
                  <a:latin typeface="Comic Sans MS"/>
                  <a:cs typeface="Comic Sans MS"/>
                </a:rPr>
                <a:t>T</a:t>
              </a:r>
            </a:p>
          </p:txBody>
        </p:sp>
        <p:sp>
          <p:nvSpPr>
            <p:cNvPr id="219" name="Text Box 58"/>
            <p:cNvSpPr txBox="1">
              <a:spLocks noChangeArrowheads="1"/>
            </p:cNvSpPr>
            <p:nvPr/>
          </p:nvSpPr>
          <p:spPr bwMode="auto">
            <a:xfrm>
              <a:off x="6973303" y="4540721"/>
              <a:ext cx="117157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Comic Sans MS"/>
                  <a:cs typeface="Comic Sans MS"/>
                </a:rPr>
                <a:t>Calorimeter</a:t>
              </a:r>
            </a:p>
          </p:txBody>
        </p:sp>
        <p:sp>
          <p:nvSpPr>
            <p:cNvPr id="220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1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2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3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 Box 58"/>
            <p:cNvSpPr txBox="1">
              <a:spLocks noChangeArrowheads="1"/>
            </p:cNvSpPr>
            <p:nvPr/>
          </p:nvSpPr>
          <p:spPr bwMode="auto">
            <a:xfrm>
              <a:off x="5512866" y="5353471"/>
              <a:ext cx="306045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latin typeface="Comic Sans MS"/>
                  <a:cs typeface="Comic Sans MS"/>
                </a:rPr>
                <a:t>Compton Transmission Polarimeter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5282487" y="1488493"/>
            <a:ext cx="3835855" cy="2950592"/>
            <a:chOff x="5055786" y="771967"/>
            <a:chExt cx="4034240" cy="2696408"/>
          </a:xfrm>
        </p:grpSpPr>
        <p:grpSp>
          <p:nvGrpSpPr>
            <p:cNvPr id="226" name="Group 225"/>
            <p:cNvGrpSpPr/>
            <p:nvPr/>
          </p:nvGrpSpPr>
          <p:grpSpPr>
            <a:xfrm>
              <a:off x="5055786" y="771967"/>
              <a:ext cx="4034240" cy="2696408"/>
              <a:chOff x="5055786" y="771967"/>
              <a:chExt cx="4034240" cy="2696408"/>
            </a:xfrm>
          </p:grpSpPr>
          <p:pic>
            <p:nvPicPr>
              <p:cNvPr id="229" name="Picture 67" descr="IvsP5pourcen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5786" y="805944"/>
                <a:ext cx="4034240" cy="2662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" name="Line 69"/>
              <p:cNvSpPr>
                <a:spLocks noChangeShapeType="1"/>
              </p:cNvSpPr>
              <p:nvPr/>
            </p:nvSpPr>
            <p:spPr bwMode="auto">
              <a:xfrm flipH="1" flipV="1">
                <a:off x="6115130" y="1145769"/>
                <a:ext cx="0" cy="2139305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Line 70"/>
              <p:cNvSpPr>
                <a:spLocks noChangeShapeType="1"/>
              </p:cNvSpPr>
              <p:nvPr/>
            </p:nvSpPr>
            <p:spPr bwMode="auto">
              <a:xfrm flipH="1" flipV="1">
                <a:off x="7273526" y="1162482"/>
                <a:ext cx="0" cy="2122591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Text Box 114"/>
              <p:cNvSpPr txBox="1">
                <a:spLocks noChangeArrowheads="1"/>
              </p:cNvSpPr>
              <p:nvPr/>
            </p:nvSpPr>
            <p:spPr bwMode="auto">
              <a:xfrm>
                <a:off x="7285172" y="1594818"/>
                <a:ext cx="1370035" cy="7386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baseline="-25000" dirty="0" err="1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= 6.3 MeV</a:t>
                </a:r>
              </a:p>
              <a:p>
                <a:pPr>
                  <a:defRPr/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I</a:t>
                </a:r>
                <a:r>
                  <a:rPr lang="en-US" sz="1400" baseline="-25000" dirty="0" err="1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= 1 µA</a:t>
                </a:r>
              </a:p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1400" baseline="-25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1</a:t>
                </a:r>
                <a:r>
                  <a:rPr lang="en-US" sz="14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 = 1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mm W</a:t>
                </a:r>
                <a:endParaRPr lang="en-US" sz="140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33" name="TextBox 8"/>
              <p:cNvSpPr txBox="1"/>
              <p:nvPr/>
            </p:nvSpPr>
            <p:spPr>
              <a:xfrm>
                <a:off x="7947381" y="771967"/>
                <a:ext cx="782599" cy="253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>
                    <a:solidFill>
                      <a:srgbClr val="000000"/>
                    </a:solidFill>
                    <a:latin typeface="Verdana"/>
                    <a:cs typeface="Verdana"/>
                  </a:rPr>
                  <a:t>Geant4</a:t>
                </a:r>
                <a:endParaRPr lang="en-US" sz="1200" i="1" dirty="0">
                  <a:solidFill>
                    <a:srgbClr val="000000"/>
                  </a:solidFill>
                  <a:latin typeface="Verdana"/>
                  <a:cs typeface="Verdana"/>
                </a:endParaRPr>
              </a:p>
            </p:txBody>
          </p:sp>
        </p:grpSp>
        <p:sp>
          <p:nvSpPr>
            <p:cNvPr id="227" name="Line 78"/>
            <p:cNvSpPr>
              <a:spLocks noChangeShapeType="1"/>
            </p:cNvSpPr>
            <p:nvPr/>
          </p:nvSpPr>
          <p:spPr bwMode="auto">
            <a:xfrm>
              <a:off x="6106736" y="2822114"/>
              <a:ext cx="1175184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28" name="Text Box 79"/>
            <p:cNvSpPr txBox="1">
              <a:spLocks noChangeArrowheads="1"/>
            </p:cNvSpPr>
            <p:nvPr/>
          </p:nvSpPr>
          <p:spPr bwMode="auto">
            <a:xfrm>
              <a:off x="6351846" y="2514589"/>
              <a:ext cx="728614" cy="290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 err="1">
                  <a:solidFill>
                    <a:srgbClr val="008000"/>
                  </a:solidFill>
                </a:rPr>
                <a:t>PEPPo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98" name="Text Box 26"/>
          <p:cNvSpPr txBox="1">
            <a:spLocks noChangeArrowheads="1"/>
          </p:cNvSpPr>
          <p:nvPr/>
        </p:nvSpPr>
        <p:spPr bwMode="auto">
          <a:xfrm>
            <a:off x="3449112" y="0"/>
            <a:ext cx="2484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PEPPo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Concept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1286" y="571851"/>
            <a:ext cx="9112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/>
              <a:t>J. Dumas, Ph.D. Dissertation, University Joseph Fourier, Grenoble</a:t>
            </a:r>
            <a:r>
              <a:rPr lang="en-US" sz="2000" b="1" i="1" dirty="0"/>
              <a:t> </a:t>
            </a:r>
            <a:r>
              <a:rPr lang="en-US" sz="2000" b="1" i="1" dirty="0" smtClean="0"/>
              <a:t>(2010)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58520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5" name="Group 26"/>
          <p:cNvGrpSpPr>
            <a:grpSpLocks/>
          </p:cNvGrpSpPr>
          <p:nvPr/>
        </p:nvGrpSpPr>
        <p:grpSpPr bwMode="auto">
          <a:xfrm>
            <a:off x="475224" y="2639516"/>
            <a:ext cx="8272463" cy="2670175"/>
            <a:chOff x="273" y="1404"/>
            <a:chExt cx="5211" cy="1682"/>
          </a:xfrm>
        </p:grpSpPr>
        <p:pic>
          <p:nvPicPr>
            <p:cNvPr id="593941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93942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43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</p:grpSp>
      <p:sp>
        <p:nvSpPr>
          <p:cNvPr id="593945" name="Text Box 25"/>
          <p:cNvSpPr txBox="1">
            <a:spLocks noChangeArrowheads="1"/>
          </p:cNvSpPr>
          <p:nvPr/>
        </p:nvSpPr>
        <p:spPr bwMode="auto">
          <a:xfrm>
            <a:off x="0" y="107267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/>
              <a:t> </a:t>
            </a:r>
            <a:r>
              <a:rPr lang="en-US" dirty="0">
                <a:latin typeface="Comic Sans MS"/>
                <a:cs typeface="Comic Sans MS"/>
              </a:rPr>
              <a:t>PEPPo </a:t>
            </a:r>
            <a:r>
              <a:rPr lang="en-US" dirty="0" smtClean="0">
                <a:latin typeface="Comic Sans MS"/>
                <a:cs typeface="Comic Sans MS"/>
              </a:rPr>
              <a:t>used the CEBAF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pre-injector</a:t>
            </a:r>
            <a:r>
              <a:rPr lang="en-US" dirty="0">
                <a:latin typeface="Comic Sans MS"/>
                <a:cs typeface="Comic Sans MS"/>
              </a:rPr>
              <a:t>, taking advantage of </a:t>
            </a:r>
            <a:r>
              <a:rPr lang="en-US" dirty="0" smtClean="0">
                <a:latin typeface="Comic Sans MS"/>
                <a:cs typeface="Comic Sans MS"/>
              </a:rPr>
              <a:t>existing </a:t>
            </a:r>
            <a:r>
              <a:rPr lang="en-US" b="1" dirty="0" smtClean="0">
                <a:solidFill>
                  <a:srgbClr val="0000CC"/>
                </a:solidFill>
                <a:latin typeface="Comic Sans MS"/>
                <a:cs typeface="Comic Sans MS"/>
              </a:rPr>
              <a:t>electron beam diagnostics</a:t>
            </a:r>
            <a:r>
              <a:rPr lang="en-US" b="1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to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determine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with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precision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properties of the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polarized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electron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beam</a:t>
            </a:r>
            <a:r>
              <a:rPr lang="en-US" dirty="0" smtClean="0">
                <a:latin typeface="Comic Sans MS"/>
                <a:cs typeface="Comic Sans MS"/>
              </a:rPr>
              <a:t>.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593991" name="Group 71"/>
          <p:cNvGrpSpPr>
            <a:grpSpLocks/>
          </p:cNvGrpSpPr>
          <p:nvPr/>
        </p:nvGrpSpPr>
        <p:grpSpPr bwMode="auto">
          <a:xfrm>
            <a:off x="179949" y="4080966"/>
            <a:ext cx="3392488" cy="2068513"/>
            <a:chOff x="172" y="2856"/>
            <a:chExt cx="2137" cy="1303"/>
          </a:xfrm>
        </p:grpSpPr>
        <p:sp>
          <p:nvSpPr>
            <p:cNvPr id="593947" name="Text Box 27"/>
            <p:cNvSpPr txBox="1">
              <a:spLocks noChangeArrowheads="1"/>
            </p:cNvSpPr>
            <p:nvPr/>
          </p:nvSpPr>
          <p:spPr bwMode="auto">
            <a:xfrm>
              <a:off x="172" y="3636"/>
              <a:ext cx="213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Beam Polarization</a:t>
              </a: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30 Hz fast helicity reversal (delayed)</a:t>
              </a: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S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low laser helicity reversal (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waveplate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)</a:t>
              </a: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4</a:t>
              </a:r>
              <a:r>
                <a:rPr lang="en-US" sz="1200" b="1" dirty="0" smtClean="0">
                  <a:solidFill>
                    <a:srgbClr val="0000FF"/>
                  </a:solidFill>
                  <a:latin typeface="Symbol" pitchFamily="18" charset="2"/>
                  <a:cs typeface="Comic Sans MS"/>
                </a:rPr>
                <a:t>p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</a:t>
              </a:r>
              <a:r>
                <a:rPr lang="en-US" sz="12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S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pin Rotator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93954" name="Oval 34"/>
            <p:cNvSpPr>
              <a:spLocks noChangeArrowheads="1"/>
            </p:cNvSpPr>
            <p:nvPr/>
          </p:nvSpPr>
          <p:spPr bwMode="auto">
            <a:xfrm>
              <a:off x="976" y="365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59" name="Oval 39"/>
            <p:cNvSpPr>
              <a:spLocks noChangeArrowheads="1"/>
            </p:cNvSpPr>
            <p:nvPr/>
          </p:nvSpPr>
          <p:spPr bwMode="auto">
            <a:xfrm>
              <a:off x="1286" y="2983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60" name="Oval 40"/>
            <p:cNvSpPr>
              <a:spLocks noChangeArrowheads="1"/>
            </p:cNvSpPr>
            <p:nvPr/>
          </p:nvSpPr>
          <p:spPr bwMode="auto">
            <a:xfrm>
              <a:off x="1841" y="2988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cxnSp>
          <p:nvCxnSpPr>
            <p:cNvPr id="593961" name="AutoShape 41"/>
            <p:cNvCxnSpPr>
              <a:cxnSpLocks noChangeShapeType="1"/>
              <a:stCxn id="593954" idx="0"/>
              <a:endCxn id="593959" idx="4"/>
            </p:cNvCxnSpPr>
            <p:nvPr/>
          </p:nvCxnSpPr>
          <p:spPr bwMode="auto">
            <a:xfrm rot="16200000">
              <a:off x="882" y="3201"/>
              <a:ext cx="590" cy="310"/>
            </a:xfrm>
            <a:prstGeom prst="curvedConnector3">
              <a:avLst>
                <a:gd name="adj1" fmla="val 60505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3962" name="AutoShape 42"/>
            <p:cNvCxnSpPr>
              <a:cxnSpLocks noChangeShapeType="1"/>
              <a:stCxn id="593954" idx="0"/>
              <a:endCxn id="593960" idx="4"/>
            </p:cNvCxnSpPr>
            <p:nvPr/>
          </p:nvCxnSpPr>
          <p:spPr bwMode="auto">
            <a:xfrm rot="16200000">
              <a:off x="1162" y="2926"/>
              <a:ext cx="585" cy="865"/>
            </a:xfrm>
            <a:prstGeom prst="curvedConnector3">
              <a:avLst>
                <a:gd name="adj1" fmla="val 49917"/>
              </a:avLst>
            </a:prstGeom>
            <a:noFill/>
            <a:ln w="63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3963" name="AutoShape 43"/>
            <p:cNvCxnSpPr>
              <a:cxnSpLocks noChangeShapeType="1"/>
              <a:stCxn id="593954" idx="0"/>
              <a:endCxn id="593965" idx="4"/>
            </p:cNvCxnSpPr>
            <p:nvPr/>
          </p:nvCxnSpPr>
          <p:spPr bwMode="auto">
            <a:xfrm rot="5400000" flipH="1">
              <a:off x="305" y="2935"/>
              <a:ext cx="717" cy="716"/>
            </a:xfrm>
            <a:prstGeom prst="curvedConnector3">
              <a:avLst>
                <a:gd name="adj1" fmla="val 23847"/>
              </a:avLst>
            </a:prstGeom>
            <a:noFill/>
            <a:ln w="635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93965" name="Oval 45"/>
            <p:cNvSpPr>
              <a:spLocks noChangeArrowheads="1"/>
            </p:cNvSpPr>
            <p:nvPr/>
          </p:nvSpPr>
          <p:spPr bwMode="auto">
            <a:xfrm>
              <a:off x="260" y="2856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</p:grpSp>
      <p:grpSp>
        <p:nvGrpSpPr>
          <p:cNvPr id="593980" name="Group 60"/>
          <p:cNvGrpSpPr>
            <a:grpSpLocks/>
          </p:cNvGrpSpPr>
          <p:nvPr/>
        </p:nvGrpSpPr>
        <p:grpSpPr bwMode="auto">
          <a:xfrm>
            <a:off x="3502587" y="4150816"/>
            <a:ext cx="2382838" cy="1163638"/>
            <a:chOff x="2180" y="2795"/>
            <a:chExt cx="1501" cy="733"/>
          </a:xfrm>
        </p:grpSpPr>
        <p:sp>
          <p:nvSpPr>
            <p:cNvPr id="593948" name="Text Box 28"/>
            <p:cNvSpPr txBox="1">
              <a:spLocks noChangeArrowheads="1"/>
            </p:cNvSpPr>
            <p:nvPr/>
          </p:nvSpPr>
          <p:spPr bwMode="auto">
            <a:xfrm>
              <a:off x="2180" y="3237"/>
              <a:ext cx="98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Beam Energy </a:t>
              </a:r>
              <a:endParaRPr lang="en-US" sz="1200" b="1" u="sng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Up to 8.25 </a:t>
              </a:r>
              <a:r>
                <a:rPr lang="en-US" sz="12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MeV/c</a:t>
              </a:r>
            </a:p>
          </p:txBody>
        </p:sp>
        <p:grpSp>
          <p:nvGrpSpPr>
            <p:cNvPr id="49186" name="Group 56"/>
            <p:cNvGrpSpPr>
              <a:grpSpLocks/>
            </p:cNvGrpSpPr>
            <p:nvPr/>
          </p:nvGrpSpPr>
          <p:grpSpPr bwMode="auto">
            <a:xfrm>
              <a:off x="2603" y="2795"/>
              <a:ext cx="1078" cy="539"/>
              <a:chOff x="2603" y="2795"/>
              <a:chExt cx="1078" cy="539"/>
            </a:xfrm>
          </p:grpSpPr>
          <p:sp>
            <p:nvSpPr>
              <p:cNvPr id="593966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FF"/>
                  </a:solidFill>
                </a:endParaRPr>
              </a:p>
            </p:txBody>
          </p:sp>
          <p:sp>
            <p:nvSpPr>
              <p:cNvPr id="593967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593972" name="AutoShape 52"/>
              <p:cNvCxnSpPr>
                <a:cxnSpLocks noChangeShapeType="1"/>
                <a:stCxn id="593967" idx="0"/>
                <a:endCxn id="593966" idx="2"/>
              </p:cNvCxnSpPr>
              <p:nvPr/>
            </p:nvCxnSpPr>
            <p:spPr bwMode="auto">
              <a:xfrm rot="16200000">
                <a:off x="2908" y="2578"/>
                <a:ext cx="422" cy="941"/>
              </a:xfrm>
              <a:prstGeom prst="curvedConnector2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593986" name="Group 66"/>
          <p:cNvGrpSpPr>
            <a:grpSpLocks/>
          </p:cNvGrpSpPr>
          <p:nvPr/>
        </p:nvGrpSpPr>
        <p:grpSpPr bwMode="auto">
          <a:xfrm>
            <a:off x="6824767" y="2383192"/>
            <a:ext cx="2151059" cy="1195378"/>
            <a:chOff x="4419" y="1787"/>
            <a:chExt cx="1355" cy="753"/>
          </a:xfrm>
        </p:grpSpPr>
        <p:sp>
          <p:nvSpPr>
            <p:cNvPr id="593949" name="Text Box 29"/>
            <p:cNvSpPr txBox="1">
              <a:spLocks noChangeArrowheads="1"/>
            </p:cNvSpPr>
            <p:nvPr/>
          </p:nvSpPr>
          <p:spPr bwMode="auto">
            <a:xfrm>
              <a:off x="4419" y="1787"/>
              <a:ext cx="135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Mott Electron</a:t>
              </a:r>
            </a:p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Polarization Measurement </a:t>
              </a:r>
              <a:endParaRPr lang="en-US" sz="1200" b="1" u="sng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dP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/P&lt;3%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9182" name="Group 64"/>
            <p:cNvGrpSpPr>
              <a:grpSpLocks/>
            </p:cNvGrpSpPr>
            <p:nvPr/>
          </p:nvGrpSpPr>
          <p:grpSpPr bwMode="auto">
            <a:xfrm>
              <a:off x="4477" y="2225"/>
              <a:ext cx="459" cy="315"/>
              <a:chOff x="4477" y="2150"/>
              <a:chExt cx="459" cy="315"/>
            </a:xfrm>
          </p:grpSpPr>
          <p:sp>
            <p:nvSpPr>
              <p:cNvPr id="593968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593973" name="AutoShape 53"/>
              <p:cNvCxnSpPr>
                <a:cxnSpLocks noChangeShapeType="1"/>
                <a:stCxn id="593968" idx="3"/>
                <a:endCxn id="593969" idx="0"/>
              </p:cNvCxnSpPr>
              <p:nvPr/>
            </p:nvCxnSpPr>
            <p:spPr bwMode="auto">
              <a:xfrm rot="5400000">
                <a:off x="4544" y="2150"/>
                <a:ext cx="248" cy="381"/>
              </a:xfrm>
              <a:prstGeom prst="curvedConnector3">
                <a:avLst>
                  <a:gd name="adj1" fmla="val 50000"/>
                </a:avLst>
              </a:prstGeom>
              <a:noFill/>
              <a:ln w="63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593985" name="Group 65"/>
          <p:cNvGrpSpPr>
            <a:grpSpLocks/>
          </p:cNvGrpSpPr>
          <p:nvPr/>
        </p:nvGrpSpPr>
        <p:grpSpPr bwMode="auto">
          <a:xfrm>
            <a:off x="4582093" y="2564904"/>
            <a:ext cx="2016128" cy="725487"/>
            <a:chOff x="2860" y="1826"/>
            <a:chExt cx="1270" cy="457"/>
          </a:xfrm>
        </p:grpSpPr>
        <p:sp>
          <p:nvSpPr>
            <p:cNvPr id="593950" name="Text Box 30"/>
            <p:cNvSpPr txBox="1">
              <a:spLocks noChangeArrowheads="1"/>
            </p:cNvSpPr>
            <p:nvPr/>
          </p:nvSpPr>
          <p:spPr bwMode="auto">
            <a:xfrm>
              <a:off x="2860" y="1826"/>
              <a:ext cx="113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Energy Measurement </a:t>
              </a:r>
              <a:endParaRPr lang="en-US" sz="1200" b="1" u="sng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>
                <a:defRPr/>
              </a:pP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dE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/E&lt;0.5%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93970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71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cxnSp>
          <p:nvCxnSpPr>
            <p:cNvPr id="593974" name="AutoShape 54"/>
            <p:cNvCxnSpPr>
              <a:cxnSpLocks noChangeShapeType="1"/>
              <a:stCxn id="593971" idx="3"/>
              <a:endCxn id="593970" idx="0"/>
            </p:cNvCxnSpPr>
            <p:nvPr/>
          </p:nvCxnSpPr>
          <p:spPr bwMode="auto">
            <a:xfrm rot="16200000" flipH="1">
              <a:off x="3768" y="1888"/>
              <a:ext cx="137" cy="497"/>
            </a:xfrm>
            <a:prstGeom prst="curvedConnector3">
              <a:avLst>
                <a:gd name="adj1" fmla="val 54014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93983" name="Group 63"/>
          <p:cNvGrpSpPr>
            <a:grpSpLocks/>
          </p:cNvGrpSpPr>
          <p:nvPr/>
        </p:nvGrpSpPr>
        <p:grpSpPr bwMode="auto">
          <a:xfrm>
            <a:off x="6177526" y="3579317"/>
            <a:ext cx="1179513" cy="1281113"/>
            <a:chOff x="3865" y="2465"/>
            <a:chExt cx="743" cy="807"/>
          </a:xfrm>
        </p:grpSpPr>
        <p:sp>
          <p:nvSpPr>
            <p:cNvPr id="593969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81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50800" cmpd="sng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593982" name="Text Box 62"/>
            <p:cNvSpPr txBox="1">
              <a:spLocks noChangeArrowheads="1"/>
            </p:cNvSpPr>
            <p:nvPr/>
          </p:nvSpPr>
          <p:spPr bwMode="auto">
            <a:xfrm>
              <a:off x="4070" y="3059"/>
              <a:ext cx="5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smtClean="0">
                  <a:solidFill>
                    <a:srgbClr val="FF0000"/>
                  </a:solidFill>
                </a:rPr>
                <a:t>PEPPo</a:t>
              </a:r>
            </a:p>
          </p:txBody>
        </p:sp>
      </p:grpSp>
      <p:sp>
        <p:nvSpPr>
          <p:cNvPr id="593988" name="Oval 68"/>
          <p:cNvSpPr>
            <a:spLocks noChangeArrowheads="1"/>
          </p:cNvSpPr>
          <p:nvPr/>
        </p:nvSpPr>
        <p:spPr bwMode="auto">
          <a:xfrm>
            <a:off x="176774" y="3865066"/>
            <a:ext cx="431800" cy="338138"/>
          </a:xfrm>
          <a:prstGeom prst="ellipse">
            <a:avLst/>
          </a:prstGeom>
          <a:solidFill>
            <a:srgbClr val="99CC00"/>
          </a:solidFill>
          <a:ln w="9525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latin typeface="Calibri" charset="0"/>
              </a:rPr>
              <a:t>Laser</a:t>
            </a:r>
          </a:p>
        </p:txBody>
      </p:sp>
      <p:sp>
        <p:nvSpPr>
          <p:cNvPr id="593952" name="Oval 32"/>
          <p:cNvSpPr>
            <a:spLocks noChangeArrowheads="1"/>
          </p:cNvSpPr>
          <p:nvPr/>
        </p:nvSpPr>
        <p:spPr bwMode="auto">
          <a:xfrm>
            <a:off x="1113399" y="2801441"/>
            <a:ext cx="144463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FF"/>
              </a:solidFill>
            </a:endParaRPr>
          </a:p>
        </p:txBody>
      </p:sp>
      <p:sp>
        <p:nvSpPr>
          <p:cNvPr id="593956" name="Oval 36"/>
          <p:cNvSpPr>
            <a:spLocks noChangeArrowheads="1"/>
          </p:cNvSpPr>
          <p:nvPr/>
        </p:nvSpPr>
        <p:spPr bwMode="auto">
          <a:xfrm>
            <a:off x="3508937" y="3430091"/>
            <a:ext cx="144462" cy="123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FF"/>
              </a:solidFill>
            </a:endParaRPr>
          </a:p>
        </p:txBody>
      </p:sp>
      <p:sp>
        <p:nvSpPr>
          <p:cNvPr id="593989" name="Line 69"/>
          <p:cNvSpPr>
            <a:spLocks noChangeShapeType="1"/>
          </p:cNvSpPr>
          <p:nvPr/>
        </p:nvSpPr>
        <p:spPr bwMode="auto">
          <a:xfrm rot="21540000" flipH="1">
            <a:off x="533962" y="3680916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FF"/>
              </a:solidFill>
            </a:endParaRPr>
          </a:p>
        </p:txBody>
      </p:sp>
      <p:grpSp>
        <p:nvGrpSpPr>
          <p:cNvPr id="593993" name="Group 73"/>
          <p:cNvGrpSpPr>
            <a:grpSpLocks/>
          </p:cNvGrpSpPr>
          <p:nvPr/>
        </p:nvGrpSpPr>
        <p:grpSpPr bwMode="auto">
          <a:xfrm>
            <a:off x="259326" y="2349005"/>
            <a:ext cx="3270252" cy="1616077"/>
            <a:chOff x="222" y="1765"/>
            <a:chExt cx="2060" cy="1018"/>
          </a:xfrm>
        </p:grpSpPr>
        <p:sp>
          <p:nvSpPr>
            <p:cNvPr id="593994" name="Oval 74"/>
            <p:cNvSpPr>
              <a:spLocks noChangeArrowheads="1"/>
            </p:cNvSpPr>
            <p:nvPr/>
          </p:nvSpPr>
          <p:spPr bwMode="auto">
            <a:xfrm>
              <a:off x="222" y="2705"/>
              <a:ext cx="91" cy="7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FF"/>
                </a:solidFill>
              </a:endParaRPr>
            </a:p>
          </p:txBody>
        </p:sp>
        <p:cxnSp>
          <p:nvCxnSpPr>
            <p:cNvPr id="593995" name="AutoShape 75"/>
            <p:cNvCxnSpPr>
              <a:cxnSpLocks noChangeShapeType="1"/>
              <a:endCxn id="593994" idx="7"/>
            </p:cNvCxnSpPr>
            <p:nvPr/>
          </p:nvCxnSpPr>
          <p:spPr bwMode="auto">
            <a:xfrm rot="5400000">
              <a:off x="259" y="2169"/>
              <a:ext cx="588" cy="506"/>
            </a:xfrm>
            <a:prstGeom prst="curvedConnector3">
              <a:avLst>
                <a:gd name="adj1" fmla="val 39282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3996" name="AutoShape 76"/>
            <p:cNvCxnSpPr>
              <a:cxnSpLocks noChangeShapeType="1"/>
            </p:cNvCxnSpPr>
            <p:nvPr/>
          </p:nvCxnSpPr>
          <p:spPr bwMode="auto">
            <a:xfrm rot="16200000" flipH="1">
              <a:off x="1379" y="1555"/>
              <a:ext cx="329" cy="1476"/>
            </a:xfrm>
            <a:prstGeom prst="curvedConnector3">
              <a:avLst>
                <a:gd name="adj1" fmla="val 48329"/>
              </a:avLst>
            </a:prstGeom>
            <a:noFill/>
            <a:ln w="635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93997" name="Text Box 77"/>
            <p:cNvSpPr txBox="1">
              <a:spLocks noChangeArrowheads="1"/>
            </p:cNvSpPr>
            <p:nvPr/>
          </p:nvSpPr>
          <p:spPr bwMode="auto">
            <a:xfrm>
              <a:off x="233" y="1765"/>
              <a:ext cx="114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u="sng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Low Beam Intensities</a:t>
              </a:r>
            </a:p>
            <a:p>
              <a:pPr algn="ctr"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1 </a:t>
              </a:r>
              <a:r>
                <a:rPr lang="en-US" sz="1200" b="1" dirty="0" smtClean="0">
                  <a:solidFill>
                    <a:srgbClr val="0000FF"/>
                  </a:solidFill>
                  <a:latin typeface="Symbol" pitchFamily="18" charset="2"/>
                  <a:cs typeface="Comic Sans MS"/>
                </a:rPr>
                <a:t>m</a:t>
              </a:r>
              <a:r>
                <a:rPr lang="en-US" sz="1200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A down to 10’s 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pA</a:t>
              </a:r>
              <a:endParaRPr lang="en-US" sz="12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0" y="752403"/>
            <a:ext cx="9005777" cy="5610333"/>
            <a:chOff x="105067" y="671730"/>
            <a:chExt cx="9005777" cy="561033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67" y="671730"/>
              <a:ext cx="9005777" cy="5592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7159627" y="5064884"/>
              <a:ext cx="18742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Compton</a:t>
              </a:r>
            </a:p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Polarimeter</a:t>
              </a:r>
              <a:endParaRPr lang="en-US" sz="2400" b="1" dirty="0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(DESY)</a:t>
              </a:r>
              <a:endParaRPr lang="en-US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 flipV="1">
              <a:off x="6904046" y="3992209"/>
              <a:ext cx="654042" cy="1072675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378668" y="5081734"/>
              <a:ext cx="27222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Collection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Magnets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(Princeton/SLAC)</a:t>
              </a:r>
              <a:endParaRPr lang="en-US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54" name="Straight Arrow Connector 53"/>
            <p:cNvCxnSpPr>
              <a:stCxn id="53" idx="0"/>
            </p:cNvCxnSpPr>
            <p:nvPr/>
          </p:nvCxnSpPr>
          <p:spPr>
            <a:xfrm flipH="1" flipV="1">
              <a:off x="5166021" y="4320581"/>
              <a:ext cx="573757" cy="761153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917147" y="5064125"/>
              <a:ext cx="14205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Pair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Creation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Target</a:t>
              </a:r>
              <a:endParaRPr lang="en-US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3908425" y="4249936"/>
              <a:ext cx="304801" cy="846933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2699919" y="-85296"/>
            <a:ext cx="43095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PEPPo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at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the CEBAF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Injector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58" name="Text Box 112"/>
          <p:cNvSpPr txBox="1">
            <a:spLocks noChangeArrowheads="1"/>
          </p:cNvSpPr>
          <p:nvPr/>
        </p:nvSpPr>
        <p:spPr bwMode="auto">
          <a:xfrm>
            <a:off x="405951" y="563217"/>
            <a:ext cx="8424936" cy="646331"/>
          </a:xfrm>
          <a:prstGeom prst="rect">
            <a:avLst/>
          </a:prstGeom>
          <a:solidFill>
            <a:srgbClr val="FFFFCC"/>
          </a:solidFill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PEPPo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measured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the </a:t>
            </a:r>
            <a:r>
              <a:rPr lang="en-US" b="1" dirty="0">
                <a:solidFill>
                  <a:srgbClr val="008000"/>
                </a:solidFill>
                <a:latin typeface="Comic Sans MS"/>
                <a:cs typeface="Comic Sans MS"/>
              </a:rPr>
              <a:t>polarization transfer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from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8.2 MeV/c longitudinal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electrons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to longitudinal positrons in the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3.1-6.2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momentum range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4833833" y="484257"/>
            <a:ext cx="4051901" cy="3799476"/>
            <a:chOff x="6083881" y="1226532"/>
            <a:chExt cx="2942455" cy="2572674"/>
          </a:xfrm>
        </p:grpSpPr>
        <p:pic>
          <p:nvPicPr>
            <p:cNvPr id="6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b="10526"/>
            <a:stretch>
              <a:fillRect/>
            </a:stretch>
          </p:blipFill>
          <p:spPr bwMode="auto">
            <a:xfrm>
              <a:off x="6145394" y="1226532"/>
              <a:ext cx="2880942" cy="2324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ZoneTexte 1"/>
            <p:cNvSpPr txBox="1"/>
            <p:nvPr/>
          </p:nvSpPr>
          <p:spPr>
            <a:xfrm>
              <a:off x="6350105" y="1249328"/>
              <a:ext cx="2612674" cy="210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i="1" dirty="0" smtClean="0">
                  <a:solidFill>
                    <a:srgbClr val="0000FF"/>
                  </a:solidFill>
                  <a:latin typeface="Verdana"/>
                  <a:cs typeface="Verdana"/>
                </a:rPr>
                <a:t>S</a:t>
              </a:r>
              <a:r>
                <a:rPr lang="fr-FR" sz="1100" i="1" baseline="-25000" dirty="0" smtClean="0">
                  <a:solidFill>
                    <a:srgbClr val="0000FF"/>
                  </a:solidFill>
                  <a:latin typeface="Verdana"/>
                  <a:cs typeface="Verdana"/>
                </a:rPr>
                <a:t>1</a:t>
              </a:r>
              <a:r>
                <a:rPr lang="fr-FR" sz="1100" i="1" dirty="0" smtClean="0">
                  <a:solidFill>
                    <a:srgbClr val="0000FF"/>
                  </a:solidFill>
                  <a:latin typeface="Verdana"/>
                  <a:cs typeface="Verdana"/>
                </a:rPr>
                <a:t> </a:t>
              </a:r>
              <a:r>
                <a:rPr lang="fr-FR" sz="1100" i="1" dirty="0" err="1" smtClean="0">
                  <a:solidFill>
                    <a:srgbClr val="0000FF"/>
                  </a:solidFill>
                  <a:latin typeface="Verdana"/>
                  <a:cs typeface="Verdana"/>
                </a:rPr>
                <a:t>current</a:t>
              </a:r>
              <a:r>
                <a:rPr lang="fr-FR" sz="1100" i="1" dirty="0" smtClean="0">
                  <a:solidFill>
                    <a:srgbClr val="0000FF"/>
                  </a:solidFill>
                  <a:latin typeface="Verdana"/>
                  <a:cs typeface="Verdana"/>
                </a:rPr>
                <a:t> </a:t>
              </a:r>
              <a:r>
                <a:rPr lang="fr-FR" sz="1100" i="1" dirty="0" err="1" smtClean="0">
                  <a:solidFill>
                    <a:srgbClr val="0000FF"/>
                  </a:solidFill>
                  <a:latin typeface="Verdana"/>
                  <a:cs typeface="Verdana"/>
                </a:rPr>
                <a:t>optimization</a:t>
              </a:r>
              <a:r>
                <a:rPr lang="fr-FR" sz="1100" i="1" dirty="0" smtClean="0">
                  <a:solidFill>
                    <a:srgbClr val="0000FF"/>
                  </a:solidFill>
                  <a:latin typeface="Verdana"/>
                  <a:cs typeface="Verdana"/>
                </a:rPr>
                <a:t> </a:t>
              </a:r>
              <a:r>
                <a:rPr lang="fr-FR" sz="1100" i="1" dirty="0" err="1" smtClean="0">
                  <a:solidFill>
                    <a:srgbClr val="0000FF"/>
                  </a:solidFill>
                  <a:latin typeface="Verdana"/>
                  <a:cs typeface="Verdana"/>
                </a:rPr>
                <a:t>at</a:t>
              </a:r>
              <a:r>
                <a:rPr lang="fr-FR" sz="1100" i="1" dirty="0" smtClean="0">
                  <a:solidFill>
                    <a:srgbClr val="0000FF"/>
                  </a:solidFill>
                  <a:latin typeface="Verdana"/>
                  <a:cs typeface="Verdana"/>
                </a:rPr>
                <a:t> 5.5 MeV/c</a:t>
              </a:r>
              <a:endParaRPr lang="fr-FR" sz="1100" i="1" dirty="0">
                <a:solidFill>
                  <a:srgbClr val="0000FF"/>
                </a:solidFill>
                <a:latin typeface="Verdana"/>
                <a:cs typeface="Verdana"/>
              </a:endParaRPr>
            </a:p>
          </p:txBody>
        </p:sp>
        <p:sp>
          <p:nvSpPr>
            <p:cNvPr id="67" name="ZoneTexte 25"/>
            <p:cNvSpPr txBox="1"/>
            <p:nvPr/>
          </p:nvSpPr>
          <p:spPr>
            <a:xfrm>
              <a:off x="7154951" y="3491429"/>
              <a:ext cx="1277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latin typeface="Comic Sans MS"/>
                  <a:cs typeface="Comic Sans MS"/>
                </a:rPr>
                <a:t>S1 </a:t>
              </a:r>
              <a:r>
                <a:rPr lang="fr-FR" sz="1200" dirty="0" err="1" smtClean="0">
                  <a:latin typeface="Comic Sans MS"/>
                  <a:cs typeface="Comic Sans MS"/>
                </a:rPr>
                <a:t>current</a:t>
              </a:r>
              <a:r>
                <a:rPr lang="fr-FR" sz="1200" dirty="0" smtClean="0">
                  <a:latin typeface="Comic Sans MS"/>
                  <a:cs typeface="Comic Sans MS"/>
                </a:rPr>
                <a:t>  (A</a:t>
              </a:r>
              <a:r>
                <a:rPr lang="fr-FR" sz="1400" dirty="0" smtClean="0">
                  <a:latin typeface="Comic Sans MS"/>
                  <a:cs typeface="Comic Sans MS"/>
                </a:rPr>
                <a:t>)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68" name="ZoneTexte 27"/>
            <p:cNvSpPr txBox="1"/>
            <p:nvPr/>
          </p:nvSpPr>
          <p:spPr>
            <a:xfrm rot="16200000">
              <a:off x="5209333" y="2334601"/>
              <a:ext cx="20568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err="1" smtClean="0">
                  <a:latin typeface="Comic Sans MS"/>
                  <a:cs typeface="Comic Sans MS"/>
                </a:rPr>
                <a:t>Current</a:t>
              </a:r>
              <a:r>
                <a:rPr lang="fr-FR" sz="1200" dirty="0" smtClean="0">
                  <a:latin typeface="Comic Sans MS"/>
                  <a:cs typeface="Comic Sans MS"/>
                </a:rPr>
                <a:t> @ T</a:t>
              </a:r>
              <a:r>
                <a:rPr lang="fr-FR" sz="1200" baseline="-25000" dirty="0" smtClean="0">
                  <a:latin typeface="Comic Sans MS"/>
                  <a:cs typeface="Comic Sans MS"/>
                </a:rPr>
                <a:t>2</a:t>
              </a:r>
              <a:r>
                <a:rPr lang="fr-FR" sz="1200" dirty="0" smtClean="0">
                  <a:latin typeface="Comic Sans MS"/>
                  <a:cs typeface="Comic Sans MS"/>
                </a:rPr>
                <a:t>  (</a:t>
              </a:r>
              <a:r>
                <a:rPr lang="fr-FR" sz="1200" dirty="0" err="1" smtClean="0">
                  <a:latin typeface="Comic Sans MS"/>
                  <a:cs typeface="Comic Sans MS"/>
                </a:rPr>
                <a:t>arbitrary</a:t>
              </a:r>
              <a:r>
                <a:rPr lang="fr-FR" sz="1400" dirty="0" smtClean="0">
                  <a:latin typeface="Comic Sans MS"/>
                  <a:cs typeface="Comic Sans MS"/>
                </a:rPr>
                <a:t>)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266" y="709685"/>
            <a:ext cx="4838765" cy="2832959"/>
            <a:chOff x="23495" y="848587"/>
            <a:chExt cx="5593824" cy="3329065"/>
          </a:xfrm>
        </p:grpSpPr>
        <p:sp>
          <p:nvSpPr>
            <p:cNvPr id="71" name="Oval 8"/>
            <p:cNvSpPr>
              <a:spLocks noChangeArrowheads="1"/>
            </p:cNvSpPr>
            <p:nvPr/>
          </p:nvSpPr>
          <p:spPr bwMode="auto">
            <a:xfrm>
              <a:off x="2796331" y="1637652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2" name="Rectangle 9"/>
            <p:cNvSpPr>
              <a:spLocks noChangeArrowheads="1"/>
            </p:cNvSpPr>
            <p:nvPr/>
          </p:nvSpPr>
          <p:spPr bwMode="auto">
            <a:xfrm>
              <a:off x="2726481" y="1593202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3" name="Rectangle 10"/>
            <p:cNvSpPr>
              <a:spLocks noChangeArrowheads="1"/>
            </p:cNvSpPr>
            <p:nvPr/>
          </p:nvSpPr>
          <p:spPr bwMode="auto">
            <a:xfrm>
              <a:off x="3302744" y="2361552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4" name="Line 11"/>
            <p:cNvSpPr>
              <a:spLocks noChangeShapeType="1"/>
            </p:cNvSpPr>
            <p:nvPr/>
          </p:nvSpPr>
          <p:spPr bwMode="auto">
            <a:xfrm>
              <a:off x="3518644" y="1636065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>
              <a:off x="3518644" y="2356790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6" name="Oval 14"/>
            <p:cNvSpPr>
              <a:spLocks noChangeArrowheads="1"/>
            </p:cNvSpPr>
            <p:nvPr/>
          </p:nvSpPr>
          <p:spPr bwMode="auto">
            <a:xfrm rot="10800000">
              <a:off x="3518644" y="2669527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7" name="Rectangle 15"/>
            <p:cNvSpPr>
              <a:spLocks noChangeArrowheads="1"/>
            </p:cNvSpPr>
            <p:nvPr/>
          </p:nvSpPr>
          <p:spPr bwMode="auto">
            <a:xfrm rot="10800000">
              <a:off x="4242544" y="2640952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8" name="Rectangle 16"/>
            <p:cNvSpPr>
              <a:spLocks noChangeArrowheads="1"/>
            </p:cNvSpPr>
            <p:nvPr/>
          </p:nvSpPr>
          <p:spPr bwMode="auto">
            <a:xfrm rot="10800000">
              <a:off x="3374181" y="2599677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9" name="Rectangle 20"/>
            <p:cNvSpPr>
              <a:spLocks noChangeArrowheads="1"/>
            </p:cNvSpPr>
            <p:nvPr/>
          </p:nvSpPr>
          <p:spPr bwMode="auto">
            <a:xfrm>
              <a:off x="3578969" y="2845740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0" name="Rectangle 21"/>
            <p:cNvSpPr>
              <a:spLocks noChangeArrowheads="1"/>
            </p:cNvSpPr>
            <p:nvPr/>
          </p:nvSpPr>
          <p:spPr bwMode="auto">
            <a:xfrm>
              <a:off x="3969494" y="2848915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4" name="Line 30"/>
            <p:cNvSpPr>
              <a:spLocks noChangeShapeType="1"/>
            </p:cNvSpPr>
            <p:nvPr/>
          </p:nvSpPr>
          <p:spPr bwMode="auto">
            <a:xfrm>
              <a:off x="1305669" y="1991665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5" name="Text Box 43"/>
            <p:cNvSpPr txBox="1">
              <a:spLocks noChangeArrowheads="1"/>
            </p:cNvSpPr>
            <p:nvPr/>
          </p:nvSpPr>
          <p:spPr bwMode="auto">
            <a:xfrm>
              <a:off x="2389931" y="2125015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96" name="Text Box 44"/>
            <p:cNvSpPr txBox="1">
              <a:spLocks noChangeArrowheads="1"/>
            </p:cNvSpPr>
            <p:nvPr/>
          </p:nvSpPr>
          <p:spPr bwMode="auto">
            <a:xfrm>
              <a:off x="5264894" y="3903015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106" name="Text Box 45"/>
            <p:cNvSpPr txBox="1">
              <a:spLocks noChangeArrowheads="1"/>
            </p:cNvSpPr>
            <p:nvPr/>
          </p:nvSpPr>
          <p:spPr bwMode="auto">
            <a:xfrm>
              <a:off x="2866181" y="1359840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107" name="Text Box 46"/>
            <p:cNvSpPr txBox="1">
              <a:spLocks noChangeArrowheads="1"/>
            </p:cNvSpPr>
            <p:nvPr/>
          </p:nvSpPr>
          <p:spPr bwMode="auto">
            <a:xfrm>
              <a:off x="4647356" y="3110852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108" name="Text Box 47"/>
            <p:cNvSpPr txBox="1">
              <a:spLocks noChangeArrowheads="1"/>
            </p:cNvSpPr>
            <p:nvPr/>
          </p:nvSpPr>
          <p:spPr bwMode="auto">
            <a:xfrm>
              <a:off x="3705969" y="1902765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109" name="Text Box 48"/>
            <p:cNvSpPr txBox="1">
              <a:spLocks noChangeArrowheads="1"/>
            </p:cNvSpPr>
            <p:nvPr/>
          </p:nvSpPr>
          <p:spPr bwMode="auto">
            <a:xfrm>
              <a:off x="3705969" y="3526777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110" name="Line 49"/>
            <p:cNvSpPr>
              <a:spLocks noChangeShapeType="1"/>
            </p:cNvSpPr>
            <p:nvPr/>
          </p:nvSpPr>
          <p:spPr bwMode="auto">
            <a:xfrm>
              <a:off x="3794869" y="3582340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122" name="Straight Connector 2"/>
            <p:cNvCxnSpPr>
              <a:cxnSpLocks noChangeShapeType="1"/>
            </p:cNvCxnSpPr>
            <p:nvPr/>
          </p:nvCxnSpPr>
          <p:spPr bwMode="auto">
            <a:xfrm>
              <a:off x="3386881" y="1615427"/>
              <a:ext cx="0" cy="287338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4" name="Straight Connector 58"/>
            <p:cNvCxnSpPr>
              <a:cxnSpLocks noChangeShapeType="1"/>
            </p:cNvCxnSpPr>
            <p:nvPr/>
          </p:nvCxnSpPr>
          <p:spPr bwMode="auto">
            <a:xfrm>
              <a:off x="3390056" y="2126602"/>
              <a:ext cx="0" cy="288925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5" name="Line 31"/>
            <p:cNvSpPr>
              <a:spLocks noChangeShapeType="1"/>
            </p:cNvSpPr>
            <p:nvPr/>
          </p:nvSpPr>
          <p:spPr bwMode="auto">
            <a:xfrm flipV="1">
              <a:off x="2655044" y="1699565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6" name="Line 84"/>
            <p:cNvSpPr>
              <a:spLocks noChangeShapeType="1"/>
            </p:cNvSpPr>
            <p:nvPr/>
          </p:nvSpPr>
          <p:spPr bwMode="auto">
            <a:xfrm flipV="1">
              <a:off x="2658219" y="1709090"/>
              <a:ext cx="360362" cy="288925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7" name="Rectangle 26"/>
            <p:cNvSpPr>
              <a:spLocks noChangeArrowheads="1"/>
            </p:cNvSpPr>
            <p:nvPr/>
          </p:nvSpPr>
          <p:spPr bwMode="auto">
            <a:xfrm>
              <a:off x="2612181" y="1820215"/>
              <a:ext cx="36513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8" name="Line 32"/>
            <p:cNvSpPr>
              <a:spLocks noChangeShapeType="1"/>
            </p:cNvSpPr>
            <p:nvPr/>
          </p:nvSpPr>
          <p:spPr bwMode="auto">
            <a:xfrm>
              <a:off x="2653456" y="1998015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9" name="Line 85"/>
            <p:cNvSpPr>
              <a:spLocks noChangeShapeType="1"/>
            </p:cNvSpPr>
            <p:nvPr/>
          </p:nvSpPr>
          <p:spPr bwMode="auto">
            <a:xfrm>
              <a:off x="2659806" y="1991665"/>
              <a:ext cx="360363" cy="28733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0" name="Oval 23"/>
            <p:cNvSpPr>
              <a:spLocks noChangeArrowheads="1"/>
            </p:cNvSpPr>
            <p:nvPr/>
          </p:nvSpPr>
          <p:spPr bwMode="auto">
            <a:xfrm>
              <a:off x="2997944" y="1636065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1" name="Line 18"/>
            <p:cNvSpPr>
              <a:spLocks noChangeShapeType="1"/>
            </p:cNvSpPr>
            <p:nvPr/>
          </p:nvSpPr>
          <p:spPr bwMode="auto">
            <a:xfrm rot="10800000">
              <a:off x="3517056" y="3399777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2" name="Line 17"/>
            <p:cNvSpPr>
              <a:spLocks noChangeShapeType="1"/>
            </p:cNvSpPr>
            <p:nvPr/>
          </p:nvSpPr>
          <p:spPr bwMode="auto">
            <a:xfrm rot="10800000">
              <a:off x="4237781" y="3399777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3" name="Oval 24"/>
            <p:cNvSpPr>
              <a:spLocks noChangeArrowheads="1"/>
            </p:cNvSpPr>
            <p:nvPr/>
          </p:nvSpPr>
          <p:spPr bwMode="auto">
            <a:xfrm>
              <a:off x="4788644" y="3382315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4" name="Rectangle 27"/>
            <p:cNvSpPr>
              <a:spLocks noChangeArrowheads="1"/>
            </p:cNvSpPr>
            <p:nvPr/>
          </p:nvSpPr>
          <p:spPr bwMode="auto">
            <a:xfrm>
              <a:off x="5477619" y="3588690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5" name="Line 33"/>
            <p:cNvSpPr>
              <a:spLocks noChangeShapeType="1"/>
            </p:cNvSpPr>
            <p:nvPr/>
          </p:nvSpPr>
          <p:spPr bwMode="auto">
            <a:xfrm>
              <a:off x="3374181" y="1902765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6" name="Line 34"/>
            <p:cNvSpPr>
              <a:spLocks noChangeShapeType="1"/>
            </p:cNvSpPr>
            <p:nvPr/>
          </p:nvSpPr>
          <p:spPr bwMode="auto">
            <a:xfrm>
              <a:off x="3377356" y="2128190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7" name="Line 33"/>
            <p:cNvSpPr>
              <a:spLocks noChangeShapeType="1"/>
            </p:cNvSpPr>
            <p:nvPr/>
          </p:nvSpPr>
          <p:spPr bwMode="auto">
            <a:xfrm>
              <a:off x="3374181" y="1907527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8" name="Line 33"/>
            <p:cNvSpPr>
              <a:spLocks noChangeShapeType="1"/>
            </p:cNvSpPr>
            <p:nvPr/>
          </p:nvSpPr>
          <p:spPr bwMode="auto">
            <a:xfrm>
              <a:off x="3377356" y="2121840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9" name="Line 11"/>
            <p:cNvSpPr>
              <a:spLocks noChangeShapeType="1"/>
            </p:cNvSpPr>
            <p:nvPr/>
          </p:nvSpPr>
          <p:spPr bwMode="auto">
            <a:xfrm>
              <a:off x="3518644" y="1636065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9" name="Line 35"/>
            <p:cNvSpPr>
              <a:spLocks noChangeShapeType="1"/>
            </p:cNvSpPr>
            <p:nvPr/>
          </p:nvSpPr>
          <p:spPr bwMode="auto">
            <a:xfrm>
              <a:off x="4242544" y="3665298"/>
              <a:ext cx="542925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0" name="Line 36"/>
            <p:cNvSpPr>
              <a:spLocks noChangeShapeType="1"/>
            </p:cNvSpPr>
            <p:nvPr/>
          </p:nvSpPr>
          <p:spPr bwMode="auto">
            <a:xfrm>
              <a:off x="4245719" y="3808173"/>
              <a:ext cx="542925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1" name="Line 38"/>
            <p:cNvSpPr>
              <a:spLocks noChangeShapeType="1"/>
            </p:cNvSpPr>
            <p:nvPr/>
          </p:nvSpPr>
          <p:spPr bwMode="auto">
            <a:xfrm>
              <a:off x="4899769" y="3663710"/>
              <a:ext cx="576262" cy="71438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2" name="Line 39"/>
            <p:cNvSpPr>
              <a:spLocks noChangeShapeType="1"/>
            </p:cNvSpPr>
            <p:nvPr/>
          </p:nvSpPr>
          <p:spPr bwMode="auto">
            <a:xfrm rot="3000000" flipV="1">
              <a:off x="5027563" y="3527979"/>
              <a:ext cx="315912" cy="48895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 flipH="1">
              <a:off x="3793281" y="2328623"/>
              <a:ext cx="147638" cy="1039812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4" name="Line 42"/>
            <p:cNvSpPr>
              <a:spLocks noChangeShapeType="1"/>
            </p:cNvSpPr>
            <p:nvPr/>
          </p:nvSpPr>
          <p:spPr bwMode="auto">
            <a:xfrm>
              <a:off x="3791694" y="2328623"/>
              <a:ext cx="149225" cy="1039812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1" name="Line 81"/>
            <p:cNvSpPr>
              <a:spLocks noChangeShapeType="1"/>
            </p:cNvSpPr>
            <p:nvPr/>
          </p:nvSpPr>
          <p:spPr bwMode="auto">
            <a:xfrm>
              <a:off x="3085256" y="1682510"/>
              <a:ext cx="287338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3" name="Line 82"/>
            <p:cNvSpPr>
              <a:spLocks noChangeShapeType="1"/>
            </p:cNvSpPr>
            <p:nvPr/>
          </p:nvSpPr>
          <p:spPr bwMode="auto">
            <a:xfrm>
              <a:off x="3088431" y="2252423"/>
              <a:ext cx="287338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0" name="Text Box 88"/>
            <p:cNvSpPr txBox="1">
              <a:spLocks noChangeArrowheads="1"/>
            </p:cNvSpPr>
            <p:nvPr/>
          </p:nvSpPr>
          <p:spPr bwMode="auto">
            <a:xfrm>
              <a:off x="5036294" y="3427173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smtClean="0">
                  <a:solidFill>
                    <a:srgbClr val="0000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0000CC"/>
                  </a:solidFill>
                  <a:latin typeface="Comic Sans MS"/>
                  <a:cs typeface="Comic Sans MS"/>
                </a:rPr>
                <a:t>-</a:t>
              </a:r>
              <a:endParaRPr lang="en-US" sz="1400" b="1" baseline="30000" dirty="0">
                <a:solidFill>
                  <a:srgbClr val="0000CC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1" name="Text Box 89"/>
            <p:cNvSpPr txBox="1">
              <a:spLocks noChangeArrowheads="1"/>
            </p:cNvSpPr>
            <p:nvPr/>
          </p:nvSpPr>
          <p:spPr bwMode="auto">
            <a:xfrm>
              <a:off x="1783737" y="1635387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142" name="Oval 98"/>
            <p:cNvSpPr>
              <a:spLocks noChangeArrowheads="1"/>
            </p:cNvSpPr>
            <p:nvPr/>
          </p:nvSpPr>
          <p:spPr bwMode="auto">
            <a:xfrm>
              <a:off x="2621706" y="2048815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3" name="Oval 99"/>
            <p:cNvSpPr>
              <a:spLocks noChangeArrowheads="1"/>
            </p:cNvSpPr>
            <p:nvPr/>
          </p:nvSpPr>
          <p:spPr bwMode="auto">
            <a:xfrm>
              <a:off x="3309094" y="1924990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4" name="Oval 100"/>
            <p:cNvSpPr>
              <a:spLocks noChangeArrowheads="1"/>
            </p:cNvSpPr>
            <p:nvPr/>
          </p:nvSpPr>
          <p:spPr bwMode="auto">
            <a:xfrm>
              <a:off x="3485306" y="2783827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5" name="Oval 101"/>
            <p:cNvSpPr>
              <a:spLocks noChangeArrowheads="1"/>
            </p:cNvSpPr>
            <p:nvPr/>
          </p:nvSpPr>
          <p:spPr bwMode="auto">
            <a:xfrm>
              <a:off x="4156819" y="3664890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6" name="Oval 102"/>
            <p:cNvSpPr>
              <a:spLocks noChangeArrowheads="1"/>
            </p:cNvSpPr>
            <p:nvPr/>
          </p:nvSpPr>
          <p:spPr bwMode="auto">
            <a:xfrm>
              <a:off x="5347444" y="3666477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1" name="Text Box 58"/>
            <p:cNvSpPr txBox="1">
              <a:spLocks noChangeArrowheads="1"/>
            </p:cNvSpPr>
            <p:nvPr/>
          </p:nvSpPr>
          <p:spPr bwMode="auto">
            <a:xfrm>
              <a:off x="1769404" y="848587"/>
              <a:ext cx="346802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Degraded Electron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83" name="Right Brace 82"/>
            <p:cNvSpPr/>
            <p:nvPr/>
          </p:nvSpPr>
          <p:spPr>
            <a:xfrm rot="16200000">
              <a:off x="3182751" y="493474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Text Box 56"/>
            <p:cNvSpPr txBox="1">
              <a:spLocks noChangeArrowheads="1"/>
            </p:cNvSpPr>
            <p:nvPr/>
          </p:nvSpPr>
          <p:spPr bwMode="auto">
            <a:xfrm>
              <a:off x="23495" y="1825622"/>
              <a:ext cx="146706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rgbClr val="0033CC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 smtClean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aseline="-250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  <a:r>
                <a:rPr lang="en-US" sz="1400" dirty="0" smtClean="0">
                  <a:solidFill>
                    <a:srgbClr val="0033CC"/>
                  </a:solidFill>
                  <a:latin typeface="Comic Sans MS"/>
                  <a:cs typeface="Comic Sans MS"/>
                </a:rPr>
                <a:t>= 8.2 MeV/c </a:t>
              </a:r>
              <a:endParaRPr lang="en-US" sz="1400" dirty="0">
                <a:solidFill>
                  <a:srgbClr val="0033CC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2521" y="3923596"/>
            <a:ext cx="3360807" cy="2828433"/>
            <a:chOff x="5041750" y="764704"/>
            <a:chExt cx="4073590" cy="2967874"/>
          </a:xfrm>
        </p:grpSpPr>
        <p:pic>
          <p:nvPicPr>
            <p:cNvPr id="69" name="Picture 3" descr="C:\Documents and Settings\grames\Desktop\POSIPOL\images\pos_collect_magnet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1750" y="764704"/>
              <a:ext cx="4073590" cy="2904547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6411430" y="3455579"/>
              <a:ext cx="17411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</a:t>
              </a:r>
              <a:r>
                <a:rPr lang="en-US" sz="1200" baseline="30000" dirty="0" smtClean="0"/>
                <a:t>-</a:t>
              </a:r>
              <a:r>
                <a:rPr lang="en-US" sz="1200" dirty="0" smtClean="0"/>
                <a:t> Momentum [MeV/c]</a:t>
              </a:r>
              <a:endParaRPr lang="en-US" sz="1200" dirty="0"/>
            </a:p>
          </p:txBody>
        </p:sp>
      </p:grpSp>
      <p:sp>
        <p:nvSpPr>
          <p:cNvPr id="85" name="Text Box 26"/>
          <p:cNvSpPr txBox="1">
            <a:spLocks noChangeArrowheads="1"/>
          </p:cNvSpPr>
          <p:nvPr/>
        </p:nvSpPr>
        <p:spPr bwMode="auto">
          <a:xfrm>
            <a:off x="727324" y="0"/>
            <a:ext cx="8147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Using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Degraded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Electrons to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Optimize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Positron Collection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3496" y="4681779"/>
            <a:ext cx="4776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“Low Power” </a:t>
            </a:r>
            <a:r>
              <a:rPr lang="en-US" sz="1600" dirty="0" err="1" smtClean="0"/>
              <a:t>exp’t</a:t>
            </a:r>
            <a:r>
              <a:rPr lang="en-US" sz="1600" dirty="0" smtClean="0"/>
              <a:t> generated </a:t>
            </a:r>
            <a:r>
              <a:rPr lang="en-US" sz="1600" dirty="0" err="1" smtClean="0"/>
              <a:t>pA’s</a:t>
            </a:r>
            <a:r>
              <a:rPr lang="en-US" sz="1600" dirty="0" smtClean="0"/>
              <a:t> of e+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Degraded electrons allowed optimizing magnets with measurable currents ~10’s </a:t>
            </a:r>
            <a:r>
              <a:rPr lang="en-US" sz="1600" dirty="0" err="1" smtClean="0"/>
              <a:t>nA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939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6357" y="860438"/>
            <a:ext cx="802794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n-lt"/>
                <a:cs typeface="Comic Sans MS"/>
              </a:rPr>
              <a:t>Applications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Diverse activities and energy requirements</a:t>
            </a:r>
          </a:p>
          <a:p>
            <a:pPr marL="628650" lvl="1" indent="-171450">
              <a:buFont typeface="Arial"/>
              <a:buChar char="•"/>
            </a:pPr>
            <a:endParaRPr lang="en-US" dirty="0">
              <a:latin typeface="+mn-lt"/>
              <a:cs typeface="Comic Sans MS"/>
            </a:endParaRPr>
          </a:p>
          <a:p>
            <a:r>
              <a:rPr lang="en-US" sz="2000" b="1" dirty="0" smtClean="0">
                <a:latin typeface="+mn-lt"/>
                <a:cs typeface="Symbol" charset="2"/>
              </a:rPr>
              <a:t>Radioactive </a:t>
            </a:r>
            <a:r>
              <a:rPr lang="en-US" sz="2000" b="1" dirty="0" smtClean="0">
                <a:latin typeface="Symbol" charset="2"/>
                <a:cs typeface="Symbol" charset="2"/>
              </a:rPr>
              <a:t>b</a:t>
            </a:r>
            <a:r>
              <a:rPr lang="en-US" sz="2000" b="1" baseline="30000" dirty="0" smtClean="0">
                <a:latin typeface="+mn-lt"/>
                <a:cs typeface="Comic Sans MS"/>
              </a:rPr>
              <a:t>+</a:t>
            </a:r>
            <a:r>
              <a:rPr lang="en-US" sz="2000" b="1" dirty="0" smtClean="0">
                <a:latin typeface="+mn-lt"/>
                <a:cs typeface="Comic Sans MS"/>
              </a:rPr>
              <a:t> decay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Sources and applications</a:t>
            </a:r>
          </a:p>
          <a:p>
            <a:endParaRPr lang="en-US" dirty="0">
              <a:latin typeface="+mn-lt"/>
              <a:cs typeface="Comic Sans MS"/>
            </a:endParaRPr>
          </a:p>
          <a:p>
            <a:r>
              <a:rPr lang="en-US" sz="2000" b="1" dirty="0" smtClean="0">
                <a:latin typeface="+mn-lt"/>
                <a:cs typeface="Comic Sans MS"/>
              </a:rPr>
              <a:t>Pair production by gamma rays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Accelerator based sources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Technical challenges</a:t>
            </a:r>
            <a:endParaRPr lang="en-US" dirty="0">
              <a:latin typeface="+mn-lt"/>
              <a:cs typeface="Comic Sans MS"/>
            </a:endParaRPr>
          </a:p>
          <a:p>
            <a:pPr marL="628650" lvl="1" indent="-171450">
              <a:buFont typeface="Arial"/>
              <a:buChar char="•"/>
            </a:pPr>
            <a:endParaRPr lang="en-US" dirty="0" smtClean="0">
              <a:latin typeface="+mn-lt"/>
              <a:cs typeface="Comic Sans MS"/>
            </a:endParaRPr>
          </a:p>
          <a:p>
            <a:r>
              <a:rPr lang="en-US" sz="2000" b="1" dirty="0" smtClean="0">
                <a:latin typeface="+mn-lt"/>
                <a:cs typeface="Comic Sans MS"/>
              </a:rPr>
              <a:t>Polarized Positrons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Methods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Polarized Electrons for Polarized Positrons (</a:t>
            </a:r>
            <a:r>
              <a:rPr lang="en-US" dirty="0" err="1" smtClean="0">
                <a:latin typeface="+mn-lt"/>
                <a:cs typeface="Comic Sans MS"/>
              </a:rPr>
              <a:t>PEPPo</a:t>
            </a:r>
            <a:r>
              <a:rPr lang="en-US" dirty="0" smtClean="0">
                <a:latin typeface="+mn-lt"/>
                <a:cs typeface="Comic Sans MS"/>
              </a:rPr>
              <a:t>)</a:t>
            </a:r>
          </a:p>
          <a:p>
            <a:endParaRPr lang="en-US" dirty="0">
              <a:latin typeface="+mn-lt"/>
              <a:cs typeface="Comic Sans MS"/>
            </a:endParaRPr>
          </a:p>
          <a:p>
            <a:r>
              <a:rPr lang="en-US" sz="2000" b="1" dirty="0" smtClean="0">
                <a:latin typeface="+mn-lt"/>
                <a:cs typeface="Comic Sans MS"/>
              </a:rPr>
              <a:t>Outlook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Positrons at Jefferson Lab (CEBAF, LERF, UITF)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>
                <a:latin typeface="+mn-lt"/>
                <a:cs typeface="Comic Sans MS"/>
              </a:rPr>
              <a:t>R&amp;D Opportunities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1788" y="0"/>
            <a:ext cx="2154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Talk Outline</a:t>
            </a:r>
            <a:endParaRPr lang="en-US" sz="2800" i="1" dirty="0">
              <a:solidFill>
                <a:srgbClr val="C651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6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146746" y="908720"/>
            <a:ext cx="4311650" cy="3288134"/>
            <a:chOff x="1074738" y="1387144"/>
            <a:chExt cx="4311650" cy="3288134"/>
          </a:xfrm>
        </p:grpSpPr>
        <p:sp>
          <p:nvSpPr>
            <p:cNvPr id="71" name="Oval 8"/>
            <p:cNvSpPr>
              <a:spLocks noChangeArrowheads="1"/>
            </p:cNvSpPr>
            <p:nvPr/>
          </p:nvSpPr>
          <p:spPr bwMode="auto">
            <a:xfrm>
              <a:off x="2565400" y="2135278"/>
              <a:ext cx="1439863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2" name="Rectangle 9"/>
            <p:cNvSpPr>
              <a:spLocks noChangeArrowheads="1"/>
            </p:cNvSpPr>
            <p:nvPr/>
          </p:nvSpPr>
          <p:spPr bwMode="auto">
            <a:xfrm>
              <a:off x="2495550" y="2090828"/>
              <a:ext cx="785813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3" name="Rectangle 10"/>
            <p:cNvSpPr>
              <a:spLocks noChangeArrowheads="1"/>
            </p:cNvSpPr>
            <p:nvPr/>
          </p:nvSpPr>
          <p:spPr bwMode="auto">
            <a:xfrm>
              <a:off x="3071813" y="2859178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4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>
              <a:off x="3287713" y="2854416"/>
              <a:ext cx="719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6" name="Oval 14"/>
            <p:cNvSpPr>
              <a:spLocks noChangeArrowheads="1"/>
            </p:cNvSpPr>
            <p:nvPr/>
          </p:nvSpPr>
          <p:spPr bwMode="auto">
            <a:xfrm rot="10800000">
              <a:off x="3287713" y="3167153"/>
              <a:ext cx="1439862" cy="1439863"/>
            </a:xfrm>
            <a:prstGeom prst="ellipse">
              <a:avLst/>
            </a:prstGeom>
            <a:solidFill>
              <a:srgbClr val="00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7" name="Rectangle 15"/>
            <p:cNvSpPr>
              <a:spLocks noChangeArrowheads="1"/>
            </p:cNvSpPr>
            <p:nvPr/>
          </p:nvSpPr>
          <p:spPr bwMode="auto">
            <a:xfrm rot="10800000">
              <a:off x="4011613" y="3138578"/>
              <a:ext cx="785812" cy="151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8" name="Rectangle 16"/>
            <p:cNvSpPr>
              <a:spLocks noChangeArrowheads="1"/>
            </p:cNvSpPr>
            <p:nvPr/>
          </p:nvSpPr>
          <p:spPr bwMode="auto">
            <a:xfrm rot="10800000">
              <a:off x="3143250" y="3097303"/>
              <a:ext cx="1079500" cy="78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9" name="Rectangle 20"/>
            <p:cNvSpPr>
              <a:spLocks noChangeArrowheads="1"/>
            </p:cNvSpPr>
            <p:nvPr/>
          </p:nvSpPr>
          <p:spPr bwMode="auto">
            <a:xfrm>
              <a:off x="3348038" y="3343366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0" name="Rectangle 21"/>
            <p:cNvSpPr>
              <a:spLocks noChangeArrowheads="1"/>
            </p:cNvSpPr>
            <p:nvPr/>
          </p:nvSpPr>
          <p:spPr bwMode="auto">
            <a:xfrm>
              <a:off x="3738563" y="3346541"/>
              <a:ext cx="215900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4" name="Line 30"/>
            <p:cNvSpPr>
              <a:spLocks noChangeShapeType="1"/>
            </p:cNvSpPr>
            <p:nvPr/>
          </p:nvSpPr>
          <p:spPr bwMode="auto">
            <a:xfrm>
              <a:off x="1074738" y="2489291"/>
              <a:ext cx="1300162" cy="1587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6" name="Line 33"/>
            <p:cNvSpPr>
              <a:spLocks noChangeShapeType="1"/>
            </p:cNvSpPr>
            <p:nvPr/>
          </p:nvSpPr>
          <p:spPr bwMode="auto">
            <a:xfrm>
              <a:off x="2854325" y="219719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8" name="Line 34"/>
            <p:cNvSpPr>
              <a:spLocks noChangeShapeType="1"/>
            </p:cNvSpPr>
            <p:nvPr/>
          </p:nvSpPr>
          <p:spPr bwMode="auto">
            <a:xfrm>
              <a:off x="2852738" y="2782978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9" name="Line 35"/>
            <p:cNvSpPr>
              <a:spLocks noChangeShapeType="1"/>
            </p:cNvSpPr>
            <p:nvPr/>
          </p:nvSpPr>
          <p:spPr bwMode="auto">
            <a:xfrm>
              <a:off x="4011613" y="4187916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0" name="Line 36"/>
            <p:cNvSpPr>
              <a:spLocks noChangeShapeType="1"/>
            </p:cNvSpPr>
            <p:nvPr/>
          </p:nvSpPr>
          <p:spPr bwMode="auto">
            <a:xfrm>
              <a:off x="4014788" y="4330791"/>
              <a:ext cx="542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1" name="Line 38"/>
            <p:cNvSpPr>
              <a:spLocks noChangeShapeType="1"/>
            </p:cNvSpPr>
            <p:nvPr/>
          </p:nvSpPr>
          <p:spPr bwMode="auto">
            <a:xfrm>
              <a:off x="4668838" y="4186328"/>
              <a:ext cx="576262" cy="714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2" name="Line 39"/>
            <p:cNvSpPr>
              <a:spLocks noChangeShapeType="1"/>
            </p:cNvSpPr>
            <p:nvPr/>
          </p:nvSpPr>
          <p:spPr bwMode="auto">
            <a:xfrm rot="3000000" flipV="1">
              <a:off x="4796632" y="4050597"/>
              <a:ext cx="315912" cy="488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 flipH="1">
              <a:off x="3562350" y="2851241"/>
              <a:ext cx="147638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4" name="Line 42"/>
            <p:cNvSpPr>
              <a:spLocks noChangeShapeType="1"/>
            </p:cNvSpPr>
            <p:nvPr/>
          </p:nvSpPr>
          <p:spPr bwMode="auto">
            <a:xfrm>
              <a:off x="3560763" y="2851241"/>
              <a:ext cx="149225" cy="10398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95" name="Text Box 43"/>
            <p:cNvSpPr txBox="1">
              <a:spLocks noChangeArrowheads="1"/>
            </p:cNvSpPr>
            <p:nvPr/>
          </p:nvSpPr>
          <p:spPr bwMode="auto">
            <a:xfrm>
              <a:off x="2159000" y="2622641"/>
              <a:ext cx="3556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1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96" name="Text Box 44"/>
            <p:cNvSpPr txBox="1">
              <a:spLocks noChangeArrowheads="1"/>
            </p:cNvSpPr>
            <p:nvPr/>
          </p:nvSpPr>
          <p:spPr bwMode="auto">
            <a:xfrm>
              <a:off x="5033963" y="4400641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Comic Sans MS"/>
                  <a:cs typeface="Comic Sans MS"/>
                </a:rPr>
                <a:t>T</a:t>
              </a:r>
              <a:r>
                <a:rPr lang="en-US" sz="1200" b="1" baseline="-25000" dirty="0">
                  <a:latin typeface="Comic Sans MS"/>
                  <a:cs typeface="Comic Sans MS"/>
                </a:rPr>
                <a:t>2</a:t>
              </a:r>
              <a:endParaRPr lang="en-US" sz="1200" b="1" dirty="0">
                <a:latin typeface="Comic Sans MS"/>
                <a:cs typeface="Comic Sans MS"/>
              </a:endParaRPr>
            </a:p>
          </p:txBody>
        </p:sp>
        <p:sp>
          <p:nvSpPr>
            <p:cNvPr id="106" name="Text Box 45"/>
            <p:cNvSpPr txBox="1">
              <a:spLocks noChangeArrowheads="1"/>
            </p:cNvSpPr>
            <p:nvPr/>
          </p:nvSpPr>
          <p:spPr bwMode="auto">
            <a:xfrm>
              <a:off x="2635250" y="1857466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107" name="Text Box 46"/>
            <p:cNvSpPr txBox="1">
              <a:spLocks noChangeArrowheads="1"/>
            </p:cNvSpPr>
            <p:nvPr/>
          </p:nvSpPr>
          <p:spPr bwMode="auto">
            <a:xfrm>
              <a:off x="4416425" y="3608478"/>
              <a:ext cx="3825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S</a:t>
              </a:r>
              <a:r>
                <a:rPr lang="en-US" sz="1400" b="1" baseline="-25000" dirty="0">
                  <a:solidFill>
                    <a:srgbClr val="000000"/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108" name="Text Box 47"/>
            <p:cNvSpPr txBox="1">
              <a:spLocks noChangeArrowheads="1"/>
            </p:cNvSpPr>
            <p:nvPr/>
          </p:nvSpPr>
          <p:spPr bwMode="auto">
            <a:xfrm>
              <a:off x="3475038" y="2400391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109" name="Text Box 48"/>
            <p:cNvSpPr txBox="1">
              <a:spLocks noChangeArrowheads="1"/>
            </p:cNvSpPr>
            <p:nvPr/>
          </p:nvSpPr>
          <p:spPr bwMode="auto">
            <a:xfrm>
              <a:off x="3475038" y="4024403"/>
              <a:ext cx="3127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cs typeface="Comic Sans MS"/>
                </a:rPr>
                <a:t>D</a:t>
              </a:r>
            </a:p>
          </p:txBody>
        </p:sp>
        <p:sp>
          <p:nvSpPr>
            <p:cNvPr id="110" name="Line 49"/>
            <p:cNvSpPr>
              <a:spLocks noChangeShapeType="1"/>
            </p:cNvSpPr>
            <p:nvPr/>
          </p:nvSpPr>
          <p:spPr bwMode="auto">
            <a:xfrm>
              <a:off x="3563938" y="4079966"/>
              <a:ext cx="1254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1" name="Line 81"/>
            <p:cNvSpPr>
              <a:spLocks noChangeShapeType="1"/>
            </p:cNvSpPr>
            <p:nvPr/>
          </p:nvSpPr>
          <p:spPr bwMode="auto">
            <a:xfrm>
              <a:off x="2854325" y="2205128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122" name="Straight Connector 2"/>
            <p:cNvCxnSpPr>
              <a:cxnSpLocks noChangeShapeType="1"/>
            </p:cNvCxnSpPr>
            <p:nvPr/>
          </p:nvCxnSpPr>
          <p:spPr bwMode="auto">
            <a:xfrm>
              <a:off x="3155950" y="2113053"/>
              <a:ext cx="0" cy="287338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" name="Line 82"/>
            <p:cNvSpPr>
              <a:spLocks noChangeShapeType="1"/>
            </p:cNvSpPr>
            <p:nvPr/>
          </p:nvSpPr>
          <p:spPr bwMode="auto">
            <a:xfrm>
              <a:off x="2857500" y="2775041"/>
              <a:ext cx="287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cxnSp>
          <p:nvCxnSpPr>
            <p:cNvPr id="124" name="Straight Connector 58"/>
            <p:cNvCxnSpPr>
              <a:cxnSpLocks noChangeShapeType="1"/>
            </p:cNvCxnSpPr>
            <p:nvPr/>
          </p:nvCxnSpPr>
          <p:spPr bwMode="auto">
            <a:xfrm>
              <a:off x="3159125" y="2624228"/>
              <a:ext cx="0" cy="288925"/>
            </a:xfrm>
            <a:prstGeom prst="line">
              <a:avLst/>
            </a:pr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5" name="Line 31"/>
            <p:cNvSpPr>
              <a:spLocks noChangeShapeType="1"/>
            </p:cNvSpPr>
            <p:nvPr/>
          </p:nvSpPr>
          <p:spPr bwMode="auto">
            <a:xfrm flipV="1">
              <a:off x="2424113" y="2197191"/>
              <a:ext cx="3603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6" name="Line 84"/>
            <p:cNvSpPr>
              <a:spLocks noChangeShapeType="1"/>
            </p:cNvSpPr>
            <p:nvPr/>
          </p:nvSpPr>
          <p:spPr bwMode="auto">
            <a:xfrm flipV="1">
              <a:off x="2427288" y="2206716"/>
              <a:ext cx="360362" cy="2889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7" name="Rectangle 26"/>
            <p:cNvSpPr>
              <a:spLocks noChangeArrowheads="1"/>
            </p:cNvSpPr>
            <p:nvPr/>
          </p:nvSpPr>
          <p:spPr bwMode="auto">
            <a:xfrm>
              <a:off x="2381250" y="2317841"/>
              <a:ext cx="36513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8" name="Line 32"/>
            <p:cNvSpPr>
              <a:spLocks noChangeShapeType="1"/>
            </p:cNvSpPr>
            <p:nvPr/>
          </p:nvSpPr>
          <p:spPr bwMode="auto">
            <a:xfrm>
              <a:off x="2422525" y="2495641"/>
              <a:ext cx="3603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9" name="Line 85"/>
            <p:cNvSpPr>
              <a:spLocks noChangeShapeType="1"/>
            </p:cNvSpPr>
            <p:nvPr/>
          </p:nvSpPr>
          <p:spPr bwMode="auto">
            <a:xfrm>
              <a:off x="2428875" y="2489291"/>
              <a:ext cx="360363" cy="287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0" name="Oval 23"/>
            <p:cNvSpPr>
              <a:spLocks noChangeArrowheads="1"/>
            </p:cNvSpPr>
            <p:nvPr/>
          </p:nvSpPr>
          <p:spPr bwMode="auto">
            <a:xfrm>
              <a:off x="2767013" y="213369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1" name="Line 18"/>
            <p:cNvSpPr>
              <a:spLocks noChangeShapeType="1"/>
            </p:cNvSpPr>
            <p:nvPr/>
          </p:nvSpPr>
          <p:spPr bwMode="auto">
            <a:xfrm rot="10800000">
              <a:off x="3286125" y="3897403"/>
              <a:ext cx="7191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2" name="Line 17"/>
            <p:cNvSpPr>
              <a:spLocks noChangeShapeType="1"/>
            </p:cNvSpPr>
            <p:nvPr/>
          </p:nvSpPr>
          <p:spPr bwMode="auto">
            <a:xfrm rot="10800000">
              <a:off x="4006850" y="3897403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3" name="Oval 24"/>
            <p:cNvSpPr>
              <a:spLocks noChangeArrowheads="1"/>
            </p:cNvSpPr>
            <p:nvPr/>
          </p:nvSpPr>
          <p:spPr bwMode="auto">
            <a:xfrm>
              <a:off x="4557713" y="3879941"/>
              <a:ext cx="107950" cy="719137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4" name="Rectangle 27"/>
            <p:cNvSpPr>
              <a:spLocks noChangeArrowheads="1"/>
            </p:cNvSpPr>
            <p:nvPr/>
          </p:nvSpPr>
          <p:spPr bwMode="auto">
            <a:xfrm>
              <a:off x="5246688" y="4086316"/>
              <a:ext cx="36512" cy="3603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5" name="Line 33"/>
            <p:cNvSpPr>
              <a:spLocks noChangeShapeType="1"/>
            </p:cNvSpPr>
            <p:nvPr/>
          </p:nvSpPr>
          <p:spPr bwMode="auto">
            <a:xfrm>
              <a:off x="3143250" y="2400391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6" name="Line 34"/>
            <p:cNvSpPr>
              <a:spLocks noChangeShapeType="1"/>
            </p:cNvSpPr>
            <p:nvPr/>
          </p:nvSpPr>
          <p:spPr bwMode="auto">
            <a:xfrm>
              <a:off x="3146425" y="26258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7" name="Line 33"/>
            <p:cNvSpPr>
              <a:spLocks noChangeShapeType="1"/>
            </p:cNvSpPr>
            <p:nvPr/>
          </p:nvSpPr>
          <p:spPr bwMode="auto">
            <a:xfrm>
              <a:off x="3143250" y="2405153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8" name="Line 33"/>
            <p:cNvSpPr>
              <a:spLocks noChangeShapeType="1"/>
            </p:cNvSpPr>
            <p:nvPr/>
          </p:nvSpPr>
          <p:spPr bwMode="auto">
            <a:xfrm>
              <a:off x="3146425" y="2619466"/>
              <a:ext cx="144463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9" name="Line 11"/>
            <p:cNvSpPr>
              <a:spLocks noChangeShapeType="1"/>
            </p:cNvSpPr>
            <p:nvPr/>
          </p:nvSpPr>
          <p:spPr bwMode="auto">
            <a:xfrm>
              <a:off x="3287713" y="2133691"/>
              <a:ext cx="0" cy="720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0" name="Text Box 88"/>
            <p:cNvSpPr txBox="1">
              <a:spLocks noChangeArrowheads="1"/>
            </p:cNvSpPr>
            <p:nvPr/>
          </p:nvSpPr>
          <p:spPr bwMode="auto">
            <a:xfrm>
              <a:off x="4805363" y="3949791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1" name="Text Box 89"/>
            <p:cNvSpPr txBox="1">
              <a:spLocks noChangeArrowheads="1"/>
            </p:cNvSpPr>
            <p:nvPr/>
          </p:nvSpPr>
          <p:spPr bwMode="auto">
            <a:xfrm>
              <a:off x="1476604" y="2165668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142" name="Oval 98"/>
            <p:cNvSpPr>
              <a:spLocks noChangeArrowheads="1"/>
            </p:cNvSpPr>
            <p:nvPr/>
          </p:nvSpPr>
          <p:spPr bwMode="auto">
            <a:xfrm>
              <a:off x="2390775" y="25464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3" name="Oval 99"/>
            <p:cNvSpPr>
              <a:spLocks noChangeArrowheads="1"/>
            </p:cNvSpPr>
            <p:nvPr/>
          </p:nvSpPr>
          <p:spPr bwMode="auto">
            <a:xfrm>
              <a:off x="3078163" y="24226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4" name="Oval 100"/>
            <p:cNvSpPr>
              <a:spLocks noChangeArrowheads="1"/>
            </p:cNvSpPr>
            <p:nvPr/>
          </p:nvSpPr>
          <p:spPr bwMode="auto">
            <a:xfrm>
              <a:off x="3254375" y="3281453"/>
              <a:ext cx="144463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5" name="Oval 101"/>
            <p:cNvSpPr>
              <a:spLocks noChangeArrowheads="1"/>
            </p:cNvSpPr>
            <p:nvPr/>
          </p:nvSpPr>
          <p:spPr bwMode="auto">
            <a:xfrm>
              <a:off x="3925888" y="4162516"/>
              <a:ext cx="144462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6" name="Oval 102"/>
            <p:cNvSpPr>
              <a:spLocks noChangeArrowheads="1"/>
            </p:cNvSpPr>
            <p:nvPr/>
          </p:nvSpPr>
          <p:spPr bwMode="auto">
            <a:xfrm>
              <a:off x="5116513" y="4164103"/>
              <a:ext cx="144462" cy="1952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49" name="Text Box 58"/>
            <p:cNvSpPr txBox="1">
              <a:spLocks noChangeArrowheads="1"/>
            </p:cNvSpPr>
            <p:nvPr/>
          </p:nvSpPr>
          <p:spPr bwMode="auto">
            <a:xfrm>
              <a:off x="2324739" y="1387144"/>
              <a:ext cx="18152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Positron Collection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0" name="Right Brace 149"/>
            <p:cNvSpPr/>
            <p:nvPr/>
          </p:nvSpPr>
          <p:spPr>
            <a:xfrm rot="16200000">
              <a:off x="2951820" y="991100"/>
              <a:ext cx="360040" cy="17281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67944" y="628145"/>
            <a:ext cx="4944976" cy="4074441"/>
            <a:chOff x="4067944" y="600849"/>
            <a:chExt cx="4944976" cy="4074441"/>
          </a:xfrm>
        </p:grpSpPr>
        <p:grpSp>
          <p:nvGrpSpPr>
            <p:cNvPr id="87" name="Grouper 1"/>
            <p:cNvGrpSpPr/>
            <p:nvPr/>
          </p:nvGrpSpPr>
          <p:grpSpPr>
            <a:xfrm>
              <a:off x="6852680" y="620688"/>
              <a:ext cx="2160240" cy="2664296"/>
              <a:chOff x="107504" y="1424321"/>
              <a:chExt cx="2664296" cy="3557600"/>
            </a:xfrm>
          </p:grpSpPr>
          <p:pic>
            <p:nvPicPr>
              <p:cNvPr id="97" name="Picture 24" descr="IMG_065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504" y="1424321"/>
                <a:ext cx="2664296" cy="3550800"/>
              </a:xfrm>
              <a:prstGeom prst="rect">
                <a:avLst/>
              </a:prstGeom>
              <a:noFill/>
            </p:spPr>
          </p:pic>
          <p:grpSp>
            <p:nvGrpSpPr>
              <p:cNvPr id="98" name="Group 11"/>
              <p:cNvGrpSpPr>
                <a:grpSpLocks/>
              </p:cNvGrpSpPr>
              <p:nvPr/>
            </p:nvGrpSpPr>
            <p:grpSpPr bwMode="auto">
              <a:xfrm>
                <a:off x="1187624" y="3717032"/>
                <a:ext cx="1584176" cy="1264889"/>
                <a:chOff x="3411" y="1759"/>
                <a:chExt cx="2195" cy="1576"/>
              </a:xfrm>
            </p:grpSpPr>
            <p:pic>
              <p:nvPicPr>
                <p:cNvPr id="99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11" y="1759"/>
                  <a:ext cx="2195" cy="1576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100" name="AutoShape 15"/>
                <p:cNvSpPr>
                  <a:spLocks noChangeArrowheads="1"/>
                </p:cNvSpPr>
                <p:nvPr/>
              </p:nvSpPr>
              <p:spPr bwMode="auto">
                <a:xfrm>
                  <a:off x="3822" y="1849"/>
                  <a:ext cx="411" cy="262"/>
                </a:xfrm>
                <a:prstGeom prst="roundRect">
                  <a:avLst>
                    <a:gd name="adj" fmla="val 38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54720" tIns="2268" rIns="0" bIns="0" anchor="ctr" anchorCtr="1"/>
                <a:lstStyle/>
                <a:p>
                  <a:pPr algn="ctr" hangingPunct="0">
                    <a:lnSpc>
                      <a:spcPct val="99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600" dirty="0">
                      <a:solidFill>
                        <a:srgbClr val="000000"/>
                      </a:solidFill>
                      <a:latin typeface="Big Caslon" charset="0"/>
                      <a:ea typeface="Arial Unicode MS" pitchFamily="34" charset="-128"/>
                      <a:cs typeface="Arial Unicode MS" pitchFamily="34" charset="-128"/>
                    </a:rPr>
                    <a:t>Na</a:t>
                  </a:r>
                  <a:r>
                    <a:rPr lang="en-US" sz="600" baseline="33000" dirty="0">
                      <a:solidFill>
                        <a:srgbClr val="000000"/>
                      </a:solidFill>
                      <a:latin typeface="Big Caslon" charset="0"/>
                      <a:ea typeface="Arial Unicode MS" pitchFamily="34" charset="-128"/>
                      <a:cs typeface="Arial Unicode MS" pitchFamily="34" charset="-128"/>
                    </a:rPr>
                    <a:t>22</a:t>
                  </a:r>
                </a:p>
              </p:txBody>
            </p:sp>
          </p:grpSp>
        </p:grpSp>
        <p:pic>
          <p:nvPicPr>
            <p:cNvPr id="101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3912912" y="3050791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102" name="Picture 2" descr="C:\Documents and Settings\grames\Desktop\POSIPOL\images\ac_assembl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3908576" y="4020416"/>
              <a:ext cx="814242" cy="495506"/>
            </a:xfrm>
            <a:prstGeom prst="rect">
              <a:avLst/>
            </a:prstGeom>
            <a:noFill/>
          </p:spPr>
        </p:pic>
        <p:sp>
          <p:nvSpPr>
            <p:cNvPr id="103" name="Text Box 16"/>
            <p:cNvSpPr txBox="1">
              <a:spLocks noChangeArrowheads="1"/>
            </p:cNvSpPr>
            <p:nvPr/>
          </p:nvSpPr>
          <p:spPr bwMode="auto">
            <a:xfrm>
              <a:off x="4426085" y="600849"/>
              <a:ext cx="2410650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Clr>
                  <a:srgbClr val="D60093"/>
                </a:buClr>
              </a:pP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Two </a:t>
              </a:r>
              <a:r>
                <a:rPr lang="en-US" sz="1400" b="1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NaI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detectors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measured coincidence of </a:t>
              </a:r>
              <a:r>
                <a:rPr lang="en-US" sz="1400" b="1" dirty="0">
                  <a:solidFill>
                    <a:srgbClr val="0000CC"/>
                  </a:solidFill>
                  <a:latin typeface="Comic Sans MS"/>
                  <a:cs typeface="Comic Sans MS"/>
                </a:rPr>
                <a:t>back-to-back photons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emitted by </a:t>
              </a:r>
              <a:r>
                <a:rPr lang="en-US" sz="1400" b="1" dirty="0" smtClean="0">
                  <a:solidFill>
                    <a:srgbClr val="008000"/>
                  </a:solidFill>
                  <a:latin typeface="Comic Sans MS"/>
                  <a:cs typeface="Comic Sans MS"/>
                </a:rPr>
                <a:t>annihilation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of </a:t>
              </a:r>
              <a:r>
                <a:rPr lang="en-US" sz="14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positrons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 in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a </a:t>
              </a:r>
              <a:r>
                <a:rPr lang="en-US" sz="1400" u="sng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viewscreen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. </a:t>
              </a:r>
              <a:endParaRPr lang="en-US" sz="14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0" y="1844824"/>
            <a:ext cx="146706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0033CC"/>
                </a:solidFill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e</a:t>
            </a:r>
            <a:r>
              <a:rPr lang="en-US" sz="1400" baseline="-25000" dirty="0" smtClean="0">
                <a:solidFill>
                  <a:srgbClr val="0033CC"/>
                </a:solidFill>
                <a:latin typeface="Comic Sans MS"/>
                <a:cs typeface="Comic Sans MS"/>
              </a:rPr>
              <a:t>-</a:t>
            </a:r>
            <a:r>
              <a:rPr lang="en-US" sz="1400" dirty="0" smtClean="0">
                <a:solidFill>
                  <a:srgbClr val="0033CC"/>
                </a:solidFill>
                <a:latin typeface="Comic Sans MS"/>
                <a:cs typeface="Comic Sans MS"/>
              </a:rPr>
              <a:t>= 8.2 MeV/c </a:t>
            </a:r>
            <a:endParaRPr lang="en-US" sz="14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92" y="4168495"/>
            <a:ext cx="3548270" cy="267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7859" y="3251902"/>
            <a:ext cx="4122584" cy="3606098"/>
            <a:chOff x="147859" y="3251902"/>
            <a:chExt cx="4122584" cy="3606098"/>
          </a:xfrm>
        </p:grpSpPr>
        <p:grpSp>
          <p:nvGrpSpPr>
            <p:cNvPr id="8" name="Group 7"/>
            <p:cNvGrpSpPr/>
            <p:nvPr/>
          </p:nvGrpSpPr>
          <p:grpSpPr>
            <a:xfrm>
              <a:off x="552199" y="3251902"/>
              <a:ext cx="2359966" cy="2314012"/>
              <a:chOff x="3349751" y="4818478"/>
              <a:chExt cx="1835091" cy="1938287"/>
            </a:xfrm>
          </p:grpSpPr>
          <p:pic>
            <p:nvPicPr>
              <p:cNvPr id="70659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298153" y="4870076"/>
                <a:ext cx="1938287" cy="1835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861881" y="6099243"/>
                <a:ext cx="321013" cy="340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2315817" y="3784060"/>
              <a:ext cx="1954626" cy="6090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47859" y="5626894"/>
              <a:ext cx="3834448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Viewscreen</a:t>
              </a:r>
              <a:endParaRPr lang="en-US" sz="1400" dirty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0.011 thick @ 45 </a:t>
              </a:r>
              <a:r>
                <a:rPr lang="en-US" sz="1400" dirty="0" err="1" smtClean="0"/>
                <a:t>deg</a:t>
              </a:r>
              <a:r>
                <a:rPr lang="en-US" sz="1400" dirty="0" smtClean="0"/>
                <a:t> to beam 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99.5% aluminum oxide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  0.5% chromium doped  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/Al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Cr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O</a:t>
              </a:r>
              <a:r>
                <a:rPr lang="en-US" sz="1400" baseline="-25000" dirty="0" smtClean="0"/>
                <a:t>3</a:t>
              </a:r>
            </a:p>
            <a:p>
              <a:endParaRPr lang="en-US" dirty="0"/>
            </a:p>
          </p:txBody>
        </p:sp>
      </p:grpSp>
      <p:sp>
        <p:nvSpPr>
          <p:cNvPr id="83" name="Text Box 26"/>
          <p:cNvSpPr txBox="1">
            <a:spLocks noChangeArrowheads="1"/>
          </p:cNvSpPr>
          <p:nvPr/>
        </p:nvSpPr>
        <p:spPr bwMode="auto">
          <a:xfrm>
            <a:off x="1548989" y="0"/>
            <a:ext cx="6630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Positron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Detection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by Annihilation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Coincidence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42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09235" y="639170"/>
            <a:ext cx="6698506" cy="2512169"/>
            <a:chOff x="1209235" y="639170"/>
            <a:chExt cx="6698506" cy="2512169"/>
          </a:xfrm>
        </p:grpSpPr>
        <p:pic>
          <p:nvPicPr>
            <p:cNvPr id="716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716611"/>
              <a:ext cx="3234447" cy="23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216232" y="2934490"/>
            <a:ext cx="6672055" cy="2473666"/>
            <a:chOff x="1216232" y="2934490"/>
            <a:chExt cx="6672055" cy="2473666"/>
          </a:xfrm>
        </p:grpSpPr>
        <p:pic>
          <p:nvPicPr>
            <p:cNvPr id="7168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232" y="2953824"/>
              <a:ext cx="3374380" cy="243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234" y="2934490"/>
              <a:ext cx="3235053" cy="247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681" y="5585792"/>
            <a:ext cx="8011192" cy="1152939"/>
            <a:chOff x="5681" y="5585792"/>
            <a:chExt cx="8011192" cy="1152939"/>
          </a:xfrm>
        </p:grpSpPr>
        <p:sp>
          <p:nvSpPr>
            <p:cNvPr id="6" name="TextBox 5"/>
            <p:cNvSpPr txBox="1"/>
            <p:nvPr/>
          </p:nvSpPr>
          <p:spPr>
            <a:xfrm>
              <a:off x="5681" y="5595731"/>
              <a:ext cx="461562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/>
                <a:t>Detected e+ rate (1 e</a:t>
              </a:r>
              <a:r>
                <a:rPr lang="en-US" sz="1600" baseline="30000" dirty="0" smtClean="0"/>
                <a:t>+</a:t>
              </a:r>
              <a:r>
                <a:rPr lang="en-US" sz="1600" dirty="0" smtClean="0"/>
                <a:t> per 10</a:t>
              </a:r>
              <a:r>
                <a:rPr lang="en-US" sz="1600" baseline="30000" dirty="0" smtClean="0"/>
                <a:t>10 </a:t>
              </a:r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r>
                <a:rPr lang="en-US" sz="1600" dirty="0" smtClean="0"/>
                <a:t>)</a:t>
              </a:r>
            </a:p>
            <a:p>
              <a:pPr algn="r"/>
              <a:r>
                <a:rPr lang="en-US" sz="1600" dirty="0" smtClean="0"/>
                <a:t>Solid Angle (0.1 </a:t>
              </a:r>
              <a:r>
                <a:rPr lang="en-US" sz="1600" dirty="0" err="1" smtClean="0"/>
                <a:t>sr</a:t>
              </a:r>
              <a:r>
                <a:rPr lang="en-US" sz="1600" dirty="0" smtClean="0"/>
                <a:t>)</a:t>
              </a:r>
            </a:p>
            <a:p>
              <a:pPr algn="r"/>
              <a:r>
                <a:rPr lang="en-US" sz="1600" dirty="0" smtClean="0"/>
                <a:t>GEANT annihilation probability (1/400)</a:t>
              </a:r>
            </a:p>
            <a:p>
              <a:pPr algn="r"/>
              <a:r>
                <a:rPr lang="en-US" sz="1600" dirty="0" smtClean="0"/>
                <a:t>Coincidence detector efficiency (0.49 @ 511keV)</a:t>
              </a:r>
              <a:endParaRPr lang="en-US" sz="1600" dirty="0"/>
            </a:p>
          </p:txBody>
        </p:sp>
        <p:sp>
          <p:nvSpPr>
            <p:cNvPr id="8" name="Right Brace 7"/>
            <p:cNvSpPr/>
            <p:nvPr/>
          </p:nvSpPr>
          <p:spPr>
            <a:xfrm>
              <a:off x="4601821" y="5585792"/>
              <a:ext cx="278295" cy="1152939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9626" y="5844211"/>
              <a:ext cx="30572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33FF"/>
                  </a:solidFill>
                </a:rPr>
                <a:t>1 e</a:t>
              </a:r>
              <a:r>
                <a:rPr lang="en-US" b="1" baseline="30000" dirty="0" smtClean="0">
                  <a:solidFill>
                    <a:srgbClr val="3333FF"/>
                  </a:solidFill>
                </a:rPr>
                <a:t>+</a:t>
              </a:r>
              <a:r>
                <a:rPr lang="en-US" b="1" dirty="0" smtClean="0">
                  <a:solidFill>
                    <a:srgbClr val="3333FF"/>
                  </a:solidFill>
                </a:rPr>
                <a:t> per 10</a:t>
              </a:r>
              <a:r>
                <a:rPr lang="en-US" b="1" baseline="30000" dirty="0" smtClean="0">
                  <a:solidFill>
                    <a:srgbClr val="3333FF"/>
                  </a:solidFill>
                </a:rPr>
                <a:t>6</a:t>
              </a:r>
              <a:r>
                <a:rPr lang="en-US" b="1" dirty="0" smtClean="0">
                  <a:solidFill>
                    <a:srgbClr val="3333FF"/>
                  </a:solidFill>
                </a:rPr>
                <a:t> e</a:t>
              </a:r>
              <a:r>
                <a:rPr lang="en-US" b="1" baseline="30000" dirty="0" smtClean="0">
                  <a:solidFill>
                    <a:srgbClr val="3333FF"/>
                  </a:solidFill>
                </a:rPr>
                <a:t>-</a:t>
              </a:r>
            </a:p>
            <a:p>
              <a:r>
                <a:rPr lang="en-US" b="1" dirty="0" smtClean="0">
                  <a:solidFill>
                    <a:srgbClr val="3333FF"/>
                  </a:solidFill>
                </a:rPr>
                <a:t>(consistent with proposal)</a:t>
              </a:r>
              <a:endParaRPr lang="en-US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2935945" y="0"/>
            <a:ext cx="3671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Measuring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Positron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Yield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49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</a:pP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  <a:cs typeface="Comic Sans MS"/>
              </a:rPr>
              <a:t>Electrons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 or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  <a:cs typeface="Comic Sans MS"/>
              </a:rPr>
              <a:t>Positrons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 radiate </a:t>
            </a:r>
            <a:r>
              <a:rPr lang="en-US" sz="1600" b="1" dirty="0" smtClean="0">
                <a:solidFill>
                  <a:srgbClr val="00B050"/>
                </a:solidFill>
                <a:latin typeface="Comic Sans MS" pitchFamily="66" charset="0"/>
                <a:cs typeface="Comic Sans MS"/>
              </a:rPr>
              <a:t>polarized photons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by </a:t>
            </a:r>
            <a:r>
              <a:rPr lang="en-US" sz="1600" dirty="0" err="1" smtClean="0">
                <a:latin typeface="Comic Sans MS" pitchFamily="66" charset="0"/>
                <a:cs typeface="Comic Sans MS"/>
              </a:rPr>
              <a:t>Bremmstrahlung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 in reconversion target</a:t>
            </a:r>
          </a:p>
          <a:p>
            <a:pPr algn="just">
              <a:buClr>
                <a:srgbClr val="D60093"/>
              </a:buClr>
            </a:pPr>
            <a:endParaRPr lang="en-US" sz="1600" dirty="0">
              <a:latin typeface="+mn-lt"/>
              <a:cs typeface="Comic Sans MS"/>
            </a:endParaRPr>
          </a:p>
          <a:p>
            <a:pPr algn="just">
              <a:buClr>
                <a:srgbClr val="D60093"/>
              </a:buClr>
            </a:pPr>
            <a:r>
              <a:rPr lang="en-US" sz="1600" i="1" dirty="0" smtClean="0">
                <a:latin typeface="Comic Sans MS" pitchFamily="66" charset="0"/>
                <a:cs typeface="Comic Sans MS"/>
              </a:rPr>
              <a:t>Energy dependent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  <a:cs typeface="Comic Sans MS"/>
              </a:rPr>
              <a:t>ompton scattering of </a:t>
            </a:r>
            <a:r>
              <a:rPr lang="en-US" sz="1600" b="1" dirty="0" smtClean="0">
                <a:solidFill>
                  <a:srgbClr val="00B050"/>
                </a:solidFill>
                <a:latin typeface="Comic Sans MS" pitchFamily="66" charset="0"/>
                <a:cs typeface="Comic Sans MS"/>
              </a:rPr>
              <a:t>photons transmitted</a:t>
            </a:r>
            <a:r>
              <a:rPr lang="en-US" sz="1600" b="1" dirty="0" smtClean="0">
                <a:solidFill>
                  <a:srgbClr val="00B050"/>
                </a:solidFill>
                <a:latin typeface="Comic Sans MS" pitchFamily="66" charset="0"/>
                <a:cs typeface="Bookman Old Style"/>
              </a:rPr>
              <a:t> </a:t>
            </a:r>
            <a:r>
              <a:rPr lang="en-US" sz="1600" dirty="0" smtClean="0">
                <a:latin typeface="Comic Sans MS" pitchFamily="66" charset="0"/>
                <a:cs typeface="Bookman Old Style"/>
              </a:rPr>
              <a:t>through </a:t>
            </a:r>
            <a:r>
              <a:rPr lang="en-US" sz="1600" b="1" dirty="0" smtClean="0">
                <a:solidFill>
                  <a:srgbClr val="7030A0"/>
                </a:solidFill>
                <a:latin typeface="Comic Sans MS" pitchFamily="66" charset="0"/>
                <a:cs typeface="Bookman Old Style"/>
              </a:rPr>
              <a:t>polarized target 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  <a:cs typeface="Comic Sans MS"/>
              </a:rPr>
              <a:t>correspond to polarization of </a:t>
            </a:r>
            <a:r>
              <a:rPr lang="en-US" sz="1600" dirty="0">
                <a:latin typeface="Comic Sans MS" pitchFamily="66" charset="0"/>
                <a:cs typeface="Comic Sans MS"/>
              </a:rPr>
              <a:t>incoming</a:t>
            </a:r>
            <a:r>
              <a:rPr lang="en-US" sz="1600" b="1" dirty="0">
                <a:solidFill>
                  <a:srgbClr val="0000CC"/>
                </a:solidFill>
                <a:latin typeface="Comic Sans MS" pitchFamily="66" charset="0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latin typeface="Comic Sans MS" pitchFamily="66" charset="0"/>
                <a:cs typeface="Comic Sans MS"/>
              </a:rPr>
              <a:t>Electrons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or</a:t>
            </a:r>
            <a:r>
              <a:rPr lang="en-US" sz="1600" b="1" dirty="0" smtClean="0">
                <a:latin typeface="Comic Sans MS" pitchFamily="66" charset="0"/>
                <a:cs typeface="Comic Sans M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  <a:cs typeface="Comic Sans MS"/>
              </a:rPr>
              <a:t>Positrons</a:t>
            </a:r>
            <a:r>
              <a:rPr lang="en-US" sz="1600" b="1" dirty="0" smtClean="0">
                <a:solidFill>
                  <a:srgbClr val="0000CC"/>
                </a:solidFill>
                <a:latin typeface="Comic Sans MS" pitchFamily="66" charset="0"/>
                <a:cs typeface="Comic Sans MS"/>
              </a:rPr>
              <a:t> </a:t>
            </a:r>
            <a:r>
              <a:rPr lang="en-US" sz="1600" dirty="0" smtClean="0">
                <a:latin typeface="Comic Sans MS" pitchFamily="66" charset="0"/>
                <a:cs typeface="Comic Sans MS"/>
              </a:rPr>
              <a:t>(aligned or anti-aligned)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  <a:cs typeface="Comic Sans MS"/>
              </a:rPr>
              <a:t>.</a:t>
            </a:r>
            <a:endParaRPr lang="en-US" sz="1600" dirty="0">
              <a:solidFill>
                <a:schemeClr val="tx1"/>
              </a:solidFill>
              <a:latin typeface="Comic Sans MS" pitchFamily="66" charset="0"/>
              <a:cs typeface="Comic Sans MS"/>
            </a:endParaRP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1180215" y="5796432"/>
            <a:ext cx="6932427" cy="83099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omic Sans MS"/>
                <a:cs typeface="Comic Sans MS"/>
              </a:rPr>
              <a:t>Bremmstrahlung</a:t>
            </a:r>
            <a:r>
              <a:rPr lang="en-US" sz="1600" dirty="0" smtClean="0">
                <a:latin typeface="Comic Sans MS"/>
                <a:cs typeface="Comic Sans MS"/>
              </a:rPr>
              <a:t> photon spectrum requires energy-dependent analyses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Energy binning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Energy integration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416927"/>
              </p:ext>
            </p:extLst>
          </p:nvPr>
        </p:nvGraphicFramePr>
        <p:xfrm>
          <a:off x="5215971" y="1879195"/>
          <a:ext cx="3566521" cy="71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8" name="Equation" r:id="rId3" imgW="2145960" imgH="419040" progId="Equation.3">
                  <p:embed/>
                </p:oleObj>
              </mc:Choice>
              <mc:Fallback>
                <p:oleObj name="Equation" r:id="rId3" imgW="2145960" imgH="41904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971" y="1879195"/>
                        <a:ext cx="3566521" cy="7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68775" y="2720354"/>
            <a:ext cx="344561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Bookman Old Style"/>
                <a:ea typeface="Lucida Grande"/>
                <a:cs typeface="Bookman Old Style"/>
              </a:rPr>
              <a:t>μ</a:t>
            </a:r>
            <a:r>
              <a:rPr lang="en-US" sz="1400" b="1" i="1" dirty="0" smtClean="0">
                <a:latin typeface="Comic Sans MS" pitchFamily="66" charset="0"/>
                <a:cs typeface="Bookman Old Style"/>
              </a:rPr>
              <a:t>1</a:t>
            </a:r>
            <a:r>
              <a:rPr lang="en-US" sz="1400" i="1" dirty="0" smtClean="0">
                <a:latin typeface="Bookman Old Style"/>
                <a:cs typeface="Bookman Old Style"/>
              </a:rPr>
              <a:t> - </a:t>
            </a:r>
            <a:r>
              <a:rPr lang="en-US" sz="1400" dirty="0" smtClean="0">
                <a:latin typeface="Comic Sans MS" pitchFamily="66" charset="0"/>
                <a:cs typeface="Bookman Old Style"/>
              </a:rPr>
              <a:t>Compton absorption coefficient </a:t>
            </a:r>
          </a:p>
          <a:p>
            <a:r>
              <a:rPr lang="en-US" sz="1400" b="1" i="1" dirty="0" smtClean="0">
                <a:latin typeface="Comic Sans MS" pitchFamily="66" charset="0"/>
                <a:cs typeface="Bookman Old Style"/>
              </a:rPr>
              <a:t>L</a:t>
            </a:r>
            <a:r>
              <a:rPr lang="en-US" sz="1400" dirty="0" smtClean="0">
                <a:latin typeface="Comic Sans MS" pitchFamily="66" charset="0"/>
                <a:cs typeface="Bookman Old Style"/>
              </a:rPr>
              <a:t>    - target length</a:t>
            </a:r>
          </a:p>
          <a:p>
            <a:r>
              <a:rPr lang="en-US" sz="1400" b="1" i="1" dirty="0" smtClean="0">
                <a:latin typeface="Comic Sans MS" pitchFamily="66" charset="0"/>
                <a:cs typeface="Bookman Old Style"/>
              </a:rPr>
              <a:t>P</a:t>
            </a:r>
            <a:r>
              <a:rPr lang="en-US" sz="1400" b="1" i="1" baseline="-25000" dirty="0" smtClean="0">
                <a:latin typeface="Comic Sans MS" pitchFamily="66" charset="0"/>
                <a:cs typeface="Bookman Old Style"/>
              </a:rPr>
              <a:t>3</a:t>
            </a:r>
            <a:r>
              <a:rPr lang="en-US" sz="1400" dirty="0" smtClean="0">
                <a:latin typeface="Comic Sans MS" pitchFamily="66" charset="0"/>
                <a:cs typeface="Bookman Old Style"/>
              </a:rPr>
              <a:t>   - photon polarization (long.)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232107" y="4029793"/>
            <a:ext cx="3507856" cy="1353719"/>
            <a:chOff x="5232107" y="4029793"/>
            <a:chExt cx="3507856" cy="1353719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6528749"/>
                </p:ext>
              </p:extLst>
            </p:nvPr>
          </p:nvGraphicFramePr>
          <p:xfrm>
            <a:off x="5232107" y="4029793"/>
            <a:ext cx="1349447" cy="4169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89" name="Equation" r:id="rId5" imgW="812520" imgH="228600" progId="Equation.3">
                    <p:embed/>
                  </p:oleObj>
                </mc:Choice>
                <mc:Fallback>
                  <p:oleObj name="Equation" r:id="rId5" imgW="812520" imgH="228600" progId="Equation.3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107" y="4029793"/>
                          <a:ext cx="1349447" cy="4169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5424953" y="4644848"/>
              <a:ext cx="3315010" cy="73866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i="1" dirty="0" err="1" smtClean="0">
                  <a:latin typeface="Comic Sans MS" pitchFamily="66" charset="0"/>
                  <a:cs typeface="Bookman Old Style"/>
                </a:rPr>
                <a:t>P</a:t>
              </a:r>
              <a:r>
                <a:rPr lang="en-US" sz="1400" b="1" i="1" baseline="-25000" dirty="0" err="1" smtClean="0">
                  <a:latin typeface="Comic Sans MS" pitchFamily="66" charset="0"/>
                  <a:cs typeface="Bookman Old Style"/>
                </a:rPr>
                <a:t>e</a:t>
              </a:r>
              <a:r>
                <a:rPr lang="en-US" sz="1400" b="1" i="1" dirty="0">
                  <a:latin typeface="Comic Sans MS" pitchFamily="66" charset="0"/>
                  <a:cs typeface="Bookman Old Style"/>
                </a:rPr>
                <a:t> </a:t>
              </a:r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- </a:t>
              </a:r>
              <a:r>
                <a:rPr lang="en-US" sz="1400" dirty="0" smtClean="0">
                  <a:latin typeface="Comic Sans MS" pitchFamily="66" charset="0"/>
                  <a:cs typeface="Bookman Old Style"/>
                </a:rPr>
                <a:t>electron/positron polarization</a:t>
              </a:r>
            </a:p>
            <a:p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P</a:t>
              </a:r>
              <a:r>
                <a:rPr lang="en-US" sz="1400" b="1" i="1" baseline="-25000" dirty="0" smtClean="0">
                  <a:latin typeface="Comic Sans MS" pitchFamily="66" charset="0"/>
                  <a:cs typeface="Bookman Old Style"/>
                </a:rPr>
                <a:t>T</a:t>
              </a:r>
              <a:r>
                <a:rPr lang="en-US" sz="1400" b="1" i="1" dirty="0">
                  <a:latin typeface="Comic Sans MS" pitchFamily="66" charset="0"/>
                  <a:cs typeface="Bookman Old Style"/>
                </a:rPr>
                <a:t> </a:t>
              </a:r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- </a:t>
              </a:r>
              <a:r>
                <a:rPr lang="en-US" sz="1400" dirty="0" smtClean="0">
                  <a:latin typeface="Comic Sans MS" pitchFamily="66" charset="0"/>
                  <a:cs typeface="Bookman Old Style"/>
                </a:rPr>
                <a:t>target polarization</a:t>
              </a:r>
            </a:p>
            <a:p>
              <a:r>
                <a:rPr lang="en-US" sz="1400" b="1" i="1" dirty="0" err="1" smtClean="0">
                  <a:latin typeface="Comic Sans MS" pitchFamily="66" charset="0"/>
                  <a:cs typeface="Bookman Old Style"/>
                </a:rPr>
                <a:t>A</a:t>
              </a:r>
              <a:r>
                <a:rPr lang="en-US" sz="1400" b="1" i="1" baseline="-25000" dirty="0" err="1" smtClean="0">
                  <a:latin typeface="Comic Sans MS" pitchFamily="66" charset="0"/>
                  <a:cs typeface="Bookman Old Style"/>
                </a:rPr>
                <a:t>e</a:t>
              </a:r>
              <a:r>
                <a:rPr lang="en-US" sz="1400" b="1" i="1" dirty="0">
                  <a:latin typeface="Comic Sans MS" pitchFamily="66" charset="0"/>
                  <a:cs typeface="Bookman Old Style"/>
                </a:rPr>
                <a:t> </a:t>
              </a:r>
              <a:r>
                <a:rPr lang="en-US" sz="1400" b="1" i="1" dirty="0" smtClean="0">
                  <a:latin typeface="Comic Sans MS" pitchFamily="66" charset="0"/>
                  <a:cs typeface="Bookman Old Style"/>
                </a:rPr>
                <a:t>- </a:t>
              </a:r>
              <a:r>
                <a:rPr lang="en-US" sz="1400" dirty="0" smtClean="0">
                  <a:latin typeface="Comic Sans MS" pitchFamily="66" charset="0"/>
                  <a:cs typeface="Bookman Old Style"/>
                </a:rPr>
                <a:t>analyzing power</a:t>
              </a:r>
              <a:endParaRPr lang="en-US" sz="1400" dirty="0">
                <a:latin typeface="Comic Sans MS" pitchFamily="66" charset="0"/>
                <a:cs typeface="Bookman Old Style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92542" y="1881963"/>
            <a:ext cx="3638736" cy="3583171"/>
            <a:chOff x="1136950" y="1892596"/>
            <a:chExt cx="3260411" cy="3332606"/>
          </a:xfrm>
        </p:grpSpPr>
        <p:pic>
          <p:nvPicPr>
            <p:cNvPr id="66660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1136950" y="3576739"/>
              <a:ext cx="915134" cy="64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079591" y="3327990"/>
              <a:ext cx="3177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00B050"/>
                </a:solidFill>
                <a:latin typeface="Symbol" pitchFamily="18" charset="2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413051" y="3572540"/>
              <a:ext cx="691116" cy="0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151321" y="3572540"/>
              <a:ext cx="219739" cy="3545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Arrow Connector 47"/>
          <p:cNvCxnSpPr>
            <a:stCxn id="51" idx="0"/>
          </p:cNvCxnSpPr>
          <p:nvPr/>
        </p:nvCxnSpPr>
        <p:spPr>
          <a:xfrm flipV="1">
            <a:off x="691268" y="3955313"/>
            <a:ext cx="1318285" cy="723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633" y="4678327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Reconversion</a:t>
            </a:r>
          </a:p>
          <a:p>
            <a:r>
              <a:rPr lang="en-US" sz="1200" dirty="0" smtClean="0"/>
              <a:t>Target</a:t>
            </a:r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Densimet</a:t>
            </a:r>
            <a:r>
              <a:rPr lang="en-US" sz="1200" dirty="0" smtClean="0"/>
              <a:t> D17K)</a:t>
            </a:r>
          </a:p>
          <a:p>
            <a:r>
              <a:rPr lang="en-US" sz="1200" dirty="0" smtClean="0"/>
              <a:t>90.5% W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7% Ni</a:t>
            </a:r>
          </a:p>
          <a:p>
            <a:r>
              <a:rPr lang="en-US" sz="1200" dirty="0" smtClean="0"/>
              <a:t> 2.5% Cu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04037" y="3018049"/>
            <a:ext cx="393700" cy="652264"/>
            <a:chOff x="296527" y="2507680"/>
            <a:chExt cx="393700" cy="652264"/>
          </a:xfrm>
        </p:grpSpPr>
        <p:sp>
          <p:nvSpPr>
            <p:cNvPr id="24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33CC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0033CC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7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3937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rgbClr val="3333FF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>
                  <a:solidFill>
                    <a:srgbClr val="3333FF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aseline="-25000" dirty="0">
                  <a:solidFill>
                    <a:srgbClr val="3333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6313" y="3670179"/>
            <a:ext cx="401072" cy="652264"/>
            <a:chOff x="296527" y="2507680"/>
            <a:chExt cx="401072" cy="652264"/>
          </a:xfrm>
        </p:grpSpPr>
        <p:sp>
          <p:nvSpPr>
            <p:cNvPr id="3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93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  <a:endParaRPr lang="en-US" sz="1400" b="1" baseline="30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3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4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0107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P</a:t>
              </a:r>
              <a:r>
                <a:rPr lang="en-US" sz="1400" baseline="-250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400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+</a:t>
              </a:r>
            </a:p>
          </p:txBody>
        </p:sp>
      </p:grp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16076" y="0"/>
            <a:ext cx="80112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000" i="1" dirty="0" err="1" smtClean="0">
                <a:solidFill>
                  <a:srgbClr val="C65137"/>
                </a:solidFill>
                <a:latin typeface="+mn-lt"/>
              </a:rPr>
              <a:t>Measuring</a:t>
            </a:r>
            <a:r>
              <a:rPr lang="fr-FR" altLang="en-US" sz="2000" i="1" dirty="0" smtClean="0">
                <a:solidFill>
                  <a:srgbClr val="C65137"/>
                </a:solidFill>
                <a:latin typeface="+mn-lt"/>
              </a:rPr>
              <a:t> Positron </a:t>
            </a:r>
            <a:r>
              <a:rPr lang="fr-FR" altLang="en-US" sz="2000" i="1" dirty="0" err="1" smtClean="0">
                <a:solidFill>
                  <a:srgbClr val="C65137"/>
                </a:solidFill>
                <a:latin typeface="+mn-lt"/>
              </a:rPr>
              <a:t>Polarization</a:t>
            </a:r>
            <a:r>
              <a:rPr lang="fr-FR" altLang="en-US" sz="2000" i="1" dirty="0" smtClean="0">
                <a:solidFill>
                  <a:srgbClr val="C65137"/>
                </a:solidFill>
                <a:latin typeface="+mn-lt"/>
              </a:rPr>
              <a:t>: Compton Transmission Polarimeter</a:t>
            </a:r>
            <a:endParaRPr lang="fr-FR" altLang="en-US" sz="2000" i="1" dirty="0">
              <a:solidFill>
                <a:srgbClr val="C651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75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714" y="1220015"/>
            <a:ext cx="4539439" cy="2698296"/>
            <a:chOff x="105180" y="649188"/>
            <a:chExt cx="4338368" cy="2542700"/>
          </a:xfrm>
        </p:grpSpPr>
        <p:grpSp>
          <p:nvGrpSpPr>
            <p:cNvPr id="4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44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45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6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19"/>
            <p:cNvCxnSpPr>
              <a:stCxn id="62" idx="0"/>
            </p:cNvCxnSpPr>
            <p:nvPr/>
          </p:nvCxnSpPr>
          <p:spPr>
            <a:xfrm flipV="1">
              <a:off x="1806352" y="2140116"/>
              <a:ext cx="123570" cy="4247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25"/>
            <p:cNvSpPr txBox="1"/>
            <p:nvPr/>
          </p:nvSpPr>
          <p:spPr>
            <a:xfrm>
              <a:off x="3792784" y="877001"/>
              <a:ext cx="648072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C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A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L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O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R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I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M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T</a:t>
              </a:r>
            </a:p>
            <a:p>
              <a:pPr algn="ctr"/>
              <a:r>
                <a:rPr lang="en-US" sz="1200" b="1" dirty="0" smtClean="0">
                  <a:solidFill>
                    <a:srgbClr val="FFFF00"/>
                  </a:solidFill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</a:t>
              </a:r>
            </a:p>
          </p:txBody>
        </p:sp>
        <p:cxnSp>
          <p:nvCxnSpPr>
            <p:cNvPr id="53" name="Straight Arrow Connector 27"/>
            <p:cNvCxnSpPr/>
            <p:nvPr/>
          </p:nvCxnSpPr>
          <p:spPr>
            <a:xfrm>
              <a:off x="997651" y="1880191"/>
              <a:ext cx="1265275" cy="1063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28"/>
            <p:cNvSpPr txBox="1"/>
            <p:nvPr/>
          </p:nvSpPr>
          <p:spPr>
            <a:xfrm>
              <a:off x="140355" y="1692595"/>
              <a:ext cx="527688" cy="40011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FF0000"/>
                  </a:solidFill>
                  <a:latin typeface="Comic Sans MS" pitchFamily="66" charset="0"/>
                </a:rPr>
                <a:t>e+</a:t>
              </a:r>
              <a:endParaRPr lang="en-US" sz="14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55" name="Straight Arrow Connector 29"/>
            <p:cNvCxnSpPr/>
            <p:nvPr/>
          </p:nvCxnSpPr>
          <p:spPr>
            <a:xfrm>
              <a:off x="285270" y="1582479"/>
              <a:ext cx="1701209" cy="9569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30"/>
            <p:cNvCxnSpPr/>
            <p:nvPr/>
          </p:nvCxnSpPr>
          <p:spPr>
            <a:xfrm>
              <a:off x="2339752" y="1916832"/>
              <a:ext cx="890737" cy="5889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32"/>
            <p:cNvSpPr txBox="1"/>
            <p:nvPr/>
          </p:nvSpPr>
          <p:spPr>
            <a:xfrm>
              <a:off x="3183096" y="1660696"/>
              <a:ext cx="462062" cy="4001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 </a:t>
              </a:r>
              <a:r>
                <a:rPr lang="en-US" sz="2000" b="1" dirty="0" smtClean="0">
                  <a:solidFill>
                    <a:srgbClr val="25FF2A"/>
                  </a:solidFill>
                  <a:latin typeface="Symbol" pitchFamily="18" charset="2"/>
                </a:rPr>
                <a:t>g</a:t>
              </a:r>
              <a:endParaRPr lang="en-US" sz="2000" b="1" dirty="0">
                <a:solidFill>
                  <a:srgbClr val="25FF2A"/>
                </a:solidFill>
                <a:latin typeface="Symbol" pitchFamily="18" charset="2"/>
              </a:endParaRPr>
            </a:p>
          </p:txBody>
        </p:sp>
        <p:cxnSp>
          <p:nvCxnSpPr>
            <p:cNvPr id="58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3"/>
            <p:cNvCxnSpPr/>
            <p:nvPr/>
          </p:nvCxnSpPr>
          <p:spPr>
            <a:xfrm>
              <a:off x="487289" y="795670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53"/>
            <p:cNvCxnSpPr/>
            <p:nvPr/>
          </p:nvCxnSpPr>
          <p:spPr>
            <a:xfrm flipV="1">
              <a:off x="1035997" y="1795130"/>
              <a:ext cx="939850" cy="52113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20"/>
            <p:cNvSpPr txBox="1"/>
            <p:nvPr/>
          </p:nvSpPr>
          <p:spPr>
            <a:xfrm>
              <a:off x="1306488" y="2564904"/>
              <a:ext cx="999728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Trigger Scintillator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75" name="TextBox 20"/>
            <p:cNvSpPr txBox="1"/>
            <p:nvPr/>
          </p:nvSpPr>
          <p:spPr>
            <a:xfrm>
              <a:off x="188677" y="2501184"/>
              <a:ext cx="840871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10mil Al window</a:t>
              </a:r>
              <a:endParaRPr lang="en-US" sz="1200" b="1" dirty="0">
                <a:latin typeface="Comic Sans MS" pitchFamily="66" charset="0"/>
              </a:endParaRPr>
            </a:p>
          </p:txBody>
        </p:sp>
        <p:sp>
          <p:nvSpPr>
            <p:cNvPr id="51" name="TextBox 20"/>
            <p:cNvSpPr txBox="1"/>
            <p:nvPr/>
          </p:nvSpPr>
          <p:spPr>
            <a:xfrm>
              <a:off x="2581903" y="2335828"/>
              <a:ext cx="1133776" cy="43088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Comic Sans MS" pitchFamily="66" charset="0"/>
                </a:rPr>
                <a:t>Reconversion</a:t>
              </a:r>
            </a:p>
            <a:p>
              <a:pPr algn="ctr"/>
              <a:r>
                <a:rPr lang="en-US" sz="1100" b="1" dirty="0" smtClean="0">
                  <a:latin typeface="Comic Sans MS" pitchFamily="66" charset="0"/>
                </a:rPr>
                <a:t>Target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1480" y="4171899"/>
            <a:ext cx="4196100" cy="2533539"/>
            <a:chOff x="154427" y="4058461"/>
            <a:chExt cx="4533089" cy="2614825"/>
          </a:xfrm>
        </p:grpSpPr>
        <p:grpSp>
          <p:nvGrpSpPr>
            <p:cNvPr id="36" name="Group 35"/>
            <p:cNvGrpSpPr/>
            <p:nvPr/>
          </p:nvGrpSpPr>
          <p:grpSpPr>
            <a:xfrm>
              <a:off x="154427" y="4058461"/>
              <a:ext cx="4533089" cy="2614825"/>
              <a:chOff x="219264" y="1196752"/>
              <a:chExt cx="4314941" cy="2973003"/>
            </a:xfrm>
          </p:grpSpPr>
          <p:pic>
            <p:nvPicPr>
              <p:cNvPr id="37" name="Image 14" descr="adc.tif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264" y="1217427"/>
                <a:ext cx="4314941" cy="2952328"/>
              </a:xfrm>
              <a:prstGeom prst="rect">
                <a:avLst/>
              </a:prstGeom>
            </p:spPr>
          </p:pic>
          <p:sp>
            <p:nvSpPr>
              <p:cNvPr id="39" name="Ellipse 1"/>
              <p:cNvSpPr/>
              <p:nvPr/>
            </p:nvSpPr>
            <p:spPr>
              <a:xfrm rot="8073893">
                <a:off x="806915" y="1703227"/>
                <a:ext cx="313756" cy="202819"/>
              </a:xfrm>
              <a:prstGeom prst="ellipse">
                <a:avLst/>
              </a:prstGeom>
              <a:solidFill>
                <a:srgbClr val="CEF2FF">
                  <a:alpha val="20000"/>
                </a:srgbClr>
              </a:solidFill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40" name="ZoneTexte 2"/>
              <p:cNvSpPr txBox="1"/>
              <p:nvPr/>
            </p:nvSpPr>
            <p:spPr>
              <a:xfrm>
                <a:off x="802615" y="2700325"/>
                <a:ext cx="1425968" cy="47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511 </a:t>
                </a:r>
                <a:r>
                  <a:rPr lang="fr-FR" sz="105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keV</a:t>
                </a:r>
                <a:r>
                  <a:rPr lang="fr-FR" sz="105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production </a:t>
                </a:r>
              </a:p>
              <a:p>
                <a:pPr algn="ctr"/>
                <a:r>
                  <a:rPr lang="fr-FR" sz="1050" dirty="0" err="1">
                    <a:solidFill>
                      <a:srgbClr val="0033CC"/>
                    </a:solidFill>
                    <a:latin typeface="Comic Sans MS"/>
                    <a:cs typeface="Comic Sans MS"/>
                  </a:rPr>
                  <a:t>f</a:t>
                </a:r>
                <a:r>
                  <a:rPr lang="fr-FR" sz="105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rom</a:t>
                </a:r>
                <a:r>
                  <a:rPr lang="fr-FR" sz="105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e+ annihilation</a:t>
                </a:r>
                <a:endParaRPr lang="fr-FR" sz="1050" dirty="0">
                  <a:solidFill>
                    <a:srgbClr val="0033CC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2" name="ZoneTexte 23"/>
              <p:cNvSpPr txBox="1"/>
              <p:nvPr/>
            </p:nvSpPr>
            <p:spPr>
              <a:xfrm>
                <a:off x="2395254" y="1719400"/>
                <a:ext cx="1638936" cy="68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Bremsstrahlung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</a:t>
                </a:r>
              </a:p>
              <a:p>
                <a:pPr algn="ctr"/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end-point</a:t>
                </a:r>
              </a:p>
              <a:p>
                <a:pPr algn="ctr"/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(</a:t>
                </a:r>
                <a:r>
                  <a:rPr lang="fr-FR" sz="110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beam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fr-FR" sz="1100" dirty="0" err="1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energy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 – m</a:t>
                </a:r>
                <a:r>
                  <a:rPr lang="fr-FR" sz="1100" baseline="-250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e+</a:t>
                </a:r>
                <a:r>
                  <a:rPr lang="fr-FR" sz="1100" dirty="0" smtClean="0">
                    <a:solidFill>
                      <a:srgbClr val="0033CC"/>
                    </a:solidFill>
                    <a:latin typeface="Comic Sans MS"/>
                    <a:cs typeface="Comic Sans MS"/>
                  </a:rPr>
                  <a:t>)</a:t>
                </a:r>
                <a:endParaRPr lang="fr-FR" sz="1100" dirty="0">
                  <a:solidFill>
                    <a:srgbClr val="0033CC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7" name="Ellipse 24"/>
              <p:cNvSpPr/>
              <p:nvPr/>
            </p:nvSpPr>
            <p:spPr>
              <a:xfrm rot="4168434">
                <a:off x="2815030" y="3264160"/>
                <a:ext cx="624658" cy="374811"/>
              </a:xfrm>
              <a:prstGeom prst="ellipse">
                <a:avLst/>
              </a:prstGeom>
              <a:solidFill>
                <a:srgbClr val="CEF2FF">
                  <a:alpha val="20000"/>
                </a:srgbClr>
              </a:solidFill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63" name="ZoneTexte 30"/>
              <p:cNvSpPr txBox="1"/>
              <p:nvPr/>
            </p:nvSpPr>
            <p:spPr>
              <a:xfrm>
                <a:off x="1746428" y="1196752"/>
                <a:ext cx="2344605" cy="408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b="1" i="1" dirty="0">
                    <a:solidFill>
                      <a:srgbClr val="FF2FDB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fr-FR" sz="1200" b="1" i="1" baseline="30000" dirty="0" smtClean="0">
                    <a:solidFill>
                      <a:srgbClr val="FF2FDB"/>
                    </a:solidFill>
                    <a:latin typeface="Comic Sans MS"/>
                    <a:cs typeface="Comic Sans MS"/>
                  </a:rPr>
                  <a:t>+</a:t>
                </a:r>
                <a:r>
                  <a:rPr lang="fr-FR" sz="1200" b="1" i="1" dirty="0" smtClean="0">
                    <a:solidFill>
                      <a:srgbClr val="FF2FDB"/>
                    </a:solidFill>
                    <a:latin typeface="Comic Sans MS"/>
                    <a:cs typeface="Comic Sans MS"/>
                  </a:rPr>
                  <a:t> Data @ 6.3 MeV/c</a:t>
                </a:r>
                <a:endParaRPr lang="fr-FR" sz="1200" b="1" i="1" dirty="0">
                  <a:solidFill>
                    <a:srgbClr val="FF2FDB"/>
                  </a:solidFill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V="1">
              <a:off x="951284" y="4730482"/>
              <a:ext cx="1" cy="622568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225327" y="5115533"/>
              <a:ext cx="3243" cy="616085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88410" y="531254"/>
            <a:ext cx="8757909" cy="3406126"/>
            <a:chOff x="288410" y="485390"/>
            <a:chExt cx="8757909" cy="3406126"/>
          </a:xfrm>
        </p:grpSpPr>
        <p:grpSp>
          <p:nvGrpSpPr>
            <p:cNvPr id="4" name="Group 3"/>
            <p:cNvGrpSpPr/>
            <p:nvPr/>
          </p:nvGrpSpPr>
          <p:grpSpPr>
            <a:xfrm>
              <a:off x="4401880" y="1115405"/>
              <a:ext cx="4644439" cy="2776111"/>
              <a:chOff x="4495522" y="1810731"/>
              <a:chExt cx="4547473" cy="2301134"/>
            </a:xfrm>
          </p:grpSpPr>
          <p:pic>
            <p:nvPicPr>
              <p:cNvPr id="30" name="Picture 11" descr="SemIintSigscope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719"/>
              <a:stretch/>
            </p:blipFill>
            <p:spPr>
              <a:xfrm>
                <a:off x="5791201" y="1810731"/>
                <a:ext cx="3251794" cy="2301134"/>
              </a:xfrm>
              <a:prstGeom prst="rect">
                <a:avLst/>
              </a:prstGeom>
            </p:spPr>
          </p:pic>
          <p:sp>
            <p:nvSpPr>
              <p:cNvPr id="31" name="TextBox 22"/>
              <p:cNvSpPr txBox="1"/>
              <p:nvPr/>
            </p:nvSpPr>
            <p:spPr>
              <a:xfrm>
                <a:off x="4633609" y="2352784"/>
                <a:ext cx="1074131" cy="2296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latin typeface="Comic Sans MS" pitchFamily="66" charset="0"/>
                    <a:cs typeface="Didot"/>
                  </a:rPr>
                  <a:t>Scintillator</a:t>
                </a:r>
                <a:endParaRPr lang="en-US" sz="1200" b="1" baseline="-25000" dirty="0">
                  <a:latin typeface="Comic Sans MS" pitchFamily="66" charset="0"/>
                  <a:cs typeface="Didot"/>
                </a:endParaRPr>
              </a:p>
            </p:txBody>
          </p:sp>
          <p:cxnSp>
            <p:nvCxnSpPr>
              <p:cNvPr id="32" name="Straight Arrow Connector 23"/>
              <p:cNvCxnSpPr>
                <a:stCxn id="31" idx="3"/>
              </p:cNvCxnSpPr>
              <p:nvPr/>
            </p:nvCxnSpPr>
            <p:spPr>
              <a:xfrm>
                <a:off x="5707740" y="2467587"/>
                <a:ext cx="1344813" cy="61593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27"/>
              <p:cNvCxnSpPr>
                <a:stCxn id="41" idx="3"/>
              </p:cNvCxnSpPr>
              <p:nvPr/>
            </p:nvCxnSpPr>
            <p:spPr>
              <a:xfrm>
                <a:off x="5709377" y="2955334"/>
                <a:ext cx="1618798" cy="2132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0"/>
              <p:cNvSpPr txBox="1"/>
              <p:nvPr/>
            </p:nvSpPr>
            <p:spPr>
              <a:xfrm>
                <a:off x="4495522" y="3339538"/>
                <a:ext cx="1224136" cy="382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latin typeface="Comic Sans MS" pitchFamily="66" charset="0"/>
                    <a:cs typeface="Didot"/>
                  </a:rPr>
                  <a:t>Coincidence trigger</a:t>
                </a:r>
                <a:endParaRPr lang="en-US" sz="1200" b="1" dirty="0">
                  <a:latin typeface="Comic Sans MS" pitchFamily="66" charset="0"/>
                  <a:cs typeface="Didot"/>
                </a:endParaRPr>
              </a:p>
            </p:txBody>
          </p:sp>
          <p:cxnSp>
            <p:nvCxnSpPr>
              <p:cNvPr id="35" name="Straight Arrow Connector 31"/>
              <p:cNvCxnSpPr>
                <a:stCxn id="34" idx="3"/>
              </p:cNvCxnSpPr>
              <p:nvPr/>
            </p:nvCxnSpPr>
            <p:spPr>
              <a:xfrm>
                <a:off x="5719658" y="3530877"/>
                <a:ext cx="1887371" cy="194805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22"/>
              <p:cNvSpPr txBox="1"/>
              <p:nvPr/>
            </p:nvSpPr>
            <p:spPr>
              <a:xfrm>
                <a:off x="4989297" y="2840531"/>
                <a:ext cx="720080" cy="2296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latin typeface="Comic Sans MS" pitchFamily="66" charset="0"/>
                    <a:cs typeface="Didot"/>
                  </a:rPr>
                  <a:t>PMT5</a:t>
                </a:r>
                <a:endParaRPr lang="en-US" sz="1200" b="1" baseline="-25000" dirty="0">
                  <a:latin typeface="Comic Sans MS" pitchFamily="66" charset="0"/>
                  <a:cs typeface="Didot"/>
                </a:endParaRPr>
              </a:p>
            </p:txBody>
          </p:sp>
        </p:grpSp>
        <p:sp>
          <p:nvSpPr>
            <p:cNvPr id="60" name="Text Box 13"/>
            <p:cNvSpPr txBox="1">
              <a:spLocks noChangeArrowheads="1"/>
            </p:cNvSpPr>
            <p:nvPr/>
          </p:nvSpPr>
          <p:spPr bwMode="auto">
            <a:xfrm>
              <a:off x="288410" y="485390"/>
              <a:ext cx="8582025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just">
                <a:buClr>
                  <a:srgbClr val="D60093"/>
                </a:buClr>
                <a:defRPr/>
              </a:pPr>
              <a:r>
                <a:rPr lang="fr-FR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Positrons</a:t>
              </a:r>
              <a:r>
                <a:rPr lang="fr-FR" sz="16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lang="fr-FR" sz="1600" dirty="0" smtClean="0">
                  <a:latin typeface="Comic Sans MS"/>
                  <a:cs typeface="Comic Sans MS"/>
                </a:rPr>
                <a:t>are </a:t>
              </a:r>
              <a:r>
                <a:rPr lang="fr-FR" sz="1600" dirty="0" err="1" smtClean="0">
                  <a:latin typeface="Comic Sans MS"/>
                  <a:cs typeface="Comic Sans MS"/>
                </a:rPr>
                <a:t>detected</a:t>
              </a:r>
              <a:r>
                <a:rPr lang="fr-FR" sz="1600" dirty="0" smtClean="0">
                  <a:latin typeface="Comic Sans MS"/>
                  <a:cs typeface="Comic Sans MS"/>
                </a:rPr>
                <a:t> in </a:t>
              </a:r>
              <a:r>
                <a:rPr lang="fr-FR" sz="1600" b="1" dirty="0" err="1" smtClean="0">
                  <a:solidFill>
                    <a:srgbClr val="3333FF"/>
                  </a:solidFill>
                  <a:latin typeface="Comic Sans MS"/>
                  <a:cs typeface="Comic Sans MS"/>
                </a:rPr>
                <a:t>coincidence</a:t>
              </a:r>
              <a:r>
                <a:rPr lang="fr-FR" sz="1600" dirty="0" smtClean="0">
                  <a:latin typeface="Comic Sans MS"/>
                  <a:cs typeface="Comic Sans MS"/>
                </a:rPr>
                <a:t> </a:t>
              </a:r>
              <a:r>
                <a:rPr lang="fr-FR" sz="1600" dirty="0" err="1" smtClean="0">
                  <a:latin typeface="Comic Sans MS"/>
                  <a:cs typeface="Comic Sans MS"/>
                </a:rPr>
                <a:t>between</a:t>
              </a:r>
              <a:r>
                <a:rPr lang="fr-FR" sz="1600" dirty="0" smtClean="0">
                  <a:latin typeface="Comic Sans MS"/>
                  <a:cs typeface="Comic Sans MS"/>
                </a:rPr>
                <a:t> a </a:t>
              </a:r>
              <a:r>
                <a:rPr lang="fr-FR" sz="1600" dirty="0" err="1" smtClean="0">
                  <a:latin typeface="Comic Sans MS"/>
                  <a:cs typeface="Comic Sans MS"/>
                </a:rPr>
                <a:t>thin</a:t>
              </a:r>
              <a:r>
                <a:rPr lang="fr-FR" sz="1600" b="1" dirty="0" smtClean="0">
                  <a:latin typeface="Comic Sans MS"/>
                  <a:cs typeface="Comic Sans MS"/>
                </a:rPr>
                <a:t> </a:t>
              </a:r>
              <a:r>
                <a:rPr lang="fr-FR" sz="1600" b="1" dirty="0" smtClean="0">
                  <a:solidFill>
                    <a:srgbClr val="3333FF"/>
                  </a:solidFill>
                  <a:latin typeface="Comic Sans MS"/>
                  <a:cs typeface="Comic Sans MS"/>
                </a:rPr>
                <a:t>trigger </a:t>
              </a:r>
              <a:r>
                <a:rPr lang="fr-FR" sz="1600" b="1" dirty="0" err="1" smtClean="0">
                  <a:solidFill>
                    <a:srgbClr val="3333FF"/>
                  </a:solidFill>
                  <a:latin typeface="Comic Sans MS"/>
                  <a:cs typeface="Comic Sans MS"/>
                </a:rPr>
                <a:t>scintillator</a:t>
              </a:r>
              <a:r>
                <a:rPr lang="fr-FR" sz="1600" dirty="0" smtClean="0">
                  <a:latin typeface="Comic Sans MS"/>
                  <a:cs typeface="Comic Sans MS"/>
                </a:rPr>
                <a:t> </a:t>
              </a:r>
              <a:r>
                <a:rPr lang="fr-FR" sz="1600" dirty="0" err="1" smtClean="0">
                  <a:latin typeface="Comic Sans MS"/>
                  <a:cs typeface="Comic Sans MS"/>
                </a:rPr>
                <a:t>placed</a:t>
              </a:r>
              <a:r>
                <a:rPr lang="fr-FR" sz="1600" dirty="0" smtClean="0">
                  <a:latin typeface="Comic Sans MS"/>
                  <a:cs typeface="Comic Sans MS"/>
                </a:rPr>
                <a:t> </a:t>
              </a:r>
              <a:r>
                <a:rPr lang="fr-FR" sz="1600" dirty="0" err="1" smtClean="0">
                  <a:latin typeface="Comic Sans MS"/>
                  <a:cs typeface="Comic Sans MS"/>
                </a:rPr>
                <a:t>prior</a:t>
              </a:r>
              <a:r>
                <a:rPr lang="fr-FR" sz="1600" dirty="0" smtClean="0">
                  <a:latin typeface="Comic Sans MS"/>
                  <a:cs typeface="Comic Sans MS"/>
                </a:rPr>
                <a:t> to the reconversion </a:t>
              </a:r>
              <a:r>
                <a:rPr lang="fr-FR" sz="1600" dirty="0" err="1" smtClean="0">
                  <a:latin typeface="Comic Sans MS"/>
                  <a:cs typeface="Comic Sans MS"/>
                </a:rPr>
                <a:t>target</a:t>
              </a:r>
              <a:r>
                <a:rPr lang="fr-FR" sz="1600" dirty="0" smtClean="0">
                  <a:latin typeface="Comic Sans MS"/>
                  <a:cs typeface="Comic Sans MS"/>
                </a:rPr>
                <a:t> and the </a:t>
              </a:r>
              <a:r>
                <a:rPr lang="fr-FR" sz="1600" b="1" dirty="0" smtClean="0">
                  <a:solidFill>
                    <a:srgbClr val="3333FF"/>
                  </a:solidFill>
                  <a:latin typeface="Comic Sans MS"/>
                  <a:cs typeface="Comic Sans MS"/>
                </a:rPr>
                <a:t>central </a:t>
              </a:r>
              <a:r>
                <a:rPr lang="fr-FR" sz="1600" b="1" dirty="0" err="1" smtClean="0">
                  <a:solidFill>
                    <a:srgbClr val="3333FF"/>
                  </a:solidFill>
                  <a:latin typeface="Comic Sans MS"/>
                  <a:cs typeface="Comic Sans MS"/>
                </a:rPr>
                <a:t>crystal</a:t>
              </a:r>
              <a:r>
                <a:rPr lang="fr-FR" sz="1600" b="1" dirty="0" smtClean="0">
                  <a:solidFill>
                    <a:srgbClr val="3333FF"/>
                  </a:solidFill>
                  <a:latin typeface="Comic Sans MS"/>
                  <a:cs typeface="Comic Sans MS"/>
                </a:rPr>
                <a:t> </a:t>
              </a:r>
              <a:r>
                <a:rPr lang="fr-FR" sz="1600" dirty="0" smtClean="0">
                  <a:latin typeface="Comic Sans MS"/>
                  <a:cs typeface="Comic Sans MS"/>
                </a:rPr>
                <a:t>(PMT5) and </a:t>
              </a:r>
              <a:r>
                <a:rPr lang="fr-FR" sz="1600" b="1" dirty="0" err="1" smtClean="0">
                  <a:solidFill>
                    <a:srgbClr val="00B050"/>
                  </a:solidFill>
                  <a:latin typeface="Comic Sans MS"/>
                  <a:cs typeface="Comic Sans MS"/>
                </a:rPr>
                <a:t>tagged</a:t>
              </a:r>
              <a:r>
                <a:rPr lang="fr-FR" sz="1600" b="1" dirty="0" smtClean="0">
                  <a:solidFill>
                    <a:srgbClr val="00B050"/>
                  </a:solidFill>
                  <a:latin typeface="Comic Sans MS"/>
                  <a:cs typeface="Comic Sans MS"/>
                </a:rPr>
                <a:t> by e- helicity</a:t>
              </a:r>
              <a:r>
                <a:rPr lang="fr-FR" sz="1600" dirty="0" smtClean="0">
                  <a:latin typeface="Comic Sans MS"/>
                  <a:cs typeface="Comic Sans MS"/>
                </a:rPr>
                <a:t>.</a:t>
              </a:r>
            </a:p>
          </p:txBody>
        </p:sp>
      </p:grpSp>
      <p:sp>
        <p:nvSpPr>
          <p:cNvPr id="66" name="Text Box 26"/>
          <p:cNvSpPr txBox="1">
            <a:spLocks noChangeArrowheads="1"/>
          </p:cNvSpPr>
          <p:nvPr/>
        </p:nvSpPr>
        <p:spPr bwMode="auto">
          <a:xfrm>
            <a:off x="3115553" y="0"/>
            <a:ext cx="30317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Positron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Polarimetry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993" y="4290225"/>
            <a:ext cx="4079989" cy="258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6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2" y="1431554"/>
            <a:ext cx="6307017" cy="448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94538" y="695777"/>
            <a:ext cx="79859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fr-FR" dirty="0" smtClean="0">
                <a:latin typeface="Comic Sans MS"/>
                <a:cs typeface="Comic Sans MS"/>
              </a:rPr>
              <a:t>Positron </a:t>
            </a:r>
            <a:r>
              <a:rPr lang="fr-FR" dirty="0" err="1" smtClean="0">
                <a:latin typeface="Comic Sans MS"/>
                <a:cs typeface="Comic Sans MS"/>
              </a:rPr>
              <a:t>asymmetry</a:t>
            </a:r>
            <a:r>
              <a:rPr lang="fr-FR" dirty="0">
                <a:latin typeface="Comic Sans MS"/>
                <a:cs typeface="Comic Sans MS"/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latin typeface="Comic Sans MS"/>
                <a:cs typeface="Comic Sans MS"/>
              </a:rPr>
              <a:t>significantly</a:t>
            </a:r>
            <a:r>
              <a:rPr lang="fr-FR" b="1" dirty="0" smtClean="0">
                <a:solidFill>
                  <a:srgbClr val="7030A0"/>
                </a:solidFill>
                <a:latin typeface="Comic Sans MS"/>
                <a:cs typeface="Comic Sans MS"/>
              </a:rPr>
              <a:t> non-</a:t>
            </a:r>
            <a:r>
              <a:rPr lang="fr-FR" b="1" dirty="0" err="1" smtClean="0">
                <a:solidFill>
                  <a:srgbClr val="7030A0"/>
                </a:solidFill>
                <a:latin typeface="Comic Sans MS"/>
                <a:cs typeface="Comic Sans MS"/>
              </a:rPr>
              <a:t>zero</a:t>
            </a:r>
            <a:r>
              <a:rPr lang="fr-FR" dirty="0" smtClean="0">
                <a:latin typeface="Comic Sans MS"/>
                <a:cs typeface="Comic Sans MS"/>
              </a:rPr>
              <a:t>, </a:t>
            </a:r>
            <a:r>
              <a:rPr lang="fr-FR" b="1" dirty="0" err="1" smtClean="0">
                <a:solidFill>
                  <a:srgbClr val="00B050"/>
                </a:solidFill>
                <a:latin typeface="Comic Sans MS"/>
                <a:cs typeface="Comic Sans MS"/>
              </a:rPr>
              <a:t>increases</a:t>
            </a:r>
            <a:r>
              <a:rPr lang="fr-FR" b="1" dirty="0" smtClean="0">
                <a:solidFill>
                  <a:srgbClr val="00B050"/>
                </a:solidFill>
                <a:latin typeface="Comic Sans MS"/>
                <a:cs typeface="Comic Sans MS"/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  <a:latin typeface="Comic Sans MS"/>
                <a:cs typeface="Comic Sans MS"/>
              </a:rPr>
              <a:t>with</a:t>
            </a:r>
            <a:r>
              <a:rPr lang="fr-FR" b="1" dirty="0" smtClean="0">
                <a:solidFill>
                  <a:srgbClr val="00B050"/>
                </a:solidFill>
                <a:latin typeface="Comic Sans MS"/>
                <a:cs typeface="Comic Sans MS"/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  <a:latin typeface="Comic Sans MS"/>
                <a:cs typeface="Comic Sans MS"/>
              </a:rPr>
              <a:t>momentum</a:t>
            </a:r>
            <a:r>
              <a:rPr lang="fr-FR" dirty="0" smtClean="0">
                <a:solidFill>
                  <a:srgbClr val="00B050"/>
                </a:solidFill>
                <a:latin typeface="Comic Sans MS"/>
                <a:cs typeface="Comic Sans MS"/>
              </a:rPr>
              <a:t> </a:t>
            </a:r>
            <a:r>
              <a:rPr lang="fr-FR" dirty="0" smtClean="0">
                <a:latin typeface="Comic Sans MS"/>
                <a:cs typeface="Comic Sans MS"/>
              </a:rPr>
              <a:t>and </a:t>
            </a:r>
            <a:r>
              <a:rPr lang="fr-FR" b="1" dirty="0" err="1" smtClean="0">
                <a:solidFill>
                  <a:srgbClr val="FF2FDB"/>
                </a:solidFill>
                <a:latin typeface="Comic Sans MS"/>
                <a:cs typeface="Comic Sans MS"/>
              </a:rPr>
              <a:t>reduction</a:t>
            </a:r>
            <a:r>
              <a:rPr lang="fr-FR" b="1" dirty="0" smtClean="0">
                <a:solidFill>
                  <a:srgbClr val="FF2FDB"/>
                </a:solidFill>
                <a:latin typeface="Comic Sans MS"/>
                <a:cs typeface="Comic Sans MS"/>
              </a:rPr>
              <a:t> of background </a:t>
            </a:r>
            <a:r>
              <a:rPr lang="fr-FR" dirty="0" smtClean="0">
                <a:latin typeface="Comic Sans MS"/>
                <a:cs typeface="Comic Sans MS"/>
              </a:rPr>
              <a:t>(</a:t>
            </a:r>
            <a:r>
              <a:rPr lang="fr-FR" dirty="0" err="1" smtClean="0">
                <a:latin typeface="Comic Sans MS"/>
                <a:cs typeface="Comic Sans MS"/>
              </a:rPr>
              <a:t>which</a:t>
            </a:r>
            <a:r>
              <a:rPr lang="fr-FR" dirty="0" smtClean="0">
                <a:latin typeface="Comic Sans MS"/>
                <a:cs typeface="Comic Sans MS"/>
              </a:rPr>
              <a:t> </a:t>
            </a:r>
            <a:r>
              <a:rPr lang="fr-FR" dirty="0" err="1" smtClean="0">
                <a:latin typeface="Comic Sans MS"/>
                <a:cs typeface="Comic Sans MS"/>
              </a:rPr>
              <a:t>may</a:t>
            </a:r>
            <a:r>
              <a:rPr lang="fr-FR" dirty="0" smtClean="0">
                <a:latin typeface="Comic Sans MS"/>
                <a:cs typeface="Comic Sans MS"/>
              </a:rPr>
              <a:t> have </a:t>
            </a:r>
            <a:r>
              <a:rPr lang="fr-FR" dirty="0" err="1" smtClean="0">
                <a:latin typeface="Comic Sans MS"/>
                <a:cs typeface="Comic Sans MS"/>
              </a:rPr>
              <a:t>analyzing</a:t>
            </a:r>
            <a:r>
              <a:rPr lang="fr-FR" dirty="0" smtClean="0">
                <a:latin typeface="Comic Sans MS"/>
                <a:cs typeface="Comic Sans MS"/>
              </a:rPr>
              <a:t> power </a:t>
            </a:r>
            <a:r>
              <a:rPr lang="fr-FR" dirty="0" err="1" smtClean="0">
                <a:latin typeface="Comic Sans MS"/>
                <a:cs typeface="Comic Sans MS"/>
              </a:rPr>
              <a:t>itself</a:t>
            </a:r>
            <a:r>
              <a:rPr lang="fr-FR" dirty="0" smtClean="0">
                <a:latin typeface="Comic Sans MS"/>
                <a:cs typeface="Comic Sans MS"/>
              </a:rPr>
              <a:t>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0624" y="1844275"/>
            <a:ext cx="2467342" cy="523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33CC"/>
                </a:solidFill>
                <a:latin typeface="Comic Sans MS" pitchFamily="66" charset="0"/>
              </a:rPr>
              <a:t>Set 1 (Initial Run)</a:t>
            </a:r>
          </a:p>
          <a:p>
            <a:r>
              <a:rPr lang="en-US" sz="1400" dirty="0" smtClean="0">
                <a:latin typeface="Comic Sans MS" pitchFamily="66" charset="0"/>
              </a:rPr>
              <a:t>Set 2 (Improved Shielding)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2525410" y="0"/>
            <a:ext cx="41263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Preliminary</a:t>
            </a:r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 Positron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Results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23216" y="5948522"/>
            <a:ext cx="89283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fr-FR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We</a:t>
            </a:r>
            <a:r>
              <a:rPr lang="fr-FR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are in final stages of </a:t>
            </a:r>
            <a:r>
              <a:rPr lang="fr-FR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analysis</a:t>
            </a:r>
            <a:r>
              <a:rPr lang="fr-FR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fr-FR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will</a:t>
            </a:r>
            <a:r>
              <a:rPr lang="fr-FR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unveil</a:t>
            </a:r>
            <a:r>
              <a:rPr lang="fr-FR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results</a:t>
            </a:r>
            <a:r>
              <a:rPr lang="fr-FR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Spring</a:t>
            </a:r>
            <a:r>
              <a:rPr lang="fr-FR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2014.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1389" y="4207480"/>
            <a:ext cx="294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</a:t>
            </a:r>
            <a:r>
              <a:rPr lang="en-US" i="1" baseline="-25000" dirty="0" err="1" smtClean="0"/>
              <a:t>e</a:t>
            </a:r>
            <a:r>
              <a:rPr lang="en-US" i="1" baseline="-25000" dirty="0" smtClean="0"/>
              <a:t>+ </a:t>
            </a:r>
            <a:r>
              <a:rPr lang="en-US" i="1" dirty="0" smtClean="0"/>
              <a:t>= Asymmetry/(AP * P</a:t>
            </a:r>
            <a:r>
              <a:rPr lang="en-US" i="1" baseline="-25000" dirty="0" smtClean="0"/>
              <a:t>T</a:t>
            </a:r>
            <a:r>
              <a:rPr lang="en-US" i="1" dirty="0" smtClean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919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nsac-jl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3424" r="1124" b="9386"/>
          <a:stretch/>
        </p:blipFill>
        <p:spPr>
          <a:xfrm>
            <a:off x="1198457" y="1962637"/>
            <a:ext cx="7001168" cy="44127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80624" y="0"/>
            <a:ext cx="6337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i="1" dirty="0" smtClean="0">
                <a:solidFill>
                  <a:srgbClr val="C65137"/>
                </a:solidFill>
              </a:rPr>
              <a:t>What about positrons at Jefferson Lab ?</a:t>
            </a:r>
            <a:endParaRPr lang="en-US" altLang="en-US" sz="2400" i="1" dirty="0">
              <a:solidFill>
                <a:srgbClr val="C65137"/>
              </a:solidFill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2397960" y="657149"/>
            <a:ext cx="4776964" cy="101566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chemeClr val="tx1"/>
                </a:solidFill>
              </a:rPr>
              <a:t>Positrons for JLAB Nuclear Physics</a:t>
            </a:r>
          </a:p>
          <a:p>
            <a:pPr algn="ctr" eaLnBrk="1" hangingPunct="1"/>
            <a:r>
              <a:rPr lang="en-US" altLang="en-US" sz="2000" dirty="0" smtClean="0">
                <a:solidFill>
                  <a:schemeClr val="tx1"/>
                </a:solidFill>
              </a:rPr>
              <a:t>100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nA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>– </a:t>
            </a:r>
            <a:r>
              <a:rPr lang="en-US" altLang="en-US" sz="2000" dirty="0" smtClean="0">
                <a:solidFill>
                  <a:schemeClr val="tx1"/>
                </a:solidFill>
              </a:rPr>
              <a:t>10 </a:t>
            </a:r>
            <a:r>
              <a:rPr lang="en-US" altLang="en-US" sz="20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altLang="en-US" sz="2000" dirty="0" smtClean="0">
                <a:solidFill>
                  <a:schemeClr val="tx1"/>
                </a:solidFill>
              </a:rPr>
              <a:t>A (CW)</a:t>
            </a:r>
          </a:p>
          <a:p>
            <a:pPr algn="ctr" eaLnBrk="1" hangingPunct="1"/>
            <a:r>
              <a:rPr lang="en-US" altLang="en-US" sz="2000" dirty="0" smtClean="0">
                <a:solidFill>
                  <a:schemeClr val="tx1"/>
                </a:solidFill>
              </a:rPr>
              <a:t>Polarized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7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597" t="5868" r="12982" b="7685"/>
          <a:stretch/>
        </p:blipFill>
        <p:spPr>
          <a:xfrm>
            <a:off x="265387" y="3856809"/>
            <a:ext cx="3089861" cy="288154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19675" y="4378229"/>
            <a:ext cx="5058937" cy="2308324"/>
          </a:xfrm>
          <a:prstGeom prst="rect">
            <a:avLst/>
          </a:prstGeom>
          <a:noFill/>
          <a:ln w="19050">
            <a:noFill/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enegy</a:t>
            </a:r>
            <a:r>
              <a:rPr lang="fr-FR" sz="1600" dirty="0" smtClean="0"/>
              <a:t> ( </a:t>
            </a:r>
            <a:r>
              <a:rPr lang="fr-FR" sz="1600" dirty="0" err="1" smtClean="0"/>
              <a:t>GeV</a:t>
            </a:r>
            <a:r>
              <a:rPr lang="fr-FR" sz="1600" dirty="0" smtClean="0"/>
              <a:t>) </a:t>
            </a:r>
            <a:r>
              <a:rPr lang="fr-FR" sz="1600" dirty="0" err="1" smtClean="0"/>
              <a:t>injector</a:t>
            </a:r>
            <a:r>
              <a:rPr lang="fr-FR" sz="1600" dirty="0" smtClean="0"/>
              <a:t> </a:t>
            </a:r>
            <a:r>
              <a:rPr lang="fr-FR" sz="1600" dirty="0" err="1" smtClean="0"/>
              <a:t>requires</a:t>
            </a:r>
            <a:r>
              <a:rPr lang="fr-FR" sz="1600" dirty="0" smtClean="0"/>
              <a:t> </a:t>
            </a:r>
            <a:r>
              <a:rPr lang="fr-FR" sz="1600" b="1" dirty="0" smtClean="0"/>
              <a:t>milli-</a:t>
            </a:r>
            <a:r>
              <a:rPr lang="fr-FR" sz="1600" b="1" dirty="0" err="1" smtClean="0"/>
              <a:t>Amps</a:t>
            </a:r>
            <a:endParaRPr lang="fr-FR" sz="1600" b="1" dirty="0"/>
          </a:p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endParaRPr lang="fr-FR" sz="1600" dirty="0"/>
          </a:p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r>
              <a:rPr lang="fr-FR" sz="1600" b="1" dirty="0"/>
              <a:t>H</a:t>
            </a:r>
            <a:r>
              <a:rPr lang="fr-FR" sz="1600" b="1" dirty="0" smtClean="0"/>
              <a:t>igh power</a:t>
            </a:r>
            <a:r>
              <a:rPr lang="fr-FR" sz="1600" dirty="0" smtClean="0"/>
              <a:t> (100’s kW) </a:t>
            </a:r>
            <a:r>
              <a:rPr lang="fr-FR" sz="1600" dirty="0" err="1" smtClean="0"/>
              <a:t>target</a:t>
            </a:r>
            <a:r>
              <a:rPr lang="fr-FR" sz="1600" dirty="0"/>
              <a:t> </a:t>
            </a:r>
            <a:r>
              <a:rPr lang="fr-FR" sz="1600" dirty="0" smtClean="0"/>
              <a:t>&amp; </a:t>
            </a:r>
            <a:r>
              <a:rPr lang="fr-FR" sz="1600" dirty="0" err="1" smtClean="0"/>
              <a:t>compoents</a:t>
            </a:r>
            <a:endParaRPr lang="fr-FR" sz="1600" dirty="0" smtClean="0"/>
          </a:p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endParaRPr lang="fr-FR" sz="1600" dirty="0" smtClean="0"/>
          </a:p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r>
              <a:rPr lang="fr-FR" sz="1600" dirty="0"/>
              <a:t>Arc </a:t>
            </a:r>
            <a:r>
              <a:rPr lang="fr-FR" sz="1600" dirty="0" err="1"/>
              <a:t>dipole</a:t>
            </a:r>
            <a:r>
              <a:rPr lang="fr-FR" sz="1600" dirty="0"/>
              <a:t> </a:t>
            </a:r>
            <a:r>
              <a:rPr lang="fr-FR" sz="1600" b="1" dirty="0"/>
              <a:t>power supplies are </a:t>
            </a:r>
            <a:r>
              <a:rPr lang="fr-FR" sz="1600" b="1" dirty="0" err="1"/>
              <a:t>unipolar</a:t>
            </a:r>
            <a:endParaRPr lang="fr-FR" sz="1600" b="1" dirty="0"/>
          </a:p>
          <a:p>
            <a:pPr marL="285750" indent="-285750">
              <a:buFont typeface="Wingdings" charset="2"/>
              <a:buChar char="ü"/>
            </a:pPr>
            <a:endParaRPr lang="fr-FR" sz="1600" dirty="0"/>
          </a:p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r>
              <a:rPr lang="fr-FR" sz="1600" b="1" dirty="0" err="1"/>
              <a:t>Low</a:t>
            </a:r>
            <a:r>
              <a:rPr lang="fr-FR" sz="1600" b="1" dirty="0"/>
              <a:t> </a:t>
            </a:r>
            <a:r>
              <a:rPr lang="fr-FR" sz="1600" b="1" dirty="0" err="1"/>
              <a:t>beam</a:t>
            </a:r>
            <a:r>
              <a:rPr lang="fr-FR" sz="1600" b="1" dirty="0"/>
              <a:t> </a:t>
            </a:r>
            <a:r>
              <a:rPr lang="fr-FR" sz="1600" b="1" dirty="0" err="1"/>
              <a:t>intensity</a:t>
            </a:r>
            <a:r>
              <a:rPr lang="fr-FR" sz="1600" dirty="0"/>
              <a:t> </a:t>
            </a:r>
            <a:r>
              <a:rPr lang="fr-FR" sz="1600" dirty="0" smtClean="0"/>
              <a:t>challenges diagnostics</a:t>
            </a:r>
          </a:p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endParaRPr lang="fr-FR" sz="1600" dirty="0"/>
          </a:p>
          <a:p>
            <a:pPr marL="285750" indent="-285750">
              <a:buClr>
                <a:srgbClr val="0000CC"/>
              </a:buClr>
              <a:buFont typeface="Wingdings" charset="2"/>
              <a:buChar char="ü"/>
            </a:pPr>
            <a:r>
              <a:rPr lang="fr-FR" sz="1600" dirty="0" smtClean="0"/>
              <a:t>Quasi-</a:t>
            </a:r>
            <a:r>
              <a:rPr lang="fr-FR" sz="1600" dirty="0" err="1"/>
              <a:t>s</a:t>
            </a:r>
            <a:r>
              <a:rPr lang="fr-FR" sz="1600" dirty="0" err="1" smtClean="0"/>
              <a:t>imultaneous</a:t>
            </a:r>
            <a:r>
              <a:rPr lang="fr-FR" sz="1600" dirty="0" smtClean="0"/>
              <a:t> </a:t>
            </a:r>
            <a:r>
              <a:rPr lang="fr-FR" sz="1600" b="1" dirty="0" err="1" smtClean="0"/>
              <a:t>electron</a:t>
            </a:r>
            <a:r>
              <a:rPr lang="fr-FR" sz="1600" b="1" dirty="0" smtClean="0"/>
              <a:t>/positron </a:t>
            </a:r>
            <a:r>
              <a:rPr lang="fr-FR" sz="1600" b="1" dirty="0" err="1" smtClean="0"/>
              <a:t>delivery</a:t>
            </a:r>
            <a:endParaRPr lang="fr-FR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1349265" y="0"/>
            <a:ext cx="6991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i="1" dirty="0" smtClean="0">
                <a:solidFill>
                  <a:srgbClr val="C65137"/>
                </a:solidFill>
              </a:rPr>
              <a:t>What about injecting positrons into CEBAF ?</a:t>
            </a:r>
            <a:endParaRPr lang="en-US" altLang="en-US" sz="2400" i="1" dirty="0">
              <a:solidFill>
                <a:srgbClr val="C65137"/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1" y="1188225"/>
            <a:ext cx="3986830" cy="252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426" y="1206043"/>
            <a:ext cx="3930644" cy="2675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3533" y="691842"/>
            <a:ext cx="130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Energy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0240" y="702083"/>
            <a:ext cx="466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2436" y="693369"/>
            <a:ext cx="137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Current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927" y="487452"/>
            <a:ext cx="3791073" cy="218070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2918" y="0"/>
            <a:ext cx="6991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i="1" dirty="0" smtClean="0">
                <a:solidFill>
                  <a:srgbClr val="C65137"/>
                </a:solidFill>
              </a:rPr>
              <a:t>CW Positron Source at CEBAF</a:t>
            </a:r>
            <a:endParaRPr lang="en-US" altLang="en-US" sz="2400" i="1" dirty="0">
              <a:solidFill>
                <a:srgbClr val="C6513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1051" y="443573"/>
            <a:ext cx="684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S. </a:t>
            </a:r>
            <a:r>
              <a:rPr lang="en-US" b="1" i="1" dirty="0" err="1" smtClean="0"/>
              <a:t>Golge</a:t>
            </a:r>
            <a:r>
              <a:rPr lang="en-US" b="1" i="1" dirty="0" smtClean="0"/>
              <a:t>, Ph.D. Dissertation, Old Dominion University (2010)</a:t>
            </a:r>
            <a:endParaRPr lang="en-US" b="1" i="1" dirty="0"/>
          </a:p>
        </p:txBody>
      </p:sp>
      <p:pic>
        <p:nvPicPr>
          <p:cNvPr id="12" name="Picture 11" descr="Screen Shot 2015-02-23 at 11.01.4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101" r="4089" b="4419"/>
          <a:stretch/>
        </p:blipFill>
        <p:spPr>
          <a:xfrm>
            <a:off x="449021" y="2899373"/>
            <a:ext cx="3374075" cy="37068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33739" y="2745962"/>
            <a:ext cx="44204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/>
              <a:t>Combined Function Magnet Solution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 (e-) = </a:t>
            </a:r>
            <a:r>
              <a:rPr lang="en-US" sz="1400" dirty="0" smtClean="0">
                <a:solidFill>
                  <a:srgbClr val="FF0000"/>
                </a:solidFill>
              </a:rPr>
              <a:t>126 </a:t>
            </a:r>
            <a:r>
              <a:rPr lang="en-US" sz="1400" dirty="0">
                <a:solidFill>
                  <a:srgbClr val="FF0000"/>
                </a:solidFill>
              </a:rPr>
              <a:t>MeV/</a:t>
            </a:r>
            <a:r>
              <a:rPr lang="en-US" sz="1400" dirty="0" smtClean="0">
                <a:solidFill>
                  <a:srgbClr val="FF0000"/>
                </a:solidFill>
              </a:rPr>
              <a:t>c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 </a:t>
            </a:r>
            <a:r>
              <a:rPr lang="en-US" sz="1400" dirty="0"/>
              <a:t>(e</a:t>
            </a:r>
            <a:r>
              <a:rPr lang="en-US" sz="1400" baseline="30000" dirty="0"/>
              <a:t>+</a:t>
            </a:r>
            <a:r>
              <a:rPr lang="en-US" sz="1400" dirty="0"/>
              <a:t>) = 126 </a:t>
            </a:r>
            <a:r>
              <a:rPr lang="en-US" sz="1400" dirty="0" smtClean="0"/>
              <a:t>± 1.0 </a:t>
            </a:r>
            <a:r>
              <a:rPr lang="en-US" sz="1400" dirty="0"/>
              <a:t>MeV/c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latin typeface="Symbol" pitchFamily="18" charset="2"/>
              </a:rPr>
              <a:t>s</a:t>
            </a:r>
            <a:r>
              <a:rPr lang="en-US" sz="1400" baseline="-25000" dirty="0" err="1"/>
              <a:t>t</a:t>
            </a:r>
            <a:r>
              <a:rPr lang="en-US" sz="1400" dirty="0"/>
              <a:t> = 1.8 </a:t>
            </a:r>
            <a:r>
              <a:rPr lang="en-US" sz="1400" dirty="0" err="1" smtClean="0"/>
              <a:t>ps</a:t>
            </a:r>
            <a:r>
              <a:rPr lang="en-US" sz="1400" dirty="0" smtClean="0"/>
              <a:t> (to maintain </a:t>
            </a:r>
            <a:r>
              <a:rPr lang="en-US" sz="1400" dirty="0" err="1" smtClean="0"/>
              <a:t>dp</a:t>
            </a:r>
            <a:r>
              <a:rPr lang="en-US" sz="1400" dirty="0" smtClean="0"/>
              <a:t>/p &lt; 10</a:t>
            </a:r>
            <a:r>
              <a:rPr lang="en-US" sz="1400" baseline="30000" dirty="0" smtClean="0"/>
              <a:t>-3</a:t>
            </a:r>
            <a:r>
              <a:rPr lang="en-US" sz="1400" dirty="0" smtClean="0"/>
              <a:t>)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Symbol" pitchFamily="18" charset="2"/>
              </a:rPr>
              <a:t>e</a:t>
            </a:r>
            <a:r>
              <a:rPr lang="en-US" sz="1400" baseline="-25000" dirty="0" smtClean="0"/>
              <a:t>x/</a:t>
            </a:r>
            <a:r>
              <a:rPr lang="en-US" sz="1400" dirty="0" err="1">
                <a:latin typeface="Symbol" pitchFamily="18" charset="2"/>
              </a:rPr>
              <a:t>e</a:t>
            </a:r>
            <a:r>
              <a:rPr lang="en-US" sz="1400" baseline="-25000" dirty="0" err="1"/>
              <a:t>y</a:t>
            </a:r>
            <a:r>
              <a:rPr lang="en-US" sz="1400" baseline="-25000" dirty="0" smtClean="0"/>
              <a:t> </a:t>
            </a:r>
            <a:r>
              <a:rPr lang="en-US" sz="1400" dirty="0"/>
              <a:t>= </a:t>
            </a:r>
            <a:r>
              <a:rPr lang="en-US" sz="1400" dirty="0" smtClean="0"/>
              <a:t>1.6/1.7 </a:t>
            </a:r>
            <a:r>
              <a:rPr lang="en-US" sz="1400" dirty="0" err="1" smtClean="0"/>
              <a:t>mm.mrad</a:t>
            </a:r>
            <a:r>
              <a:rPr lang="en-US" sz="1400" dirty="0" smtClean="0"/>
              <a:t> (&lt;5 mm-</a:t>
            </a:r>
            <a:r>
              <a:rPr lang="en-US" sz="1400" dirty="0" err="1" smtClean="0"/>
              <a:t>mrad</a:t>
            </a:r>
            <a:r>
              <a:rPr lang="en-US" sz="1400" smtClean="0"/>
              <a:t>)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r>
              <a:rPr lang="en-US" sz="1600" dirty="0"/>
              <a:t>Efficiency is ~ 2.9x10</a:t>
            </a:r>
            <a:r>
              <a:rPr lang="en-US" sz="1600" baseline="30000" dirty="0"/>
              <a:t>-4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0.1 – 10 </a:t>
            </a:r>
            <a:r>
              <a:rPr lang="en-US" sz="1400" dirty="0" err="1" smtClean="0"/>
              <a:t>uA</a:t>
            </a:r>
            <a:r>
              <a:rPr lang="en-US" sz="1400" dirty="0" smtClean="0"/>
              <a:t> =&gt; </a:t>
            </a:r>
            <a:r>
              <a:rPr lang="en-US" sz="1400" dirty="0" smtClean="0">
                <a:solidFill>
                  <a:srgbClr val="FF0000"/>
                </a:solidFill>
              </a:rPr>
              <a:t>0.35 – 35 mA 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100kW to 1MW !</a:t>
            </a:r>
            <a:r>
              <a:rPr lang="en-US" sz="1400" dirty="0" smtClean="0"/>
              <a:t> </a:t>
            </a:r>
          </a:p>
        </p:txBody>
      </p:sp>
      <p:pic>
        <p:nvPicPr>
          <p:cNvPr id="14" name="Picture 13" descr="Screen Shot 2015-02-23 at 11.04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1169" y="-365781"/>
            <a:ext cx="1981787" cy="43302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10606" y="4836037"/>
            <a:ext cx="4220802" cy="2021964"/>
            <a:chOff x="4698112" y="5027057"/>
            <a:chExt cx="3833295" cy="183094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2" r="19537" b="6975"/>
            <a:stretch/>
          </p:blipFill>
          <p:spPr bwMode="auto">
            <a:xfrm>
              <a:off x="4708310" y="5027057"/>
              <a:ext cx="3823097" cy="1830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698112" y="5219799"/>
              <a:ext cx="146706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126 MeV/10 mA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143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7426" t="7015" r="15486" b="6534"/>
          <a:stretch/>
        </p:blipFill>
        <p:spPr>
          <a:xfrm rot="1783950">
            <a:off x="4519023" y="-175648"/>
            <a:ext cx="3382991" cy="33118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B1A7-3D75-42F8-BB32-DC30ABB7998C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53" t="37528" r="6139" b="30020"/>
          <a:stretch/>
        </p:blipFill>
        <p:spPr>
          <a:xfrm>
            <a:off x="4130997" y="4989969"/>
            <a:ext cx="4669823" cy="1475183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6779" y="4782526"/>
            <a:ext cx="3681976" cy="1231106"/>
          </a:xfrm>
          <a:prstGeom prst="rect">
            <a:avLst/>
          </a:prstGeom>
          <a:solidFill>
            <a:schemeClr val="bg1"/>
          </a:solidFill>
          <a:ln w="19050">
            <a:noFill/>
            <a:prstDash val="dash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fr-FR" b="1" dirty="0" smtClean="0">
                <a:solidFill>
                  <a:srgbClr val="008000"/>
                </a:solidFill>
              </a:rPr>
              <a:t>UITF</a:t>
            </a:r>
            <a:endParaRPr lang="fr-FR" sz="1600" b="1" dirty="0" smtClean="0">
              <a:solidFill>
                <a:srgbClr val="008000"/>
              </a:solidFill>
            </a:endParaRPr>
          </a:p>
          <a:p>
            <a:pPr>
              <a:buClr>
                <a:srgbClr val="0000CC"/>
              </a:buClr>
            </a:pPr>
            <a:r>
              <a:rPr lang="fr-FR" sz="1400" b="1" dirty="0" smtClean="0"/>
              <a:t>10 MeV/1 </a:t>
            </a:r>
            <a:r>
              <a:rPr lang="fr-FR" sz="1400" b="1" dirty="0" err="1" smtClean="0"/>
              <a:t>nA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facility</a:t>
            </a:r>
            <a:r>
              <a:rPr lang="fr-FR" sz="1400" b="1" dirty="0" smtClean="0"/>
              <a:t> to test </a:t>
            </a:r>
            <a:r>
              <a:rPr lang="fr-FR" sz="1400" b="1" dirty="0" err="1" smtClean="0"/>
              <a:t>HDIce</a:t>
            </a:r>
            <a:endParaRPr lang="fr-FR" sz="1400" b="1" dirty="0" smtClean="0"/>
          </a:p>
          <a:p>
            <a:pPr>
              <a:buClr>
                <a:srgbClr val="0000CC"/>
              </a:buClr>
            </a:pPr>
            <a:r>
              <a:rPr lang="fr-FR" sz="1400" dirty="0" smtClean="0"/>
              <a:t>Compatible </a:t>
            </a:r>
            <a:r>
              <a:rPr lang="fr-FR" sz="1400" dirty="0" err="1" smtClean="0"/>
              <a:t>with</a:t>
            </a:r>
            <a:r>
              <a:rPr lang="fr-FR" sz="1400" dirty="0" smtClean="0"/>
              <a:t> &lt;1 </a:t>
            </a:r>
            <a:r>
              <a:rPr lang="fr-FR" sz="1400" dirty="0" err="1" smtClean="0"/>
              <a:t>nA</a:t>
            </a:r>
            <a:r>
              <a:rPr lang="fr-FR" sz="1400" dirty="0" smtClean="0"/>
              <a:t> e+ source</a:t>
            </a:r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dirty="0" err="1" smtClean="0"/>
              <a:t>Keep</a:t>
            </a:r>
            <a:r>
              <a:rPr lang="fr-FR" sz="1400" dirty="0" smtClean="0"/>
              <a:t>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/ photo-neutron </a:t>
            </a:r>
            <a:r>
              <a:rPr lang="fr-FR" sz="1400" dirty="0" err="1" smtClean="0"/>
              <a:t>yield</a:t>
            </a:r>
            <a:r>
              <a:rPr lang="fr-FR" sz="1400" dirty="0" smtClean="0"/>
              <a:t> </a:t>
            </a:r>
            <a:r>
              <a:rPr lang="fr-FR" sz="1400" dirty="0" err="1" smtClean="0"/>
              <a:t>small</a:t>
            </a:r>
            <a:endParaRPr lang="fr-FR" sz="1400" dirty="0" smtClean="0"/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dirty="0" err="1" smtClean="0"/>
              <a:t>Add</a:t>
            </a:r>
            <a:r>
              <a:rPr lang="fr-FR" sz="1400" dirty="0" smtClean="0"/>
              <a:t> local </a:t>
            </a:r>
            <a:r>
              <a:rPr lang="fr-FR" sz="1400" dirty="0" err="1" smtClean="0"/>
              <a:t>shielding</a:t>
            </a:r>
            <a:endParaRPr lang="fr-FR" sz="1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603649" y="0"/>
            <a:ext cx="6337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i="1" dirty="0" smtClean="0">
                <a:solidFill>
                  <a:srgbClr val="C65137"/>
                </a:solidFill>
              </a:rPr>
              <a:t>Positron Opportunities at Jefferson Lab ?</a:t>
            </a:r>
            <a:endParaRPr lang="en-US" altLang="en-US" sz="2400" i="1" dirty="0">
              <a:solidFill>
                <a:srgbClr val="C65137"/>
              </a:solidFill>
            </a:endParaRPr>
          </a:p>
        </p:txBody>
      </p:sp>
      <p:pic>
        <p:nvPicPr>
          <p:cNvPr id="6" name="Picture 5" descr="FELschemat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55" y="2629674"/>
            <a:ext cx="5401880" cy="2026775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118" y="3036430"/>
            <a:ext cx="3245785" cy="1231106"/>
          </a:xfrm>
          <a:prstGeom prst="rect">
            <a:avLst/>
          </a:prstGeom>
          <a:solidFill>
            <a:schemeClr val="bg1"/>
          </a:solidFill>
          <a:ln w="19050">
            <a:noFill/>
            <a:prstDash val="dash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fr-FR" b="1" dirty="0" smtClean="0">
                <a:solidFill>
                  <a:srgbClr val="0000FF"/>
                </a:solidFill>
              </a:rPr>
              <a:t>LERF</a:t>
            </a:r>
            <a:endParaRPr lang="fr-FR" sz="1600" b="1" dirty="0" smtClean="0">
              <a:solidFill>
                <a:srgbClr val="0000FF"/>
              </a:solidFill>
            </a:endParaRPr>
          </a:p>
          <a:p>
            <a:pPr>
              <a:buClr>
                <a:srgbClr val="0000CC"/>
              </a:buClr>
            </a:pPr>
            <a:r>
              <a:rPr lang="fr-FR" sz="1400" b="1" dirty="0" smtClean="0"/>
              <a:t>High </a:t>
            </a:r>
            <a:r>
              <a:rPr lang="fr-FR" sz="1400" b="1" dirty="0" err="1" smtClean="0"/>
              <a:t>current</a:t>
            </a:r>
            <a:r>
              <a:rPr lang="fr-FR" sz="1400" b="1" dirty="0" smtClean="0"/>
              <a:t> :</a:t>
            </a:r>
            <a:r>
              <a:rPr lang="fr-FR" sz="1400" b="1" dirty="0"/>
              <a:t> </a:t>
            </a:r>
            <a:r>
              <a:rPr lang="fr-FR" sz="1400" b="1" dirty="0" smtClean="0"/>
              <a:t>10 mA @ 200 MeV</a:t>
            </a:r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dirty="0" smtClean="0"/>
              <a:t>Test </a:t>
            </a:r>
            <a:r>
              <a:rPr lang="fr-FR" sz="1400" dirty="0" err="1" smtClean="0"/>
              <a:t>bed</a:t>
            </a:r>
            <a:r>
              <a:rPr lang="fr-FR" sz="1400" dirty="0" smtClean="0"/>
              <a:t> for CW concept</a:t>
            </a:r>
          </a:p>
          <a:p>
            <a:pPr>
              <a:buClr>
                <a:srgbClr val="0000CC"/>
              </a:buClr>
            </a:pPr>
            <a:r>
              <a:rPr lang="fr-FR" sz="1400" b="1" dirty="0" smtClean="0"/>
              <a:t>ERL dump : 10 mA @ 10 MeV</a:t>
            </a:r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dirty="0" err="1" smtClean="0"/>
              <a:t>Low</a:t>
            </a:r>
            <a:r>
              <a:rPr lang="fr-FR" sz="1400" dirty="0" smtClean="0"/>
              <a:t> </a:t>
            </a:r>
            <a:r>
              <a:rPr lang="fr-FR" sz="1400" dirty="0" err="1" smtClean="0"/>
              <a:t>intensity</a:t>
            </a:r>
            <a:r>
              <a:rPr lang="fr-FR" sz="1400" dirty="0" smtClean="0"/>
              <a:t> source</a:t>
            </a:r>
            <a:endParaRPr lang="fr-FR" sz="140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53951" y="700259"/>
            <a:ext cx="3066174" cy="1661994"/>
          </a:xfrm>
          <a:prstGeom prst="rect">
            <a:avLst/>
          </a:prstGeom>
          <a:solidFill>
            <a:schemeClr val="bg1"/>
          </a:solidFill>
          <a:ln w="19050">
            <a:noFill/>
            <a:prstDash val="dash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0000CC"/>
              </a:buClr>
            </a:pPr>
            <a:r>
              <a:rPr lang="fr-FR" b="1" dirty="0" smtClean="0">
                <a:solidFill>
                  <a:srgbClr val="FF0000"/>
                </a:solidFill>
              </a:rPr>
              <a:t>CEBAF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>
              <a:buClr>
                <a:srgbClr val="0000CC"/>
              </a:buClr>
            </a:pPr>
            <a:r>
              <a:rPr lang="fr-FR" sz="1400" dirty="0" err="1" smtClean="0"/>
              <a:t>Improve</a:t>
            </a:r>
            <a:r>
              <a:rPr lang="fr-FR" sz="1400" dirty="0" smtClean="0"/>
              <a:t> conversion </a:t>
            </a:r>
            <a:r>
              <a:rPr lang="fr-FR" sz="1400" dirty="0" err="1" smtClean="0"/>
              <a:t>efficiency</a:t>
            </a:r>
            <a:endParaRPr lang="fr-FR" sz="1400" dirty="0" smtClean="0"/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b="1" dirty="0" smtClean="0"/>
              <a:t>~100uA / 11 </a:t>
            </a:r>
            <a:r>
              <a:rPr lang="fr-FR" sz="1400" b="1" dirty="0" err="1" smtClean="0"/>
              <a:t>GeV</a:t>
            </a:r>
            <a:endParaRPr lang="fr-FR" sz="1400" b="1" dirty="0" smtClean="0"/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b="1" dirty="0" smtClean="0"/>
              <a:t>~1 </a:t>
            </a:r>
            <a:r>
              <a:rPr lang="fr-FR" sz="1400" b="1" dirty="0" err="1" smtClean="0"/>
              <a:t>uA</a:t>
            </a:r>
            <a:r>
              <a:rPr lang="fr-FR" sz="1400" b="1" dirty="0" smtClean="0"/>
              <a:t> / 12 </a:t>
            </a:r>
            <a:r>
              <a:rPr lang="fr-FR" sz="1400" b="1" dirty="0" err="1" smtClean="0"/>
              <a:t>GeV</a:t>
            </a:r>
            <a:r>
              <a:rPr lang="fr-FR" sz="1400" b="1" dirty="0" smtClean="0"/>
              <a:t> (Hall D)</a:t>
            </a:r>
          </a:p>
          <a:p>
            <a:pPr>
              <a:buClr>
                <a:srgbClr val="0000CC"/>
              </a:buClr>
            </a:pPr>
            <a:r>
              <a:rPr lang="fr-FR" sz="1400" dirty="0" smtClean="0"/>
              <a:t>Manage </a:t>
            </a:r>
            <a:r>
              <a:rPr lang="fr-FR" sz="1400" dirty="0" err="1" smtClean="0"/>
              <a:t>high</a:t>
            </a:r>
            <a:r>
              <a:rPr lang="fr-FR" sz="1400" dirty="0" smtClean="0"/>
              <a:t> power</a:t>
            </a:r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dirty="0" err="1" smtClean="0"/>
              <a:t>Shielded</a:t>
            </a:r>
            <a:r>
              <a:rPr lang="fr-FR" sz="1400" dirty="0" smtClean="0"/>
              <a:t> </a:t>
            </a:r>
            <a:r>
              <a:rPr lang="fr-FR" sz="1400" dirty="0" err="1" smtClean="0"/>
              <a:t>Radiator</a:t>
            </a:r>
            <a:endParaRPr lang="fr-FR" sz="1400" dirty="0" smtClean="0"/>
          </a:p>
          <a:p>
            <a:pPr marL="285750" indent="-285750">
              <a:buClr>
                <a:srgbClr val="0000CC"/>
              </a:buClr>
              <a:buFont typeface="Arial"/>
              <a:buChar char="•"/>
            </a:pPr>
            <a:r>
              <a:rPr lang="fr-FR" sz="1400" dirty="0" smtClean="0"/>
              <a:t>Accessible conversion </a:t>
            </a:r>
            <a:r>
              <a:rPr lang="fr-FR" sz="1400" dirty="0" err="1" smtClean="0"/>
              <a:t>target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1128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2968704" y="0"/>
            <a:ext cx="3528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400" i="1" dirty="0" smtClean="0">
                <a:solidFill>
                  <a:srgbClr val="C65137"/>
                </a:solidFill>
                <a:latin typeface="+mn-lt"/>
              </a:rPr>
              <a:t>Outlook &amp; </a:t>
            </a:r>
            <a:r>
              <a:rPr lang="fr-FR" altLang="en-US" sz="2400" i="1" dirty="0" err="1" smtClean="0">
                <a:solidFill>
                  <a:srgbClr val="C65137"/>
                </a:solidFill>
                <a:latin typeface="+mn-lt"/>
              </a:rPr>
              <a:t>Opportunities</a:t>
            </a:r>
            <a:endParaRPr lang="fr-FR" altLang="en-US" sz="2400" i="1" dirty="0">
              <a:solidFill>
                <a:srgbClr val="C65137"/>
              </a:solidFill>
              <a:latin typeface="+mn-lt"/>
            </a:endParaRPr>
          </a:p>
        </p:txBody>
      </p:sp>
      <p:pic>
        <p:nvPicPr>
          <p:cNvPr id="40" name="Picture 39" descr="Screen Shot 2015-02-17 at 3.5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37" y="448968"/>
            <a:ext cx="2001354" cy="27991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522787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Compelling Motivation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International Workshop on Positrons at Jefferson Lab (2009)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High </a:t>
            </a:r>
            <a:r>
              <a:rPr lang="en-US" sz="1600" dirty="0"/>
              <a:t>Energy Nuclear Physics at CEBAF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Dark matter searches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Low </a:t>
            </a:r>
            <a:r>
              <a:rPr lang="en-US" sz="1600" dirty="0"/>
              <a:t>Energy Materials Science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Accelerator R&amp;D Track Record</a:t>
            </a: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J. Dumas, PhD, </a:t>
            </a:r>
            <a:r>
              <a:rPr lang="en-US" sz="1600" b="1" dirty="0" err="1" smtClean="0"/>
              <a:t>PEPPo</a:t>
            </a:r>
            <a:r>
              <a:rPr lang="en-US" sz="1600" b="1" dirty="0" smtClean="0"/>
              <a:t> Conceptual Design </a:t>
            </a:r>
            <a:r>
              <a:rPr lang="en-US" sz="1600" dirty="0" smtClean="0"/>
              <a:t>(</a:t>
            </a:r>
            <a:r>
              <a:rPr lang="en-US" sz="1600" dirty="0"/>
              <a:t>2010)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S. </a:t>
            </a:r>
            <a:r>
              <a:rPr lang="en-US" sz="1600" dirty="0" err="1"/>
              <a:t>Golge</a:t>
            </a:r>
            <a:r>
              <a:rPr lang="en-US" sz="1600" dirty="0"/>
              <a:t>, PhD, </a:t>
            </a:r>
            <a:r>
              <a:rPr lang="en-US" sz="1600" b="1" dirty="0"/>
              <a:t>CW Positron </a:t>
            </a:r>
            <a:r>
              <a:rPr lang="en-US" sz="1600" b="1" dirty="0" smtClean="0"/>
              <a:t>Source Design </a:t>
            </a:r>
            <a:r>
              <a:rPr lang="en-US" sz="1600" dirty="0"/>
              <a:t>(2010)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PEPPo</a:t>
            </a:r>
            <a:r>
              <a:rPr lang="en-US" sz="1600" dirty="0"/>
              <a:t>, </a:t>
            </a:r>
            <a:r>
              <a:rPr lang="en-US" sz="1600" b="1" dirty="0"/>
              <a:t>PAC A </a:t>
            </a:r>
            <a:r>
              <a:rPr lang="en-US" sz="1600" b="1" dirty="0" smtClean="0"/>
              <a:t>Rated E11</a:t>
            </a:r>
            <a:r>
              <a:rPr lang="en-US" sz="1600" b="1" dirty="0"/>
              <a:t>-105 </a:t>
            </a:r>
            <a:r>
              <a:rPr lang="en-US" sz="1600" dirty="0"/>
              <a:t>(2012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</a:t>
            </a:r>
            <a:r>
              <a:rPr lang="en-US" sz="1600" dirty="0"/>
              <a:t>. </a:t>
            </a:r>
            <a:r>
              <a:rPr lang="en-US" sz="1600" dirty="0" err="1"/>
              <a:t>Adeyemi</a:t>
            </a:r>
            <a:r>
              <a:rPr lang="en-US" sz="1600" dirty="0"/>
              <a:t>, PhD, </a:t>
            </a:r>
            <a:r>
              <a:rPr lang="en-US" sz="1600" b="1" dirty="0" err="1"/>
              <a:t>PEPPo</a:t>
            </a:r>
            <a:r>
              <a:rPr lang="en-US" sz="1600" b="1" dirty="0"/>
              <a:t> Proof-of-Principle </a:t>
            </a:r>
            <a:r>
              <a:rPr lang="en-US" sz="1600" dirty="0"/>
              <a:t>(expected 2015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r>
              <a:rPr lang="en-US" b="1" dirty="0" smtClean="0">
                <a:solidFill>
                  <a:srgbClr val="008000"/>
                </a:solidFill>
              </a:rPr>
              <a:t>Future Directions ?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P. </a:t>
            </a:r>
            <a:r>
              <a:rPr lang="en-US" sz="1600" dirty="0" err="1"/>
              <a:t>Degtiarenko</a:t>
            </a:r>
            <a:r>
              <a:rPr lang="en-US" sz="1600" dirty="0"/>
              <a:t>, J. Grames, E. </a:t>
            </a:r>
            <a:r>
              <a:rPr lang="en-US" sz="1600" dirty="0" err="1"/>
              <a:t>Voutier</a:t>
            </a:r>
            <a:r>
              <a:rPr lang="en-US" sz="1600" dirty="0"/>
              <a:t>, </a:t>
            </a:r>
            <a:r>
              <a:rPr lang="en-US" sz="1600" dirty="0" smtClean="0"/>
              <a:t>Integrated Conceptual Design (</a:t>
            </a:r>
            <a:r>
              <a:rPr lang="en-US" sz="1600" dirty="0"/>
              <a:t>Unfunded </a:t>
            </a:r>
            <a:r>
              <a:rPr lang="en-US" sz="1600" dirty="0" smtClean="0"/>
              <a:t>2013 LDRD)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Consideration being given for low energy positron program at LERF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Exploit accelerator expertise &amp; facilities to develop integrated design and address challenges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35993" y="4995626"/>
            <a:ext cx="82743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i="1" dirty="0" smtClean="0">
                <a:solidFill>
                  <a:srgbClr val="000000"/>
                </a:solidFill>
              </a:rPr>
              <a:t>Some R&amp;D Opportunities…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00"/>
                </a:solidFill>
              </a:rPr>
              <a:t>High Current Electron or Photon “Driver”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00"/>
                </a:solidFill>
              </a:rPr>
              <a:t>High Power Conversion Target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00"/>
                </a:solidFill>
              </a:rPr>
              <a:t>Collection Optimization – Split Radiator : Conversion Target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00"/>
                </a:solidFill>
              </a:rPr>
              <a:t>Simultaneously managing electrons and positrons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2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5545" y="0"/>
            <a:ext cx="4343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How are positrons used ?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75952" y="1004773"/>
            <a:ext cx="6460100" cy="417930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Applications from 1 </a:t>
            </a:r>
            <a:r>
              <a:rPr lang="en-US" sz="2400" b="1" dirty="0" err="1" smtClean="0">
                <a:solidFill>
                  <a:srgbClr val="000000"/>
                </a:solidFill>
              </a:rPr>
              <a:t>eV</a:t>
            </a:r>
            <a:r>
              <a:rPr lang="en-US" sz="2400" b="1" dirty="0" smtClean="0">
                <a:solidFill>
                  <a:srgbClr val="000000"/>
                </a:solidFill>
              </a:rPr>
              <a:t> to 1 </a:t>
            </a:r>
            <a:r>
              <a:rPr lang="en-US" sz="2400" b="1" dirty="0" err="1" smtClean="0">
                <a:solidFill>
                  <a:srgbClr val="000000"/>
                </a:solidFill>
              </a:rPr>
              <a:t>TeV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/>
              <a:t>Medical Diagnosis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Materials Characterization</a:t>
            </a:r>
          </a:p>
          <a:p>
            <a:pPr lvl="1">
              <a:buFont typeface="Arial"/>
              <a:buChar char="•"/>
            </a:pPr>
            <a:r>
              <a:rPr lang="en-US" sz="2400" dirty="0" err="1" smtClean="0"/>
              <a:t>Positronium</a:t>
            </a:r>
            <a:r>
              <a:rPr lang="en-US" sz="2400" dirty="0" smtClean="0"/>
              <a:t> Creation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Anti-Gravity Test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Nuclear Physics Probe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Precision Standard Model Test</a:t>
            </a:r>
          </a:p>
        </p:txBody>
      </p:sp>
    </p:spTree>
    <p:extLst>
      <p:ext uri="{BB962C8B-B14F-4D97-AF65-F5344CB8AC3E}">
        <p14:creationId xmlns:p14="http://schemas.microsoft.com/office/powerpoint/2010/main" val="40055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121" y="0"/>
            <a:ext cx="686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Medicine: Positron Emission Tomography</a:t>
            </a:r>
            <a:endParaRPr lang="en-US" sz="2800" i="1" dirty="0">
              <a:solidFill>
                <a:srgbClr val="C65137"/>
              </a:solidFill>
            </a:endParaRPr>
          </a:p>
        </p:txBody>
      </p:sp>
      <p:pic>
        <p:nvPicPr>
          <p:cNvPr id="4" name="圖片 6" descr="biograph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375426" y="1083991"/>
            <a:ext cx="3665939" cy="2219092"/>
          </a:xfrm>
          <a:prstGeom prst="rect">
            <a:avLst/>
          </a:prstGeom>
        </p:spPr>
      </p:pic>
      <p:pic>
        <p:nvPicPr>
          <p:cNvPr id="6" name="圖片 3" descr="未命名s.jpg"/>
          <p:cNvPicPr>
            <a:picLocks noChangeAspect="1"/>
          </p:cNvPicPr>
          <p:nvPr/>
        </p:nvPicPr>
        <p:blipFill rotWithShape="1">
          <a:blip r:embed="rId3" cstate="print"/>
          <a:srcRect l="1389" t="9687" r="30050" b="7296"/>
          <a:stretch/>
        </p:blipFill>
        <p:spPr>
          <a:xfrm>
            <a:off x="292398" y="4216498"/>
            <a:ext cx="5249809" cy="2542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78" y="560608"/>
            <a:ext cx="44680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A short-lived (10’s of minutes) radioactive tracer is incorporated to a biologically active molecule, e.g. </a:t>
            </a:r>
            <a:r>
              <a:rPr lang="en-US" sz="1600" dirty="0" err="1" smtClean="0"/>
              <a:t>fluorodeoxyglucose</a:t>
            </a:r>
            <a:r>
              <a:rPr lang="en-US" sz="1600" dirty="0" smtClean="0"/>
              <a:t> (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Injected into the blood tissue becomes concentrated with the tracer after a short waiting period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After travelling up to a few millimeters the thermalized positron annihilates into a pair of oppositely moving gammas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Technique depends upon high </a:t>
            </a:r>
            <a:r>
              <a:rPr lang="en-US" sz="1600" dirty="0" smtClean="0">
                <a:solidFill>
                  <a:srgbClr val="FF0000"/>
                </a:solidFill>
              </a:rPr>
              <a:t>energy resolution</a:t>
            </a:r>
            <a:r>
              <a:rPr lang="en-US" sz="1600" dirty="0" smtClean="0"/>
              <a:t> of photons which arrive in </a:t>
            </a:r>
            <a:r>
              <a:rPr lang="en-US" sz="1600" dirty="0" smtClean="0">
                <a:solidFill>
                  <a:srgbClr val="0000FF"/>
                </a:solidFill>
              </a:rPr>
              <a:t>pairs</a:t>
            </a:r>
            <a:r>
              <a:rPr lang="en-US" sz="1600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27" y="3835477"/>
            <a:ext cx="1912253" cy="28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5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75506" y="972409"/>
            <a:ext cx="8245641" cy="8256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Probe for semiconductors, electronic structure of metals and alloys, radiation damage, surfaces and interfaces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277619"/>
              </p:ext>
            </p:extLst>
          </p:nvPr>
        </p:nvGraphicFramePr>
        <p:xfrm>
          <a:off x="4353534" y="2151195"/>
          <a:ext cx="4116581" cy="338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9" name="Bitmap Image" r:id="rId3" imgW="7190476" imgH="4210638" progId="PBrush">
                  <p:embed/>
                </p:oleObj>
              </mc:Choice>
              <mc:Fallback>
                <p:oleObj name="Bitmap Image" r:id="rId3" imgW="7190476" imgH="421063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3534" y="2151195"/>
                        <a:ext cx="4116581" cy="3385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8600" y="0"/>
            <a:ext cx="908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Materials Science: Positron Annihilation Spectroscopy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305313" y="5911197"/>
            <a:ext cx="4482798" cy="48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baseline="30000" dirty="0" smtClean="0">
                <a:solidFill>
                  <a:srgbClr val="FF0000"/>
                </a:solidFill>
              </a:rPr>
              <a:t>+ </a:t>
            </a:r>
            <a:r>
              <a:rPr lang="en-US" i="1" dirty="0" smtClean="0">
                <a:solidFill>
                  <a:srgbClr val="FF0000"/>
                </a:solidFill>
              </a:rPr>
              <a:t>annihilation rate </a:t>
            </a:r>
            <a:r>
              <a:rPr lang="en-US" i="1" dirty="0">
                <a:solidFill>
                  <a:srgbClr val="FF0000"/>
                </a:solidFill>
                <a:latin typeface="Cambria Math"/>
                <a:ea typeface="Cambria Math"/>
              </a:rPr>
              <a:t>∝</a:t>
            </a:r>
            <a:r>
              <a:rPr lang="en-US" i="1" dirty="0" smtClean="0">
                <a:solidFill>
                  <a:srgbClr val="FF0000"/>
                </a:solidFill>
              </a:rPr>
              <a:t> e</a:t>
            </a:r>
            <a:r>
              <a:rPr lang="en-US" i="1" baseline="30000" dirty="0">
                <a:solidFill>
                  <a:srgbClr val="FF0000"/>
                </a:solidFill>
              </a:rPr>
              <a:t>-</a:t>
            </a:r>
            <a:r>
              <a:rPr lang="en-US" i="1" dirty="0" smtClean="0">
                <a:solidFill>
                  <a:srgbClr val="FF0000"/>
                </a:solidFill>
              </a:rPr>
              <a:t> density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5-02-24 at 9.33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" y="2265623"/>
            <a:ext cx="3481573" cy="16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6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375" y="5564183"/>
            <a:ext cx="3766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Doppler Broadening (DB)</a:t>
            </a:r>
          </a:p>
          <a:p>
            <a:r>
              <a:rPr lang="en-US" sz="1600" dirty="0" smtClean="0"/>
              <a:t>Annihilation photon energy shift due to the longitudinal momentum of electrons</a:t>
            </a:r>
          </a:p>
          <a:p>
            <a:r>
              <a:rPr lang="en-US" sz="1600" dirty="0"/>
              <a:t>E</a:t>
            </a:r>
            <a:r>
              <a:rPr lang="el-GR" sz="1600" baseline="-25000" dirty="0"/>
              <a:t>γ</a:t>
            </a:r>
            <a:r>
              <a:rPr lang="en-US" sz="1600" dirty="0"/>
              <a:t>=0.511 MeV </a:t>
            </a:r>
            <a:r>
              <a:rPr lang="en-US" sz="1600" b="1" dirty="0">
                <a:sym typeface="Symbol"/>
              </a:rPr>
              <a:t></a:t>
            </a:r>
            <a:r>
              <a:rPr lang="en-US" sz="1600" dirty="0"/>
              <a:t> </a:t>
            </a:r>
            <a:r>
              <a:rPr lang="el-GR" sz="1600" dirty="0" smtClean="0"/>
              <a:t>Δ</a:t>
            </a:r>
            <a:r>
              <a:rPr lang="en-US" sz="1600" dirty="0" smtClean="0"/>
              <a:t>E (</a:t>
            </a:r>
            <a:r>
              <a:rPr lang="el-GR" sz="1600" dirty="0" smtClean="0"/>
              <a:t>Δ</a:t>
            </a:r>
            <a:r>
              <a:rPr lang="en-US" sz="1600" dirty="0" smtClean="0"/>
              <a:t>E </a:t>
            </a:r>
            <a:r>
              <a:rPr lang="en-US" sz="1600" dirty="0">
                <a:latin typeface="Cambria Math"/>
                <a:ea typeface="Cambria Math"/>
              </a:rPr>
              <a:t>∝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/2)</a:t>
            </a:r>
            <a:endParaRPr lang="en-US" sz="1600" baseline="30000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850785" y="0"/>
            <a:ext cx="5690310" cy="545737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C65137"/>
                </a:solidFill>
              </a:rPr>
              <a:t>PAS Techniques and Observables</a:t>
            </a:r>
            <a:endParaRPr lang="en-US" sz="2800" i="1" dirty="0">
              <a:solidFill>
                <a:srgbClr val="C65137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35868" y="1042116"/>
            <a:ext cx="4408132" cy="5180691"/>
            <a:chOff x="4117020" y="1289353"/>
            <a:chExt cx="4408132" cy="5180691"/>
          </a:xfrm>
        </p:grpSpPr>
        <p:sp>
          <p:nvSpPr>
            <p:cNvPr id="25" name="Rectangle 24"/>
            <p:cNvSpPr/>
            <p:nvPr/>
          </p:nvSpPr>
          <p:spPr>
            <a:xfrm>
              <a:off x="6084168" y="2708920"/>
              <a:ext cx="1728192" cy="2714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44208" y="1988840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panose="05050102010706020507" pitchFamily="18" charset="2"/>
                </a:rPr>
                <a:t>D</a:t>
              </a:r>
              <a:r>
                <a:rPr lang="en-US" sz="2000" dirty="0" smtClean="0"/>
                <a:t>t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7020" y="3764005"/>
              <a:ext cx="1030256" cy="52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Positron</a:t>
              </a:r>
            </a:p>
            <a:p>
              <a:pPr algn="ctr"/>
              <a:r>
                <a:rPr lang="en-US" sz="1400" dirty="0" smtClean="0"/>
                <a:t>Source 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64945" y="1462176"/>
              <a:ext cx="90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Photon</a:t>
              </a:r>
            </a:p>
            <a:p>
              <a:pPr algn="ctr"/>
              <a:r>
                <a:rPr lang="en-US" sz="1400" dirty="0"/>
                <a:t>T</a:t>
              </a:r>
              <a:r>
                <a:rPr lang="en-US" sz="1400" dirty="0" smtClean="0"/>
                <a:t>rigger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09972" y="5098368"/>
              <a:ext cx="867134" cy="28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SAMPLE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27383" y="4853342"/>
              <a:ext cx="1160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Thermalize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68172" y="5946824"/>
              <a:ext cx="1301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Annihilation</a:t>
              </a:r>
            </a:p>
            <a:p>
              <a:pPr algn="ctr"/>
              <a:r>
                <a:rPr lang="en-US" sz="1400" dirty="0"/>
                <a:t>P</a:t>
              </a:r>
              <a:r>
                <a:rPr lang="en-US" sz="1400" dirty="0" smtClean="0"/>
                <a:t>hoton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64288" y="1815207"/>
              <a:ext cx="51094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panose="05050102010706020507" pitchFamily="18" charset="2"/>
                </a:rPr>
                <a:t>q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80079" y="1375717"/>
              <a:ext cx="1258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PALS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868312" y="2397600"/>
              <a:ext cx="15120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292152" y="1771200"/>
              <a:ext cx="648000" cy="20880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948264" y="1772816"/>
              <a:ext cx="648000" cy="20880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220072" y="3993624"/>
              <a:ext cx="818752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69" name="Freeform 7168"/>
            <p:cNvSpPr/>
            <p:nvPr/>
          </p:nvSpPr>
          <p:spPr>
            <a:xfrm>
              <a:off x="6109855" y="3891025"/>
              <a:ext cx="831384" cy="251484"/>
            </a:xfrm>
            <a:custGeom>
              <a:avLst/>
              <a:gdLst>
                <a:gd name="connsiteX0" fmla="*/ 0 w 831384"/>
                <a:gd name="connsiteY0" fmla="*/ 99084 h 251484"/>
                <a:gd name="connsiteX1" fmla="*/ 110836 w 831384"/>
                <a:gd name="connsiteY1" fmla="*/ 112939 h 251484"/>
                <a:gd name="connsiteX2" fmla="*/ 193963 w 831384"/>
                <a:gd name="connsiteY2" fmla="*/ 209920 h 251484"/>
                <a:gd name="connsiteX3" fmla="*/ 235527 w 831384"/>
                <a:gd name="connsiteY3" fmla="*/ 223775 h 251484"/>
                <a:gd name="connsiteX4" fmla="*/ 277090 w 831384"/>
                <a:gd name="connsiteY4" fmla="*/ 196066 h 251484"/>
                <a:gd name="connsiteX5" fmla="*/ 346363 w 831384"/>
                <a:gd name="connsiteY5" fmla="*/ 140648 h 251484"/>
                <a:gd name="connsiteX6" fmla="*/ 415636 w 831384"/>
                <a:gd name="connsiteY6" fmla="*/ 154502 h 251484"/>
                <a:gd name="connsiteX7" fmla="*/ 443345 w 831384"/>
                <a:gd name="connsiteY7" fmla="*/ 196066 h 251484"/>
                <a:gd name="connsiteX8" fmla="*/ 526472 w 831384"/>
                <a:gd name="connsiteY8" fmla="*/ 251484 h 251484"/>
                <a:gd name="connsiteX9" fmla="*/ 595745 w 831384"/>
                <a:gd name="connsiteY9" fmla="*/ 182211 h 251484"/>
                <a:gd name="connsiteX10" fmla="*/ 637309 w 831384"/>
                <a:gd name="connsiteY10" fmla="*/ 154502 h 251484"/>
                <a:gd name="connsiteX11" fmla="*/ 651163 w 831384"/>
                <a:gd name="connsiteY11" fmla="*/ 99084 h 251484"/>
                <a:gd name="connsiteX12" fmla="*/ 734290 w 831384"/>
                <a:gd name="connsiteY12" fmla="*/ 71375 h 251484"/>
                <a:gd name="connsiteX13" fmla="*/ 789709 w 831384"/>
                <a:gd name="connsiteY13" fmla="*/ 2102 h 251484"/>
                <a:gd name="connsiteX14" fmla="*/ 831272 w 831384"/>
                <a:gd name="connsiteY14" fmla="*/ 29811 h 25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1384" h="251484">
                  <a:moveTo>
                    <a:pt x="0" y="99084"/>
                  </a:moveTo>
                  <a:cubicBezTo>
                    <a:pt x="36945" y="103702"/>
                    <a:pt x="75845" y="100215"/>
                    <a:pt x="110836" y="112939"/>
                  </a:cubicBezTo>
                  <a:cubicBezTo>
                    <a:pt x="138460" y="122984"/>
                    <a:pt x="176315" y="195214"/>
                    <a:pt x="193963" y="209920"/>
                  </a:cubicBezTo>
                  <a:cubicBezTo>
                    <a:pt x="205182" y="219269"/>
                    <a:pt x="221672" y="219157"/>
                    <a:pt x="235527" y="223775"/>
                  </a:cubicBezTo>
                  <a:cubicBezTo>
                    <a:pt x="249381" y="214539"/>
                    <a:pt x="264088" y="206468"/>
                    <a:pt x="277090" y="196066"/>
                  </a:cubicBezTo>
                  <a:cubicBezTo>
                    <a:pt x="375798" y="117100"/>
                    <a:pt x="218438" y="225932"/>
                    <a:pt x="346363" y="140648"/>
                  </a:cubicBezTo>
                  <a:cubicBezTo>
                    <a:pt x="369454" y="145266"/>
                    <a:pt x="395190" y="142819"/>
                    <a:pt x="415636" y="154502"/>
                  </a:cubicBezTo>
                  <a:cubicBezTo>
                    <a:pt x="430093" y="162763"/>
                    <a:pt x="432685" y="183274"/>
                    <a:pt x="443345" y="196066"/>
                  </a:cubicBezTo>
                  <a:cubicBezTo>
                    <a:pt x="483261" y="243965"/>
                    <a:pt x="475246" y="234409"/>
                    <a:pt x="526472" y="251484"/>
                  </a:cubicBezTo>
                  <a:cubicBezTo>
                    <a:pt x="558799" y="154502"/>
                    <a:pt x="526472" y="159121"/>
                    <a:pt x="595745" y="182211"/>
                  </a:cubicBezTo>
                  <a:cubicBezTo>
                    <a:pt x="609600" y="172975"/>
                    <a:pt x="628073" y="168357"/>
                    <a:pt x="637309" y="154502"/>
                  </a:cubicBezTo>
                  <a:cubicBezTo>
                    <a:pt x="647871" y="138659"/>
                    <a:pt x="636706" y="111476"/>
                    <a:pt x="651163" y="99084"/>
                  </a:cubicBezTo>
                  <a:cubicBezTo>
                    <a:pt x="673339" y="80076"/>
                    <a:pt x="734290" y="71375"/>
                    <a:pt x="734290" y="71375"/>
                  </a:cubicBezTo>
                  <a:cubicBezTo>
                    <a:pt x="745097" y="38956"/>
                    <a:pt x="745473" y="9474"/>
                    <a:pt x="789709" y="2102"/>
                  </a:cubicBezTo>
                  <a:cubicBezTo>
                    <a:pt x="835653" y="-5555"/>
                    <a:pt x="831272" y="8618"/>
                    <a:pt x="831272" y="2981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74" name="Straight Connector 7173"/>
            <p:cNvCxnSpPr/>
            <p:nvPr/>
          </p:nvCxnSpPr>
          <p:spPr>
            <a:xfrm flipV="1">
              <a:off x="6804248" y="1484784"/>
              <a:ext cx="328228" cy="434221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2" name="Straight Arrow Connector 7171"/>
            <p:cNvCxnSpPr/>
            <p:nvPr/>
          </p:nvCxnSpPr>
          <p:spPr>
            <a:xfrm flipV="1">
              <a:off x="5436096" y="4142509"/>
              <a:ext cx="1008112" cy="65464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2" name="Freeform 7181"/>
            <p:cNvSpPr/>
            <p:nvPr/>
          </p:nvSpPr>
          <p:spPr>
            <a:xfrm>
              <a:off x="7079673" y="2184490"/>
              <a:ext cx="360218" cy="87655"/>
            </a:xfrm>
            <a:custGeom>
              <a:avLst/>
              <a:gdLst>
                <a:gd name="connsiteX0" fmla="*/ 0 w 360218"/>
                <a:gd name="connsiteY0" fmla="*/ 18383 h 87655"/>
                <a:gd name="connsiteX1" fmla="*/ 235527 w 360218"/>
                <a:gd name="connsiteY1" fmla="*/ 4528 h 87655"/>
                <a:gd name="connsiteX2" fmla="*/ 360218 w 360218"/>
                <a:gd name="connsiteY2" fmla="*/ 87655 h 8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218" h="87655">
                  <a:moveTo>
                    <a:pt x="0" y="18383"/>
                  </a:moveTo>
                  <a:cubicBezTo>
                    <a:pt x="87745" y="5683"/>
                    <a:pt x="175491" y="-7017"/>
                    <a:pt x="235527" y="4528"/>
                  </a:cubicBezTo>
                  <a:cubicBezTo>
                    <a:pt x="295563" y="16073"/>
                    <a:pt x="327890" y="51864"/>
                    <a:pt x="360218" y="8765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94278" y="3687494"/>
              <a:ext cx="1320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8000"/>
                  </a:solidFill>
                </a:rPr>
                <a:t>ACAR</a:t>
              </a:r>
              <a:endParaRPr lang="en-US" sz="2800" dirty="0">
                <a:solidFill>
                  <a:srgbClr val="008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6800056" y="3932824"/>
              <a:ext cx="152400" cy="199160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876256" y="3808958"/>
              <a:ext cx="203417" cy="1846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06228" y="5855125"/>
              <a:ext cx="771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</a:rPr>
                <a:t>DB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24014" y="1289353"/>
              <a:ext cx="1301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Annihilation</a:t>
              </a:r>
            </a:p>
            <a:p>
              <a:pPr algn="ctr"/>
              <a:r>
                <a:rPr lang="en-US" sz="1400" dirty="0"/>
                <a:t>P</a:t>
              </a:r>
              <a:r>
                <a:rPr lang="en-US" sz="1400" dirty="0" smtClean="0"/>
                <a:t>hoton</a:t>
              </a:r>
              <a:endParaRPr lang="en-US" sz="14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61906" y="686326"/>
            <a:ext cx="42660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Positron </a:t>
            </a:r>
            <a:r>
              <a:rPr lang="en-US" b="1" dirty="0" smtClean="0">
                <a:solidFill>
                  <a:srgbClr val="FF0000"/>
                </a:solidFill>
              </a:rPr>
              <a:t>Lifetime </a:t>
            </a:r>
            <a:r>
              <a:rPr lang="en-US" b="1" dirty="0">
                <a:solidFill>
                  <a:srgbClr val="FF0000"/>
                </a:solidFill>
              </a:rPr>
              <a:t>(PALS)</a:t>
            </a:r>
          </a:p>
          <a:p>
            <a:r>
              <a:rPr lang="en-US" sz="1600" dirty="0"/>
              <a:t>Time between trigger and annihilation </a:t>
            </a:r>
            <a:r>
              <a:rPr lang="en-US" sz="1600" dirty="0" smtClean="0"/>
              <a:t>photon depends on void size and defect density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Silicon (bulk): 218 </a:t>
            </a:r>
            <a:r>
              <a:rPr lang="en-US" sz="1600" dirty="0" err="1" smtClean="0"/>
              <a:t>ps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Defect </a:t>
            </a:r>
            <a:r>
              <a:rPr lang="en-US" sz="1600" dirty="0" smtClean="0"/>
              <a:t>(dopant): </a:t>
            </a:r>
            <a:r>
              <a:rPr lang="en-US" sz="1600" dirty="0"/>
              <a:t>260-</a:t>
            </a:r>
            <a:r>
              <a:rPr lang="en-US" sz="1600" dirty="0" smtClean="0"/>
              <a:t>330 </a:t>
            </a:r>
            <a:r>
              <a:rPr lang="en-US" sz="1600" dirty="0" err="1" smtClean="0"/>
              <a:t>ps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57346" y="230065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Angular </a:t>
            </a:r>
            <a:r>
              <a:rPr lang="en-US" b="1" dirty="0" smtClean="0">
                <a:solidFill>
                  <a:srgbClr val="008000"/>
                </a:solidFill>
              </a:rPr>
              <a:t>Correlation </a:t>
            </a:r>
            <a:r>
              <a:rPr lang="en-US" b="1" dirty="0">
                <a:solidFill>
                  <a:srgbClr val="008000"/>
                </a:solidFill>
              </a:rPr>
              <a:t>(ACAR)</a:t>
            </a:r>
          </a:p>
          <a:p>
            <a:r>
              <a:rPr lang="en-US" sz="1600" dirty="0" smtClean="0"/>
              <a:t>Angular deflection between annihilation photons due to transverse </a:t>
            </a:r>
            <a:r>
              <a:rPr lang="en-US" sz="1600" dirty="0"/>
              <a:t>momentum of </a:t>
            </a:r>
            <a:r>
              <a:rPr lang="en-US" sz="1600" dirty="0" smtClean="0"/>
              <a:t>electrons</a:t>
            </a:r>
          </a:p>
          <a:p>
            <a:r>
              <a:rPr lang="el-GR" sz="1600" dirty="0"/>
              <a:t>θ</a:t>
            </a:r>
            <a:r>
              <a:rPr lang="en-US" sz="1600" dirty="0"/>
              <a:t> </a:t>
            </a:r>
            <a:r>
              <a:rPr lang="el-GR" sz="1600" dirty="0" smtClean="0"/>
              <a:t>∝</a:t>
            </a:r>
            <a:r>
              <a:rPr lang="en-US" sz="1600" dirty="0" smtClean="0"/>
              <a:t>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x,y</a:t>
            </a:r>
            <a:r>
              <a:rPr lang="en-US" sz="1600" dirty="0" smtClean="0"/>
              <a:t>/m</a:t>
            </a:r>
            <a:r>
              <a:rPr lang="en-US" sz="1600" baseline="-25000" dirty="0" smtClean="0"/>
              <a:t>e-</a:t>
            </a:r>
            <a:endParaRPr lang="en-US" sz="1600" baseline="-2500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01" y="3517102"/>
            <a:ext cx="3047018" cy="176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24087" y="3710665"/>
            <a:ext cx="1401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Fermi surface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516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6891-CFE1-4A04-9AC8-97E1B6A416DF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804603" y="0"/>
            <a:ext cx="5690310" cy="54573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i="1" dirty="0" err="1" smtClean="0">
                <a:solidFill>
                  <a:srgbClr val="C65137"/>
                </a:solidFill>
              </a:rPr>
              <a:t>Positronium</a:t>
            </a:r>
            <a:r>
              <a:rPr lang="en-US" sz="2800" i="1" dirty="0" smtClean="0">
                <a:solidFill>
                  <a:srgbClr val="C65137"/>
                </a:solidFill>
              </a:rPr>
              <a:t> (Ps) Formation</a:t>
            </a:r>
            <a:endParaRPr lang="en-US" sz="2800" i="1" dirty="0">
              <a:solidFill>
                <a:srgbClr val="C6513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88928"/>
            <a:ext cx="7700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Although an electron/positron pair are doomed to annihilate they can briefly exist in a bound state described as a hydrogen atom with corresponding reduced mass of e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/e</a:t>
            </a:r>
            <a:r>
              <a:rPr lang="en-US" sz="2000" baseline="30000" dirty="0" smtClean="0"/>
              <a:t>-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14081" y="4518946"/>
            <a:ext cx="8425120" cy="2200508"/>
            <a:chOff x="644809" y="4438128"/>
            <a:chExt cx="8425120" cy="2200508"/>
          </a:xfrm>
        </p:grpSpPr>
        <p:pic>
          <p:nvPicPr>
            <p:cNvPr id="6" name="Picture 5" descr="Screen Shot 2015-02-17 at 11.11.22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9" y="4951261"/>
              <a:ext cx="1907947" cy="168737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096752" y="4445055"/>
              <a:ext cx="6847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Spin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50607" y="4470454"/>
              <a:ext cx="106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Lifetime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52482" y="4438128"/>
              <a:ext cx="3417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Hydrogen Like Energy Levels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60372" y="4992308"/>
              <a:ext cx="20925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Times New Roman"/>
                  <a:cs typeface="Times New Roman"/>
                </a:rPr>
                <a:t>para</a:t>
              </a:r>
              <a:r>
                <a:rPr lang="en-US" sz="1600" dirty="0" smtClean="0">
                  <a:latin typeface="Times New Roman"/>
                  <a:cs typeface="Times New Roman"/>
                </a:rPr>
                <a:t>-Ps (s=0)  ~ 125 </a:t>
              </a:r>
              <a:r>
                <a:rPr lang="en-US" sz="1600" dirty="0" err="1" smtClean="0">
                  <a:latin typeface="Times New Roman"/>
                  <a:cs typeface="Times New Roman"/>
                </a:rPr>
                <a:t>ps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9589" y="5837435"/>
              <a:ext cx="25316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Times New Roman"/>
                  <a:cs typeface="Times New Roman"/>
                </a:rPr>
                <a:t>ortho</a:t>
              </a:r>
              <a:r>
                <a:rPr lang="en-US" sz="1600" dirty="0" smtClean="0">
                  <a:latin typeface="Times New Roman"/>
                  <a:cs typeface="Times New Roman"/>
                </a:rPr>
                <a:t>-Ps (s=1)  ~ 142,000 </a:t>
              </a:r>
              <a:r>
                <a:rPr lang="en-US" sz="1600" dirty="0" err="1" smtClean="0">
                  <a:latin typeface="Times New Roman"/>
                  <a:cs typeface="Times New Roman"/>
                </a:rPr>
                <a:t>ps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pic>
          <p:nvPicPr>
            <p:cNvPr id="12" name="Picture 11" descr="Screen Shot 2015-02-17 at 11.15.1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441" y="4899308"/>
              <a:ext cx="1759516" cy="1727783"/>
            </a:xfrm>
            <a:prstGeom prst="rect">
              <a:avLst/>
            </a:prstGeom>
          </p:spPr>
        </p:pic>
        <p:sp>
          <p:nvSpPr>
            <p:cNvPr id="13" name="Right Brace 12"/>
            <p:cNvSpPr/>
            <p:nvPr/>
          </p:nvSpPr>
          <p:spPr>
            <a:xfrm>
              <a:off x="2805541" y="5530273"/>
              <a:ext cx="404091" cy="1050636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2830941" y="5047674"/>
              <a:ext cx="404091" cy="309418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圖片 9" descr="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2793" y="311725"/>
            <a:ext cx="1114116" cy="111411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65729" y="1743875"/>
            <a:ext cx="7539182" cy="2669491"/>
            <a:chOff x="288638" y="4099147"/>
            <a:chExt cx="7539182" cy="2669491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" t="12855" r="63555" b="51395"/>
            <a:stretch/>
          </p:blipFill>
          <p:spPr>
            <a:xfrm>
              <a:off x="5772729" y="4099147"/>
              <a:ext cx="2055091" cy="2527944"/>
            </a:xfrm>
            <a:prstGeom prst="rect">
              <a:avLst/>
            </a:prstGeom>
            <a:noFill/>
            <a:ln/>
          </p:spPr>
        </p:pic>
        <p:sp>
          <p:nvSpPr>
            <p:cNvPr id="27" name="TextBox 26"/>
            <p:cNvSpPr txBox="1"/>
            <p:nvPr/>
          </p:nvSpPr>
          <p:spPr>
            <a:xfrm>
              <a:off x="288638" y="4214093"/>
              <a:ext cx="505691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Positrons directed into porous silica can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pick up an electron to form Ps</a:t>
              </a:r>
              <a:r>
                <a:rPr lang="en-US" sz="1600" dirty="0" smtClean="0"/>
                <a:t> in the bulk and then diffuse to the surface or remain in internal voids</a:t>
              </a:r>
            </a:p>
            <a:p>
              <a:pPr marL="285750" indent="-285750">
                <a:buFont typeface="Arial"/>
                <a:buChar char="•"/>
              </a:pPr>
              <a:endParaRPr lang="en-US" sz="1600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/>
                <a:t>Ps can also be become trapped on the surface to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form Ps</a:t>
              </a:r>
              <a:r>
                <a:rPr lang="en-US" sz="1600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molecules</a:t>
              </a:r>
            </a:p>
            <a:p>
              <a:pPr marL="285750" indent="-285750">
                <a:buFont typeface="Arial"/>
                <a:buChar char="•"/>
              </a:pPr>
              <a:endParaRPr lang="en-US" sz="1600" dirty="0"/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solidFill>
                    <a:srgbClr val="FF0000"/>
                  </a:solidFill>
                </a:rPr>
                <a:t>Ps behaves like atom</a:t>
              </a:r>
              <a:r>
                <a:rPr lang="en-US" sz="1600" dirty="0" smtClean="0"/>
                <a:t>: provide tool for atomic (QED) or condensed matter physics, or production of anti-matter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118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43358</TotalTime>
  <Words>4081</Words>
  <Application>Microsoft Macintosh PowerPoint</Application>
  <PresentationFormat>On-screen Show (4:3)</PresentationFormat>
  <Paragraphs>727</Paragraphs>
  <Slides>49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1_Modèle par défaut</vt:lpstr>
      <vt:lpstr>Bitmap Image</vt:lpstr>
      <vt:lpstr>Equation</vt:lpstr>
      <vt:lpstr>Visio</vt:lpstr>
      <vt:lpstr>Photo Editor Photo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 Techniques and Observables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LPSC-IN2P3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 Voutier</dc:creator>
  <cp:lastModifiedBy>Joe Grames</cp:lastModifiedBy>
  <cp:revision>654</cp:revision>
  <dcterms:created xsi:type="dcterms:W3CDTF">2008-03-26T12:55:33Z</dcterms:created>
  <dcterms:modified xsi:type="dcterms:W3CDTF">2015-04-30T15:34:30Z</dcterms:modified>
</cp:coreProperties>
</file>