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89" r:id="rId5"/>
    <p:sldId id="292" r:id="rId6"/>
    <p:sldId id="290" r:id="rId7"/>
    <p:sldId id="291" r:id="rId8"/>
    <p:sldId id="274" r:id="rId9"/>
    <p:sldId id="257" r:id="rId10"/>
    <p:sldId id="259" r:id="rId11"/>
    <p:sldId id="266" r:id="rId12"/>
    <p:sldId id="286" r:id="rId13"/>
    <p:sldId id="264" r:id="rId14"/>
    <p:sldId id="267" r:id="rId15"/>
    <p:sldId id="261" r:id="rId16"/>
    <p:sldId id="262" r:id="rId17"/>
    <p:sldId id="265" r:id="rId18"/>
    <p:sldId id="288" r:id="rId19"/>
    <p:sldId id="287" r:id="rId20"/>
    <p:sldId id="273" r:id="rId21"/>
    <p:sldId id="281" r:id="rId22"/>
    <p:sldId id="282" r:id="rId23"/>
    <p:sldId id="283" r:id="rId24"/>
    <p:sldId id="284" r:id="rId25"/>
    <p:sldId id="285" r:id="rId26"/>
    <p:sldId id="263" r:id="rId27"/>
    <p:sldId id="269" r:id="rId28"/>
    <p:sldId id="271" r:id="rId29"/>
    <p:sldId id="276" r:id="rId30"/>
    <p:sldId id="293" r:id="rId31"/>
    <p:sldId id="279" r:id="rId32"/>
    <p:sldId id="27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441517565856253"/>
          <c:y val="0.10050440189441265"/>
          <c:w val="0.85062407320147382"/>
          <c:h val="0.75542028648632942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dispRSqr val="0"/>
            <c:dispEq val="0"/>
          </c:trendline>
          <c:xVal>
            <c:numRef>
              <c:f>Sheet1!$A$6:$A$26</c:f>
              <c:numCache>
                <c:formatCode>General</c:formatCode>
                <c:ptCount val="21"/>
                <c:pt idx="0">
                  <c:v>3.4</c:v>
                </c:pt>
                <c:pt idx="1">
                  <c:v>3.35</c:v>
                </c:pt>
                <c:pt idx="2">
                  <c:v>3.3</c:v>
                </c:pt>
                <c:pt idx="3">
                  <c:v>3.25</c:v>
                </c:pt>
                <c:pt idx="4">
                  <c:v>3.2</c:v>
                </c:pt>
                <c:pt idx="5">
                  <c:v>3.15</c:v>
                </c:pt>
                <c:pt idx="6">
                  <c:v>3.1</c:v>
                </c:pt>
                <c:pt idx="7">
                  <c:v>3.05</c:v>
                </c:pt>
                <c:pt idx="8">
                  <c:v>3</c:v>
                </c:pt>
                <c:pt idx="9">
                  <c:v>2.95</c:v>
                </c:pt>
                <c:pt idx="10">
                  <c:v>2.9</c:v>
                </c:pt>
                <c:pt idx="11">
                  <c:v>2.85</c:v>
                </c:pt>
                <c:pt idx="12">
                  <c:v>2.8</c:v>
                </c:pt>
                <c:pt idx="13">
                  <c:v>2.75</c:v>
                </c:pt>
                <c:pt idx="14">
                  <c:v>2.7</c:v>
                </c:pt>
                <c:pt idx="15">
                  <c:v>2.65</c:v>
                </c:pt>
                <c:pt idx="16">
                  <c:v>2.6</c:v>
                </c:pt>
                <c:pt idx="17">
                  <c:v>2.5499999999999998</c:v>
                </c:pt>
                <c:pt idx="18">
                  <c:v>2.5</c:v>
                </c:pt>
                <c:pt idx="19">
                  <c:v>2.4500000000000002</c:v>
                </c:pt>
                <c:pt idx="20">
                  <c:v>2.4</c:v>
                </c:pt>
              </c:numCache>
            </c:numRef>
          </c:xVal>
          <c:yVal>
            <c:numRef>
              <c:f>Sheet1!$D$6:$D$26</c:f>
              <c:numCache>
                <c:formatCode>General</c:formatCode>
                <c:ptCount val="21"/>
                <c:pt idx="0">
                  <c:v>1.3209802749551705</c:v>
                </c:pt>
                <c:pt idx="1">
                  <c:v>1.2564255827854154</c:v>
                </c:pt>
                <c:pt idx="2">
                  <c:v>1.2074118350268979</c:v>
                </c:pt>
                <c:pt idx="3">
                  <c:v>1.1661685594739988</c:v>
                </c:pt>
                <c:pt idx="4">
                  <c:v>1.1315002988643157</c:v>
                </c:pt>
                <c:pt idx="5">
                  <c:v>1.1028093245666468</c:v>
                </c:pt>
                <c:pt idx="6">
                  <c:v>1.0777047220561864</c:v>
                </c:pt>
                <c:pt idx="7">
                  <c:v>1.0573819485953377</c:v>
                </c:pt>
                <c:pt idx="8">
                  <c:v>1.0388523610280933</c:v>
                </c:pt>
                <c:pt idx="9">
                  <c:v>1.0221159593544531</c:v>
                </c:pt>
                <c:pt idx="10">
                  <c:v>1.0065750149432158</c:v>
                </c:pt>
                <c:pt idx="11">
                  <c:v>0.99163179916317989</c:v>
                </c:pt>
                <c:pt idx="12">
                  <c:v>0.97848176927674835</c:v>
                </c:pt>
                <c:pt idx="13">
                  <c:v>0.96592946802151824</c:v>
                </c:pt>
                <c:pt idx="14">
                  <c:v>0.95397489539748959</c:v>
                </c:pt>
                <c:pt idx="15">
                  <c:v>0.94261805140466226</c:v>
                </c:pt>
                <c:pt idx="16">
                  <c:v>0.93245666467423793</c:v>
                </c:pt>
                <c:pt idx="17">
                  <c:v>0.92109982068141061</c:v>
                </c:pt>
                <c:pt idx="18">
                  <c:v>0.91213389121338917</c:v>
                </c:pt>
                <c:pt idx="19">
                  <c:v>0.90197250448296473</c:v>
                </c:pt>
                <c:pt idx="20">
                  <c:v>0.89181111775254029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07-49C8-AFA7-F1CAA3985B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760448"/>
        <c:axId val="399764384"/>
      </c:scatterChart>
      <c:valAx>
        <c:axId val="399760448"/>
        <c:scaling>
          <c:orientation val="minMax"/>
          <c:max val="3.4"/>
          <c:min val="2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 smtClean="0"/>
                  <a:t>2-Cell Cavity </a:t>
                </a:r>
                <a:r>
                  <a:rPr lang="en-US" sz="1600" baseline="0" dirty="0" err="1" smtClean="0"/>
                  <a:t>Gset</a:t>
                </a:r>
                <a:r>
                  <a:rPr lang="en-US" sz="1600" baseline="0" dirty="0" smtClean="0"/>
                  <a:t> </a:t>
                </a:r>
                <a:r>
                  <a:rPr lang="en-US" sz="1600" baseline="0" dirty="0"/>
                  <a:t>(MV/m)</a:t>
                </a:r>
              </a:p>
            </c:rich>
          </c:tx>
          <c:layout>
            <c:manualLayout>
              <c:xMode val="edge"/>
              <c:yMode val="edge"/>
              <c:x val="0.36351291793628876"/>
              <c:y val="0.938277982779827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64384"/>
        <c:crosses val="autoZero"/>
        <c:crossBetween val="midCat"/>
      </c:valAx>
      <c:valAx>
        <c:axId val="399764384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Beam </a:t>
                </a:r>
                <a:r>
                  <a:rPr lang="en-US" sz="1600" baseline="0" dirty="0" smtClean="0"/>
                  <a:t>Momentum (MeV/c</a:t>
                </a:r>
                <a:r>
                  <a:rPr lang="en-US" sz="1600" baseline="0" dirty="0"/>
                  <a:t>)</a:t>
                </a:r>
              </a:p>
              <a:p>
                <a:pPr>
                  <a:defRPr sz="1600"/>
                </a:pPr>
                <a:endParaRPr lang="en-US" sz="1600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604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08505458556811"/>
          <c:y val="0.10624990058060924"/>
          <c:w val="0.86992639507018144"/>
          <c:h val="0.73969299292133939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5"/>
            <c:backward val="1"/>
            <c:dispRSqr val="0"/>
            <c:dispEq val="1"/>
            <c:trendlineLbl>
              <c:layout>
                <c:manualLayout>
                  <c:x val="-0.26340275400357566"/>
                  <c:y val="0.2947880378589040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Sheet1!$A$6:$A$26</c:f>
              <c:numCache>
                <c:formatCode>General</c:formatCode>
                <c:ptCount val="21"/>
                <c:pt idx="0">
                  <c:v>3.4</c:v>
                </c:pt>
                <c:pt idx="1">
                  <c:v>3.35</c:v>
                </c:pt>
                <c:pt idx="2">
                  <c:v>3.3</c:v>
                </c:pt>
                <c:pt idx="3">
                  <c:v>3.25</c:v>
                </c:pt>
                <c:pt idx="4">
                  <c:v>3.2</c:v>
                </c:pt>
                <c:pt idx="5">
                  <c:v>3.15</c:v>
                </c:pt>
                <c:pt idx="6">
                  <c:v>3.1</c:v>
                </c:pt>
                <c:pt idx="7">
                  <c:v>3.05</c:v>
                </c:pt>
                <c:pt idx="8">
                  <c:v>3</c:v>
                </c:pt>
                <c:pt idx="9">
                  <c:v>2.95</c:v>
                </c:pt>
                <c:pt idx="10">
                  <c:v>2.9</c:v>
                </c:pt>
                <c:pt idx="11">
                  <c:v>2.85</c:v>
                </c:pt>
                <c:pt idx="12">
                  <c:v>2.8</c:v>
                </c:pt>
                <c:pt idx="13">
                  <c:v>2.75</c:v>
                </c:pt>
                <c:pt idx="14">
                  <c:v>2.7</c:v>
                </c:pt>
                <c:pt idx="15">
                  <c:v>2.65</c:v>
                </c:pt>
                <c:pt idx="16">
                  <c:v>2.6</c:v>
                </c:pt>
                <c:pt idx="17">
                  <c:v>2.5499999999999998</c:v>
                </c:pt>
                <c:pt idx="18">
                  <c:v>2.5</c:v>
                </c:pt>
                <c:pt idx="19">
                  <c:v>2.4500000000000002</c:v>
                </c:pt>
                <c:pt idx="20">
                  <c:v>2.4</c:v>
                </c:pt>
              </c:numCache>
            </c:numRef>
          </c:xVal>
          <c:yVal>
            <c:numRef>
              <c:f>Sheet1!$E$6:$E$26</c:f>
              <c:numCache>
                <c:formatCode>General</c:formatCode>
                <c:ptCount val="21"/>
                <c:pt idx="0">
                  <c:v>0.70537208628969994</c:v>
                </c:pt>
                <c:pt idx="1">
                  <c:v>0.645365085468389</c:v>
                </c:pt>
                <c:pt idx="2">
                  <c:v>0.60009280348990579</c:v>
                </c:pt>
                <c:pt idx="3">
                  <c:v>0.56221251529572291</c:v>
                </c:pt>
                <c:pt idx="4">
                  <c:v>0.53053692104988781</c:v>
                </c:pt>
                <c:pt idx="5">
                  <c:v>0.5044461758346781</c:v>
                </c:pt>
                <c:pt idx="6">
                  <c:v>0.48171474709680756</c:v>
                </c:pt>
                <c:pt idx="7">
                  <c:v>0.4633839173010133</c:v>
                </c:pt>
                <c:pt idx="8">
                  <c:v>0.44672847767239615</c:v>
                </c:pt>
                <c:pt idx="9">
                  <c:v>0.43173445487876744</c:v>
                </c:pt>
                <c:pt idx="10">
                  <c:v>0.41785528776187025</c:v>
                </c:pt>
                <c:pt idx="11">
                  <c:v>0.40455126512034628</c:v>
                </c:pt>
                <c:pt idx="12">
                  <c:v>0.39287842301901882</c:v>
                </c:pt>
                <c:pt idx="13">
                  <c:v>0.38176746711838622</c:v>
                </c:pt>
                <c:pt idx="14">
                  <c:v>0.37121490520536221</c:v>
                </c:pt>
                <c:pt idx="15">
                  <c:v>0.36121723117748977</c:v>
                </c:pt>
                <c:pt idx="16">
                  <c:v>0.35229508204232945</c:v>
                </c:pt>
                <c:pt idx="17">
                  <c:v>0.34234983726173646</c:v>
                </c:pt>
                <c:pt idx="18">
                  <c:v>0.33451864426230055</c:v>
                </c:pt>
                <c:pt idx="19">
                  <c:v>0.32566551926996762</c:v>
                </c:pt>
                <c:pt idx="20">
                  <c:v>0.31683659681246762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4F-4107-8C99-E66C164480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719704"/>
        <c:axId val="399720360"/>
      </c:scatterChart>
      <c:valAx>
        <c:axId val="399719704"/>
        <c:scaling>
          <c:orientation val="minMax"/>
          <c:max val="3.4"/>
          <c:min val="2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 smtClean="0"/>
                  <a:t>2-Cell Cavity </a:t>
                </a:r>
                <a:r>
                  <a:rPr lang="en-US" sz="1600" baseline="0" dirty="0" err="1" smtClean="0"/>
                  <a:t>Gset</a:t>
                </a:r>
                <a:r>
                  <a:rPr lang="en-US" sz="1600" baseline="0" dirty="0" smtClean="0"/>
                  <a:t> </a:t>
                </a:r>
                <a:r>
                  <a:rPr lang="en-US" sz="1600" baseline="0" dirty="0"/>
                  <a:t>(MV/m)</a:t>
                </a:r>
              </a:p>
            </c:rich>
          </c:tx>
          <c:layout>
            <c:manualLayout>
              <c:xMode val="edge"/>
              <c:yMode val="edge"/>
              <c:x val="0.39228013617862978"/>
              <c:y val="0.943106060606060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20360"/>
        <c:crosses val="autoZero"/>
        <c:crossBetween val="midCat"/>
      </c:valAx>
      <c:valAx>
        <c:axId val="399720360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 smtClean="0"/>
                  <a:t>Beam KE </a:t>
                </a:r>
                <a:r>
                  <a:rPr lang="en-US" sz="1600" baseline="0" dirty="0"/>
                  <a:t>Gain </a:t>
                </a:r>
                <a:r>
                  <a:rPr lang="en-US" sz="1600" baseline="0" dirty="0" smtClean="0"/>
                  <a:t>(MeV</a:t>
                </a:r>
                <a:r>
                  <a:rPr lang="en-US" sz="1600" baseline="0" dirty="0"/>
                  <a:t>)</a:t>
                </a:r>
              </a:p>
            </c:rich>
          </c:tx>
          <c:layout>
            <c:manualLayout>
              <c:xMode val="edge"/>
              <c:yMode val="edge"/>
              <c:x val="9.6618357487922701E-3"/>
              <c:y val="0.3014246798695617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7197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02457301532958"/>
          <c:y val="0.12280176809983503"/>
          <c:w val="0.85498687664041995"/>
          <c:h val="0.6552423458365315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Sheet1!$A$6:$A$26</c:f>
              <c:numCache>
                <c:formatCode>General</c:formatCode>
                <c:ptCount val="21"/>
                <c:pt idx="0">
                  <c:v>3.4</c:v>
                </c:pt>
                <c:pt idx="1">
                  <c:v>3.35</c:v>
                </c:pt>
                <c:pt idx="2">
                  <c:v>3.3</c:v>
                </c:pt>
                <c:pt idx="3">
                  <c:v>3.25</c:v>
                </c:pt>
                <c:pt idx="4">
                  <c:v>3.2</c:v>
                </c:pt>
                <c:pt idx="5">
                  <c:v>3.15</c:v>
                </c:pt>
                <c:pt idx="6">
                  <c:v>3.1</c:v>
                </c:pt>
                <c:pt idx="7">
                  <c:v>3.05</c:v>
                </c:pt>
                <c:pt idx="8">
                  <c:v>3</c:v>
                </c:pt>
                <c:pt idx="9">
                  <c:v>2.95</c:v>
                </c:pt>
                <c:pt idx="10">
                  <c:v>2.9</c:v>
                </c:pt>
                <c:pt idx="11">
                  <c:v>2.85</c:v>
                </c:pt>
                <c:pt idx="12">
                  <c:v>2.8</c:v>
                </c:pt>
                <c:pt idx="13">
                  <c:v>2.75</c:v>
                </c:pt>
                <c:pt idx="14">
                  <c:v>2.7</c:v>
                </c:pt>
                <c:pt idx="15">
                  <c:v>2.65</c:v>
                </c:pt>
                <c:pt idx="16">
                  <c:v>2.6</c:v>
                </c:pt>
                <c:pt idx="17">
                  <c:v>2.5499999999999998</c:v>
                </c:pt>
                <c:pt idx="18">
                  <c:v>2.5</c:v>
                </c:pt>
                <c:pt idx="19">
                  <c:v>2.4500000000000002</c:v>
                </c:pt>
                <c:pt idx="20">
                  <c:v>2.4</c:v>
                </c:pt>
              </c:numCache>
            </c:numRef>
          </c:xVal>
          <c:yVal>
            <c:numRef>
              <c:f>Sheet1!$F$6:$F$26</c:f>
              <c:numCache>
                <c:formatCode>General</c:formatCode>
                <c:ptCount val="21"/>
                <c:pt idx="0">
                  <c:v>20.746237832049999</c:v>
                </c:pt>
                <c:pt idx="1">
                  <c:v>19.264629416966837</c:v>
                </c:pt>
                <c:pt idx="2">
                  <c:v>18.184630408785026</c:v>
                </c:pt>
                <c:pt idx="3">
                  <c:v>17.298846624483783</c:v>
                </c:pt>
                <c:pt idx="4">
                  <c:v>16.579278782808991</c:v>
                </c:pt>
                <c:pt idx="5">
                  <c:v>16.014164312212003</c:v>
                </c:pt>
                <c:pt idx="6">
                  <c:v>15.539185390219599</c:v>
                </c:pt>
                <c:pt idx="7">
                  <c:v>15.192915321344699</c:v>
                </c:pt>
                <c:pt idx="8">
                  <c:v>14.890949255746538</c:v>
                </c:pt>
                <c:pt idx="9">
                  <c:v>14.635066267076862</c:v>
                </c:pt>
                <c:pt idx="10">
                  <c:v>14.408803026271389</c:v>
                </c:pt>
                <c:pt idx="11">
                  <c:v>14.194781232292852</c:v>
                </c:pt>
                <c:pt idx="12">
                  <c:v>14.031372250679244</c:v>
                </c:pt>
                <c:pt idx="13">
                  <c:v>13.8824533497595</c:v>
                </c:pt>
                <c:pt idx="14">
                  <c:v>13.74870019279119</c:v>
                </c:pt>
                <c:pt idx="15">
                  <c:v>13.630838912358106</c:v>
                </c:pt>
                <c:pt idx="16">
                  <c:v>13.549810847781901</c:v>
                </c:pt>
                <c:pt idx="17">
                  <c:v>13.425483814185743</c:v>
                </c:pt>
                <c:pt idx="18">
                  <c:v>13.380745770492023</c:v>
                </c:pt>
                <c:pt idx="19">
                  <c:v>13.292470174284391</c:v>
                </c:pt>
                <c:pt idx="20">
                  <c:v>13.201524867186151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A98-4F96-BEAA-1D122720EF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810000"/>
        <c:axId val="393811640"/>
      </c:scatterChart>
      <c:valAx>
        <c:axId val="393810000"/>
        <c:scaling>
          <c:orientation val="minMax"/>
          <c:max val="3.4"/>
          <c:min val="2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2-cell Cavity Gset (MV/m)</a:t>
                </a:r>
              </a:p>
            </c:rich>
          </c:tx>
          <c:layout>
            <c:manualLayout>
              <c:xMode val="edge"/>
              <c:yMode val="edge"/>
              <c:x val="0.44494008901061283"/>
              <c:y val="0.918719620989919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811640"/>
        <c:crosses val="autoZero"/>
        <c:crossBetween val="midCat"/>
      </c:valAx>
      <c:valAx>
        <c:axId val="393811640"/>
        <c:scaling>
          <c:orientation val="minMax"/>
          <c:max val="21"/>
          <c:min val="1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Effective Length (cm)</a:t>
                </a:r>
              </a:p>
            </c:rich>
          </c:tx>
          <c:layout>
            <c:manualLayout>
              <c:xMode val="edge"/>
              <c:yMode val="edge"/>
              <c:x val="1.6908212560386472E-2"/>
              <c:y val="0.282755557026367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8100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557229259386051E-2"/>
          <c:y val="0.12130182219319544"/>
          <c:w val="0.87798508882041915"/>
          <c:h val="0.62006851352922843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Sheet1!$A$33:$A$66</c:f>
              <c:numCache>
                <c:formatCode>General</c:formatCode>
                <c:ptCount val="34"/>
                <c:pt idx="0">
                  <c:v>3.3</c:v>
                </c:pt>
                <c:pt idx="1">
                  <c:v>3.2</c:v>
                </c:pt>
                <c:pt idx="2">
                  <c:v>3.1</c:v>
                </c:pt>
                <c:pt idx="3">
                  <c:v>3</c:v>
                </c:pt>
                <c:pt idx="4">
                  <c:v>2.9</c:v>
                </c:pt>
                <c:pt idx="5">
                  <c:v>2.8</c:v>
                </c:pt>
                <c:pt idx="6">
                  <c:v>2.7</c:v>
                </c:pt>
                <c:pt idx="7">
                  <c:v>2.6</c:v>
                </c:pt>
                <c:pt idx="8">
                  <c:v>2.5</c:v>
                </c:pt>
                <c:pt idx="9">
                  <c:v>2.4</c:v>
                </c:pt>
                <c:pt idx="10">
                  <c:v>2.2999999999999998</c:v>
                </c:pt>
                <c:pt idx="11">
                  <c:v>2.2000000000000002</c:v>
                </c:pt>
                <c:pt idx="12">
                  <c:v>2.1</c:v>
                </c:pt>
                <c:pt idx="13">
                  <c:v>2</c:v>
                </c:pt>
                <c:pt idx="14">
                  <c:v>1.9</c:v>
                </c:pt>
                <c:pt idx="15">
                  <c:v>1.8</c:v>
                </c:pt>
                <c:pt idx="16">
                  <c:v>1.7</c:v>
                </c:pt>
                <c:pt idx="17">
                  <c:v>1.6</c:v>
                </c:pt>
                <c:pt idx="18">
                  <c:v>1.5</c:v>
                </c:pt>
                <c:pt idx="19">
                  <c:v>1.4</c:v>
                </c:pt>
                <c:pt idx="20">
                  <c:v>1.3</c:v>
                </c:pt>
                <c:pt idx="21">
                  <c:v>1.2</c:v>
                </c:pt>
                <c:pt idx="22">
                  <c:v>1.1000000000000001</c:v>
                </c:pt>
                <c:pt idx="23">
                  <c:v>1</c:v>
                </c:pt>
                <c:pt idx="24">
                  <c:v>0.9</c:v>
                </c:pt>
                <c:pt idx="25">
                  <c:v>0.8</c:v>
                </c:pt>
                <c:pt idx="26">
                  <c:v>0.7</c:v>
                </c:pt>
                <c:pt idx="27">
                  <c:v>0.6</c:v>
                </c:pt>
                <c:pt idx="28">
                  <c:v>0.5</c:v>
                </c:pt>
                <c:pt idx="29">
                  <c:v>0.4</c:v>
                </c:pt>
                <c:pt idx="30">
                  <c:v>0.3</c:v>
                </c:pt>
                <c:pt idx="31">
                  <c:v>0.2</c:v>
                </c:pt>
                <c:pt idx="32">
                  <c:v>0.1</c:v>
                </c:pt>
                <c:pt idx="33">
                  <c:v>0</c:v>
                </c:pt>
              </c:numCache>
            </c:numRef>
          </c:xVal>
          <c:yVal>
            <c:numRef>
              <c:f>Sheet1!$F$33:$F$66</c:f>
              <c:numCache>
                <c:formatCode>General</c:formatCode>
                <c:ptCount val="34"/>
                <c:pt idx="0">
                  <c:v>10.080095636580992</c:v>
                </c:pt>
                <c:pt idx="1">
                  <c:v>9.97907949790795</c:v>
                </c:pt>
                <c:pt idx="2">
                  <c:v>9.9324566646742376</c:v>
                </c:pt>
                <c:pt idx="3">
                  <c:v>9.8661087866108783</c:v>
                </c:pt>
                <c:pt idx="4">
                  <c:v>9.7973699940227128</c:v>
                </c:pt>
                <c:pt idx="5">
                  <c:v>9.7656903765690384</c:v>
                </c:pt>
                <c:pt idx="6">
                  <c:v>9.7310221159593553</c:v>
                </c:pt>
                <c:pt idx="7">
                  <c:v>9.6999402271368798</c:v>
                </c:pt>
                <c:pt idx="8">
                  <c:v>9.6736401673640167</c:v>
                </c:pt>
                <c:pt idx="9">
                  <c:v>9.6539151225343698</c:v>
                </c:pt>
                <c:pt idx="10">
                  <c:v>9.6365809922295274</c:v>
                </c:pt>
                <c:pt idx="11">
                  <c:v>9.6186491332934843</c:v>
                </c:pt>
                <c:pt idx="12">
                  <c:v>9.5941422594142267</c:v>
                </c:pt>
                <c:pt idx="13">
                  <c:v>9.5744172145845781</c:v>
                </c:pt>
                <c:pt idx="14">
                  <c:v>9.5421398684997012</c:v>
                </c:pt>
                <c:pt idx="15">
                  <c:v>9.5254034668260612</c:v>
                </c:pt>
                <c:pt idx="16">
                  <c:v>9.5038852361028088</c:v>
                </c:pt>
                <c:pt idx="17">
                  <c:v>9.4883442916915719</c:v>
                </c:pt>
                <c:pt idx="18">
                  <c:v>9.4638374178123126</c:v>
                </c:pt>
                <c:pt idx="19">
                  <c:v>9.4387328153018526</c:v>
                </c:pt>
                <c:pt idx="20">
                  <c:v>9.4010759115361626</c:v>
                </c:pt>
                <c:pt idx="21">
                  <c:v>9.3825463239689189</c:v>
                </c:pt>
                <c:pt idx="22">
                  <c:v>9.3520621637776458</c:v>
                </c:pt>
                <c:pt idx="23">
                  <c:v>9.3215780035863727</c:v>
                </c:pt>
                <c:pt idx="24">
                  <c:v>9.272564255827854</c:v>
                </c:pt>
                <c:pt idx="25">
                  <c:v>9.2205618649133285</c:v>
                </c:pt>
                <c:pt idx="26">
                  <c:v>9.166766288105201</c:v>
                </c:pt>
                <c:pt idx="27">
                  <c:v>9.0866706515242086</c:v>
                </c:pt>
                <c:pt idx="28">
                  <c:v>9.0496114763897193</c:v>
                </c:pt>
                <c:pt idx="29">
                  <c:v>8.9647340107591162</c:v>
                </c:pt>
                <c:pt idx="30">
                  <c:v>8.8069336521219359</c:v>
                </c:pt>
                <c:pt idx="31">
                  <c:v>8.5965331739390312</c:v>
                </c:pt>
                <c:pt idx="32">
                  <c:v>8.3652121936640764</c:v>
                </c:pt>
                <c:pt idx="33">
                  <c:v>8.2671846981470409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4A2-43C7-9632-FD5E68F2D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5400352"/>
        <c:axId val="545400680"/>
      </c:scatterChart>
      <c:valAx>
        <c:axId val="545400352"/>
        <c:scaling>
          <c:orientation val="minMax"/>
          <c:max val="3.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 smtClean="0"/>
                  <a:t>2-cell </a:t>
                </a:r>
                <a:r>
                  <a:rPr lang="en-US" sz="1600" baseline="0" dirty="0" err="1" smtClean="0"/>
                  <a:t>Gset</a:t>
                </a:r>
                <a:r>
                  <a:rPr lang="en-US" sz="1600" baseline="0" dirty="0" smtClean="0"/>
                  <a:t> </a:t>
                </a:r>
                <a:r>
                  <a:rPr lang="en-US" sz="1600" baseline="0" dirty="0"/>
                  <a:t>(</a:t>
                </a:r>
                <a:r>
                  <a:rPr lang="en-US" sz="1600" baseline="0" dirty="0" smtClean="0"/>
                  <a:t>MV/m)</a:t>
                </a:r>
                <a:endParaRPr lang="en-US" sz="1600" baseline="0" dirty="0"/>
              </a:p>
            </c:rich>
          </c:tx>
          <c:layout>
            <c:manualLayout>
              <c:xMode val="edge"/>
              <c:yMode val="edge"/>
              <c:x val="0.4254579862299821"/>
              <c:y val="0.872189756535769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400680"/>
        <c:crosses val="autoZero"/>
        <c:crossBetween val="midCat"/>
        <c:majorUnit val="0.2"/>
      </c:valAx>
      <c:valAx>
        <c:axId val="545400680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Beam Momentum (MeV/c)</a:t>
                </a:r>
              </a:p>
            </c:rich>
          </c:tx>
          <c:layout>
            <c:manualLayout>
              <c:xMode val="edge"/>
              <c:yMode val="edge"/>
              <c:x val="1.570048309178744E-2"/>
              <c:y val="0.260721738935520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5400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backward val="1.5"/>
            <c:dispRSqr val="0"/>
            <c:dispEq val="1"/>
            <c:trendlineLbl>
              <c:layout>
                <c:manualLayout>
                  <c:x val="-0.43775889399963619"/>
                  <c:y val="0.49169036424403784"/>
                </c:manualLayout>
              </c:layout>
              <c:numFmt formatCode="General" sourceLinked="0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Sheet1!$C$6:$C$27</c:f>
              <c:numCache>
                <c:formatCode>General</c:formatCode>
                <c:ptCount val="22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3.5</c:v>
                </c:pt>
                <c:pt idx="5">
                  <c:v>4</c:v>
                </c:pt>
                <c:pt idx="6">
                  <c:v>4.5</c:v>
                </c:pt>
                <c:pt idx="7">
                  <c:v>5</c:v>
                </c:pt>
                <c:pt idx="8">
                  <c:v>5.5</c:v>
                </c:pt>
                <c:pt idx="9">
                  <c:v>6</c:v>
                </c:pt>
                <c:pt idx="10">
                  <c:v>6.5</c:v>
                </c:pt>
                <c:pt idx="11">
                  <c:v>7</c:v>
                </c:pt>
                <c:pt idx="12">
                  <c:v>7.5</c:v>
                </c:pt>
                <c:pt idx="13">
                  <c:v>8</c:v>
                </c:pt>
                <c:pt idx="14">
                  <c:v>8.5</c:v>
                </c:pt>
                <c:pt idx="15">
                  <c:v>9</c:v>
                </c:pt>
                <c:pt idx="16">
                  <c:v>9.5</c:v>
                </c:pt>
                <c:pt idx="17">
                  <c:v>10</c:v>
                </c:pt>
                <c:pt idx="18">
                  <c:v>10.5</c:v>
                </c:pt>
                <c:pt idx="19">
                  <c:v>11</c:v>
                </c:pt>
                <c:pt idx="20">
                  <c:v>11.43</c:v>
                </c:pt>
                <c:pt idx="21">
                  <c:v>12</c:v>
                </c:pt>
              </c:numCache>
            </c:numRef>
          </c:xVal>
          <c:yVal>
            <c:numRef>
              <c:f>Sheet1!$F$6:$F$27</c:f>
              <c:numCache>
                <c:formatCode>General</c:formatCode>
                <c:ptCount val="22"/>
                <c:pt idx="0">
                  <c:v>2.2444710101613867</c:v>
                </c:pt>
                <c:pt idx="1">
                  <c:v>2.5708308427973701</c:v>
                </c:pt>
                <c:pt idx="2">
                  <c:v>2.9372384937238492</c:v>
                </c:pt>
                <c:pt idx="3">
                  <c:v>3.3729826658696953</c:v>
                </c:pt>
                <c:pt idx="4">
                  <c:v>3.7142857142857144</c:v>
                </c:pt>
                <c:pt idx="5">
                  <c:v>4.0800956365809924</c:v>
                </c:pt>
                <c:pt idx="6">
                  <c:v>4.4865511057979681</c:v>
                </c:pt>
                <c:pt idx="7">
                  <c:v>4.8380155409444114</c:v>
                </c:pt>
                <c:pt idx="8">
                  <c:v>5.2199641362821279</c:v>
                </c:pt>
                <c:pt idx="9">
                  <c:v>5.6228332337118951</c:v>
                </c:pt>
                <c:pt idx="10">
                  <c:v>5.9796772265391516</c:v>
                </c:pt>
                <c:pt idx="11">
                  <c:v>6.349073520621638</c:v>
                </c:pt>
                <c:pt idx="12">
                  <c:v>6.7322175732217575</c:v>
                </c:pt>
                <c:pt idx="13">
                  <c:v>7.0878661087866108</c:v>
                </c:pt>
                <c:pt idx="14">
                  <c:v>7.4566646742378957</c:v>
                </c:pt>
                <c:pt idx="15">
                  <c:v>7.851165570830843</c:v>
                </c:pt>
                <c:pt idx="16">
                  <c:v>8.2092050209205016</c:v>
                </c:pt>
                <c:pt idx="17">
                  <c:v>8.5809922295277943</c:v>
                </c:pt>
                <c:pt idx="18">
                  <c:v>8.9533771667662876</c:v>
                </c:pt>
                <c:pt idx="19">
                  <c:v>9.3179916317991633</c:v>
                </c:pt>
                <c:pt idx="20">
                  <c:v>9.6341900777047229</c:v>
                </c:pt>
                <c:pt idx="21">
                  <c:v>10.080095636580992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941-48DB-9690-C266E7B87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50560848"/>
        <c:axId val="550561176"/>
      </c:scatterChart>
      <c:valAx>
        <c:axId val="550560848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 smtClean="0"/>
                  <a:t>7-cell </a:t>
                </a:r>
                <a:r>
                  <a:rPr lang="en-US" sz="1600" baseline="0" dirty="0"/>
                  <a:t>Cavity </a:t>
                </a:r>
                <a:r>
                  <a:rPr lang="en-US" sz="1600" baseline="0" dirty="0" err="1" smtClean="0"/>
                  <a:t>Gset</a:t>
                </a:r>
                <a:r>
                  <a:rPr lang="en-US" sz="1600" baseline="0" dirty="0" smtClean="0"/>
                  <a:t> (MV/m</a:t>
                </a:r>
                <a:r>
                  <a:rPr lang="en-US" sz="1600" baseline="0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561176"/>
        <c:crosses val="autoZero"/>
        <c:crossBetween val="midCat"/>
        <c:majorUnit val="0.5"/>
      </c:valAx>
      <c:valAx>
        <c:axId val="550561176"/>
        <c:scaling>
          <c:orientation val="minMax"/>
          <c:max val="10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Beam </a:t>
                </a:r>
                <a:r>
                  <a:rPr lang="en-US" sz="1600" baseline="0" dirty="0" smtClean="0"/>
                  <a:t>Momentum  </a:t>
                </a:r>
                <a:r>
                  <a:rPr lang="en-US" sz="1600" baseline="0" dirty="0"/>
                  <a:t>(MeV/c)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0560848"/>
        <c:crosses val="autoZero"/>
        <c:crossBetween val="midCat"/>
        <c:majorUnit val="1"/>
      </c:valAx>
      <c:spPr>
        <a:noFill/>
        <a:ln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05534251305078"/>
          <c:y val="0.13747953772910299"/>
          <c:w val="0.86324993126448857"/>
          <c:h val="0.67341216245156466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backward val="1.5"/>
            <c:dispRSqr val="0"/>
            <c:dispEq val="1"/>
            <c:trendlineLbl>
              <c:layout>
                <c:manualLayout>
                  <c:x val="-0.42883613196905129"/>
                  <c:y val="0.23421993315828141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Sheet1!$C$6:$C$27</c:f>
              <c:numCache>
                <c:formatCode>General</c:formatCode>
                <c:ptCount val="22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3.5</c:v>
                </c:pt>
                <c:pt idx="5">
                  <c:v>4</c:v>
                </c:pt>
                <c:pt idx="6">
                  <c:v>4.5</c:v>
                </c:pt>
                <c:pt idx="7">
                  <c:v>5</c:v>
                </c:pt>
                <c:pt idx="8">
                  <c:v>5.5</c:v>
                </c:pt>
                <c:pt idx="9">
                  <c:v>6</c:v>
                </c:pt>
                <c:pt idx="10">
                  <c:v>6.5</c:v>
                </c:pt>
                <c:pt idx="11">
                  <c:v>7</c:v>
                </c:pt>
                <c:pt idx="12">
                  <c:v>7.5</c:v>
                </c:pt>
                <c:pt idx="13">
                  <c:v>8</c:v>
                </c:pt>
                <c:pt idx="14">
                  <c:v>8.5</c:v>
                </c:pt>
                <c:pt idx="15">
                  <c:v>9</c:v>
                </c:pt>
                <c:pt idx="16">
                  <c:v>9.5</c:v>
                </c:pt>
                <c:pt idx="17">
                  <c:v>10</c:v>
                </c:pt>
                <c:pt idx="18">
                  <c:v>10.5</c:v>
                </c:pt>
                <c:pt idx="19">
                  <c:v>11</c:v>
                </c:pt>
                <c:pt idx="20">
                  <c:v>11.43</c:v>
                </c:pt>
                <c:pt idx="21">
                  <c:v>12</c:v>
                </c:pt>
              </c:numCache>
            </c:numRef>
          </c:xVal>
          <c:yVal>
            <c:numRef>
              <c:f>Sheet1!$I$6:$I$27</c:f>
              <c:numCache>
                <c:formatCode>General</c:formatCode>
                <c:ptCount val="22"/>
                <c:pt idx="0">
                  <c:v>1.147305974503493</c:v>
                </c:pt>
                <c:pt idx="1">
                  <c:v>1.4665242287000126</c:v>
                </c:pt>
                <c:pt idx="2">
                  <c:v>1.8267572360609763</c:v>
                </c:pt>
                <c:pt idx="3">
                  <c:v>2.2568708065960985</c:v>
                </c:pt>
                <c:pt idx="4">
                  <c:v>2.5946718449516215</c:v>
                </c:pt>
                <c:pt idx="5">
                  <c:v>2.9573705013104421</c:v>
                </c:pt>
                <c:pt idx="6">
                  <c:v>3.3609577534715429</c:v>
                </c:pt>
                <c:pt idx="7">
                  <c:v>3.7103270677390059</c:v>
                </c:pt>
                <c:pt idx="8">
                  <c:v>4.0903162609208179</c:v>
                </c:pt>
                <c:pt idx="9">
                  <c:v>4.4914051872217549</c:v>
                </c:pt>
                <c:pt idx="10">
                  <c:v>4.8468715473449482</c:v>
                </c:pt>
                <c:pt idx="11">
                  <c:v>5.2150040355942719</c:v>
                </c:pt>
                <c:pt idx="12">
                  <c:v>5.596983107182778</c:v>
                </c:pt>
                <c:pt idx="13">
                  <c:v>5.9516625180952785</c:v>
                </c:pt>
                <c:pt idx="14">
                  <c:v>6.3195534011570391</c:v>
                </c:pt>
                <c:pt idx="15">
                  <c:v>6.7131774384256442</c:v>
                </c:pt>
                <c:pt idx="16">
                  <c:v>7.0704938034472509</c:v>
                </c:pt>
                <c:pt idx="17">
                  <c:v>7.4415938463029319</c:v>
                </c:pt>
                <c:pt idx="18">
                  <c:v>7.8133475740200407</c:v>
                </c:pt>
                <c:pt idx="19">
                  <c:v>8.1773927695149489</c:v>
                </c:pt>
                <c:pt idx="20">
                  <c:v>8.4931323477252505</c:v>
                </c:pt>
                <c:pt idx="21">
                  <c:v>8.9384396334612291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9B-4380-953B-21FF28C0F0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0643376"/>
        <c:axId val="490641408"/>
      </c:scatterChart>
      <c:valAx>
        <c:axId val="490643376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 dirty="0"/>
                  <a:t>7-cell </a:t>
                </a:r>
                <a:r>
                  <a:rPr lang="en-US" sz="1600" baseline="0" dirty="0" smtClean="0"/>
                  <a:t>Cavity </a:t>
                </a:r>
                <a:r>
                  <a:rPr lang="en-US" sz="1600" baseline="0" dirty="0" err="1" smtClean="0"/>
                  <a:t>Gset</a:t>
                </a:r>
                <a:r>
                  <a:rPr lang="en-US" sz="1600" baseline="0" dirty="0" smtClean="0"/>
                  <a:t> </a:t>
                </a:r>
                <a:r>
                  <a:rPr lang="en-US" sz="1600" baseline="0" dirty="0"/>
                  <a:t>(MV/m)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641408"/>
        <c:crosses val="autoZero"/>
        <c:crossBetween val="midCat"/>
      </c:valAx>
      <c:valAx>
        <c:axId val="490641408"/>
        <c:scaling>
          <c:orientation val="minMax"/>
          <c:max val="9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Beam KE Gain (MeV)</a:t>
                </a:r>
              </a:p>
            </c:rich>
          </c:tx>
          <c:layout>
            <c:manualLayout>
              <c:xMode val="edge"/>
              <c:yMode val="edge"/>
              <c:x val="1.9879908802875049E-2"/>
              <c:y val="0.300195842237879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6433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846989235041275E-2"/>
          <c:y val="6.3144715487512146E-2"/>
          <c:w val="0.8782991935790635"/>
          <c:h val="0.72214063812096418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6"/>
            <c:dispRSqr val="0"/>
            <c:dispEq val="0"/>
          </c:trendline>
          <c:xVal>
            <c:numRef>
              <c:f>'7-cell '!$B$35:$B$45</c:f>
              <c:numCache>
                <c:formatCode>General</c:formatCode>
                <c:ptCount val="11"/>
                <c:pt idx="0">
                  <c:v>2.5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</c:numCache>
            </c:numRef>
          </c:xVal>
          <c:yVal>
            <c:numRef>
              <c:f>'7-cell '!$E$35:$E$45</c:f>
              <c:numCache>
                <c:formatCode>General</c:formatCode>
                <c:ptCount val="11"/>
                <c:pt idx="0">
                  <c:v>1.606694560669456</c:v>
                </c:pt>
                <c:pt idx="1">
                  <c:v>2.127913927077107</c:v>
                </c:pt>
                <c:pt idx="2">
                  <c:v>2.9139270771069934</c:v>
                </c:pt>
                <c:pt idx="3">
                  <c:v>3.6879856545128513</c:v>
                </c:pt>
                <c:pt idx="4">
                  <c:v>4.4363419007770473</c:v>
                </c:pt>
                <c:pt idx="5">
                  <c:v>5.1117752540346686</c:v>
                </c:pt>
                <c:pt idx="6">
                  <c:v>5.7991631799163184</c:v>
                </c:pt>
                <c:pt idx="7">
                  <c:v>6.4967124925283919</c:v>
                </c:pt>
                <c:pt idx="8">
                  <c:v>7.1297071129707117</c:v>
                </c:pt>
                <c:pt idx="9">
                  <c:v>7.8158995815899583</c:v>
                </c:pt>
                <c:pt idx="10">
                  <c:v>8.4303646144650326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559-4B56-AFFC-A22B6293AE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0955304"/>
        <c:axId val="450953336"/>
      </c:scatterChart>
      <c:valAx>
        <c:axId val="450955304"/>
        <c:scaling>
          <c:orientation val="minMax"/>
          <c:max val="12"/>
          <c:min val="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 dirty="0"/>
                  <a:t>7-cell </a:t>
                </a:r>
                <a:r>
                  <a:rPr lang="en-US" sz="1400" baseline="0" dirty="0" err="1"/>
                  <a:t>Gset</a:t>
                </a:r>
                <a:r>
                  <a:rPr lang="en-US" sz="1400" baseline="0" dirty="0"/>
                  <a:t> (MV/m)</a:t>
                </a:r>
              </a:p>
            </c:rich>
          </c:tx>
          <c:layout>
            <c:manualLayout>
              <c:xMode val="edge"/>
              <c:yMode val="edge"/>
              <c:x val="0.47065112784814944"/>
              <c:y val="0.915096689799781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953336"/>
        <c:crosses val="autoZero"/>
        <c:crossBetween val="midCat"/>
        <c:majorUnit val="1"/>
      </c:valAx>
      <c:valAx>
        <c:axId val="450953336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aseline="0"/>
                  <a:t>Beam Momentum (MeV/c)</a:t>
                </a:r>
              </a:p>
            </c:rich>
          </c:tx>
          <c:layout>
            <c:manualLayout>
              <c:xMode val="edge"/>
              <c:yMode val="edge"/>
              <c:x val="1.8115942028985508E-2"/>
              <c:y val="0.2440251711082889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9553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aseline="0" dirty="0" smtClean="0"/>
              <a:t> </a:t>
            </a:r>
            <a:endParaRPr lang="en-US" sz="1600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454524706150844E-2"/>
          <c:y val="0.12280176809983503"/>
          <c:w val="0.85712160979877516"/>
          <c:h val="0.69914173525476531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Sheet1!$C$6:$C$27</c:f>
              <c:numCache>
                <c:formatCode>General</c:formatCode>
                <c:ptCount val="22"/>
                <c:pt idx="0">
                  <c:v>1.5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3.5</c:v>
                </c:pt>
                <c:pt idx="5">
                  <c:v>4</c:v>
                </c:pt>
                <c:pt idx="6">
                  <c:v>4.5</c:v>
                </c:pt>
                <c:pt idx="7">
                  <c:v>5</c:v>
                </c:pt>
                <c:pt idx="8">
                  <c:v>5.5</c:v>
                </c:pt>
                <c:pt idx="9">
                  <c:v>6</c:v>
                </c:pt>
                <c:pt idx="10">
                  <c:v>6.5</c:v>
                </c:pt>
                <c:pt idx="11">
                  <c:v>7</c:v>
                </c:pt>
                <c:pt idx="12">
                  <c:v>7.5</c:v>
                </c:pt>
                <c:pt idx="13">
                  <c:v>8</c:v>
                </c:pt>
                <c:pt idx="14">
                  <c:v>8.5</c:v>
                </c:pt>
                <c:pt idx="15">
                  <c:v>9</c:v>
                </c:pt>
                <c:pt idx="16">
                  <c:v>9.5</c:v>
                </c:pt>
                <c:pt idx="17">
                  <c:v>10</c:v>
                </c:pt>
                <c:pt idx="18">
                  <c:v>10.5</c:v>
                </c:pt>
                <c:pt idx="19">
                  <c:v>11</c:v>
                </c:pt>
                <c:pt idx="20">
                  <c:v>11.43</c:v>
                </c:pt>
                <c:pt idx="21">
                  <c:v>12</c:v>
                </c:pt>
              </c:numCache>
            </c:numRef>
          </c:xVal>
          <c:yVal>
            <c:numRef>
              <c:f>Sheet1!$K$6:$K$27</c:f>
              <c:numCache>
                <c:formatCode>General</c:formatCode>
                <c:ptCount val="22"/>
                <c:pt idx="0">
                  <c:v>76.487064966899538</c:v>
                </c:pt>
                <c:pt idx="1">
                  <c:v>73.32621143500063</c:v>
                </c:pt>
                <c:pt idx="2">
                  <c:v>73.070289442439048</c:v>
                </c:pt>
                <c:pt idx="3">
                  <c:v>75.229026886536616</c:v>
                </c:pt>
                <c:pt idx="4">
                  <c:v>74.133481284332049</c:v>
                </c:pt>
                <c:pt idx="5">
                  <c:v>73.934262532761053</c:v>
                </c:pt>
                <c:pt idx="6">
                  <c:v>74.687950077145388</c:v>
                </c:pt>
                <c:pt idx="7">
                  <c:v>74.206541354780114</c:v>
                </c:pt>
                <c:pt idx="8">
                  <c:v>74.369386562196695</c:v>
                </c:pt>
                <c:pt idx="9">
                  <c:v>74.856753120362583</c:v>
                </c:pt>
                <c:pt idx="10">
                  <c:v>74.567254574537671</c:v>
                </c:pt>
                <c:pt idx="11">
                  <c:v>74.500057651346737</c:v>
                </c:pt>
                <c:pt idx="12">
                  <c:v>74.626441429103707</c:v>
                </c:pt>
                <c:pt idx="13">
                  <c:v>74.395781476190976</c:v>
                </c:pt>
                <c:pt idx="14">
                  <c:v>74.347687072435747</c:v>
                </c:pt>
                <c:pt idx="15">
                  <c:v>74.590860426951593</c:v>
                </c:pt>
                <c:pt idx="16">
                  <c:v>74.426250562602632</c:v>
                </c:pt>
                <c:pt idx="17">
                  <c:v>74.41593846302932</c:v>
                </c:pt>
                <c:pt idx="18">
                  <c:v>74.412834038286107</c:v>
                </c:pt>
                <c:pt idx="19">
                  <c:v>74.33993426831772</c:v>
                </c:pt>
                <c:pt idx="20">
                  <c:v>74.305619840115938</c:v>
                </c:pt>
                <c:pt idx="21">
                  <c:v>74.486996945510242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A6-4E75-AA84-040D71E1C5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3878552"/>
        <c:axId val="393877568"/>
      </c:scatterChart>
      <c:valAx>
        <c:axId val="393878552"/>
        <c:scaling>
          <c:orientation val="minMax"/>
          <c:max val="12"/>
          <c:min val="1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7-cell Cavity Gset (MV/m)</a:t>
                </a:r>
              </a:p>
            </c:rich>
          </c:tx>
          <c:layout>
            <c:manualLayout>
              <c:xMode val="edge"/>
              <c:yMode val="edge"/>
              <c:x val="0.41943740728061157"/>
              <c:y val="0.92474845403278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877568"/>
        <c:crosses val="autoZero"/>
        <c:crossBetween val="midCat"/>
        <c:majorUnit val="0.5"/>
      </c:valAx>
      <c:valAx>
        <c:axId val="393877568"/>
        <c:scaling>
          <c:orientation val="minMax"/>
          <c:max val="8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aseline="0"/>
                  <a:t>Effective Length (cm)</a:t>
                </a:r>
              </a:p>
            </c:rich>
          </c:tx>
          <c:layout>
            <c:manualLayout>
              <c:xMode val="edge"/>
              <c:yMode val="edge"/>
              <c:x val="1.0869565217391304E-2"/>
              <c:y val="0.27399962953923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3878552"/>
        <c:crosses val="autoZero"/>
        <c:crossBetween val="midCat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2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7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5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7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1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0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60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4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5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4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CC4E7-1F7B-4346-A226-650DBF365C2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6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CC4E7-1F7B-4346-A226-650DBF365C2A}" type="datetimeFigureOut">
              <a:rPr lang="en-US" smtClean="0"/>
              <a:t>4/1/2021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B6E95-7ECD-49C8-AF7E-72C05417A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7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Booster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Y. Wang</a:t>
            </a:r>
          </a:p>
          <a:p>
            <a:endParaRPr lang="en-US" dirty="0"/>
          </a:p>
          <a:p>
            <a:r>
              <a:rPr lang="en-US" dirty="0" smtClean="0"/>
              <a:t>April 1,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2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Beam Momentum with 2-Cell 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(Gun HV at 200,</a:t>
            </a:r>
            <a:r>
              <a:rPr lang="en-US" sz="2000" dirty="0"/>
              <a:t> </a:t>
            </a:r>
            <a:r>
              <a:rPr lang="en-US" sz="2000" dirty="0" smtClean="0"/>
              <a:t>7-cell Off)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689377"/>
              </p:ext>
            </p:extLst>
          </p:nvPr>
        </p:nvGraphicFramePr>
        <p:xfrm>
          <a:off x="838199" y="1428750"/>
          <a:ext cx="10106026" cy="542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63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Beam KE Gain from 2-Cell Cavity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(Gun HV at 200 KV, 7-cell off)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746357"/>
              </p:ext>
            </p:extLst>
          </p:nvPr>
        </p:nvGraphicFramePr>
        <p:xfrm>
          <a:off x="838200" y="1504950"/>
          <a:ext cx="10515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579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Calculated Effective Length </a:t>
            </a:r>
            <a:r>
              <a:rPr lang="en-US" sz="2800" dirty="0">
                <a:solidFill>
                  <a:srgbClr val="0070C0"/>
                </a:solidFill>
              </a:rPr>
              <a:t>of 2-Cell </a:t>
            </a:r>
            <a:r>
              <a:rPr lang="en-US" sz="2800" dirty="0" smtClean="0">
                <a:solidFill>
                  <a:srgbClr val="0070C0"/>
                </a:solidFill>
              </a:rPr>
              <a:t>Cavity</a:t>
            </a:r>
            <a:endParaRPr 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8757380"/>
              </p:ext>
            </p:extLst>
          </p:nvPr>
        </p:nvGraphicFramePr>
        <p:xfrm>
          <a:off x="838200" y="1825624"/>
          <a:ext cx="10515600" cy="491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19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Beam Momentum vs 2-Cell Gradient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(Gun HV at 200 KV, 7-cell Gradient at 12 MV/m)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349503"/>
              </p:ext>
            </p:extLst>
          </p:nvPr>
        </p:nvGraphicFramePr>
        <p:xfrm>
          <a:off x="838200" y="1828800"/>
          <a:ext cx="10515600" cy="5219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22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Nonlinearity of 2-Cell Cavity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Beam is not fully relativistic</a:t>
            </a:r>
          </a:p>
          <a:p>
            <a:pPr marL="0" indent="0" algn="ctr">
              <a:buNone/>
            </a:pPr>
            <a:r>
              <a:rPr lang="en-US" dirty="0" smtClean="0"/>
              <a:t>at entrance or exit of the 2-cell cavity.</a:t>
            </a:r>
          </a:p>
          <a:p>
            <a:pPr marL="0" indent="0" algn="ctr">
              <a:buNone/>
            </a:pPr>
            <a:r>
              <a:rPr lang="en-US" dirty="0" smtClean="0"/>
              <a:t>Energy gains from the 2-cell and the 7-cell </a:t>
            </a:r>
          </a:p>
          <a:p>
            <a:pPr marL="0" indent="0" algn="ctr">
              <a:buNone/>
            </a:pPr>
            <a:r>
              <a:rPr lang="en-US" dirty="0"/>
              <a:t>a</a:t>
            </a:r>
            <a:r>
              <a:rPr lang="en-US" dirty="0" smtClean="0"/>
              <a:t>re not simple arithmetic.</a:t>
            </a:r>
          </a:p>
        </p:txBody>
      </p:sp>
    </p:spTree>
    <p:extLst>
      <p:ext uri="{BB962C8B-B14F-4D97-AF65-F5344CB8AC3E}">
        <p14:creationId xmlns:p14="http://schemas.microsoft.com/office/powerpoint/2010/main" val="290590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Gradient Calibration of 7-Cell Cavity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Preparation for beam:</a:t>
            </a:r>
          </a:p>
          <a:p>
            <a:r>
              <a:rPr lang="en-US" dirty="0" smtClean="0"/>
              <a:t>All solenoids: beam centered</a:t>
            </a:r>
          </a:p>
          <a:p>
            <a:r>
              <a:rPr lang="en-US" dirty="0" smtClean="0"/>
              <a:t>2-cell cavity: on crest, </a:t>
            </a:r>
            <a:r>
              <a:rPr lang="en-US" dirty="0" err="1" smtClean="0"/>
              <a:t>gset</a:t>
            </a:r>
            <a:r>
              <a:rPr lang="en-US" dirty="0" smtClean="0"/>
              <a:t> at 2.5 MV/m</a:t>
            </a:r>
          </a:p>
          <a:p>
            <a:r>
              <a:rPr lang="en-US" dirty="0" smtClean="0"/>
              <a:t>MQJM501/502/503/504: beam centered</a:t>
            </a:r>
          </a:p>
          <a:p>
            <a:r>
              <a:rPr lang="en-US" dirty="0" smtClean="0"/>
              <a:t>MQJM701/703: cycled at zero field</a:t>
            </a:r>
          </a:p>
          <a:p>
            <a:r>
              <a:rPr lang="en-US" dirty="0"/>
              <a:t>G</a:t>
            </a:r>
            <a:r>
              <a:rPr lang="en-US" dirty="0" smtClean="0"/>
              <a:t>ood beam to ITVM601</a:t>
            </a:r>
          </a:p>
          <a:p>
            <a:r>
              <a:rPr lang="en-US" dirty="0"/>
              <a:t>G</a:t>
            </a:r>
            <a:r>
              <a:rPr lang="en-US" dirty="0" smtClean="0"/>
              <a:t>ood beam to ITVM703</a:t>
            </a:r>
          </a:p>
          <a:p>
            <a:r>
              <a:rPr lang="en-US" dirty="0" smtClean="0"/>
              <a:t>At each </a:t>
            </a:r>
            <a:r>
              <a:rPr lang="en-US" dirty="0" err="1" smtClean="0"/>
              <a:t>gset</a:t>
            </a:r>
            <a:r>
              <a:rPr lang="en-US" dirty="0" smtClean="0"/>
              <a:t>: on crest, beam centered, beam path unchanged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Beam Momentum after 7-Cell Cavity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(Gun HV at 200 KV, 2-cell </a:t>
            </a:r>
            <a:r>
              <a:rPr lang="en-US" sz="2000" dirty="0" err="1" smtClean="0"/>
              <a:t>Gset</a:t>
            </a:r>
            <a:r>
              <a:rPr lang="en-US" sz="2000" dirty="0" smtClean="0"/>
              <a:t> at 2.5 MV/m)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22934"/>
              </p:ext>
            </p:extLst>
          </p:nvPr>
        </p:nvGraphicFramePr>
        <p:xfrm>
          <a:off x="1561010" y="1690688"/>
          <a:ext cx="887185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8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Beam KE Gain from 7-Cell Cavity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(Gun HV at 200 KV, 2-cell </a:t>
            </a:r>
            <a:r>
              <a:rPr lang="en-US" sz="2000" dirty="0" err="1" smtClean="0"/>
              <a:t>Gset</a:t>
            </a:r>
            <a:r>
              <a:rPr lang="en-US" sz="2000" dirty="0" smtClean="0"/>
              <a:t> at 2.5 MV/m)</a:t>
            </a:r>
            <a:endParaRPr lang="en-US" sz="2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035298"/>
              </p:ext>
            </p:extLst>
          </p:nvPr>
        </p:nvGraphicFramePr>
        <p:xfrm>
          <a:off x="1628502" y="1541417"/>
          <a:ext cx="8943703" cy="4902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0892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Beam Momentum with 7-cell On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(Gun HV at 200 KV, 2-cell Off)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135161"/>
              </p:ext>
            </p:extLst>
          </p:nvPr>
        </p:nvGraphicFramePr>
        <p:xfrm>
          <a:off x="2307771" y="1825625"/>
          <a:ext cx="73152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256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Calculated Effective Length of 7-Cell Cavity</a:t>
            </a:r>
            <a:endParaRPr 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605823"/>
              </p:ext>
            </p:extLst>
          </p:nvPr>
        </p:nvGraphicFramePr>
        <p:xfrm>
          <a:off x="838200" y="1529533"/>
          <a:ext cx="10515600" cy="512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939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Partial UITF Beamline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90209" y="3534349"/>
            <a:ext cx="164606" cy="5425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57603" y="3665934"/>
            <a:ext cx="740228" cy="2264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27250" y="3677609"/>
            <a:ext cx="87086" cy="22642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383383" y="3624942"/>
            <a:ext cx="0" cy="3788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663" y="3543057"/>
            <a:ext cx="164606" cy="54259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049" y="3543057"/>
            <a:ext cx="164606" cy="54259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785713" y="422791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Solenoids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82429" y="4227882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397388" y="4238317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Quads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20235" y="4247996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ITVM601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01340" y="228646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ITVM703</a:t>
            </a:r>
            <a:endParaRPr lang="en-US" dirty="0">
              <a:solidFill>
                <a:srgbClr val="FFC0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8360229" y="3543057"/>
            <a:ext cx="104502" cy="2625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754116" y="3370674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30 deg.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426629" y="4247996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MDML601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1440000">
            <a:off x="1743343" y="3090898"/>
            <a:ext cx="330926" cy="1828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900000">
            <a:off x="3195503" y="3647830"/>
            <a:ext cx="66675" cy="266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00697" y="3701442"/>
            <a:ext cx="102546" cy="164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428" y="3701098"/>
            <a:ext cx="115834" cy="1646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287" y="3701098"/>
            <a:ext cx="120485" cy="171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00000">
            <a:off x="2634638" y="3461211"/>
            <a:ext cx="115834" cy="1646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33" y="3707709"/>
            <a:ext cx="115834" cy="1646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719" y="3704551"/>
            <a:ext cx="118056" cy="167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707" y="3701098"/>
            <a:ext cx="115834" cy="164606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>
          <a:xfrm>
            <a:off x="1991794" y="3224030"/>
            <a:ext cx="1248338" cy="57643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589845" y="354305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Gun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712492" y="4232606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MDS201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1" name="Flowchart: Summing Junction 40"/>
          <p:cNvSpPr/>
          <p:nvPr/>
        </p:nvSpPr>
        <p:spPr>
          <a:xfrm rot="-1260000">
            <a:off x="9360597" y="2780354"/>
            <a:ext cx="247594" cy="258917"/>
          </a:xfrm>
          <a:prstGeom prst="flowChartSummingJunc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Summing Junction 43"/>
          <p:cNvSpPr/>
          <p:nvPr/>
        </p:nvSpPr>
        <p:spPr>
          <a:xfrm>
            <a:off x="5950923" y="3654258"/>
            <a:ext cx="253175" cy="249774"/>
          </a:xfrm>
          <a:prstGeom prst="flowChartSummingJunc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Summing Junction 44"/>
          <p:cNvSpPr/>
          <p:nvPr/>
        </p:nvSpPr>
        <p:spPr>
          <a:xfrm>
            <a:off x="9704017" y="3672090"/>
            <a:ext cx="258673" cy="255475"/>
          </a:xfrm>
          <a:prstGeom prst="flowChartSummingJunc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6" idx="3"/>
          </p:cNvCxnSpPr>
          <p:nvPr/>
        </p:nvCxnSpPr>
        <p:spPr>
          <a:xfrm>
            <a:off x="3261042" y="3789931"/>
            <a:ext cx="7262561" cy="644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7975090" y="2433092"/>
            <a:ext cx="2333625" cy="136673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333461" y="3742899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Recommended Settings</a:t>
            </a: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sz="2000" dirty="0" smtClean="0"/>
              <a:t>(Gun HV at 200 KV)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2-cell cavity gradient: 2.5 MV/m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Kinetic energy gain: 334.5 </a:t>
            </a:r>
            <a:r>
              <a:rPr lang="en-US" dirty="0" err="1" smtClean="0"/>
              <a:t>KeV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7-cell cavity gradient: 7.46 MeV/m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Beam momentum after Booster: 6.3 MeV/c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dirty="0" smtClean="0"/>
              <a:t>Beam stability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No beam motion observed on spectrometer viewer ITVM703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Correctors </a:t>
            </a:r>
            <a:r>
              <a:rPr lang="en-US" sz="3600" dirty="0">
                <a:solidFill>
                  <a:srgbClr val="0070C0"/>
                </a:solidFill>
              </a:rPr>
              <a:t>&amp;</a:t>
            </a:r>
            <a:r>
              <a:rPr lang="en-US" sz="3600" dirty="0" smtClean="0">
                <a:solidFill>
                  <a:srgbClr val="0070C0"/>
                </a:solidFill>
              </a:rPr>
              <a:t> Viewer Used 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000" dirty="0" smtClean="0"/>
              <a:t>(for x/y Coupling and Kicks Studies)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MHBK403H&amp;V: 20.5” upstream</a:t>
            </a:r>
          </a:p>
          <a:p>
            <a:r>
              <a:rPr lang="en-US" dirty="0" smtClean="0"/>
              <a:t>ITVM201: 10.5” downstream</a:t>
            </a:r>
          </a:p>
          <a:p>
            <a:r>
              <a:rPr lang="en-US" dirty="0" smtClean="0"/>
              <a:t>No other magnets between MHBK403 and ITVK201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58789" y="4572000"/>
            <a:ext cx="2020388" cy="6792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7077891" y="4572000"/>
            <a:ext cx="0" cy="6792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283131" y="4728754"/>
            <a:ext cx="0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426823" y="4728754"/>
            <a:ext cx="0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98171" y="4885509"/>
            <a:ext cx="8281852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3526" y="571232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ITVM201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49206" y="5712329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MHBK403H&amp;V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3352800" y="3771306"/>
            <a:ext cx="8708" cy="77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4450081" y="3745181"/>
            <a:ext cx="8708" cy="77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479177" y="3729962"/>
            <a:ext cx="8708" cy="77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7069183" y="3719053"/>
            <a:ext cx="8708" cy="77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361508" y="4310866"/>
            <a:ext cx="1088573" cy="1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458789" y="4310991"/>
            <a:ext cx="202038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479177" y="4310866"/>
            <a:ext cx="598714" cy="12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6446215" y="3821766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10.5”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5013698" y="5713621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180157" y="3821766"/>
            <a:ext cx="511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90”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599603" y="384623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20.5”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703985" y="481584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2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Booster and Upstream MHB403H&amp;V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168434" y="4093029"/>
            <a:ext cx="2351315" cy="827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323703" y="5242560"/>
            <a:ext cx="155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MHBK403H&amp;V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96892" y="2450409"/>
            <a:ext cx="1746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Fcup</a:t>
            </a:r>
            <a:r>
              <a:rPr lang="en-US" dirty="0" smtClean="0"/>
              <a:t> and Viewer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34744" y="2819741"/>
            <a:ext cx="3805645" cy="829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31086" y="4728754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 Pump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6217920" y="4913420"/>
            <a:ext cx="3013166" cy="69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61714" y="3918857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8247017" y="4103523"/>
            <a:ext cx="98406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7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Booster and Downstream ITVM201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178629"/>
            <a:ext cx="91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Booster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33984" y="3396955"/>
            <a:ext cx="1045029" cy="174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144000" y="3178629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ITVM201</a:t>
            </a:r>
            <a:endParaRPr lang="en-US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6426926" y="3363295"/>
            <a:ext cx="2717074" cy="184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28800" y="4342946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 pump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17560" y="4593070"/>
            <a:ext cx="3509366" cy="5082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0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ITVM201 Calibration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13" y="1825625"/>
            <a:ext cx="5385973" cy="4351338"/>
          </a:xfrm>
        </p:spPr>
      </p:pic>
    </p:spTree>
    <p:extLst>
      <p:ext uri="{BB962C8B-B14F-4D97-AF65-F5344CB8AC3E}">
        <p14:creationId xmlns:p14="http://schemas.microsoft.com/office/powerpoint/2010/main" val="92326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ITVM201 Calibration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Assume 1 pixel in x plane is equal to 1 pixel in y plane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447108" y="4929052"/>
            <a:ext cx="6932023" cy="174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569131" y="4323760"/>
            <a:ext cx="670560" cy="11234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13119" y="4153989"/>
            <a:ext cx="8709" cy="155012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04411" y="5367095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ITVM201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24463" y="415398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θ</a:t>
            </a:r>
            <a:endParaRPr lang="en-US" i="1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839319"/>
              </p:ext>
            </p:extLst>
          </p:nvPr>
        </p:nvGraphicFramePr>
        <p:xfrm>
          <a:off x="3276600" y="2381150"/>
          <a:ext cx="5638799" cy="1687953"/>
        </p:xfrm>
        <a:graphic>
          <a:graphicData uri="http://schemas.openxmlformats.org/drawingml/2006/table">
            <a:tbl>
              <a:tblPr/>
              <a:tblGrid>
                <a:gridCol w="2498890">
                  <a:extLst>
                    <a:ext uri="{9D8B030D-6E8A-4147-A177-3AD203B41FA5}">
                      <a16:colId xmlns:a16="http://schemas.microsoft.com/office/drawing/2014/main" val="2167737674"/>
                    </a:ext>
                  </a:extLst>
                </a:gridCol>
                <a:gridCol w="1413657">
                  <a:extLst>
                    <a:ext uri="{9D8B030D-6E8A-4147-A177-3AD203B41FA5}">
                      <a16:colId xmlns:a16="http://schemas.microsoft.com/office/drawing/2014/main" val="280946165"/>
                    </a:ext>
                  </a:extLst>
                </a:gridCol>
                <a:gridCol w="1726252">
                  <a:extLst>
                    <a:ext uri="{9D8B030D-6E8A-4147-A177-3AD203B41FA5}">
                      <a16:colId xmlns:a16="http://schemas.microsoft.com/office/drawing/2014/main" val="3879009667"/>
                    </a:ext>
                  </a:extLst>
                </a:gridCol>
              </a:tblGrid>
              <a:tr h="562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Rotation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angle (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deg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Conversion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factor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(mm/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px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  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726652"/>
                  </a:ext>
                </a:extLst>
              </a:tr>
              <a:tr h="562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wrt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x axis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410340"/>
                  </a:ext>
                </a:extLst>
              </a:tr>
              <a:tr h="5626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26.031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0.156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09066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71093" y="5683126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008215" y="4997763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339359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X/Y Coupling Baseline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Booster: off and detuned</a:t>
            </a:r>
          </a:p>
          <a:p>
            <a:r>
              <a:rPr lang="en-US" dirty="0" smtClean="0"/>
              <a:t>MHB403H&amp;V: steer beam horizontally and vertically</a:t>
            </a:r>
          </a:p>
          <a:p>
            <a:r>
              <a:rPr lang="en-US" dirty="0"/>
              <a:t>M</a:t>
            </a:r>
            <a:r>
              <a:rPr lang="en-US" dirty="0" smtClean="0"/>
              <a:t>easure beam positions on ITVM201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277394" y="4145279"/>
            <a:ext cx="287383" cy="13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7989" y="4145279"/>
            <a:ext cx="513806" cy="13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454537" y="3955887"/>
            <a:ext cx="8708" cy="4702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342606" y="4214946"/>
            <a:ext cx="6627223" cy="1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64509" y="4641957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ITVM201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21383" y="4645233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7-cell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986774" y="464195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2-cell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341" y="4089968"/>
            <a:ext cx="54869" cy="2499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629" y="4089967"/>
            <a:ext cx="54869" cy="2499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25611" y="4641957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MHB403H&amp;V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9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X</a:t>
            </a:r>
            <a:r>
              <a:rPr lang="en-US" sz="3600" dirty="0" smtClean="0">
                <a:solidFill>
                  <a:srgbClr val="0070C0"/>
                </a:solidFill>
              </a:rPr>
              <a:t>/Y Coupling Baseline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000" dirty="0" smtClean="0"/>
              <a:t>(Booster Off and Detuned)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35725" y="4064137"/>
            <a:ext cx="1804572" cy="176189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04457" y="4075611"/>
            <a:ext cx="1793966" cy="17504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77440" y="4945085"/>
            <a:ext cx="2934789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901440" y="3631474"/>
            <a:ext cx="0" cy="280416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657703" y="4945085"/>
            <a:ext cx="2934789" cy="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042365" y="3631474"/>
            <a:ext cx="0" cy="2804160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017519" y="4823343"/>
            <a:ext cx="1767841" cy="256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35731" y="512975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4.2°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4868091" y="5030788"/>
            <a:ext cx="164989" cy="98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879979" y="4107408"/>
            <a:ext cx="324771" cy="1698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230106" y="3590301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6.7°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174009" y="3814073"/>
            <a:ext cx="112195" cy="237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51184" y="4741549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712668" y="3509283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896586"/>
              </p:ext>
            </p:extLst>
          </p:nvPr>
        </p:nvGraphicFramePr>
        <p:xfrm>
          <a:off x="3039289" y="1747390"/>
          <a:ext cx="5556070" cy="1718622"/>
        </p:xfrm>
        <a:graphic>
          <a:graphicData uri="http://schemas.openxmlformats.org/drawingml/2006/table">
            <a:tbl>
              <a:tblPr/>
              <a:tblGrid>
                <a:gridCol w="3187340">
                  <a:extLst>
                    <a:ext uri="{9D8B030D-6E8A-4147-A177-3AD203B41FA5}">
                      <a16:colId xmlns:a16="http://schemas.microsoft.com/office/drawing/2014/main" val="1581232527"/>
                    </a:ext>
                  </a:extLst>
                </a:gridCol>
                <a:gridCol w="1210491">
                  <a:extLst>
                    <a:ext uri="{9D8B030D-6E8A-4147-A177-3AD203B41FA5}">
                      <a16:colId xmlns:a16="http://schemas.microsoft.com/office/drawing/2014/main" val="3394830033"/>
                    </a:ext>
                  </a:extLst>
                </a:gridCol>
                <a:gridCol w="1158239">
                  <a:extLst>
                    <a:ext uri="{9D8B030D-6E8A-4147-A177-3AD203B41FA5}">
                      <a16:colId xmlns:a16="http://schemas.microsoft.com/office/drawing/2014/main" val="346356956"/>
                    </a:ext>
                  </a:extLst>
                </a:gridCol>
              </a:tblGrid>
              <a:tr h="572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Gun HV (KV)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045268"/>
                  </a:ext>
                </a:extLst>
              </a:tr>
              <a:tr h="572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Rotation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wrt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x 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cw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= +,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</a:t>
                      </a:r>
                      <a:r>
                        <a:rPr lang="en-US" sz="18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deg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832648"/>
                  </a:ext>
                </a:extLst>
              </a:tr>
              <a:tr h="5728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Rotation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wrt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 (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cw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= -,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deg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74315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3692957" y="4094330"/>
            <a:ext cx="429507" cy="1698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01786" y="3620577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7.8°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001786" y="3910149"/>
            <a:ext cx="143494" cy="153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84530" y="355717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7123230" y="4821597"/>
            <a:ext cx="1792827" cy="22799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9102335" y="5075534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3.7°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9035118" y="5049587"/>
            <a:ext cx="252658" cy="80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934689" y="6332041"/>
            <a:ext cx="18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</a:t>
            </a:r>
            <a:r>
              <a:rPr lang="en-US" dirty="0" smtClean="0"/>
              <a:t>un HV at 130 KV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064863" y="6318005"/>
            <a:ext cx="18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Gun HV at 200 KV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466757" y="4727481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567274" y="5755452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ITVM201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10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X/Y Coupling Caused By Booster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640907"/>
              </p:ext>
            </p:extLst>
          </p:nvPr>
        </p:nvGraphicFramePr>
        <p:xfrm>
          <a:off x="2272937" y="2865118"/>
          <a:ext cx="7646126" cy="2058813"/>
        </p:xfrm>
        <a:graphic>
          <a:graphicData uri="http://schemas.openxmlformats.org/drawingml/2006/table">
            <a:tbl>
              <a:tblPr/>
              <a:tblGrid>
                <a:gridCol w="1454332">
                  <a:extLst>
                    <a:ext uri="{9D8B030D-6E8A-4147-A177-3AD203B41FA5}">
                      <a16:colId xmlns:a16="http://schemas.microsoft.com/office/drawing/2014/main" val="2589493846"/>
                    </a:ext>
                  </a:extLst>
                </a:gridCol>
                <a:gridCol w="940525">
                  <a:extLst>
                    <a:ext uri="{9D8B030D-6E8A-4147-A177-3AD203B41FA5}">
                      <a16:colId xmlns:a16="http://schemas.microsoft.com/office/drawing/2014/main" val="4186319146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3570767816"/>
                    </a:ext>
                  </a:extLst>
                </a:gridCol>
                <a:gridCol w="1006863">
                  <a:extLst>
                    <a:ext uri="{9D8B030D-6E8A-4147-A177-3AD203B41FA5}">
                      <a16:colId xmlns:a16="http://schemas.microsoft.com/office/drawing/2014/main" val="1873244486"/>
                    </a:ext>
                  </a:extLst>
                </a:gridCol>
                <a:gridCol w="1374069">
                  <a:extLst>
                    <a:ext uri="{9D8B030D-6E8A-4147-A177-3AD203B41FA5}">
                      <a16:colId xmlns:a16="http://schemas.microsoft.com/office/drawing/2014/main" val="1365514552"/>
                    </a:ext>
                  </a:extLst>
                </a:gridCol>
                <a:gridCol w="971868">
                  <a:extLst>
                    <a:ext uri="{9D8B030D-6E8A-4147-A177-3AD203B41FA5}">
                      <a16:colId xmlns:a16="http://schemas.microsoft.com/office/drawing/2014/main" val="900371283"/>
                    </a:ext>
                  </a:extLst>
                </a:gridCol>
                <a:gridCol w="853440">
                  <a:extLst>
                    <a:ext uri="{9D8B030D-6E8A-4147-A177-3AD203B41FA5}">
                      <a16:colId xmlns:a16="http://schemas.microsoft.com/office/drawing/2014/main" val="1270068692"/>
                    </a:ext>
                  </a:extLst>
                </a:gridCol>
              </a:tblGrid>
              <a:tr h="480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Gun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HV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2-cell gset at </a:t>
                      </a:r>
                      <a:endParaRPr lang="nb-NO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2.5 MV/m</a:t>
                      </a:r>
                      <a:endParaRPr lang="nb-NO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Booster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6.3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MeV/c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7-cell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gset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at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7.46/7.5 MV/m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3405029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KV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55847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3.2°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0.5°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3.1°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0.6°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307476"/>
                  </a:ext>
                </a:extLst>
              </a:tr>
              <a:tr h="48053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2.5°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1.9°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0.6°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0.4°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-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0.5°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095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39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Beam </a:t>
            </a:r>
            <a:r>
              <a:rPr lang="en-US" sz="3600" dirty="0">
                <a:solidFill>
                  <a:srgbClr val="0070C0"/>
                </a:solidFill>
              </a:rPr>
              <a:t>D</a:t>
            </a:r>
            <a:r>
              <a:rPr lang="en-US" sz="3600" dirty="0" smtClean="0">
                <a:solidFill>
                  <a:srgbClr val="0070C0"/>
                </a:solidFill>
              </a:rPr>
              <a:t>eflection from Booster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Measure beam positions on ITVM201 with cavities on/off </a:t>
            </a:r>
          </a:p>
          <a:p>
            <a:pPr marL="0" indent="0" algn="ctr">
              <a:buNone/>
            </a:pPr>
            <a:r>
              <a:rPr lang="en-US" dirty="0" smtClean="0"/>
              <a:t>Calculate angular displacements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00250" y="4105275"/>
            <a:ext cx="47625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752725" y="4105275"/>
            <a:ext cx="1104900" cy="219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5407350" y="3864446"/>
            <a:ext cx="0" cy="69120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19225" y="4210051"/>
            <a:ext cx="4491717" cy="3044"/>
          </a:xfrm>
          <a:prstGeom prst="straightConnector1">
            <a:avLst/>
          </a:prstGeom>
          <a:ln>
            <a:solidFill>
              <a:srgbClr val="00B05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233660" y="3859531"/>
            <a:ext cx="2690819" cy="3479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92767" y="475380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2-cell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47334" y="475464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7-cell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890222" y="4789527"/>
            <a:ext cx="103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ITVM201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5780955" y="3880026"/>
            <a:ext cx="19283" cy="334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115542"/>
              </p:ext>
            </p:extLst>
          </p:nvPr>
        </p:nvGraphicFramePr>
        <p:xfrm>
          <a:off x="6788474" y="3605350"/>
          <a:ext cx="4184325" cy="1517790"/>
        </p:xfrm>
        <a:graphic>
          <a:graphicData uri="http://schemas.openxmlformats.org/drawingml/2006/table">
            <a:tbl>
              <a:tblPr/>
              <a:tblGrid>
                <a:gridCol w="1403821">
                  <a:extLst>
                    <a:ext uri="{9D8B030D-6E8A-4147-A177-3AD203B41FA5}">
                      <a16:colId xmlns:a16="http://schemas.microsoft.com/office/drawing/2014/main" val="2867678674"/>
                    </a:ext>
                  </a:extLst>
                </a:gridCol>
                <a:gridCol w="2780504">
                  <a:extLst>
                    <a:ext uri="{9D8B030D-6E8A-4147-A177-3AD203B41FA5}">
                      <a16:colId xmlns:a16="http://schemas.microsoft.com/office/drawing/2014/main" val="931898957"/>
                    </a:ext>
                  </a:extLst>
                </a:gridCol>
              </a:tblGrid>
              <a:tr h="56198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Distance to ITVM201 (mm)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756323"/>
                  </a:ext>
                </a:extLst>
              </a:tr>
              <a:tr h="4747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2-cell center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1946.9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44385"/>
                  </a:ext>
                </a:extLst>
              </a:tr>
              <a:tr h="4810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7-cell center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1116.2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036255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910462" y="38329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i="1" dirty="0" smtClean="0"/>
              <a:t>θ</a:t>
            </a:r>
            <a:endParaRPr lang="en-US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407350" y="3230880"/>
            <a:ext cx="0" cy="60211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5" idx="0"/>
          </p:cNvCxnSpPr>
          <p:nvPr/>
        </p:nvCxnSpPr>
        <p:spPr>
          <a:xfrm flipH="1">
            <a:off x="3305175" y="3535680"/>
            <a:ext cx="4082" cy="56959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246812" y="3230880"/>
            <a:ext cx="8708" cy="79248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3305175" y="3718560"/>
            <a:ext cx="2102175" cy="174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2255520" y="3335383"/>
            <a:ext cx="315183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33660" y="303912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1946.86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886059" y="3438934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1116.17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0070C0"/>
                </a:solidFill>
              </a:rPr>
              <a:t>Beam Conditions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Gun HV: 130/200 </a:t>
            </a:r>
            <a:r>
              <a:rPr lang="en-US" dirty="0" err="1" smtClean="0"/>
              <a:t>KeV</a:t>
            </a:r>
            <a:endParaRPr lang="en-US" dirty="0" smtClean="0"/>
          </a:p>
          <a:p>
            <a:r>
              <a:rPr lang="en-US" dirty="0" smtClean="0"/>
              <a:t>Chopper:  off</a:t>
            </a:r>
          </a:p>
          <a:p>
            <a:r>
              <a:rPr lang="en-US" dirty="0" err="1" smtClean="0"/>
              <a:t>Buncher</a:t>
            </a:r>
            <a:r>
              <a:rPr lang="en-US" dirty="0" smtClean="0"/>
              <a:t>: negative slope zero crossing</a:t>
            </a:r>
          </a:p>
          <a:p>
            <a:r>
              <a:rPr lang="en-US" dirty="0" smtClean="0"/>
              <a:t>Booster: on crest</a:t>
            </a:r>
          </a:p>
          <a:p>
            <a:r>
              <a:rPr lang="en-US" dirty="0" smtClean="0"/>
              <a:t>Solenoids &amp; quads: beam centered</a:t>
            </a:r>
          </a:p>
          <a:p>
            <a:r>
              <a:rPr lang="en-US" dirty="0"/>
              <a:t>A</a:t>
            </a:r>
            <a:r>
              <a:rPr lang="en-US" dirty="0" smtClean="0"/>
              <a:t>pertures #3 </a:t>
            </a:r>
            <a:r>
              <a:rPr lang="en-US" dirty="0"/>
              <a:t>&amp;</a:t>
            </a:r>
            <a:r>
              <a:rPr lang="en-US" dirty="0" smtClean="0"/>
              <a:t> #4: beam centered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Beam Deflection Caused by Booster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21172"/>
              </p:ext>
            </p:extLst>
          </p:nvPr>
        </p:nvGraphicFramePr>
        <p:xfrm>
          <a:off x="2020389" y="2055222"/>
          <a:ext cx="7933508" cy="2987040"/>
        </p:xfrm>
        <a:graphic>
          <a:graphicData uri="http://schemas.openxmlformats.org/drawingml/2006/table">
            <a:tbl>
              <a:tblPr/>
              <a:tblGrid>
                <a:gridCol w="1251690">
                  <a:extLst>
                    <a:ext uri="{9D8B030D-6E8A-4147-A177-3AD203B41FA5}">
                      <a16:colId xmlns:a16="http://schemas.microsoft.com/office/drawing/2014/main" val="4167668940"/>
                    </a:ext>
                  </a:extLst>
                </a:gridCol>
                <a:gridCol w="949812">
                  <a:extLst>
                    <a:ext uri="{9D8B030D-6E8A-4147-A177-3AD203B41FA5}">
                      <a16:colId xmlns:a16="http://schemas.microsoft.com/office/drawing/2014/main" val="3694182082"/>
                    </a:ext>
                  </a:extLst>
                </a:gridCol>
                <a:gridCol w="949812">
                  <a:extLst>
                    <a:ext uri="{9D8B030D-6E8A-4147-A177-3AD203B41FA5}">
                      <a16:colId xmlns:a16="http://schemas.microsoft.com/office/drawing/2014/main" val="2649379266"/>
                    </a:ext>
                  </a:extLst>
                </a:gridCol>
                <a:gridCol w="1082345">
                  <a:extLst>
                    <a:ext uri="{9D8B030D-6E8A-4147-A177-3AD203B41FA5}">
                      <a16:colId xmlns:a16="http://schemas.microsoft.com/office/drawing/2014/main" val="3926355732"/>
                    </a:ext>
                  </a:extLst>
                </a:gridCol>
                <a:gridCol w="1225920">
                  <a:extLst>
                    <a:ext uri="{9D8B030D-6E8A-4147-A177-3AD203B41FA5}">
                      <a16:colId xmlns:a16="http://schemas.microsoft.com/office/drawing/2014/main" val="1081187066"/>
                    </a:ext>
                  </a:extLst>
                </a:gridCol>
                <a:gridCol w="949812">
                  <a:extLst>
                    <a:ext uri="{9D8B030D-6E8A-4147-A177-3AD203B41FA5}">
                      <a16:colId xmlns:a16="http://schemas.microsoft.com/office/drawing/2014/main" val="1322243018"/>
                    </a:ext>
                  </a:extLst>
                </a:gridCol>
                <a:gridCol w="1524117">
                  <a:extLst>
                    <a:ext uri="{9D8B030D-6E8A-4147-A177-3AD203B41FA5}">
                      <a16:colId xmlns:a16="http://schemas.microsoft.com/office/drawing/2014/main" val="1436153742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Gun HV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2-cell gset at </a:t>
                      </a:r>
                      <a:endParaRPr lang="nb-NO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  <a:p>
                      <a:pPr algn="ctr" fontAlgn="b"/>
                      <a:r>
                        <a:rPr lang="nb-NO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2.5 </a:t>
                      </a:r>
                      <a:r>
                        <a:rPr lang="nb-NO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MV/c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Booster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6.3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MeV/c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7-cell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gset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at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7.46/7.5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MV/m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970024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KV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8734554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0.11°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0.16°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0.35°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0.26°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0.23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053316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0.08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0.13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0.28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0.16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0.2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0.03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°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942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650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Some Observations with Gun HV at 200 KV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9166"/>
            <a:ext cx="10515600" cy="546027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2</a:t>
            </a:r>
            <a:r>
              <a:rPr lang="en-US" dirty="0" smtClean="0"/>
              <a:t>-cell and 7-cell are not perfectly aligned: need to adjust MHBK403H by 0.1 </a:t>
            </a:r>
            <a:r>
              <a:rPr lang="en-US" dirty="0" err="1" smtClean="0"/>
              <a:t>Gcm</a:t>
            </a:r>
            <a:r>
              <a:rPr lang="en-US" dirty="0" smtClean="0"/>
              <a:t>, and MHBK403V by 1.6 </a:t>
            </a:r>
            <a:r>
              <a:rPr lang="en-US" dirty="0" err="1" smtClean="0"/>
              <a:t>Gcm</a:t>
            </a:r>
            <a:r>
              <a:rPr lang="en-US" dirty="0"/>
              <a:t> </a:t>
            </a:r>
            <a:r>
              <a:rPr lang="en-US" dirty="0" smtClean="0"/>
              <a:t>after beam centering 2-cell cavity.</a:t>
            </a:r>
          </a:p>
          <a:p>
            <a:r>
              <a:rPr lang="en-US" dirty="0" smtClean="0"/>
              <a:t>When moving the incoming beam horizontally and vertically with the 2-cell cavity on only and on crest, the exit beam moved accordingly.</a:t>
            </a:r>
            <a:r>
              <a:rPr lang="en-US" dirty="0"/>
              <a:t> </a:t>
            </a:r>
            <a:r>
              <a:rPr lang="en-US" dirty="0" smtClean="0"/>
              <a:t>When the cavity phase was adjusted by -16 degrees the exit beam movement started to change polarity. No polarity changes were observed when the phase was increased.														</a:t>
            </a:r>
          </a:p>
          <a:p>
            <a:r>
              <a:rPr lang="en-US" dirty="0" smtClean="0"/>
              <a:t>When moving the incoming beam horizontally and vertically with both cavities on and on crest, the exit beam moved in opposite direction.</a:t>
            </a:r>
            <a:r>
              <a:rPr lang="en-US" dirty="0"/>
              <a:t> </a:t>
            </a:r>
            <a:r>
              <a:rPr lang="en-US" dirty="0" smtClean="0"/>
              <a:t>When the 7-cell cavity phase was adjusted by +10 degrees the exit beam movement started to change polarity. No polarity changes were observed when the phase was decreased. And -/+ 20 degrees adjustment of 2-cell phase did not affect it.													</a:t>
            </a:r>
          </a:p>
          <a:p>
            <a:r>
              <a:rPr lang="en-US" dirty="0" smtClean="0"/>
              <a:t>When the incoming beam moves horizontally and vertically with the 7-cell cavity on only and on crest, the exit beam move accordingly. When the 7-cell cavity phase was adjusted by -20 degrees, the exit beam movement started to change polarities. No polarity changes were observed when the phase was increased.	</a:t>
            </a:r>
          </a:p>
        </p:txBody>
      </p:sp>
    </p:spTree>
    <p:extLst>
      <p:ext uri="{BB962C8B-B14F-4D97-AF65-F5344CB8AC3E}">
        <p14:creationId xmlns:p14="http://schemas.microsoft.com/office/powerpoint/2010/main" val="20609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To Do list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Bunch Length</a:t>
            </a:r>
          </a:p>
          <a:p>
            <a:pPr marL="0" indent="0" algn="ctr">
              <a:buNone/>
            </a:pPr>
            <a:r>
              <a:rPr lang="en-US" dirty="0" smtClean="0"/>
              <a:t>Energy Spread</a:t>
            </a:r>
          </a:p>
          <a:p>
            <a:pPr marL="0" indent="0" algn="ctr">
              <a:buNone/>
            </a:pPr>
            <a:r>
              <a:rPr lang="en-US" dirty="0" smtClean="0"/>
              <a:t>Adiabatic Damping </a:t>
            </a:r>
          </a:p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/>
              <a:t>E</a:t>
            </a:r>
            <a:r>
              <a:rPr lang="en-US" dirty="0" smtClean="0"/>
              <a:t>mittances Measurements)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33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Beam to MeV Spectrometer Dump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92203"/>
              </p:ext>
            </p:extLst>
          </p:nvPr>
        </p:nvGraphicFramePr>
        <p:xfrm>
          <a:off x="1995486" y="2853531"/>
          <a:ext cx="8201027" cy="2295525"/>
        </p:xfrm>
        <a:graphic>
          <a:graphicData uri="http://schemas.openxmlformats.org/drawingml/2006/table">
            <a:tbl>
              <a:tblPr/>
              <a:tblGrid>
                <a:gridCol w="1304927">
                  <a:extLst>
                    <a:ext uri="{9D8B030D-6E8A-4147-A177-3AD203B41FA5}">
                      <a16:colId xmlns:a16="http://schemas.microsoft.com/office/drawing/2014/main" val="2835223509"/>
                    </a:ext>
                  </a:extLst>
                </a:gridCol>
                <a:gridCol w="1724025">
                  <a:extLst>
                    <a:ext uri="{9D8B030D-6E8A-4147-A177-3AD203B41FA5}">
                      <a16:colId xmlns:a16="http://schemas.microsoft.com/office/drawing/2014/main" val="2266500986"/>
                    </a:ext>
                  </a:extLst>
                </a:gridCol>
                <a:gridCol w="1590675">
                  <a:extLst>
                    <a:ext uri="{9D8B030D-6E8A-4147-A177-3AD203B41FA5}">
                      <a16:colId xmlns:a16="http://schemas.microsoft.com/office/drawing/2014/main" val="4250506645"/>
                    </a:ext>
                  </a:extLst>
                </a:gridCol>
                <a:gridCol w="1381125">
                  <a:extLst>
                    <a:ext uri="{9D8B030D-6E8A-4147-A177-3AD203B41FA5}">
                      <a16:colId xmlns:a16="http://schemas.microsoft.com/office/drawing/2014/main" val="1579964592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4181134120"/>
                    </a:ext>
                  </a:extLst>
                </a:gridCol>
              </a:tblGrid>
              <a:tr h="765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Gun HV 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KV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Buncher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gset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V/m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2-cell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gset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MV/m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7-cell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gset</a:t>
                      </a:r>
                      <a:endParaRPr lang="en-US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MV/m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Beam</a:t>
                      </a:r>
                      <a:r>
                        <a:rPr lang="en-US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 </a:t>
                      </a:r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Momentum</a:t>
                      </a:r>
                    </a:p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MeV/c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Liberation San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127814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36225"/>
                  </a:ext>
                </a:extLst>
              </a:tr>
              <a:tr h="7651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2.5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7.46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Liberation Sans"/>
                        </a:rPr>
                        <a:t>6.3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608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07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Beam Images with Gun HV at 130 KV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97" y="2451393"/>
            <a:ext cx="4798424" cy="38766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754" y="2476459"/>
            <a:ext cx="4795429" cy="3874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08366" y="1886374"/>
            <a:ext cx="2852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2-cell on  (</a:t>
            </a:r>
            <a:r>
              <a:rPr lang="en-US" dirty="0" err="1" smtClean="0"/>
              <a:t>gset</a:t>
            </a:r>
            <a:r>
              <a:rPr lang="en-US" dirty="0" smtClean="0"/>
              <a:t> at 2.5 MV/m)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02583" y="1886374"/>
            <a:ext cx="279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7-cell on (</a:t>
            </a:r>
            <a:r>
              <a:rPr lang="en-US" dirty="0" err="1" smtClean="0"/>
              <a:t>gset</a:t>
            </a:r>
            <a:r>
              <a:rPr lang="en-US" dirty="0" smtClean="0"/>
              <a:t> at 7.5 MV/m)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2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Stable 6.3 MeV/c Beam with Gun HV at 130 KV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000" dirty="0" smtClean="0"/>
              <a:t>(2-cell </a:t>
            </a:r>
            <a:r>
              <a:rPr lang="en-US" sz="2000" dirty="0" err="1" smtClean="0"/>
              <a:t>Gset</a:t>
            </a:r>
            <a:r>
              <a:rPr lang="en-US" sz="2000" dirty="0" smtClean="0"/>
              <a:t> at 2.5 MV/m, 7-cell </a:t>
            </a:r>
            <a:r>
              <a:rPr lang="en-US" sz="2000" dirty="0" err="1" smtClean="0"/>
              <a:t>Gset</a:t>
            </a:r>
            <a:r>
              <a:rPr lang="en-US" sz="2000" dirty="0" smtClean="0"/>
              <a:t> at 7.5 MV/m)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13" y="2226219"/>
            <a:ext cx="5385973" cy="4351338"/>
          </a:xfrm>
        </p:spPr>
      </p:pic>
    </p:spTree>
    <p:extLst>
      <p:ext uri="{BB962C8B-B14F-4D97-AF65-F5344CB8AC3E}">
        <p14:creationId xmlns:p14="http://schemas.microsoft.com/office/powerpoint/2010/main" val="322288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Beam Images with Gun HV at 200 KV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31" y="2851749"/>
            <a:ext cx="4843080" cy="391273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205" y="2851750"/>
            <a:ext cx="4833258" cy="39047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2903" y="2133600"/>
            <a:ext cx="279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2-cell on (</a:t>
            </a:r>
            <a:r>
              <a:rPr lang="en-US" dirty="0" err="1" smtClean="0"/>
              <a:t>gset</a:t>
            </a:r>
            <a:r>
              <a:rPr lang="en-US" dirty="0" smtClean="0"/>
              <a:t> at 2.5 MV/m)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080069" y="2133600"/>
            <a:ext cx="2799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7-cell on (</a:t>
            </a:r>
            <a:r>
              <a:rPr lang="en-US" dirty="0" err="1" smtClean="0"/>
              <a:t>gset</a:t>
            </a:r>
            <a:r>
              <a:rPr lang="en-US" dirty="0" smtClean="0"/>
              <a:t> at 7.5 MV/m)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29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Stable 6.3 MeV/c Beam With Gun HV at 200 KV</a:t>
            </a:r>
            <a:br>
              <a:rPr lang="en-US" sz="3600" dirty="0" smtClean="0">
                <a:solidFill>
                  <a:srgbClr val="0070C0"/>
                </a:solidFill>
              </a:rPr>
            </a:br>
            <a:r>
              <a:rPr lang="en-US" sz="2000" dirty="0" smtClean="0"/>
              <a:t>(</a:t>
            </a:r>
            <a:r>
              <a:rPr lang="en-US" sz="2000" dirty="0" err="1" smtClean="0"/>
              <a:t>Gu</a:t>
            </a:r>
            <a:r>
              <a:rPr lang="en-US" sz="2000" dirty="0" smtClean="0"/>
              <a:t> HV at 200 KV, 2-cell </a:t>
            </a:r>
            <a:r>
              <a:rPr lang="en-US" sz="2000" dirty="0" err="1" smtClean="0"/>
              <a:t>Gset</a:t>
            </a:r>
            <a:r>
              <a:rPr lang="en-US" sz="2000" dirty="0" smtClean="0"/>
              <a:t> at 2.5 MV/m, 7=cell </a:t>
            </a:r>
            <a:r>
              <a:rPr lang="en-US" sz="2000" dirty="0" err="1" smtClean="0"/>
              <a:t>Gset</a:t>
            </a:r>
            <a:r>
              <a:rPr lang="en-US" sz="2000" dirty="0" smtClean="0"/>
              <a:t> at 7.46 MV/m)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858" y="2138254"/>
            <a:ext cx="6069873" cy="4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Gradient Calibration of 2-Cell Cavity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55" y="1825625"/>
            <a:ext cx="1153014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Preparation for beam:</a:t>
            </a:r>
          </a:p>
          <a:p>
            <a:r>
              <a:rPr lang="en-US" dirty="0" smtClean="0"/>
              <a:t>All solenoids: beam centered</a:t>
            </a:r>
          </a:p>
          <a:p>
            <a:r>
              <a:rPr lang="en-US" dirty="0" smtClean="0"/>
              <a:t>7-cell cavity: off and detuned</a:t>
            </a:r>
          </a:p>
          <a:p>
            <a:r>
              <a:rPr lang="en-US" dirty="0" smtClean="0"/>
              <a:t>MQJM501/502/503/504: beam centered</a:t>
            </a:r>
          </a:p>
          <a:p>
            <a:r>
              <a:rPr lang="en-US" dirty="0" smtClean="0"/>
              <a:t>MQJM701/703: cycled at zero field</a:t>
            </a:r>
            <a:endParaRPr lang="en-US" dirty="0"/>
          </a:p>
          <a:p>
            <a:r>
              <a:rPr lang="en-US" dirty="0"/>
              <a:t>G</a:t>
            </a:r>
            <a:r>
              <a:rPr lang="en-US" dirty="0" smtClean="0"/>
              <a:t>ood beam to ITVM601</a:t>
            </a:r>
          </a:p>
          <a:p>
            <a:r>
              <a:rPr lang="en-US" dirty="0"/>
              <a:t>G</a:t>
            </a:r>
            <a:r>
              <a:rPr lang="en-US" dirty="0" smtClean="0"/>
              <a:t>ood beam to ITVM703</a:t>
            </a:r>
          </a:p>
          <a:p>
            <a:r>
              <a:rPr lang="en-US" dirty="0" smtClean="0"/>
              <a:t>At each </a:t>
            </a:r>
            <a:r>
              <a:rPr lang="en-US" dirty="0" err="1" smtClean="0"/>
              <a:t>gset</a:t>
            </a:r>
            <a:r>
              <a:rPr lang="en-US" dirty="0" smtClean="0"/>
              <a:t>: on crest, beam centered, beam path unchanged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3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36440</TotalTime>
  <Words>1172</Words>
  <Application>Microsoft Office PowerPoint</Application>
  <PresentationFormat>Widescreen</PresentationFormat>
  <Paragraphs>266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Liberation Sans</vt:lpstr>
      <vt:lpstr>Wingdings</vt:lpstr>
      <vt:lpstr>Office Theme</vt:lpstr>
      <vt:lpstr>Booster Studies</vt:lpstr>
      <vt:lpstr>Partial UITF Beamline</vt:lpstr>
      <vt:lpstr>Beam Conditions</vt:lpstr>
      <vt:lpstr>Beam to MeV Spectrometer Dump</vt:lpstr>
      <vt:lpstr>Beam Images with Gun HV at 130 KV</vt:lpstr>
      <vt:lpstr>Stable 6.3 MeV/c Beam with Gun HV at 130 KV (2-cell Gset at 2.5 MV/m, 7-cell Gset at 7.5 MV/m)</vt:lpstr>
      <vt:lpstr>Beam Images with Gun HV at 200 KV </vt:lpstr>
      <vt:lpstr>Stable 6.3 MeV/c Beam With Gun HV at 200 KV (Gu HV at 200 KV, 2-cell Gset at 2.5 MV/m, 7=cell Gset at 7.46 MV/m)</vt:lpstr>
      <vt:lpstr>Gradient Calibration of 2-Cell Cavity</vt:lpstr>
      <vt:lpstr>Beam Momentum with 2-Cell On (Gun HV at 200, 7-cell Off)</vt:lpstr>
      <vt:lpstr>Beam KE Gain from 2-Cell Cavity (Gun HV at 200 KV, 7-cell off)</vt:lpstr>
      <vt:lpstr>Calculated Effective Length of 2-Cell Cavity</vt:lpstr>
      <vt:lpstr>Beam Momentum vs 2-Cell Gradient (Gun HV at 200 KV, 7-cell Gradient at 12 MV/m)</vt:lpstr>
      <vt:lpstr>Nonlinearity of 2-Cell Cavity</vt:lpstr>
      <vt:lpstr>Gradient Calibration of 7-Cell Cavity</vt:lpstr>
      <vt:lpstr>Beam Momentum after 7-Cell Cavity  (Gun HV at 200 KV, 2-cell Gset at 2.5 MV/m)</vt:lpstr>
      <vt:lpstr>Beam KE Gain from 7-Cell Cavity  (Gun HV at 200 KV, 2-cell Gset at 2.5 MV/m)</vt:lpstr>
      <vt:lpstr>Beam Momentum with 7-cell On (Gun HV at 200 KV, 2-cell Off)</vt:lpstr>
      <vt:lpstr>Calculated Effective Length of 7-Cell Cavity</vt:lpstr>
      <vt:lpstr>Recommended Settings (Gun HV at 200 KV)</vt:lpstr>
      <vt:lpstr>Correctors &amp; Viewer Used  (for x/y Coupling and Kicks Studies)</vt:lpstr>
      <vt:lpstr>Booster and Upstream MHB403H&amp;V</vt:lpstr>
      <vt:lpstr>Booster and Downstream ITVM201</vt:lpstr>
      <vt:lpstr>ITVM201 Calibration</vt:lpstr>
      <vt:lpstr>ITVM201 Calibration</vt:lpstr>
      <vt:lpstr>X/Y Coupling Baseline</vt:lpstr>
      <vt:lpstr>X/Y Coupling Baseline (Booster Off and Detuned)</vt:lpstr>
      <vt:lpstr>X/Y Coupling Caused By Booster</vt:lpstr>
      <vt:lpstr>Beam Deflection from Booster</vt:lpstr>
      <vt:lpstr>Beam Deflection Caused by Booster</vt:lpstr>
      <vt:lpstr>Some Observations with Gun HV at 200 KV</vt:lpstr>
      <vt:lpstr>To Do list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Studies</dc:title>
  <dc:creator>Yan Wang</dc:creator>
  <cp:lastModifiedBy>Matthew Poelker</cp:lastModifiedBy>
  <cp:revision>259</cp:revision>
  <dcterms:created xsi:type="dcterms:W3CDTF">2021-02-26T15:41:56Z</dcterms:created>
  <dcterms:modified xsi:type="dcterms:W3CDTF">2021-04-01T17:40:52Z</dcterms:modified>
</cp:coreProperties>
</file>