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62" r:id="rId2"/>
    <p:sldId id="339" r:id="rId3"/>
    <p:sldId id="329" r:id="rId4"/>
    <p:sldId id="346" r:id="rId5"/>
    <p:sldId id="349" r:id="rId6"/>
    <p:sldId id="347" r:id="rId7"/>
    <p:sldId id="343" r:id="rId8"/>
    <p:sldId id="342" r:id="rId9"/>
    <p:sldId id="344" r:id="rId10"/>
    <p:sldId id="341" r:id="rId11"/>
    <p:sldId id="353" r:id="rId12"/>
    <p:sldId id="350" r:id="rId13"/>
    <p:sldId id="357" r:id="rId14"/>
    <p:sldId id="351" r:id="rId15"/>
    <p:sldId id="352" r:id="rId16"/>
    <p:sldId id="354" r:id="rId17"/>
    <p:sldId id="355" r:id="rId18"/>
    <p:sldId id="356" r:id="rId1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FF4FF"/>
    <a:srgbClr val="C0FDA1"/>
    <a:srgbClr val="BDC4E1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09" autoAdjust="0"/>
    <p:restoredTop sz="86496" autoAdjust="0"/>
  </p:normalViewPr>
  <p:slideViewPr>
    <p:cSldViewPr>
      <p:cViewPr varScale="1">
        <p:scale>
          <a:sx n="74" d="100"/>
          <a:sy n="74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3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BAA357-8118-4285-B0BA-CF5321C99C7A}" type="datetimeFigureOut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485722-8A42-4608-BC9F-6F5C1E12F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45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9C708A-924C-46EE-934C-A0EF615B2BD9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29738-5323-46A7-AA9A-A9F06E34F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49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5DEDD-D7D2-4F29-A1DB-4A6976C21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858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D97D0-BDCA-4294-857B-8F53E1D2D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7286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71FD9-9F35-4D36-9609-503FA8FAA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123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6C4EC-84AA-43D7-A6F1-2863D08CA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952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6E4DC-D008-4C5B-9FD2-055CD9FE4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38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24DC1-1AC0-4DA9-BAA1-7F01B33E6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83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506C-CD27-46C6-8D70-4F62C9F7F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442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44BC-09B5-4EF0-8933-4477CF209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096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3A4D-5569-4EA6-93F6-EAD2292B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105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B0B2F-9F68-48A4-8338-91BE050A9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782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089-1456-4B2F-AD4B-EB5C71562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778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EBBCAA-FEA7-4A3B-9A0C-8277B8C42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altLang="en-US" smtClean="0"/>
              <a:t>Re-designing the Helicity Board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3600" dirty="0" smtClean="0"/>
              <a:t>Riad Suleiman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Injector </a:t>
            </a:r>
            <a:r>
              <a:rPr lang="en-US" sz="2600" dirty="0" smtClean="0"/>
              <a:t>Group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1700" dirty="0" smtClean="0"/>
              <a:t>March 19,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401763"/>
          </a:xfrm>
        </p:spPr>
        <p:txBody>
          <a:bodyPr/>
          <a:lstStyle/>
          <a:p>
            <a:r>
              <a:rPr lang="en-US" altLang="en-US" i="1" smtClean="0">
                <a:solidFill>
                  <a:schemeClr val="tx1"/>
                </a:solidFill>
              </a:rPr>
              <a:t>Why Re-designing the Helicity Board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04800" y="1828800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Clean up leftovers from G0. Drop the “MPS” label! </a:t>
            </a:r>
          </a:p>
          <a:p>
            <a:pPr eaLnBrk="1" hangingPunct="1">
              <a:buFont typeface="Wingdings" pitchFamily="2" charset="2"/>
              <a:buChar char="ü"/>
            </a:pPr>
            <a:endParaRPr lang="en-US" altLang="en-US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Make it easy to program and easy to choose any reversal rate and any T_Settle time</a:t>
            </a:r>
          </a:p>
          <a:p>
            <a:pPr eaLnBrk="1" hangingPunct="1">
              <a:buFont typeface="Wingdings" pitchFamily="2" charset="2"/>
              <a:buChar char="ü"/>
            </a:pPr>
            <a:endParaRPr lang="en-US" altLang="en-US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Change the Shift Register to 30-Bit. The sequence will repeat every 25 days for 1 kHz helicity reversal rate.</a:t>
            </a:r>
          </a:p>
          <a:p>
            <a:pPr eaLnBrk="1" hangingPunct="1">
              <a:buFont typeface="Wingdings" pitchFamily="2" charset="2"/>
              <a:buChar char="ü"/>
            </a:pPr>
            <a:endParaRPr lang="en-US" altLang="en-US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Add another pattern: Octet (+-+--+-+ or -+-++-+-)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 We will need new fiber output signals: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altLang="en-US"/>
              <a:t>2 additional outputs for 4-way IA feedback scheme where the applied IA voltage is determined not only from the current helicity state but also from the previous helicity state.</a:t>
            </a:r>
          </a:p>
          <a:p>
            <a:pPr lvl="2" eaLnBrk="1" hangingPunct="1">
              <a:buFont typeface="Wingdings" pitchFamily="2" charset="2"/>
              <a:buChar char="Ø"/>
            </a:pPr>
            <a:endParaRPr lang="en-US" altLang="en-US"/>
          </a:p>
          <a:p>
            <a:pPr lvl="2" eaLnBrk="1" hangingPunct="1">
              <a:buFont typeface="Wingdings" pitchFamily="2" charset="2"/>
              <a:buChar char="Ø"/>
            </a:pPr>
            <a:r>
              <a:rPr lang="en-US" altLang="en-US"/>
              <a:t>Output of the Helicity Board Clock signal.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altLang="en-US" smtClean="0"/>
              <a:t>New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779588"/>
            <a:ext cx="8610600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/>
              <a:t>Outputs (Fiber-Optic </a:t>
            </a:r>
            <a:r>
              <a:rPr lang="en-US" b="1" u="sng" dirty="0"/>
              <a:t>TTL Signals</a:t>
            </a:r>
            <a:r>
              <a:rPr lang="en-US" b="1" u="sng" dirty="0"/>
              <a:t>):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Real Time Helicity (two outputs): </a:t>
            </a:r>
          </a:p>
          <a:p>
            <a:pPr marL="1714500" lvl="3" indent="-342900">
              <a:buFont typeface="+mj-lt"/>
              <a:buAutoNum type="romanUcPeriod"/>
              <a:defRPr/>
            </a:pPr>
            <a:r>
              <a:rPr lang="en-US" dirty="0"/>
              <a:t>Standard: Pockels Cell and IAs</a:t>
            </a:r>
          </a:p>
          <a:p>
            <a:pPr marL="1714500" lvl="3" indent="-342900">
              <a:buFont typeface="+mj-lt"/>
              <a:buAutoNum type="romanUcPeriod"/>
              <a:defRPr/>
            </a:pPr>
            <a:r>
              <a:rPr lang="en-US" dirty="0"/>
              <a:t>Complementary: Helicity Magnets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Delayed Helicity: Halls and Polarimeters, iocse9 and iocse14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T_Settle: Halls and Polarimeters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Pair Sync: Halls and Polarimeters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Multiplet Sync: now QRT - start of a Quartet or Octet, Halls and Polarimeters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IAs Control (two outputs): IA1 and IA2, indicate current and previous patterns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20 MHz Internal Clock: Halls and Polarimeters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Few Spare Fibers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mtClean="0"/>
              <a:t>Hardware Signals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861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/>
              <a:t>Inputs (Fiber-Optic </a:t>
            </a:r>
            <a:r>
              <a:rPr lang="en-US" b="1" u="sng" dirty="0"/>
              <a:t>TTL Signals</a:t>
            </a:r>
            <a:r>
              <a:rPr lang="en-US" b="1" u="sng" dirty="0"/>
              <a:t>):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30 Hz Beam Sync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Spare input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mtClean="0"/>
              <a:t>Timing of Signals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85800"/>
            <a:ext cx="85344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b="1" u="sng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The transition to T_Settle should start 1.00 µs before all other signals. Now it is 100 ns; this time is too short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</p:txBody>
      </p:sp>
      <p:pic>
        <p:nvPicPr>
          <p:cNvPr id="14340" name="Picture 7" descr="signals_tim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2659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altLang="en-US" smtClean="0"/>
              <a:t>Pseudo-Radom Helicity Generator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28600" y="1676400"/>
            <a:ext cx="8610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Use 30-bit Shift Register</a:t>
            </a:r>
          </a:p>
          <a:p>
            <a:pPr eaLnBrk="1" hangingPunct="1">
              <a:buFont typeface="Wingdings" pitchFamily="2" charset="2"/>
              <a:buChar char="ü"/>
            </a:pPr>
            <a:endParaRPr lang="en-US" altLang="en-US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It is Pseudorandom, not “Random” because it is deterministic, once a sequence  of 30 helicity states is known, the next states can be predicted, and it repeats its cycle.</a:t>
            </a:r>
          </a:p>
          <a:p>
            <a:pPr eaLnBrk="1" hangingPunct="1">
              <a:buFont typeface="Wingdings" pitchFamily="2" charset="2"/>
              <a:buChar char="ü"/>
            </a:pPr>
            <a:endParaRPr lang="en-US" altLang="en-US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For any initial seed, there are 2</a:t>
            </a:r>
            <a:r>
              <a:rPr lang="en-US" altLang="en-US" baseline="30000"/>
              <a:t>30</a:t>
            </a:r>
            <a:r>
              <a:rPr lang="en-US" altLang="en-US"/>
              <a:t> – 1 = 1,073,741,823  (maximal length) random pairs before the sequence repeats, 25 days for 1000 Hz helicity reversal rate.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52400" y="4876800"/>
            <a:ext cx="3810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1200"/>
              <a:t>  UInt_t bit7     = (fgShreg &amp; 0x00000040) != 0</a:t>
            </a:r>
          </a:p>
          <a:p>
            <a:pPr eaLnBrk="1" hangingPunct="1"/>
            <a:r>
              <a:rPr lang="en-US" altLang="en-US" sz="1200"/>
              <a:t>  UInt_t bit28   = (fgShreg &amp; 0x08000000) != 0</a:t>
            </a:r>
          </a:p>
          <a:p>
            <a:pPr eaLnBrk="1" hangingPunct="1"/>
            <a:r>
              <a:rPr lang="en-US" altLang="en-US" sz="1200"/>
              <a:t>  UInt_t bit29   = (fgShreg &amp; 0x10000000) != 0</a:t>
            </a:r>
          </a:p>
          <a:p>
            <a:pPr eaLnBrk="1" hangingPunct="1"/>
            <a:r>
              <a:rPr lang="en-US" altLang="en-US" sz="1200"/>
              <a:t>  UInt_t bit30   = (fgShreg &amp; 0x20000000) != 0</a:t>
            </a:r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1200"/>
              <a:t>  UInt_t newbit = (bit30 ^ bit29 ^ bit28 ^ bit7) &amp; 0x1</a:t>
            </a:r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1200"/>
              <a:t>  fgShreg = newbit | (fgShreg &lt;&lt; 1 ) &amp; 0x3FFFFFFF </a:t>
            </a:r>
          </a:p>
        </p:txBody>
      </p:sp>
      <p:pic>
        <p:nvPicPr>
          <p:cNvPr id="15365" name="Picture 6" descr="ShReg30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24400"/>
            <a:ext cx="5078413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1066800"/>
            <a:ext cx="8534400" cy="535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b="1" u="sng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Select Toggle or Random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Choose Reporting Delay: n Cycles, n = 0 … 1000 cycles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Select Helicity Pattern: Pair (+- or -+), Quartet  (-++- or +--+), Octet (+--+-++- or -++-+--+)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Select Clock:</a:t>
            </a:r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en-US" dirty="0"/>
              <a:t>Free: </a:t>
            </a:r>
          </a:p>
          <a:p>
            <a:pPr marL="1714500" lvl="3" indent="-342900">
              <a:buFont typeface="Courier New" pitchFamily="49" charset="0"/>
              <a:buChar char="o"/>
              <a:defRPr/>
            </a:pPr>
            <a:r>
              <a:rPr lang="en-US" dirty="0"/>
              <a:t>Choose T_Settle value between 10 µs - 1000 µs</a:t>
            </a:r>
          </a:p>
          <a:p>
            <a:pPr marL="1714500" lvl="3" indent="-342900">
              <a:buFont typeface="Courier New" pitchFamily="49" charset="0"/>
              <a:buChar char="o"/>
              <a:defRPr/>
            </a:pPr>
            <a:r>
              <a:rPr lang="en-US" dirty="0"/>
              <a:t>Choose Integration Window (T_Stable) value between 400 µs  – 1,000,000 µs</a:t>
            </a:r>
          </a:p>
          <a:p>
            <a:pPr marL="1714500" lvl="3" indent="-342900">
              <a:buFont typeface="Courier New" pitchFamily="49" charset="0"/>
              <a:buChar char="o"/>
              <a:defRPr/>
            </a:pPr>
            <a:r>
              <a:rPr lang="en-US" dirty="0"/>
              <a:t>Display Helicity Reversal Rate: f = 1/(T_Settle + T_Stable)</a:t>
            </a:r>
          </a:p>
          <a:p>
            <a:pPr marL="1714500" lvl="3" indent="-342900">
              <a:buFont typeface="Courier New" pitchFamily="49" charset="0"/>
              <a:buChar char="o"/>
              <a:defRPr/>
            </a:pPr>
            <a:endParaRPr lang="en-US" dirty="0"/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en-US" dirty="0">
                <a:solidFill>
                  <a:srgbClr val="000000"/>
                </a:solidFill>
              </a:rPr>
              <a:t>30 Hz Beam Sync: Force phase-lock during T_Settle</a:t>
            </a:r>
          </a:p>
          <a:p>
            <a:pPr marL="1714500" lvl="3" indent="-342900">
              <a:buFont typeface="Courier New" pitchFamily="49" charset="0"/>
              <a:buChar char="o"/>
              <a:defRPr/>
            </a:pPr>
            <a:r>
              <a:rPr lang="en-US" dirty="0"/>
              <a:t>Choose T_Settle value between 10 µs - 1000 µs</a:t>
            </a:r>
          </a:p>
          <a:p>
            <a:pPr marL="1714500" lvl="3" indent="-342900">
              <a:buFont typeface="Courier New" pitchFamily="49" charset="0"/>
              <a:buChar char="o"/>
              <a:defRPr/>
            </a:pPr>
            <a:r>
              <a:rPr lang="en-US" dirty="0"/>
              <a:t>Choose Helicity Reversal Frequency f: 30, 120, or 240 Hz</a:t>
            </a:r>
          </a:p>
          <a:p>
            <a:pPr marL="1714500" lvl="3" indent="-342900">
              <a:buFont typeface="Courier New" pitchFamily="49" charset="0"/>
              <a:buChar char="o"/>
              <a:defRPr/>
            </a:pPr>
            <a:r>
              <a:rPr lang="en-US" dirty="0"/>
              <a:t>Display T_Stable: T_Stable= 1/f - T_Settle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mtClean="0"/>
              <a:t>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1981200"/>
            <a:ext cx="85344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b="1" u="sng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Choose T_Stable such that: f&gt;1 kHz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Integrate over 60 Hz noise:</a:t>
            </a:r>
          </a:p>
          <a:p>
            <a:pPr marL="342900" indent="-342900">
              <a:defRPr/>
            </a:pPr>
            <a:endParaRPr lang="en-US" dirty="0"/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dirty="0"/>
              <a:t>Choose T_Stable = 33,333 µs (exactly two 60 Hz cycles).</a:t>
            </a:r>
          </a:p>
          <a:p>
            <a:pPr marL="800100" lvl="1" indent="-342900">
              <a:defRPr/>
            </a:pPr>
            <a:endParaRPr lang="en-US" dirty="0"/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dirty="0"/>
              <a:t>Choose T_Stable + T_Settle = 8,333 µs (half 60 Hz cycles), select Quartet Pattern, line-phase locked. Then, A = +1-2-3+4.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US" dirty="0"/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dirty="0"/>
              <a:t>Choose T_Stable + T_Settle = 4,167 µs, select Octet Pattern, line-phase locked. Then, A = +1-2-3+4-5+6+7-8.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altLang="en-US" smtClean="0"/>
              <a:t>How to Reduce 60 Hz Line Noise?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95400"/>
          </a:xfrm>
        </p:spPr>
        <p:txBody>
          <a:bodyPr/>
          <a:lstStyle/>
          <a:p>
            <a:r>
              <a:rPr lang="en-US" altLang="en-US" smtClean="0"/>
              <a:t>IAs Outputs: Pairs, Quartets, &amp; Octets</a:t>
            </a:r>
          </a:p>
        </p:txBody>
      </p:sp>
      <p:pic>
        <p:nvPicPr>
          <p:cNvPr id="18435" name="Picture 6" descr="ia_patter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57400"/>
            <a:ext cx="25082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7086600" y="4038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/>
              <a:t>…</a:t>
            </a:r>
          </a:p>
        </p:txBody>
      </p:sp>
      <p:pic>
        <p:nvPicPr>
          <p:cNvPr id="18437" name="Picture 5" descr="ia_ppatter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5082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1066800"/>
            <a:ext cx="85344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b="1" u="sng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2 new fibers needed from IN01B05 to the Laser Table: IA1 and IA2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Use the existing T120 fibers to carry the 20 MHz Clock signal from IN01B05 to the Parity DAQ in IN02B24 and to the Parity DAQ in Hall C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mtClean="0"/>
              <a:t>New Fibers Needed?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altLang="en-US" smtClean="0"/>
              <a:t>Current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altLang="en-US" smtClean="0"/>
              <a:t>Pseudo-Radom Helicity Generator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52400" y="3505200"/>
            <a:ext cx="3200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IB1 = 000000000000000000000001</a:t>
            </a:r>
          </a:p>
          <a:p>
            <a:pPr eaLnBrk="1" hangingPunct="1"/>
            <a:r>
              <a:rPr lang="en-US" altLang="en-US" sz="1200" b="1"/>
              <a:t>IB24 = 100000000000000000000000</a:t>
            </a:r>
          </a:p>
          <a:p>
            <a:pPr eaLnBrk="1" hangingPunct="1"/>
            <a:r>
              <a:rPr lang="en-US" altLang="en-US" sz="1200" b="1"/>
              <a:t>MASK = 100000000000000000001101</a:t>
            </a:r>
          </a:p>
          <a:p>
            <a:pPr eaLnBrk="1" hangingPunct="1"/>
            <a:r>
              <a:rPr lang="en-US" altLang="en-US" sz="1200" b="1"/>
              <a:t> iseed = 101010101010101010101010</a:t>
            </a:r>
          </a:p>
          <a:p>
            <a:pPr eaLnBrk="1" hangingPunct="1"/>
            <a:endParaRPr lang="en-US" altLang="en-US" sz="1200"/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1200" b="1"/>
              <a:t>If(iseed &amp; IB24)</a:t>
            </a:r>
          </a:p>
          <a:p>
            <a:pPr eaLnBrk="1" hangingPunct="1"/>
            <a:r>
              <a:rPr lang="en-US" altLang="en-US" sz="1200" b="1"/>
              <a:t>    {  hel = 1 </a:t>
            </a:r>
          </a:p>
          <a:p>
            <a:pPr eaLnBrk="1" hangingPunct="1"/>
            <a:r>
              <a:rPr lang="en-US" altLang="en-US" sz="1200" b="1"/>
              <a:t>        iseed = ((iseed ^ MASK) &lt;&lt; 1) | IB1 </a:t>
            </a:r>
            <a:r>
              <a:rPr lang="en-US" altLang="en-US" sz="1200" i="1"/>
              <a:t>(Change all masked bits, shift, and put 1 into bit 1) </a:t>
            </a:r>
            <a:r>
              <a:rPr lang="en-US" altLang="en-US" sz="1200" b="1"/>
              <a:t>}</a:t>
            </a:r>
          </a:p>
          <a:p>
            <a:pPr eaLnBrk="1" hangingPunct="1"/>
            <a:r>
              <a:rPr lang="en-US" altLang="en-US" sz="1200" b="1"/>
              <a:t>else</a:t>
            </a:r>
          </a:p>
          <a:p>
            <a:pPr eaLnBrk="1" hangingPunct="1"/>
            <a:r>
              <a:rPr lang="en-US" altLang="en-US" sz="1200" b="1"/>
              <a:t>    {  hel = 0</a:t>
            </a:r>
          </a:p>
          <a:p>
            <a:pPr eaLnBrk="1" hangingPunct="1"/>
            <a:r>
              <a:rPr lang="en-US" altLang="en-US" sz="1200" b="1"/>
              <a:t>        iseed &lt;&lt;= 1</a:t>
            </a:r>
            <a:r>
              <a:rPr lang="en-US" altLang="en-US" sz="1200" i="1"/>
              <a:t> (Shift and put 0 into bit 1)</a:t>
            </a:r>
            <a:r>
              <a:rPr lang="en-US" altLang="en-US" sz="1200" b="1"/>
              <a:t> }</a:t>
            </a: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228600" y="1447800"/>
            <a:ext cx="8610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Use 24-bit Shift Register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It is Pseudorandom, not “Random” because it is deterministic, once a sequence  of 24 helicity states is known, the next states can be predicted, and it repeats its cycle.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/>
              <a:t> For any initial seed, there are 2</a:t>
            </a:r>
            <a:r>
              <a:rPr lang="en-US" altLang="en-US" baseline="30000"/>
              <a:t>24</a:t>
            </a:r>
            <a:r>
              <a:rPr lang="en-US" altLang="en-US"/>
              <a:t> – 1 = 16,777,215  (maximal length) random pairs before the sequence repeats, 13 days for 30 Hz helicity reversal rate.</a:t>
            </a:r>
          </a:p>
        </p:txBody>
      </p:sp>
      <p:pic>
        <p:nvPicPr>
          <p:cNvPr id="4101" name="Picture 9" descr="ShRe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5532438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6" descr="snapshot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600200"/>
            <a:ext cx="3905250" cy="4543425"/>
          </a:xfrm>
        </p:spPr>
      </p:pic>
      <p:sp>
        <p:nvSpPr>
          <p:cNvPr id="9" name="TextBox 8"/>
          <p:cNvSpPr txBox="1"/>
          <p:nvPr/>
        </p:nvSpPr>
        <p:spPr>
          <a:xfrm>
            <a:off x="228600" y="1219200"/>
            <a:ext cx="48768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/>
              <a:t>Software:</a:t>
            </a:r>
          </a:p>
          <a:p>
            <a:pPr>
              <a:defRPr/>
            </a:pPr>
            <a:endParaRPr lang="en-US" b="1" u="sng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MPS (T_Settle): 500, 200, 100, and 60 µs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Reporting Delay: No Delay, 2, 4, or 8 Cycles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Helicity Pattern: Pair (+- or -+) or Quartet  (-++- or +--+)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Toggle or Random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Integration Window (T_Stable): 33.3332 ms or 3.920 ms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CLOCK: Free running (f = 29.xx = 1/(T_Settle+33.3332 ms) or 30 Hz Beam Sync (f = 30 = 1/(T_Settle + T_Stable)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Output Select: Pair Sync or Helicity Delay (used with G0 dummy Pockels Cell)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G0 Delay: No Delay, 1, 2, or 4 Cycles. Delay of helicity signal for Helicity Delay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Helicity Cycle Rate: 30 Hz or 250 Hz</a:t>
            </a:r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mtClean="0"/>
              <a:t>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6858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/>
              <a:t>Inputs: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LEMO_0: Beam Sync FIBER_9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8610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/>
              <a:t>Outputs (Fiber-optic Signals):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Real time helicity: FIBER_2 to Helicity Magnets, FIBER_10 to Pockels Cell and IAs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QRT: FIBER_3 to Halls and Mott Polarimeters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MPS: FIBER_4 to Halls and Mott Polarimeters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T120: FIBER_5 (¼ T_Stable = 8.3333 ms)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Reporting Helicity: FIBER_6 to Halls and Mott Polarimeters, iocse9 and iocse14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Pair Sync or Helicity Delay: FIBER_7 to Halls and Mott Polarimeters</a:t>
            </a:r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mtClean="0"/>
              <a:t>Hardware Signals</a:t>
            </a:r>
          </a:p>
        </p:txBody>
      </p:sp>
      <p:pic>
        <p:nvPicPr>
          <p:cNvPr id="6149" name="Picture 10" descr="PIC_00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2" descr="PIC_00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mtClean="0"/>
              <a:t>More Details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228600" y="1219200"/>
            <a:ext cx="86106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AutoNum type="arabicPeriod"/>
            </a:pPr>
            <a:r>
              <a:rPr lang="en-US" altLang="en-US"/>
              <a:t>We only have two choices of helicity reversal rates at any given time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/>
              <a:t>To change the helicity reversal rate, a new code must be uploaded in the field to the helicity generator ioc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/>
              <a:t>For both helicity reversal rates, a common choice of T_Settle (4 options)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en-US"/>
              <a:t>The Helicity Board has 20 MHz internal clock</a:t>
            </a:r>
          </a:p>
          <a:p>
            <a:pPr eaLnBrk="1" hangingPunct="1">
              <a:buFont typeface="Arial" charset="0"/>
              <a:buAutoNum type="arabicPeriod"/>
            </a:pPr>
            <a:endParaRPr lang="en-US" altLang="en-US"/>
          </a:p>
          <a:p>
            <a:pPr eaLnBrk="1" hangingPunct="1">
              <a:buFont typeface="Arial" charset="0"/>
              <a:buAutoNum type="arabicPeriod"/>
            </a:pPr>
            <a:endParaRPr lang="en-US" altLang="en-US"/>
          </a:p>
          <a:p>
            <a:pPr eaLnBrk="1" hangingPunct="1">
              <a:buFont typeface="Arial" charset="0"/>
              <a:buAutoNum type="arabicPeriod"/>
            </a:pPr>
            <a:r>
              <a:rPr lang="en-US" altLang="en-US"/>
              <a:t>On March 16, 2009: John floated the Helicity Board Crate and the Helicity Magnets Crate.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0" cy="4148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896"/>
                <a:gridCol w="1208597"/>
                <a:gridCol w="1208598"/>
                <a:gridCol w="1208597"/>
                <a:gridCol w="1586287"/>
                <a:gridCol w="1661824"/>
              </a:tblGrid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Cycle Rae (HZ)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MPS (µs)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MPS (Hz)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QRT (Hz)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Helicity (ms)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Helicity (Hz)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29.58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7.386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33.83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14.78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29.76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7.451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33.53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14.91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29.90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7.474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33.43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14.96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29.94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7.485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33.39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14.97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250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226.3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56.56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4.420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113.1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250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242.7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60.68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4.120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121.4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250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248.8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62.68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4.020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124.4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250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251.3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62.81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125.6</a:t>
                      </a:r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800600"/>
            <a:ext cx="86106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Notes: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These values as measured by a scope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Signals to Parity DAQ: MPS (T_Settle), QRT, Reporting Helicity, and Pair-Sync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The length and frequency of Pair-Sync are identical to Helicity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The length of QRT is identical to Helicity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The integration window is generated by MPS AND Pair-Sync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 The integration window for 30 Hz is 33.33 ms and for 250 Hz it is 3.92 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95288"/>
            <a:ext cx="8610600" cy="6462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/>
              <a:t>Notes: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The 30 Hz Beam Sync signal is missing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On Monday October 13, 2008, the Helicity Board was re-programmed: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dirty="0"/>
              <a:t>T_Settle: 10, 60, 100, 500 µs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dirty="0"/>
              <a:t>Helicity Cycle Rates: 30 Hz or 1 kHz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dirty="0"/>
              <a:t>Integration Window (T_Stable) is 980 µs for 1 kHz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Parity ADC internal programming:</a:t>
            </a:r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en-US" dirty="0"/>
              <a:t>For 30 Hz helicity reversal:</a:t>
            </a:r>
          </a:p>
          <a:p>
            <a:pPr marL="1257300" lvl="2" indent="-342900">
              <a:buFont typeface="Wingdings" pitchFamily="2" charset="2"/>
              <a:buChar char="ü"/>
              <a:defRPr/>
            </a:pPr>
            <a:r>
              <a:rPr lang="en-US" dirty="0"/>
              <a:t>        Acquisition starts 40 µs after the gate begins</a:t>
            </a:r>
          </a:p>
          <a:p>
            <a:pPr marL="1257300" lvl="2" indent="-342900">
              <a:buFont typeface="Wingdings" pitchFamily="2" charset="2"/>
              <a:buChar char="ü"/>
              <a:defRPr/>
            </a:pPr>
            <a:r>
              <a:rPr lang="en-US" dirty="0"/>
              <a:t>        There are 4 blocks of 4161 samples/block for each gate.</a:t>
            </a:r>
          </a:p>
          <a:p>
            <a:pPr marL="1257300" lvl="2" indent="-342900">
              <a:buFont typeface="Wingdings" pitchFamily="2" charset="2"/>
              <a:buChar char="ü"/>
              <a:defRPr/>
            </a:pPr>
            <a:r>
              <a:rPr lang="en-US" dirty="0"/>
              <a:t>        The acquisition time is 33.328 ms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endParaRPr lang="en-US" dirty="0"/>
          </a:p>
          <a:p>
            <a:pPr marL="800100" lvl="1" indent="-342900">
              <a:buFont typeface="+mj-lt"/>
              <a:buAutoNum type="romanUcPeriod" startAt="2"/>
              <a:defRPr/>
            </a:pPr>
            <a:r>
              <a:rPr lang="en-US" dirty="0"/>
              <a:t>For 250 Hz helicity reversal:</a:t>
            </a:r>
          </a:p>
          <a:p>
            <a:pPr marL="1257300" lvl="2" indent="-342900">
              <a:buFont typeface="Wingdings" pitchFamily="2" charset="2"/>
              <a:buChar char="ü"/>
              <a:defRPr/>
            </a:pPr>
            <a:r>
              <a:rPr lang="en-US" dirty="0"/>
              <a:t>        Acquisition starts 40 µs after the gate begins</a:t>
            </a:r>
          </a:p>
          <a:p>
            <a:pPr marL="1257300" lvl="2" indent="-342900">
              <a:buFont typeface="Wingdings" pitchFamily="2" charset="2"/>
              <a:buChar char="ü"/>
              <a:defRPr/>
            </a:pPr>
            <a:r>
              <a:rPr lang="en-US" dirty="0"/>
              <a:t>        There are 4 blocks of 485 samples/block for each gate.</a:t>
            </a:r>
          </a:p>
          <a:p>
            <a:pPr marL="1257300" lvl="2" indent="-342900">
              <a:buFont typeface="Wingdings" pitchFamily="2" charset="2"/>
              <a:buChar char="ü"/>
              <a:defRPr/>
            </a:pPr>
            <a:r>
              <a:rPr lang="en-US" dirty="0"/>
              <a:t>        The acquisition time is 3.880 ms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endParaRPr lang="en-US" dirty="0"/>
          </a:p>
          <a:p>
            <a:pPr marL="800100" lvl="1" indent="-342900">
              <a:buFont typeface="+mj-lt"/>
              <a:buAutoNum type="romanUcPeriod" startAt="3"/>
              <a:defRPr/>
            </a:pPr>
            <a:r>
              <a:rPr lang="en-US" dirty="0"/>
              <a:t>For 1 kHz helicity reversal:</a:t>
            </a:r>
          </a:p>
          <a:p>
            <a:pPr marL="1257300" lvl="2" indent="-342900">
              <a:buFont typeface="Wingdings" pitchFamily="2" charset="2"/>
              <a:buChar char="ü"/>
              <a:defRPr/>
            </a:pPr>
            <a:r>
              <a:rPr lang="en-US" dirty="0"/>
              <a:t>        Acquisition starts 40 µs after the gate begins</a:t>
            </a:r>
          </a:p>
          <a:p>
            <a:pPr marL="1257300" lvl="2" indent="-342900">
              <a:buFont typeface="Wingdings" pitchFamily="2" charset="2"/>
              <a:buChar char="ü"/>
              <a:defRPr/>
            </a:pPr>
            <a:r>
              <a:rPr lang="en-US" dirty="0"/>
              <a:t>        There are 4 blocks of 117 samples/block for each gate.</a:t>
            </a:r>
          </a:p>
          <a:p>
            <a:pPr marL="1257300" lvl="2" indent="-342900">
              <a:buFont typeface="Wingdings" pitchFamily="2" charset="2"/>
              <a:buChar char="ü"/>
              <a:defRPr/>
            </a:pPr>
            <a:r>
              <a:rPr lang="en-US" dirty="0"/>
              <a:t>        The acquisition time is 936 µs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0" cy="4148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896"/>
                <a:gridCol w="1208597"/>
                <a:gridCol w="1208598"/>
                <a:gridCol w="1208597"/>
                <a:gridCol w="1586287"/>
                <a:gridCol w="1661824"/>
              </a:tblGrid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Cycle Rae (HZ)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MPS (µs)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MPS (Hz)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QRT (Hz)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Helicity (ms)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Helicity (Hz)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29.58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7.386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33.83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14.78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29.90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7.474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33.43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14.96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29.94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7.485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33.39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14.97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29.99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7.496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33.34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14.99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675.7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168.9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1.480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337.8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925.9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231.5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1.080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463.0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961.5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240.4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1.040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480.8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1481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1010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252.5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0.9900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505.1</a:t>
                      </a:r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800600"/>
            <a:ext cx="861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Notes: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These values as measured by a scope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The integration window for 1 kHz is 0.980 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13721</TotalTime>
  <Words>1487</Words>
  <Application>Microsoft Office PowerPoint</Application>
  <PresentationFormat>On-screen Show (4:3)</PresentationFormat>
  <Paragraphs>288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</vt:lpstr>
      <vt:lpstr>Courier New</vt:lpstr>
      <vt:lpstr>Default Design</vt:lpstr>
      <vt:lpstr>Re-designing the Helicity Board</vt:lpstr>
      <vt:lpstr>Current Design</vt:lpstr>
      <vt:lpstr>Pseudo-Radom Helicity Generator</vt:lpstr>
      <vt:lpstr>Programming</vt:lpstr>
      <vt:lpstr>Hardware Signals</vt:lpstr>
      <vt:lpstr>More Details</vt:lpstr>
      <vt:lpstr>PowerPoint Presentation</vt:lpstr>
      <vt:lpstr>PowerPoint Presentation</vt:lpstr>
      <vt:lpstr>PowerPoint Presentation</vt:lpstr>
      <vt:lpstr>Why Re-designing the Helicity Board</vt:lpstr>
      <vt:lpstr>New Design</vt:lpstr>
      <vt:lpstr>Hardware Signals</vt:lpstr>
      <vt:lpstr>Timing of Signals</vt:lpstr>
      <vt:lpstr>Pseudo-Radom Helicity Generator</vt:lpstr>
      <vt:lpstr>Programming</vt:lpstr>
      <vt:lpstr>How to Reduce 60 Hz Line Noise?</vt:lpstr>
      <vt:lpstr>IAs Outputs: Pairs, Quartets, &amp; Octets</vt:lpstr>
      <vt:lpstr>New Fibers Needed?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Polarized Source</dc:title>
  <dc:creator>poelker</dc:creator>
  <cp:lastModifiedBy>traveluser</cp:lastModifiedBy>
  <cp:revision>791</cp:revision>
  <dcterms:created xsi:type="dcterms:W3CDTF">2007-01-29T14:44:29Z</dcterms:created>
  <dcterms:modified xsi:type="dcterms:W3CDTF">2014-05-31T02:01:41Z</dcterms:modified>
</cp:coreProperties>
</file>